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20" r:id="rId4"/>
  </p:sldMasterIdLst>
  <p:sldIdLst>
    <p:sldId id="257" r:id="rId5"/>
    <p:sldId id="349" r:id="rId6"/>
    <p:sldId id="361" r:id="rId7"/>
    <p:sldId id="352" r:id="rId8"/>
    <p:sldId id="285" r:id="rId9"/>
    <p:sldId id="287" r:id="rId10"/>
    <p:sldId id="289" r:id="rId11"/>
    <p:sldId id="293" r:id="rId12"/>
    <p:sldId id="295" r:id="rId13"/>
    <p:sldId id="297" r:id="rId14"/>
    <p:sldId id="354" r:id="rId15"/>
    <p:sldId id="303" r:id="rId16"/>
    <p:sldId id="298" r:id="rId17"/>
    <p:sldId id="358" r:id="rId18"/>
    <p:sldId id="272" r:id="rId19"/>
    <p:sldId id="356" r:id="rId20"/>
    <p:sldId id="359" r:id="rId21"/>
    <p:sldId id="362" r:id="rId22"/>
    <p:sldId id="363" r:id="rId23"/>
    <p:sldId id="365" r:id="rId24"/>
    <p:sldId id="367" r:id="rId25"/>
    <p:sldId id="369" r:id="rId26"/>
    <p:sldId id="371" r:id="rId27"/>
    <p:sldId id="372" r:id="rId28"/>
    <p:sldId id="373" r:id="rId29"/>
    <p:sldId id="375" r:id="rId30"/>
    <p:sldId id="377" r:id="rId31"/>
    <p:sldId id="382" r:id="rId32"/>
    <p:sldId id="381" r:id="rId33"/>
    <p:sldId id="385" r:id="rId34"/>
    <p:sldId id="386" r:id="rId35"/>
    <p:sldId id="387" r:id="rId36"/>
    <p:sldId id="388" r:id="rId37"/>
    <p:sldId id="389" r:id="rId38"/>
    <p:sldId id="390" r:id="rId39"/>
    <p:sldId id="391" r:id="rId40"/>
    <p:sldId id="392" r:id="rId41"/>
    <p:sldId id="393" r:id="rId42"/>
    <p:sldId id="394" r:id="rId43"/>
    <p:sldId id="395" r:id="rId44"/>
    <p:sldId id="399" r:id="rId45"/>
    <p:sldId id="396" r:id="rId46"/>
    <p:sldId id="401" r:id="rId47"/>
    <p:sldId id="334" r:id="rId48"/>
    <p:sldId id="402"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BF2"/>
    <a:srgbClr val="C7D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74" autoAdjust="0"/>
    <p:restoredTop sz="94605" autoAdjust="0"/>
  </p:normalViewPr>
  <p:slideViewPr>
    <p:cSldViewPr>
      <p:cViewPr>
        <p:scale>
          <a:sx n="75" d="100"/>
          <a:sy n="75" d="100"/>
        </p:scale>
        <p:origin x="-744" y="-702"/>
      </p:cViewPr>
      <p:guideLst>
        <p:guide orient="horz" pos="2160"/>
        <p:guide pos="2880"/>
      </p:guideLst>
    </p:cSldViewPr>
  </p:slideViewPr>
  <p:outlineViewPr>
    <p:cViewPr>
      <p:scale>
        <a:sx n="33" d="100"/>
        <a:sy n="33" d="100"/>
      </p:scale>
      <p:origin x="0" y="31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23/04/2019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8275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23/04/2019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91432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23/04/2019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883349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0651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9422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199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3627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1263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438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6221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2379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23/04/2019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660958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6973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002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7301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14188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0378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7217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62232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561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30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76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t>23/04/2019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529724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3356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39374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8623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7092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3772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3012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50631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7291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17580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738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t>23/04/2019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9807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99001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33652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47425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03653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3457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t>23/04/2019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96655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t>23/04/2019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05713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t>23/04/2019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29153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23/04/2019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77042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23/04/2019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98984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t>23/04/2019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t>‹N›</a:t>
            </a:fld>
            <a:endParaRPr lang="it-IT"/>
          </a:p>
        </p:txBody>
      </p:sp>
    </p:spTree>
    <p:extLst>
      <p:ext uri="{BB962C8B-B14F-4D97-AF65-F5344CB8AC3E}">
        <p14:creationId xmlns:p14="http://schemas.microsoft.com/office/powerpoint/2010/main" val="3752220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87688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347617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23/04/2019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82792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5231" y="4005064"/>
            <a:ext cx="8410423" cy="1872208"/>
          </a:xfrm>
        </p:spPr>
        <p:txBody>
          <a:bodyPr>
            <a:normAutofit fontScale="90000"/>
          </a:bodyPr>
          <a:lstStyle/>
          <a:p>
            <a:r>
              <a:rPr lang="it-IT" b="1" dirty="0" smtClean="0">
                <a:solidFill>
                  <a:schemeClr val="bg1"/>
                </a:solidFill>
                <a:latin typeface="Times New Roman" panose="02020603050405020304" pitchFamily="18" charset="0"/>
                <a:cs typeface="Times New Roman" panose="02020603050405020304" pitchFamily="18" charset="0"/>
              </a:rPr>
              <a:t>La religione della Dea.</a:t>
            </a:r>
            <a:br>
              <a:rPr lang="it-IT" b="1" dirty="0" smtClean="0">
                <a:solidFill>
                  <a:schemeClr val="bg1"/>
                </a:solidFill>
                <a:latin typeface="Times New Roman" panose="02020603050405020304" pitchFamily="18" charset="0"/>
                <a:cs typeface="Times New Roman" panose="02020603050405020304" pitchFamily="18" charset="0"/>
              </a:rPr>
            </a:br>
            <a:r>
              <a:rPr lang="it-IT" b="1" dirty="0" smtClean="0">
                <a:solidFill>
                  <a:schemeClr val="bg1"/>
                </a:solidFill>
                <a:latin typeface="Times New Roman" panose="02020603050405020304" pitchFamily="18" charset="0"/>
                <a:cs typeface="Times New Roman" panose="02020603050405020304" pitchFamily="18" charset="0"/>
              </a:rPr>
              <a:t>Tracce nella tradizione e continuità nella gestione dell’ambiente alpino</a:t>
            </a:r>
            <a:r>
              <a:rPr lang="it-IT" dirty="0" smtClean="0"/>
              <a:t>.</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Associazione Sherwood</a:t>
            </a:r>
            <a:endParaRPr lang="it-IT" sz="800" b="1" dirty="0">
              <a:solidFill>
                <a:schemeClr val="bg1"/>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780" y="188640"/>
            <a:ext cx="2239327"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43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5148064" y="0"/>
            <a:ext cx="3995936" cy="707886"/>
          </a:xfrm>
          <a:prstGeom prst="rect">
            <a:avLst/>
          </a:prstGeom>
          <a:noFill/>
        </p:spPr>
        <p:txBody>
          <a:bodyPr wrap="square" rtlCol="0">
            <a:spAutoFit/>
          </a:bodyPr>
          <a:lstStyle/>
          <a:p>
            <a:r>
              <a:rPr lang="it-IT" sz="2000" b="1" dirty="0">
                <a:solidFill>
                  <a:schemeClr val="bg1"/>
                </a:solidFill>
                <a:latin typeface="Times New Roman" pitchFamily="18" charset="0"/>
                <a:cs typeface="Times New Roman" pitchFamily="18" charset="0"/>
              </a:rPr>
              <a:t>Immagini femminili.</a:t>
            </a:r>
          </a:p>
          <a:p>
            <a:r>
              <a:rPr lang="it-IT" sz="2000" b="1" dirty="0" err="1">
                <a:solidFill>
                  <a:schemeClr val="bg1"/>
                </a:solidFill>
                <a:latin typeface="Times New Roman" pitchFamily="18" charset="0"/>
                <a:cs typeface="Times New Roman" pitchFamily="18" charset="0"/>
              </a:rPr>
              <a:t>Perigord</a:t>
            </a:r>
            <a:r>
              <a:rPr lang="it-IT" sz="2000" b="1" dirty="0">
                <a:solidFill>
                  <a:schemeClr val="bg1"/>
                </a:solidFill>
                <a:latin typeface="Times New Roman" pitchFamily="18" charset="0"/>
                <a:cs typeface="Times New Roman" pitchFamily="18" charset="0"/>
              </a:rPr>
              <a:t> (Francia, </a:t>
            </a:r>
            <a:r>
              <a:rPr lang="it-IT" sz="2000" b="1" dirty="0" smtClean="0">
                <a:solidFill>
                  <a:schemeClr val="bg1"/>
                </a:solidFill>
                <a:latin typeface="Times New Roman" pitchFamily="18" charset="0"/>
                <a:cs typeface="Times New Roman" pitchFamily="18" charset="0"/>
              </a:rPr>
              <a:t>Aurignaziano)</a:t>
            </a:r>
            <a:endParaRPr lang="it-IT" sz="2000" b="1" dirty="0">
              <a:solidFill>
                <a:schemeClr val="bg1"/>
              </a:solidFill>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925" y="3243263"/>
            <a:ext cx="1825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09" y="1137"/>
            <a:ext cx="4652542" cy="686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351" y="735924"/>
            <a:ext cx="4477649" cy="613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26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61446" y="492299"/>
            <a:ext cx="8037166" cy="5509200"/>
          </a:xfrm>
          <a:prstGeom prst="rect">
            <a:avLst/>
          </a:prstGeom>
          <a:noFill/>
        </p:spPr>
        <p:txBody>
          <a:bodyPr wrap="square" rtlCol="0">
            <a:spAutoFit/>
          </a:bodyPr>
          <a:lstStyle/>
          <a:p>
            <a:pPr algn="ctr"/>
            <a:r>
              <a:rPr lang="it-IT" sz="4400" b="1" dirty="0">
                <a:solidFill>
                  <a:prstClr val="white"/>
                </a:solidFill>
                <a:latin typeface="Times New Roman" pitchFamily="18" charset="0"/>
                <a:cs typeface="Times New Roman" pitchFamily="18" charset="0"/>
              </a:rPr>
              <a:t>Quando  furono rinvenute le prime sculture, </a:t>
            </a:r>
            <a:r>
              <a:rPr lang="it-IT" sz="4400" b="1" dirty="0" smtClean="0">
                <a:solidFill>
                  <a:prstClr val="white"/>
                </a:solidFill>
                <a:latin typeface="Times New Roman" pitchFamily="18" charset="0"/>
                <a:cs typeface="Times New Roman" pitchFamily="18" charset="0"/>
              </a:rPr>
              <a:t>gli studiosi pensarono </a:t>
            </a:r>
            <a:r>
              <a:rPr lang="it-IT" sz="4400" b="1" dirty="0">
                <a:solidFill>
                  <a:prstClr val="white"/>
                </a:solidFill>
                <a:latin typeface="Times New Roman" pitchFamily="18" charset="0"/>
                <a:cs typeface="Times New Roman" pitchFamily="18" charset="0"/>
              </a:rPr>
              <a:t>che fossero affette da </a:t>
            </a:r>
            <a:r>
              <a:rPr lang="it-IT" sz="4400" b="1" dirty="0" err="1">
                <a:solidFill>
                  <a:prstClr val="white"/>
                </a:solidFill>
                <a:latin typeface="Times New Roman" pitchFamily="18" charset="0"/>
                <a:cs typeface="Times New Roman" pitchFamily="18" charset="0"/>
              </a:rPr>
              <a:t>ottentottismo</a:t>
            </a:r>
            <a:r>
              <a:rPr lang="it-IT" sz="4400" b="1" dirty="0">
                <a:solidFill>
                  <a:prstClr val="white"/>
                </a:solidFill>
                <a:latin typeface="Times New Roman" pitchFamily="18" charset="0"/>
                <a:cs typeface="Times New Roman" pitchFamily="18" charset="0"/>
              </a:rPr>
              <a:t>. </a:t>
            </a:r>
            <a:r>
              <a:rPr lang="it-IT" sz="4400" b="1" dirty="0" smtClean="0">
                <a:solidFill>
                  <a:prstClr val="white"/>
                </a:solidFill>
                <a:latin typeface="Times New Roman" pitchFamily="18" charset="0"/>
                <a:cs typeface="Times New Roman" pitchFamily="18" charset="0"/>
              </a:rPr>
              <a:t>In realtà i nostri antenati fecero ciò di cui nessuno li credeva capaci: crearono immagini </a:t>
            </a:r>
            <a:r>
              <a:rPr lang="it-IT" sz="4400" b="1" dirty="0">
                <a:solidFill>
                  <a:prstClr val="white"/>
                </a:solidFill>
                <a:latin typeface="Times New Roman" pitchFamily="18" charset="0"/>
                <a:cs typeface="Times New Roman" pitchFamily="18" charset="0"/>
              </a:rPr>
              <a:t>simboliche. </a:t>
            </a:r>
          </a:p>
          <a:p>
            <a:pPr algn="ctr"/>
            <a:r>
              <a:rPr lang="it-IT" sz="4400" b="1" dirty="0">
                <a:solidFill>
                  <a:prstClr val="white"/>
                </a:solidFill>
                <a:latin typeface="Times New Roman" pitchFamily="18" charset="0"/>
                <a:cs typeface="Times New Roman" pitchFamily="18" charset="0"/>
              </a:rPr>
              <a:t>Indicavano fertilità. </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1204132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405995" y="6396335"/>
            <a:ext cx="876797" cy="461665"/>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3213"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 y="5765462"/>
            <a:ext cx="8676457" cy="923330"/>
          </a:xfrm>
          <a:prstGeom prst="rect">
            <a:avLst/>
          </a:prstGeom>
          <a:noFill/>
        </p:spPr>
        <p:txBody>
          <a:bodyPr wrap="square" rtlCol="0">
            <a:spAutoFit/>
          </a:bodyPr>
          <a:lstStyle/>
          <a:p>
            <a:r>
              <a:rPr lang="it-IT" b="1" dirty="0">
                <a:solidFill>
                  <a:schemeClr val="bg1"/>
                </a:solidFill>
                <a:latin typeface="Times New Roman" pitchFamily="18" charset="0"/>
                <a:cs typeface="Times New Roman" pitchFamily="18" charset="0"/>
              </a:rPr>
              <a:t>La più antica Venere </a:t>
            </a:r>
            <a:r>
              <a:rPr lang="it-IT" b="1" dirty="0" smtClean="0">
                <a:solidFill>
                  <a:schemeClr val="bg1"/>
                </a:solidFill>
                <a:latin typeface="Times New Roman" pitchFamily="18" charset="0"/>
                <a:cs typeface="Times New Roman" pitchFamily="18" charset="0"/>
              </a:rPr>
              <a:t>in </a:t>
            </a:r>
            <a:r>
              <a:rPr lang="it-IT" b="1" dirty="0">
                <a:solidFill>
                  <a:schemeClr val="bg1"/>
                </a:solidFill>
                <a:latin typeface="Times New Roman" pitchFamily="18" charset="0"/>
                <a:cs typeface="Times New Roman" pitchFamily="18" charset="0"/>
              </a:rPr>
              <a:t>Europa fu ritrovata nella grotta di </a:t>
            </a:r>
            <a:r>
              <a:rPr lang="it-IT" b="1" dirty="0" err="1">
                <a:solidFill>
                  <a:schemeClr val="bg1"/>
                </a:solidFill>
                <a:latin typeface="Times New Roman" pitchFamily="18" charset="0"/>
                <a:cs typeface="Times New Roman" pitchFamily="18" charset="0"/>
              </a:rPr>
              <a:t>Hohle</a:t>
            </a:r>
            <a:r>
              <a:rPr lang="it-IT" b="1" dirty="0">
                <a:solidFill>
                  <a:schemeClr val="bg1"/>
                </a:solidFill>
                <a:latin typeface="Times New Roman" pitchFamily="18" charset="0"/>
                <a:cs typeface="Times New Roman" pitchFamily="18" charset="0"/>
              </a:rPr>
              <a:t> </a:t>
            </a:r>
            <a:r>
              <a:rPr lang="it-IT" b="1" dirty="0" err="1">
                <a:solidFill>
                  <a:schemeClr val="bg1"/>
                </a:solidFill>
                <a:latin typeface="Times New Roman" pitchFamily="18" charset="0"/>
                <a:cs typeface="Times New Roman" pitchFamily="18" charset="0"/>
              </a:rPr>
              <a:t>Fels</a:t>
            </a:r>
            <a:r>
              <a:rPr lang="it-IT" b="1" dirty="0">
                <a:solidFill>
                  <a:schemeClr val="bg1"/>
                </a:solidFill>
                <a:latin typeface="Times New Roman" pitchFamily="18" charset="0"/>
                <a:cs typeface="Times New Roman" pitchFamily="18" charset="0"/>
              </a:rPr>
              <a:t>, fra le montagne di </a:t>
            </a:r>
            <a:r>
              <a:rPr lang="it-IT" b="1" dirty="0" err="1">
                <a:solidFill>
                  <a:schemeClr val="bg1"/>
                </a:solidFill>
                <a:latin typeface="Times New Roman" pitchFamily="18" charset="0"/>
                <a:cs typeface="Times New Roman" pitchFamily="18" charset="0"/>
              </a:rPr>
              <a:t>Swabian</a:t>
            </a:r>
            <a:r>
              <a:rPr lang="it-IT" b="1" dirty="0">
                <a:solidFill>
                  <a:schemeClr val="bg1"/>
                </a:solidFill>
                <a:latin typeface="Times New Roman" pitchFamily="18" charset="0"/>
                <a:cs typeface="Times New Roman" pitchFamily="18" charset="0"/>
              </a:rPr>
              <a:t> </a:t>
            </a:r>
            <a:r>
              <a:rPr lang="it-IT" b="1" dirty="0" err="1">
                <a:solidFill>
                  <a:schemeClr val="bg1"/>
                </a:solidFill>
                <a:latin typeface="Times New Roman" pitchFamily="18" charset="0"/>
                <a:cs typeface="Times New Roman" pitchFamily="18" charset="0"/>
              </a:rPr>
              <a:t>Jura</a:t>
            </a:r>
            <a:r>
              <a:rPr lang="it-IT" b="1" dirty="0">
                <a:solidFill>
                  <a:schemeClr val="bg1"/>
                </a:solidFill>
                <a:latin typeface="Times New Roman" pitchFamily="18" charset="0"/>
                <a:cs typeface="Times New Roman" pitchFamily="18" charset="0"/>
              </a:rPr>
              <a:t>, in Germania. Risale a circa 35.000 anni. Misura pochi centimetri di altezza. Ma tutta la grotta era dedicata alle Madri.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6269" y="5965347"/>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433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309" y="2564904"/>
            <a:ext cx="333375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762000"/>
            <a:ext cx="40671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088" y="65137"/>
            <a:ext cx="1905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52" y="4191000"/>
            <a:ext cx="1905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992" y="79777"/>
            <a:ext cx="20574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384"/>
            <a:ext cx="14287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745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0"/>
            <a:ext cx="8964488" cy="6678751"/>
          </a:xfrm>
          <a:prstGeom prst="rect">
            <a:avLst/>
          </a:prstGeom>
          <a:noFill/>
        </p:spPr>
        <p:txBody>
          <a:bodyPr wrap="square" rtlCol="0">
            <a:spAutoFit/>
          </a:bodyPr>
          <a:lstStyle/>
          <a:p>
            <a:pPr algn="ctr"/>
            <a:r>
              <a:rPr lang="it-IT" sz="3200" b="1" dirty="0">
                <a:solidFill>
                  <a:prstClr val="white"/>
                </a:solidFill>
                <a:latin typeface="Times New Roman" pitchFamily="18" charset="0"/>
                <a:cs typeface="Times New Roman" pitchFamily="18" charset="0"/>
              </a:rPr>
              <a:t>Un’altra cosa è certa: non erano angeli del focolare. In molte sepolture femminili sono state ritrovate armi di vario tipo, fin dal Paleolitico: ciò significa che combattevano e </a:t>
            </a:r>
            <a:r>
              <a:rPr lang="it-IT" sz="3200" b="1" dirty="0" smtClean="0">
                <a:solidFill>
                  <a:prstClr val="white"/>
                </a:solidFill>
                <a:latin typeface="Times New Roman" pitchFamily="18" charset="0"/>
                <a:cs typeface="Times New Roman" pitchFamily="18" charset="0"/>
              </a:rPr>
              <a:t>cacciavano. </a:t>
            </a:r>
            <a:r>
              <a:rPr lang="it-IT" sz="3200" b="1" dirty="0">
                <a:solidFill>
                  <a:prstClr val="white"/>
                </a:solidFill>
                <a:latin typeface="Times New Roman" pitchFamily="18" charset="0"/>
                <a:cs typeface="Times New Roman" pitchFamily="18" charset="0"/>
              </a:rPr>
              <a:t>Se poi  si ribalta la concezione dell’archeologia ufficiale, che assegna il genere femminile solo alle figure  sessualmente definite (cioè che hanno la vulva o stanno partorendo), e non anche alla metà di quelle di genere neutro, si vede che le donne preistoriche facevano tutto quanto facevano i loro compagni maschi. Cioè cavalcavano, cacciavano, danzavano, </a:t>
            </a:r>
            <a:r>
              <a:rPr lang="it-IT" sz="3200" b="1" dirty="0" smtClean="0">
                <a:solidFill>
                  <a:prstClr val="white"/>
                </a:solidFill>
                <a:latin typeface="Times New Roman" pitchFamily="18" charset="0"/>
                <a:cs typeface="Times New Roman" pitchFamily="18" charset="0"/>
              </a:rPr>
              <a:t>esercitavano </a:t>
            </a:r>
            <a:r>
              <a:rPr lang="it-IT" sz="3200" b="1" dirty="0">
                <a:solidFill>
                  <a:prstClr val="white"/>
                </a:solidFill>
                <a:latin typeface="Times New Roman" pitchFamily="18" charset="0"/>
                <a:cs typeface="Times New Roman" pitchFamily="18" charset="0"/>
              </a:rPr>
              <a:t>una funziona religiosa </a:t>
            </a:r>
            <a:r>
              <a:rPr lang="it-IT" sz="3200" b="1" dirty="0" smtClean="0">
                <a:solidFill>
                  <a:prstClr val="white"/>
                </a:solidFill>
                <a:latin typeface="Times New Roman" pitchFamily="18" charset="0"/>
                <a:cs typeface="Times New Roman" pitchFamily="18" charset="0"/>
              </a:rPr>
              <a:t>e </a:t>
            </a:r>
            <a:r>
              <a:rPr lang="it-IT" sz="3200" b="1" dirty="0">
                <a:solidFill>
                  <a:prstClr val="white"/>
                </a:solidFill>
                <a:latin typeface="Times New Roman" pitchFamily="18" charset="0"/>
                <a:cs typeface="Times New Roman" pitchFamily="18" charset="0"/>
              </a:rPr>
              <a:t>sicuramente anche di leadership.</a:t>
            </a:r>
            <a:r>
              <a:rPr lang="it-IT" sz="4400" b="1" dirty="0">
                <a:solidFill>
                  <a:prstClr val="white"/>
                </a:solidFill>
                <a:latin typeface="Times New Roman" pitchFamily="18" charset="0"/>
                <a:cs typeface="Times New Roman" pitchFamily="18" charset="0"/>
              </a:rPr>
              <a:t> </a:t>
            </a:r>
            <a:r>
              <a:rPr lang="it-IT" sz="4400" b="1" dirty="0" smtClean="0">
                <a:solidFill>
                  <a:prstClr val="white"/>
                </a:solidFill>
                <a:latin typeface="Times New Roman" pitchFamily="18" charset="0"/>
                <a:cs typeface="Times New Roman" pitchFamily="18" charset="0"/>
              </a:rPr>
              <a:t> </a:t>
            </a:r>
            <a:endParaRPr lang="it-IT" sz="44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4195897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0"/>
            <a:ext cx="9144000" cy="1446550"/>
          </a:xfrm>
          <a:prstGeom prst="rect">
            <a:avLst/>
          </a:prstGeom>
          <a:noFill/>
        </p:spPr>
        <p:txBody>
          <a:bodyPr wrap="square" rtlCol="0">
            <a:spAutoFit/>
          </a:bodyPr>
          <a:lstStyle/>
          <a:p>
            <a:pPr algn="ctr"/>
            <a:r>
              <a:rPr lang="it-IT" sz="8800" b="1" dirty="0" smtClean="0">
                <a:solidFill>
                  <a:srgbClr val="FF0000"/>
                </a:solidFill>
                <a:latin typeface="Times New Roman" pitchFamily="18" charset="0"/>
                <a:cs typeface="Times New Roman" pitchFamily="18" charset="0"/>
              </a:rPr>
              <a:t>  </a:t>
            </a:r>
            <a:endParaRPr lang="it-IT" sz="8800" dirty="0">
              <a:solidFill>
                <a:srgbClr val="FF0000"/>
              </a:solidFill>
              <a:latin typeface="Times New Roman" pitchFamily="18" charset="0"/>
              <a:cs typeface="Times New Roman" pitchFamily="18" charset="0"/>
            </a:endParaRPr>
          </a:p>
        </p:txBody>
      </p:sp>
      <p:pic>
        <p:nvPicPr>
          <p:cNvPr id="1740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259108"/>
            <a:ext cx="3962037" cy="38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381" y="3789040"/>
            <a:ext cx="3942115" cy="30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0367" y="0"/>
            <a:ext cx="4860033"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 y="4437112"/>
            <a:ext cx="5004048" cy="1938992"/>
          </a:xfrm>
          <a:prstGeom prst="rect">
            <a:avLst/>
          </a:prstGeom>
          <a:noFill/>
        </p:spPr>
        <p:txBody>
          <a:bodyPr wrap="square" rtlCol="0">
            <a:spAutoFit/>
          </a:bodyPr>
          <a:lstStyle/>
          <a:p>
            <a:r>
              <a:rPr lang="it-IT" sz="2400" b="1" dirty="0" smtClean="0">
                <a:solidFill>
                  <a:schemeClr val="bg1"/>
                </a:solidFill>
                <a:latin typeface="Times New Roman" pitchFamily="18" charset="0"/>
                <a:cs typeface="Times New Roman" pitchFamily="18" charset="0"/>
              </a:rPr>
              <a:t>Nella grotta dei Balzi Rossi (Im) sono state rinvenute ricche sepolture di negroidi risalenti a 35.000 anni fa. In diverse sepolture femminili, le teste posavano su asce di pietra.  </a:t>
            </a:r>
            <a:endParaRPr lang="it-IT"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662010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6316251" y="1"/>
            <a:ext cx="2843808" cy="6986528"/>
          </a:xfrm>
          <a:prstGeom prst="rect">
            <a:avLst/>
          </a:prstGeom>
          <a:noFill/>
        </p:spPr>
        <p:txBody>
          <a:bodyPr wrap="square" rtlCol="0">
            <a:spAutoFit/>
          </a:bodyPr>
          <a:lstStyle/>
          <a:p>
            <a:r>
              <a:rPr lang="it-IT" sz="2800" b="1" dirty="0">
                <a:solidFill>
                  <a:prstClr val="white"/>
                </a:solidFill>
                <a:latin typeface="Times New Roman" pitchFamily="18" charset="0"/>
                <a:cs typeface="Times New Roman" pitchFamily="18" charset="0"/>
              </a:rPr>
              <a:t>La donna di </a:t>
            </a:r>
            <a:r>
              <a:rPr lang="it-IT" sz="2800" b="1" dirty="0" err="1">
                <a:solidFill>
                  <a:prstClr val="white"/>
                </a:solidFill>
                <a:latin typeface="Times New Roman" pitchFamily="18" charset="0"/>
                <a:cs typeface="Times New Roman" pitchFamily="18" charset="0"/>
              </a:rPr>
              <a:t>Barum</a:t>
            </a:r>
            <a:r>
              <a:rPr lang="it-IT" sz="2800" b="1" dirty="0">
                <a:solidFill>
                  <a:prstClr val="white"/>
                </a:solidFill>
                <a:latin typeface="Times New Roman" pitchFamily="18" charset="0"/>
                <a:cs typeface="Times New Roman" pitchFamily="18" charset="0"/>
              </a:rPr>
              <a:t>,  al museo di Stoccolma, è una pescatrice d’altura di 9.000 anni fa. Sepolta con arpione, ami e coltello, creduta un uomo perché in possesso di armi. Con la Tac si scoprì che aveva </a:t>
            </a:r>
          </a:p>
          <a:p>
            <a:r>
              <a:rPr lang="it-IT" sz="2800" b="1" dirty="0">
                <a:solidFill>
                  <a:prstClr val="white"/>
                </a:solidFill>
                <a:latin typeface="Times New Roman" pitchFamily="18" charset="0"/>
                <a:cs typeface="Times New Roman" pitchFamily="18" charset="0"/>
              </a:rPr>
              <a:t>avuto nove figli….</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061" t="3559" r="338" b="3559"/>
          <a:stretch/>
        </p:blipFill>
        <p:spPr bwMode="auto">
          <a:xfrm>
            <a:off x="17051" y="16893"/>
            <a:ext cx="629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993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553792" y="1"/>
            <a:ext cx="4606267" cy="6801862"/>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Ancora oggi le sepolture sono considerate femminili o maschili a seconda degli oggetti che vi vengono ritrovati. L’analisi osteologica non viene effettuata se non in casi eccezionali. Ma si è scoperto  che, quando viene effettivamente svolta, molti degli scheletri che si consideravano maschi, sono, in realtà, femmine.  Ciò vuol dire che, anche se non si sono ritrovate tracce di matriarcato, gran parte delle culture dell’antica Europa erano civiltà </a:t>
            </a:r>
            <a:r>
              <a:rPr lang="it-IT" sz="2400" b="1" dirty="0" err="1">
                <a:solidFill>
                  <a:prstClr val="white"/>
                </a:solidFill>
                <a:latin typeface="Times New Roman" pitchFamily="18" charset="0"/>
                <a:cs typeface="Times New Roman" pitchFamily="18" charset="0"/>
              </a:rPr>
              <a:t>matrifocali</a:t>
            </a:r>
            <a:r>
              <a:rPr lang="it-IT" sz="2400" b="1" dirty="0">
                <a:solidFill>
                  <a:prstClr val="white"/>
                </a:solidFill>
                <a:latin typeface="Times New Roman" pitchFamily="18" charset="0"/>
                <a:cs typeface="Times New Roman" pitchFamily="18" charset="0"/>
              </a:rPr>
              <a:t>. Le tribù patriarcali arrivano dal Medio Oriente, ma rimangono circoscritte alle città e alla Grecia.</a:t>
            </a:r>
            <a:r>
              <a:rPr lang="it-IT" sz="2800" b="1" dirty="0">
                <a:solidFill>
                  <a:prstClr val="white"/>
                </a:solidFill>
                <a:latin typeface="Times New Roman" pitchFamily="18" charset="0"/>
                <a:cs typeface="Times New Roman" pitchFamily="18" charset="0"/>
              </a:rPr>
              <a:t> </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 y="2381"/>
            <a:ext cx="4554537"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042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3126993" y="1196752"/>
            <a:ext cx="3493645" cy="1323439"/>
          </a:xfrm>
          <a:prstGeom prst="rect">
            <a:avLst/>
          </a:prstGeom>
          <a:noFill/>
        </p:spPr>
        <p:txBody>
          <a:bodyPr wrap="square" rtlCol="0">
            <a:spAutoFit/>
          </a:bodyPr>
          <a:lstStyle/>
          <a:p>
            <a:pPr algn="ctr"/>
            <a:r>
              <a:rPr lang="it-IT" sz="3200" b="1" dirty="0" smtClean="0">
                <a:solidFill>
                  <a:srgbClr val="FF0000"/>
                </a:solidFill>
                <a:latin typeface="Times New Roman" pitchFamily="18" charset="0"/>
                <a:cs typeface="Times New Roman" pitchFamily="18" charset="0"/>
              </a:rPr>
              <a:t>  </a:t>
            </a:r>
            <a:r>
              <a:rPr lang="it-IT" sz="4000" b="1" dirty="0" smtClean="0">
                <a:solidFill>
                  <a:schemeClr val="bg1"/>
                </a:solidFill>
                <a:latin typeface="Times New Roman" pitchFamily="18" charset="0"/>
                <a:cs typeface="Times New Roman" pitchFamily="18" charset="0"/>
              </a:rPr>
              <a:t>Sciamano…..</a:t>
            </a:r>
          </a:p>
          <a:p>
            <a:pPr algn="ctr"/>
            <a:r>
              <a:rPr lang="it-IT" sz="4000" b="1" dirty="0" smtClean="0">
                <a:solidFill>
                  <a:schemeClr val="bg1"/>
                </a:solidFill>
                <a:latin typeface="Times New Roman" pitchFamily="18" charset="0"/>
                <a:cs typeface="Times New Roman" pitchFamily="18" charset="0"/>
              </a:rPr>
              <a:t>o </a:t>
            </a:r>
            <a:r>
              <a:rPr lang="it-IT" sz="4000" b="1" dirty="0" err="1" smtClean="0">
                <a:solidFill>
                  <a:schemeClr val="bg1"/>
                </a:solidFill>
                <a:latin typeface="Times New Roman" pitchFamily="18" charset="0"/>
                <a:cs typeface="Times New Roman" pitchFamily="18" charset="0"/>
              </a:rPr>
              <a:t>sciamana</a:t>
            </a:r>
            <a:r>
              <a:rPr lang="it-IT" sz="4000" b="1" dirty="0" smtClean="0">
                <a:solidFill>
                  <a:schemeClr val="bg1"/>
                </a:solidFill>
                <a:latin typeface="Times New Roman" pitchFamily="18" charset="0"/>
                <a:cs typeface="Times New Roman" pitchFamily="18" charset="0"/>
              </a:rPr>
              <a:t>?!</a:t>
            </a:r>
            <a:endParaRPr lang="it-IT" sz="4000" b="1" dirty="0">
              <a:solidFill>
                <a:schemeClr val="bg1"/>
              </a:solidFill>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8" y="0"/>
            <a:ext cx="3108049"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029" y="3421256"/>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638" y="476672"/>
            <a:ext cx="2170142" cy="25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12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79512" y="5992812"/>
            <a:ext cx="8373144" cy="830997"/>
          </a:xfrm>
          <a:prstGeom prst="rect">
            <a:avLst/>
          </a:prstGeom>
          <a:noFill/>
        </p:spPr>
        <p:txBody>
          <a:bodyPr wrap="square" rtlCol="0">
            <a:spAutoFit/>
          </a:bodyPr>
          <a:lstStyle/>
          <a:p>
            <a:r>
              <a:rPr lang="it-IT" sz="2400" b="1" dirty="0" smtClean="0">
                <a:solidFill>
                  <a:schemeClr val="bg1"/>
                </a:solidFill>
                <a:latin typeface="Times New Roman" pitchFamily="18" charset="0"/>
                <a:cs typeface="Times New Roman" pitchFamily="18" charset="0"/>
              </a:rPr>
              <a:t>Oltre la nascita, erano le donne che controllavano i processi di metamorfosi che mescolavano esseri umani ed animali.   </a:t>
            </a:r>
            <a:endParaRPr lang="it-IT" sz="3200" b="1" dirty="0">
              <a:solidFill>
                <a:schemeClr val="bg1"/>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44" t="6666" r="2778" b="7037"/>
          <a:stretch/>
        </p:blipFill>
        <p:spPr bwMode="auto">
          <a:xfrm>
            <a:off x="-1" y="-1"/>
            <a:ext cx="8822039"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332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251520" y="5157192"/>
            <a:ext cx="4794784" cy="968971"/>
          </a:xfrm>
        </p:spPr>
        <p:txBody>
          <a:bodyPr>
            <a:noAutofit/>
          </a:bodyPr>
          <a:lstStyle/>
          <a:p>
            <a:pPr marL="0" indent="0">
              <a:buNone/>
            </a:pPr>
            <a:r>
              <a:rPr lang="it-IT" sz="2800" b="1" dirty="0" smtClean="0">
                <a:solidFill>
                  <a:schemeClr val="bg1"/>
                </a:solidFill>
                <a:latin typeface="Times New Roman" pitchFamily="18" charset="0"/>
                <a:cs typeface="Times New Roman" pitchFamily="18" charset="0"/>
              </a:rPr>
              <a:t>Lucy, la «prima donna», è stata ritrovata in Etiopia </a:t>
            </a:r>
          </a:p>
          <a:p>
            <a:pPr marL="0" indent="0">
              <a:buNone/>
            </a:pPr>
            <a:r>
              <a:rPr lang="it-IT" sz="2800" b="1" dirty="0" smtClean="0">
                <a:solidFill>
                  <a:schemeClr val="bg1"/>
                </a:solidFill>
                <a:latin typeface="Times New Roman" pitchFamily="18" charset="0"/>
                <a:cs typeface="Times New Roman" pitchFamily="18" charset="0"/>
              </a:rPr>
              <a:t>e ha 3 milioni di anni. </a:t>
            </a:r>
            <a:endParaRPr lang="it-IT" sz="2800" b="1" dirty="0">
              <a:solidFill>
                <a:schemeClr val="bg1"/>
              </a:solidFill>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374" y="0"/>
            <a:ext cx="4100626" cy="691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6304" cy="466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59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6228183" y="3109634"/>
            <a:ext cx="2878173" cy="3554819"/>
          </a:xfrm>
          <a:prstGeom prst="rect">
            <a:avLst/>
          </a:prstGeom>
          <a:noFill/>
        </p:spPr>
        <p:txBody>
          <a:bodyPr wrap="square" rtlCol="0">
            <a:spAutoFit/>
          </a:bodyPr>
          <a:lstStyle/>
          <a:p>
            <a:r>
              <a:rPr lang="it-IT" sz="2500" b="1" dirty="0">
                <a:solidFill>
                  <a:prstClr val="white"/>
                </a:solidFill>
                <a:latin typeface="Times New Roman" pitchFamily="18" charset="0"/>
                <a:cs typeface="Times New Roman" pitchFamily="18" charset="0"/>
              </a:rPr>
              <a:t>Osso inciso da entrambe le parti. </a:t>
            </a:r>
            <a:r>
              <a:rPr lang="it-IT" sz="2500" b="1" dirty="0" err="1">
                <a:solidFill>
                  <a:prstClr val="white"/>
                </a:solidFill>
                <a:latin typeface="Times New Roman" pitchFamily="18" charset="0"/>
                <a:cs typeface="Times New Roman" pitchFamily="18" charset="0"/>
              </a:rPr>
              <a:t>Isturitz</a:t>
            </a:r>
            <a:r>
              <a:rPr lang="it-IT" sz="2500" b="1" dirty="0">
                <a:solidFill>
                  <a:prstClr val="white"/>
                </a:solidFill>
                <a:latin typeface="Times New Roman" pitchFamily="18" charset="0"/>
                <a:cs typeface="Times New Roman" pitchFamily="18" charset="0"/>
              </a:rPr>
              <a:t>, (Pirenei Atlantici), </a:t>
            </a:r>
            <a:r>
              <a:rPr lang="it-IT" sz="2500" b="1" dirty="0" smtClean="0">
                <a:solidFill>
                  <a:prstClr val="white"/>
                </a:solidFill>
                <a:latin typeface="Times New Roman" pitchFamily="18" charset="0"/>
                <a:cs typeface="Times New Roman" pitchFamily="18" charset="0"/>
              </a:rPr>
              <a:t>circa </a:t>
            </a:r>
            <a:r>
              <a:rPr lang="it-IT" sz="2500" b="1" dirty="0">
                <a:solidFill>
                  <a:prstClr val="white"/>
                </a:solidFill>
                <a:latin typeface="Times New Roman" pitchFamily="18" charset="0"/>
                <a:cs typeface="Times New Roman" pitchFamily="18" charset="0"/>
              </a:rPr>
              <a:t>15 mila anni  fa. Da una parte, due esseri ibridi, metà donne </a:t>
            </a:r>
            <a:r>
              <a:rPr lang="it-IT" sz="2500" b="1" dirty="0" smtClean="0">
                <a:solidFill>
                  <a:prstClr val="white"/>
                </a:solidFill>
                <a:latin typeface="Times New Roman" pitchFamily="18" charset="0"/>
                <a:cs typeface="Times New Roman" pitchFamily="18" charset="0"/>
              </a:rPr>
              <a:t>metà </a:t>
            </a:r>
            <a:r>
              <a:rPr lang="it-IT" sz="2500" b="1" dirty="0">
                <a:solidFill>
                  <a:prstClr val="white"/>
                </a:solidFill>
                <a:latin typeface="Times New Roman" pitchFamily="18" charset="0"/>
                <a:cs typeface="Times New Roman" pitchFamily="18" charset="0"/>
              </a:rPr>
              <a:t>animali</a:t>
            </a:r>
            <a:r>
              <a:rPr lang="it-IT" sz="2500" b="1" dirty="0" smtClean="0">
                <a:solidFill>
                  <a:prstClr val="white"/>
                </a:solidFill>
                <a:latin typeface="Times New Roman" pitchFamily="18" charset="0"/>
                <a:cs typeface="Times New Roman" pitchFamily="18" charset="0"/>
              </a:rPr>
              <a:t>.</a:t>
            </a:r>
            <a:endParaRPr lang="it-IT" sz="25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7399"/>
          <a:stretch/>
        </p:blipFill>
        <p:spPr bwMode="auto">
          <a:xfrm>
            <a:off x="3448" y="-992"/>
            <a:ext cx="7785100" cy="311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 y="3110975"/>
            <a:ext cx="6224736" cy="375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002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03775" y="1"/>
            <a:ext cx="4356284" cy="6924973"/>
          </a:xfrm>
          <a:prstGeom prst="rect">
            <a:avLst/>
          </a:prstGeom>
          <a:noFill/>
        </p:spPr>
        <p:txBody>
          <a:bodyPr wrap="square" rtlCol="0">
            <a:spAutoFit/>
          </a:bodyPr>
          <a:lstStyle/>
          <a:p>
            <a:r>
              <a:rPr lang="it-IT" sz="3200" b="1" dirty="0">
                <a:solidFill>
                  <a:prstClr val="white"/>
                </a:solidFill>
                <a:latin typeface="Times New Roman" pitchFamily="18" charset="0"/>
                <a:cs typeface="Times New Roman" pitchFamily="18" charset="0"/>
              </a:rPr>
              <a:t>In realtà </a:t>
            </a:r>
            <a:r>
              <a:rPr lang="it-IT" sz="3200" b="1" dirty="0" smtClean="0">
                <a:solidFill>
                  <a:prstClr val="white"/>
                </a:solidFill>
                <a:latin typeface="Times New Roman" pitchFamily="18" charset="0"/>
                <a:cs typeface="Times New Roman" pitchFamily="18" charset="0"/>
              </a:rPr>
              <a:t>la </a:t>
            </a:r>
            <a:r>
              <a:rPr lang="it-IT" sz="3200" b="1" dirty="0">
                <a:solidFill>
                  <a:prstClr val="white"/>
                </a:solidFill>
                <a:latin typeface="Times New Roman" pitchFamily="18" charset="0"/>
                <a:cs typeface="Times New Roman" pitchFamily="18" charset="0"/>
              </a:rPr>
              <a:t>religione della Gran Madre protettrice delle nascite, rappresentata nell’atto di partorire, simboleggiata da una pietra nera, associata </a:t>
            </a:r>
            <a:r>
              <a:rPr lang="it-IT" sz="3200" b="1" dirty="0" smtClean="0">
                <a:solidFill>
                  <a:prstClr val="white"/>
                </a:solidFill>
                <a:latin typeface="Times New Roman" pitchFamily="18" charset="0"/>
                <a:cs typeface="Times New Roman" pitchFamily="18" charset="0"/>
              </a:rPr>
              <a:t>agli animali, alla </a:t>
            </a:r>
            <a:r>
              <a:rPr lang="it-IT" sz="3200" b="1" dirty="0">
                <a:solidFill>
                  <a:prstClr val="white"/>
                </a:solidFill>
                <a:latin typeface="Times New Roman" pitchFamily="18" charset="0"/>
                <a:cs typeface="Times New Roman" pitchFamily="18" charset="0"/>
              </a:rPr>
              <a:t>natura selvaggia, alla montagna e alle grotte, viene praticata senza interruzione fino a tempi storici. </a:t>
            </a:r>
          </a:p>
          <a:p>
            <a:r>
              <a:rPr lang="it-IT" sz="2400" b="1" dirty="0" smtClean="0">
                <a:solidFill>
                  <a:prstClr val="white"/>
                </a:solidFill>
                <a:latin typeface="Times New Roman" pitchFamily="18" charset="0"/>
                <a:cs typeface="Times New Roman" pitchFamily="18" charset="0"/>
              </a:rPr>
              <a:t>.</a:t>
            </a:r>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87"/>
            <a:ext cx="4803775"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667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0"/>
            <a:ext cx="8964488" cy="6555641"/>
          </a:xfrm>
          <a:prstGeom prst="rect">
            <a:avLst/>
          </a:prstGeom>
          <a:noFill/>
        </p:spPr>
        <p:txBody>
          <a:bodyPr wrap="square" rtlCol="0">
            <a:spAutoFit/>
          </a:bodyPr>
          <a:lstStyle/>
          <a:p>
            <a:pPr algn="ctr"/>
            <a:r>
              <a:rPr lang="it-IT" sz="2800" b="1" dirty="0">
                <a:solidFill>
                  <a:prstClr val="white"/>
                </a:solidFill>
                <a:latin typeface="Times New Roman" pitchFamily="18" charset="0"/>
                <a:cs typeface="Times New Roman" pitchFamily="18" charset="0"/>
              </a:rPr>
              <a:t>La rivoluzione neolitica porta alla diffusione dell’agricoltura su larga scala: da molti studiosi viene considerata la causa della fine del diritto materno, perché ciò significa produzione di scorte familiari che permettono  la nascita di classi dirigenti ereditarie dedite alla guerra e poi al dominio delle tribù conquistate, in cui le donne diventano merce di scambio. In realtà però in gran parte delle società agricole le donne continuano a svolgere funzioni elevate. Ciò vuol dire che non è la forma agricola di sfruttamento del suolo  che determina i rapporti di genere. E’ piuttosto il sistema di proprietà: dove i mezzi di produzione sono privatizzati, dove comincia la divisione in classi le donne diventano merce. Come mogli. O come schiave. Vendute per la loro forza lavoro, la capacità riproduttiva, l’attrattiva sessuale</a:t>
            </a:r>
            <a:endParaRPr lang="it-IT" sz="4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35598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28996" y="6408310"/>
            <a:ext cx="10015612" cy="461665"/>
          </a:xfrm>
          <a:prstGeom prst="rect">
            <a:avLst/>
          </a:prstGeom>
          <a:noFill/>
        </p:spPr>
        <p:txBody>
          <a:bodyPr wrap="square" rtlCol="0">
            <a:spAutoFit/>
          </a:bodyPr>
          <a:lstStyle/>
          <a:p>
            <a:r>
              <a:rPr lang="it-IT" sz="2300" b="1" dirty="0" smtClean="0">
                <a:solidFill>
                  <a:prstClr val="white"/>
                </a:solidFill>
                <a:latin typeface="Times New Roman" pitchFamily="18" charset="0"/>
                <a:cs typeface="Times New Roman" pitchFamily="18" charset="0"/>
              </a:rPr>
              <a:t>Sulle Alpi l’avvento dell’agricoltura non causa nessuna rivoluzione.   </a:t>
            </a:r>
            <a:endParaRPr lang="it-IT" sz="23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 y="-1"/>
            <a:ext cx="9195774" cy="64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682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07503" y="5556055"/>
            <a:ext cx="8432575" cy="1200329"/>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Le </a:t>
            </a:r>
            <a:r>
              <a:rPr lang="it-IT" sz="2400" b="1" dirty="0">
                <a:solidFill>
                  <a:prstClr val="white"/>
                </a:solidFill>
                <a:latin typeface="Times New Roman" pitchFamily="18" charset="0"/>
                <a:cs typeface="Times New Roman" pitchFamily="18" charset="0"/>
              </a:rPr>
              <a:t>strutture </a:t>
            </a:r>
            <a:r>
              <a:rPr lang="it-IT" sz="2400" b="1" dirty="0" smtClean="0">
                <a:solidFill>
                  <a:prstClr val="white"/>
                </a:solidFill>
                <a:latin typeface="Times New Roman" pitchFamily="18" charset="0"/>
                <a:cs typeface="Times New Roman" pitchFamily="18" charset="0"/>
              </a:rPr>
              <a:t>socio-economiche delle </a:t>
            </a:r>
            <a:r>
              <a:rPr lang="it-IT" sz="2400" b="1" dirty="0">
                <a:solidFill>
                  <a:prstClr val="white"/>
                </a:solidFill>
                <a:latin typeface="Times New Roman" pitchFamily="18" charset="0"/>
                <a:cs typeface="Times New Roman" pitchFamily="18" charset="0"/>
              </a:rPr>
              <a:t>comunità </a:t>
            </a:r>
            <a:r>
              <a:rPr lang="it-IT" sz="2400" b="1" dirty="0" smtClean="0">
                <a:solidFill>
                  <a:prstClr val="white"/>
                </a:solidFill>
                <a:latin typeface="Times New Roman" pitchFamily="18" charset="0"/>
                <a:cs typeface="Times New Roman" pitchFamily="18" charset="0"/>
              </a:rPr>
              <a:t>alpine  </a:t>
            </a:r>
            <a:r>
              <a:rPr lang="it-IT" sz="2400" b="1" dirty="0">
                <a:solidFill>
                  <a:prstClr val="white"/>
                </a:solidFill>
                <a:latin typeface="Times New Roman" pitchFamily="18" charset="0"/>
                <a:cs typeface="Times New Roman" pitchFamily="18" charset="0"/>
              </a:rPr>
              <a:t>non sono state sostanzialmente modificate né dagli Etruschi, né dai Celti, né dai Romani. </a:t>
            </a:r>
            <a:r>
              <a:rPr lang="it-IT" sz="2400" b="1" dirty="0" smtClean="0">
                <a:solidFill>
                  <a:prstClr val="white"/>
                </a:solidFill>
                <a:latin typeface="Times New Roman" pitchFamily="18" charset="0"/>
                <a:cs typeface="Times New Roman" pitchFamily="18" charset="0"/>
              </a:rPr>
              <a:t>Lo stesso avviene con la religione e la cultura. </a:t>
            </a:r>
            <a:endParaRPr lang="it-IT" sz="32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744"/>
          <a:stretch/>
        </p:blipFill>
        <p:spPr bwMode="auto">
          <a:xfrm>
            <a:off x="25524" y="12328"/>
            <a:ext cx="9123246" cy="564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23528" y="332656"/>
            <a:ext cx="1537600"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Monti </a:t>
            </a:r>
            <a:r>
              <a:rPr lang="it-IT" b="1" dirty="0" err="1" smtClean="0">
                <a:latin typeface="Times New Roman" panose="02020603050405020304" pitchFamily="18" charset="0"/>
                <a:cs typeface="Times New Roman" panose="02020603050405020304" pitchFamily="18" charset="0"/>
              </a:rPr>
              <a:t>Lessini</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840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37977" y="5657671"/>
            <a:ext cx="8552656" cy="1200329"/>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Le </a:t>
            </a:r>
            <a:r>
              <a:rPr lang="it-IT" sz="2400" b="1" dirty="0">
                <a:solidFill>
                  <a:prstClr val="white"/>
                </a:solidFill>
                <a:latin typeface="Times New Roman" pitchFamily="18" charset="0"/>
                <a:cs typeface="Times New Roman" pitchFamily="18" charset="0"/>
              </a:rPr>
              <a:t>strutture </a:t>
            </a:r>
            <a:r>
              <a:rPr lang="it-IT" sz="2400" b="1" dirty="0" smtClean="0">
                <a:solidFill>
                  <a:prstClr val="white"/>
                </a:solidFill>
                <a:latin typeface="Times New Roman" pitchFamily="18" charset="0"/>
                <a:cs typeface="Times New Roman" pitchFamily="18" charset="0"/>
              </a:rPr>
              <a:t>socio-economiche delle </a:t>
            </a:r>
            <a:r>
              <a:rPr lang="it-IT" sz="2400" b="1" dirty="0">
                <a:solidFill>
                  <a:prstClr val="white"/>
                </a:solidFill>
                <a:latin typeface="Times New Roman" pitchFamily="18" charset="0"/>
                <a:cs typeface="Times New Roman" pitchFamily="18" charset="0"/>
              </a:rPr>
              <a:t>comunità </a:t>
            </a:r>
            <a:r>
              <a:rPr lang="it-IT" sz="2400" b="1" dirty="0" smtClean="0">
                <a:solidFill>
                  <a:prstClr val="white"/>
                </a:solidFill>
                <a:latin typeface="Times New Roman" pitchFamily="18" charset="0"/>
                <a:cs typeface="Times New Roman" pitchFamily="18" charset="0"/>
              </a:rPr>
              <a:t>alpine  </a:t>
            </a:r>
            <a:r>
              <a:rPr lang="it-IT" sz="2400" b="1" dirty="0">
                <a:solidFill>
                  <a:prstClr val="white"/>
                </a:solidFill>
                <a:latin typeface="Times New Roman" pitchFamily="18" charset="0"/>
                <a:cs typeface="Times New Roman" pitchFamily="18" charset="0"/>
              </a:rPr>
              <a:t>non sono state sostanzialmente modificate né dagli Etruschi, né dai Celti, né dai Romani. </a:t>
            </a:r>
            <a:r>
              <a:rPr lang="it-IT" sz="2400" b="1" dirty="0" smtClean="0">
                <a:solidFill>
                  <a:prstClr val="white"/>
                </a:solidFill>
                <a:latin typeface="Times New Roman" pitchFamily="18" charset="0"/>
                <a:cs typeface="Times New Roman" pitchFamily="18" charset="0"/>
              </a:rPr>
              <a:t>Lo stesso avviene con la religione e la cultura. </a:t>
            </a:r>
            <a:endParaRPr lang="it-IT" sz="32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4" y="-1"/>
            <a:ext cx="9141416" cy="683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238352" y="4437112"/>
            <a:ext cx="4790554" cy="2308324"/>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Fino a pieno Medio Evo in pianura le colture cerealicole rendono non più del 70%. L’apporto dell’agricoltura alla dieta non superava un terzo in pianura. Figuriamoci in montagna…… </a:t>
            </a:r>
            <a:endParaRPr lang="it-IT" sz="2400" b="1" dirty="0">
              <a:solidFill>
                <a:schemeClr val="bg1"/>
              </a:solidFill>
              <a:latin typeface="Times New Roman" panose="02020603050405020304" pitchFamily="18" charset="0"/>
              <a:cs typeface="Times New Roman" panose="02020603050405020304" pitchFamily="18" charset="0"/>
            </a:endParaRPr>
          </a:p>
        </p:txBody>
      </p:sp>
      <p:sp>
        <p:nvSpPr>
          <p:cNvPr id="7" name="Rettangolo 6"/>
          <p:cNvSpPr/>
          <p:nvPr/>
        </p:nvSpPr>
        <p:spPr>
          <a:xfrm>
            <a:off x="251520" y="980728"/>
            <a:ext cx="3557384" cy="923330"/>
          </a:xfrm>
          <a:prstGeom prst="rect">
            <a:avLst/>
          </a:prstGeom>
        </p:spPr>
        <p:txBody>
          <a:bodyPr wrap="none">
            <a:spAutoFit/>
          </a:bodyPr>
          <a:lstStyle/>
          <a:p>
            <a:r>
              <a:rPr lang="it-IT" b="1" dirty="0">
                <a:solidFill>
                  <a:schemeClr val="bg1"/>
                </a:solidFill>
                <a:latin typeface="Times New Roman" panose="02020603050405020304" pitchFamily="18" charset="0"/>
                <a:cs typeface="Times New Roman" panose="02020603050405020304" pitchFamily="18" charset="0"/>
              </a:rPr>
              <a:t>La torbiera di Crotte </a:t>
            </a:r>
            <a:r>
              <a:rPr lang="it-IT" b="1" dirty="0" smtClean="0">
                <a:solidFill>
                  <a:schemeClr val="bg1"/>
                </a:solidFill>
                <a:latin typeface="Times New Roman" panose="02020603050405020304" pitchFamily="18" charset="0"/>
                <a:cs typeface="Times New Roman" panose="02020603050405020304" pitchFamily="18" charset="0"/>
              </a:rPr>
              <a:t>Basse (</a:t>
            </a:r>
            <a:r>
              <a:rPr lang="it-IT" b="1" dirty="0" err="1" smtClean="0">
                <a:solidFill>
                  <a:schemeClr val="bg1"/>
                </a:solidFill>
                <a:latin typeface="Times New Roman" panose="02020603050405020304" pitchFamily="18" charset="0"/>
                <a:cs typeface="Times New Roman" panose="02020603050405020304" pitchFamily="18" charset="0"/>
              </a:rPr>
              <a:t>Ao</a:t>
            </a:r>
            <a:r>
              <a:rPr lang="it-IT" b="1" dirty="0" smtClean="0">
                <a:solidFill>
                  <a:schemeClr val="bg1"/>
                </a:solidFill>
                <a:latin typeface="Times New Roman" panose="02020603050405020304" pitchFamily="18" charset="0"/>
                <a:cs typeface="Times New Roman" panose="02020603050405020304" pitchFamily="18" charset="0"/>
              </a:rPr>
              <a:t>):</a:t>
            </a:r>
          </a:p>
          <a:p>
            <a:r>
              <a:rPr lang="it-IT" b="1" dirty="0" smtClean="0">
                <a:solidFill>
                  <a:schemeClr val="bg1"/>
                </a:solidFill>
                <a:latin typeface="Times New Roman" panose="02020603050405020304" pitchFamily="18" charset="0"/>
                <a:cs typeface="Times New Roman" panose="02020603050405020304" pitchFamily="18" charset="0"/>
              </a:rPr>
              <a:t>Il più antico pascolo alpino finora </a:t>
            </a:r>
          </a:p>
          <a:p>
            <a:r>
              <a:rPr lang="it-IT" b="1" dirty="0" smtClean="0">
                <a:solidFill>
                  <a:schemeClr val="bg1"/>
                </a:solidFill>
                <a:latin typeface="Times New Roman" panose="02020603050405020304" pitchFamily="18" charset="0"/>
                <a:cs typeface="Times New Roman" panose="02020603050405020304" pitchFamily="18" charset="0"/>
              </a:rPr>
              <a:t>documentato: 5600 anni fa.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113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2555776" y="0"/>
            <a:ext cx="3493645" cy="6524863"/>
          </a:xfrm>
          <a:prstGeom prst="rect">
            <a:avLst/>
          </a:prstGeom>
          <a:noFill/>
        </p:spPr>
        <p:txBody>
          <a:bodyPr wrap="square" rtlCol="0">
            <a:spAutoFit/>
          </a:bodyPr>
          <a:lstStyle/>
          <a:p>
            <a:pPr algn="ctr"/>
            <a:r>
              <a:rPr lang="it-IT" sz="3800" b="1" dirty="0" smtClean="0">
                <a:solidFill>
                  <a:prstClr val="white"/>
                </a:solidFill>
                <a:latin typeface="Times New Roman" pitchFamily="18" charset="0"/>
                <a:cs typeface="Times New Roman" pitchFamily="18" charset="0"/>
              </a:rPr>
              <a:t>La Dea rimane un essere metamorfico, un po’ donna un po’bestia un po’ carro solare, comunque strettamente</a:t>
            </a:r>
          </a:p>
          <a:p>
            <a:pPr algn="ctr"/>
            <a:r>
              <a:rPr lang="it-IT" sz="3800" b="1" dirty="0" smtClean="0">
                <a:solidFill>
                  <a:prstClr val="white"/>
                </a:solidFill>
                <a:latin typeface="Times New Roman" pitchFamily="18" charset="0"/>
                <a:cs typeface="Times New Roman" pitchFamily="18" charset="0"/>
              </a:rPr>
              <a:t>associata al mondo animale </a:t>
            </a:r>
            <a:endParaRPr lang="it-IT" sz="38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700" y="3738252"/>
            <a:ext cx="3006080" cy="225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371" y="4282279"/>
            <a:ext cx="2147405" cy="238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86656"/>
            <a:ext cx="1828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3355" y="260648"/>
            <a:ext cx="22574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969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811167" y="1"/>
            <a:ext cx="3348891" cy="6801862"/>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Le società </a:t>
            </a:r>
            <a:r>
              <a:rPr lang="it-IT" sz="2400" b="1" dirty="0" err="1">
                <a:solidFill>
                  <a:prstClr val="white"/>
                </a:solidFill>
                <a:latin typeface="Times New Roman" pitchFamily="18" charset="0"/>
                <a:cs typeface="Times New Roman" pitchFamily="18" charset="0"/>
              </a:rPr>
              <a:t>matrifocali</a:t>
            </a:r>
            <a:r>
              <a:rPr lang="it-IT" sz="2400" b="1" dirty="0">
                <a:solidFill>
                  <a:prstClr val="white"/>
                </a:solidFill>
                <a:latin typeface="Times New Roman" pitchFamily="18" charset="0"/>
                <a:cs typeface="Times New Roman" pitchFamily="18" charset="0"/>
              </a:rPr>
              <a:t> egualitarie, in cui non esiste quasi la proprietà privata, è assente l’aristocrazia e la schiavitù,  i capi in guerra sono eletti dall’assemblea del popolo in armi e le donne combattono,  resistono all’attacco delle culture patriarcali lontano dei luoghi di concentrazione e riproduzione del potere: fuori delle città, nelle campagne, sulle montagne, nei boschi.</a:t>
            </a:r>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 y="-6350"/>
            <a:ext cx="58166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182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590127" y="1"/>
            <a:ext cx="3569931" cy="6740307"/>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La memoria di questa lotta epica, che si conclude con la sconfitta delle donne e dell’antico mondo sciamanico, è stata raccolta e trascritta da Wolff alla fine dell’’800. E’ una vera e propria saga tramandata oralmente per millenni, un corpus di storie composte nella stessa epoca dell’Iliade e dell’Odissea. Ma nella saga delle Alpi i personaggi centrali sono femminili, esseri </a:t>
            </a:r>
          </a:p>
          <a:p>
            <a:r>
              <a:rPr lang="it-IT" sz="2400" b="1" dirty="0" smtClean="0">
                <a:solidFill>
                  <a:prstClr val="white"/>
                </a:solidFill>
                <a:latin typeface="Times New Roman" pitchFamily="18" charset="0"/>
                <a:cs typeface="Times New Roman" pitchFamily="18" charset="0"/>
              </a:rPr>
              <a:t>ibridi, animali.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20"/>
            <a:ext cx="5590127" cy="688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6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25638"/>
            <a:ext cx="5492934" cy="3046988"/>
          </a:xfrm>
          <a:prstGeom prst="rect">
            <a:avLst/>
          </a:prstGeom>
          <a:noFill/>
        </p:spPr>
        <p:txBody>
          <a:bodyPr wrap="square" rtlCol="0">
            <a:spAutoFit/>
          </a:bodyPr>
          <a:lstStyle/>
          <a:p>
            <a:r>
              <a:rPr lang="it-IT" sz="3200" b="1" dirty="0" smtClean="0">
                <a:solidFill>
                  <a:prstClr val="white"/>
                </a:solidFill>
                <a:latin typeface="Times New Roman" pitchFamily="18" charset="0"/>
                <a:cs typeface="Times New Roman" pitchFamily="18" charset="0"/>
              </a:rPr>
              <a:t>La tragedia comincia col tradimento della regina dei </a:t>
            </a:r>
            <a:r>
              <a:rPr lang="it-IT" sz="3200" b="1" dirty="0" err="1" smtClean="0">
                <a:solidFill>
                  <a:prstClr val="white"/>
                </a:solidFill>
                <a:latin typeface="Times New Roman" pitchFamily="18" charset="0"/>
                <a:cs typeface="Times New Roman" pitchFamily="18" charset="0"/>
              </a:rPr>
              <a:t>Fanes</a:t>
            </a:r>
            <a:r>
              <a:rPr lang="it-IT" sz="3200" b="1" dirty="0" smtClean="0">
                <a:solidFill>
                  <a:prstClr val="white"/>
                </a:solidFill>
                <a:latin typeface="Times New Roman" pitchFamily="18" charset="0"/>
                <a:cs typeface="Times New Roman" pitchFamily="18" charset="0"/>
              </a:rPr>
              <a:t>: per vergogna non rivela  allo sposo straniero, già «civile</a:t>
            </a:r>
            <a:r>
              <a:rPr lang="it-IT" sz="3200" b="1" dirty="0">
                <a:solidFill>
                  <a:prstClr val="white"/>
                </a:solidFill>
                <a:latin typeface="Times New Roman" pitchFamily="18" charset="0"/>
                <a:cs typeface="Times New Roman" pitchFamily="18" charset="0"/>
              </a:rPr>
              <a:t>», il patto </a:t>
            </a:r>
            <a:r>
              <a:rPr lang="it-IT" sz="3200" b="1" dirty="0" smtClean="0">
                <a:solidFill>
                  <a:prstClr val="white"/>
                </a:solidFill>
                <a:latin typeface="Times New Roman" pitchFamily="18" charset="0"/>
                <a:cs typeface="Times New Roman" pitchFamily="18" charset="0"/>
              </a:rPr>
              <a:t>millenario </a:t>
            </a:r>
            <a:r>
              <a:rPr lang="it-IT" sz="3200" b="1" dirty="0">
                <a:solidFill>
                  <a:prstClr val="white"/>
                </a:solidFill>
                <a:latin typeface="Times New Roman" pitchFamily="18" charset="0"/>
                <a:cs typeface="Times New Roman" pitchFamily="18" charset="0"/>
              </a:rPr>
              <a:t>fra il suo </a:t>
            </a:r>
            <a:r>
              <a:rPr lang="it-IT" sz="3200" b="1" dirty="0" smtClean="0">
                <a:solidFill>
                  <a:prstClr val="white"/>
                </a:solidFill>
                <a:latin typeface="Times New Roman" pitchFamily="18" charset="0"/>
                <a:cs typeface="Times New Roman" pitchFamily="18" charset="0"/>
              </a:rPr>
              <a:t>popolo e quello delle </a:t>
            </a:r>
            <a:endParaRPr lang="it-IT" sz="32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934" y="-16892"/>
            <a:ext cx="366712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713" r="36573"/>
          <a:stretch/>
        </p:blipFill>
        <p:spPr bwMode="auto">
          <a:xfrm>
            <a:off x="32296" y="3019969"/>
            <a:ext cx="2566955" cy="382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599251" y="2990572"/>
            <a:ext cx="3196885" cy="2554545"/>
          </a:xfrm>
          <a:prstGeom prst="rect">
            <a:avLst/>
          </a:prstGeom>
          <a:noFill/>
        </p:spPr>
        <p:txBody>
          <a:bodyPr wrap="square" rtlCol="0">
            <a:spAutoFit/>
          </a:bodyPr>
          <a:lstStyle/>
          <a:p>
            <a:r>
              <a:rPr lang="it-IT" sz="3200" b="1" dirty="0" smtClean="0">
                <a:solidFill>
                  <a:schemeClr val="bg1"/>
                </a:solidFill>
                <a:latin typeface="Times New Roman" panose="02020603050405020304" pitchFamily="18" charset="0"/>
                <a:cs typeface="Times New Roman" panose="02020603050405020304" pitchFamily="18" charset="0"/>
              </a:rPr>
              <a:t>marmotte, </a:t>
            </a:r>
          </a:p>
          <a:p>
            <a:r>
              <a:rPr lang="it-IT" sz="3200" b="1" dirty="0" smtClean="0">
                <a:solidFill>
                  <a:schemeClr val="bg1"/>
                </a:solidFill>
                <a:latin typeface="Times New Roman" panose="02020603050405020304" pitchFamily="18" charset="0"/>
                <a:cs typeface="Times New Roman" panose="02020603050405020304" pitchFamily="18" charset="0"/>
              </a:rPr>
              <a:t>che si devono scambiare i figli.</a:t>
            </a:r>
          </a:p>
          <a:p>
            <a:r>
              <a:rPr lang="it-IT" sz="3200" b="1" dirty="0" smtClean="0">
                <a:solidFill>
                  <a:schemeClr val="bg1"/>
                </a:solidFill>
                <a:latin typeface="Times New Roman" panose="02020603050405020304" pitchFamily="18" charset="0"/>
                <a:cs typeface="Times New Roman" panose="02020603050405020304" pitchFamily="18" charset="0"/>
              </a:rPr>
              <a:t>Così l’ordine della natura si  </a:t>
            </a:r>
            <a:endParaRPr lang="it-IT" sz="3200" b="1" dirty="0">
              <a:solidFill>
                <a:schemeClr val="bg1"/>
              </a:solidFill>
              <a:latin typeface="Times New Roman" panose="02020603050405020304" pitchFamily="18" charset="0"/>
              <a:cs typeface="Times New Roman" panose="02020603050405020304" pitchFamily="18" charset="0"/>
            </a:endParaRPr>
          </a:p>
        </p:txBody>
      </p:sp>
      <p:sp>
        <p:nvSpPr>
          <p:cNvPr id="7" name="CasellaDiTesto 6"/>
          <p:cNvSpPr txBox="1"/>
          <p:nvPr/>
        </p:nvSpPr>
        <p:spPr>
          <a:xfrm>
            <a:off x="2599250" y="5296257"/>
            <a:ext cx="6544749" cy="1569660"/>
          </a:xfrm>
          <a:prstGeom prst="rect">
            <a:avLst/>
          </a:prstGeom>
          <a:noFill/>
        </p:spPr>
        <p:txBody>
          <a:bodyPr wrap="square" rtlCol="0">
            <a:spAutoFit/>
          </a:bodyPr>
          <a:lstStyle/>
          <a:p>
            <a:r>
              <a:rPr lang="it-IT" sz="3200" b="1" dirty="0" smtClean="0">
                <a:solidFill>
                  <a:schemeClr val="bg1"/>
                </a:solidFill>
                <a:latin typeface="Times New Roman" panose="02020603050405020304" pitchFamily="18" charset="0"/>
                <a:cs typeface="Times New Roman" panose="02020603050405020304" pitchFamily="18" charset="0"/>
              </a:rPr>
              <a:t>rompe, e finisce l’età dell’oro. Per avidità di oro il re tradirà la propria figlia e  il popolo che l’ha accolto. </a:t>
            </a:r>
            <a:endParaRPr lang="it-IT"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081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79005"/>
            <a:ext cx="9133656" cy="2088232"/>
          </a:xfrm>
        </p:spPr>
        <p:txBody>
          <a:bodyPr>
            <a:normAutofit fontScale="90000"/>
          </a:bodyPr>
          <a:lstStyle/>
          <a:p>
            <a:pPr algn="l"/>
            <a:r>
              <a:rPr lang="it-IT" sz="2200" b="1" dirty="0" smtClean="0">
                <a:solidFill>
                  <a:schemeClr val="bg1"/>
                </a:solidFill>
                <a:latin typeface="Times New Roman" panose="02020603050405020304" pitchFamily="18" charset="0"/>
                <a:cs typeface="Times New Roman" panose="02020603050405020304" pitchFamily="18" charset="0"/>
              </a:rPr>
              <a:t>Non </a:t>
            </a:r>
            <a:r>
              <a:rPr lang="it-IT" sz="2200" b="1" dirty="0">
                <a:solidFill>
                  <a:schemeClr val="bg1"/>
                </a:solidFill>
                <a:latin typeface="Times New Roman" panose="02020603050405020304" pitchFamily="18" charset="0"/>
                <a:cs typeface="Times New Roman" panose="02020603050405020304" pitchFamily="18" charset="0"/>
              </a:rPr>
              <a:t>si sa molto sulla religione antica: ma una cosa è certa: era legata al culto della madre, alla fertilità e alla nascita, anzi alle due nascite: la prima,  quando si viene al mondo, e l’ultima quando si muore, e si rinasce in un’altra dimensione. </a:t>
            </a:r>
            <a:r>
              <a:rPr lang="it-IT" sz="2200" b="1" dirty="0" smtClean="0">
                <a:solidFill>
                  <a:schemeClr val="bg1"/>
                </a:solidFill>
                <a:latin typeface="Times New Roman" panose="02020603050405020304" pitchFamily="18" charset="0"/>
                <a:cs typeface="Times New Roman" panose="02020603050405020304" pitchFamily="18" charset="0"/>
              </a:rPr>
              <a:t>La </a:t>
            </a:r>
            <a:r>
              <a:rPr lang="it-IT" sz="2200" b="1" dirty="0">
                <a:solidFill>
                  <a:schemeClr val="bg1"/>
                </a:solidFill>
                <a:latin typeface="Times New Roman" panose="02020603050405020304" pitchFamily="18" charset="0"/>
                <a:cs typeface="Times New Roman" panose="02020603050405020304" pitchFamily="18" charset="0"/>
              </a:rPr>
              <a:t>terra e la natura erano considerate </a:t>
            </a:r>
            <a:r>
              <a:rPr lang="it-IT" sz="2200" b="1" dirty="0" smtClean="0">
                <a:solidFill>
                  <a:schemeClr val="bg1"/>
                </a:solidFill>
                <a:latin typeface="Times New Roman" panose="02020603050405020304" pitchFamily="18" charset="0"/>
                <a:cs typeface="Times New Roman" panose="02020603050405020304" pitchFamily="18" charset="0"/>
              </a:rPr>
              <a:t>la </a:t>
            </a:r>
            <a:r>
              <a:rPr lang="it-IT" sz="2200" b="1" dirty="0">
                <a:solidFill>
                  <a:schemeClr val="bg1"/>
                </a:solidFill>
                <a:latin typeface="Times New Roman" panose="02020603050405020304" pitchFamily="18" charset="0"/>
                <a:cs typeface="Times New Roman" panose="02020603050405020304" pitchFamily="18" charset="0"/>
              </a:rPr>
              <a:t>Gran Madre che partoriva continuamente i suoi figli, li nutriva e  li </a:t>
            </a:r>
            <a:r>
              <a:rPr lang="it-IT" sz="2200" b="1" dirty="0" err="1">
                <a:solidFill>
                  <a:schemeClr val="bg1"/>
                </a:solidFill>
                <a:latin typeface="Times New Roman" panose="02020603050405020304" pitchFamily="18" charset="0"/>
                <a:cs typeface="Times New Roman" panose="02020603050405020304" pitchFamily="18" charset="0"/>
              </a:rPr>
              <a:t>reinglobava</a:t>
            </a:r>
            <a:r>
              <a:rPr lang="it-IT" sz="2200" b="1" dirty="0">
                <a:solidFill>
                  <a:schemeClr val="bg1"/>
                </a:solidFill>
                <a:latin typeface="Times New Roman" panose="02020603050405020304" pitchFamily="18" charset="0"/>
                <a:cs typeface="Times New Roman" panose="02020603050405020304" pitchFamily="18" charset="0"/>
              </a:rPr>
              <a:t> per rimetterli al mondo senza mai interrompere il ciclo della vita. Le grotte furono le cattedrali della preistoria: e il primo culto fu quello degli antenati. Nelle  caverne, luoghi che mantenevano sempre la </a:t>
            </a:r>
            <a:r>
              <a:rPr lang="it-IT" sz="2200" b="1" dirty="0" smtClean="0">
                <a:solidFill>
                  <a:schemeClr val="bg1"/>
                </a:solidFill>
                <a:latin typeface="Times New Roman" panose="02020603050405020304" pitchFamily="18" charset="0"/>
                <a:cs typeface="Times New Roman" panose="02020603050405020304" pitchFamily="18" charset="0"/>
              </a:rPr>
              <a:t>stessa </a:t>
            </a:r>
            <a:r>
              <a:rPr lang="it-IT" sz="2200" b="1" dirty="0">
                <a:solidFill>
                  <a:schemeClr val="bg1"/>
                </a:solidFill>
                <a:latin typeface="Times New Roman" panose="02020603050405020304" pitchFamily="18" charset="0"/>
                <a:cs typeface="Times New Roman" panose="02020603050405020304" pitchFamily="18" charset="0"/>
              </a:rPr>
              <a:t>temperatura, in cui spesso sgorgava l’acqua, isolati dal mondo </a:t>
            </a:r>
            <a:r>
              <a:rPr lang="it-IT" sz="2200" b="1" dirty="0" smtClean="0">
                <a:solidFill>
                  <a:schemeClr val="bg1"/>
                </a:solidFill>
                <a:latin typeface="Times New Roman" panose="02020603050405020304" pitchFamily="18" charset="0"/>
                <a:cs typeface="Times New Roman" panose="02020603050405020304" pitchFamily="18" charset="0"/>
              </a:rPr>
              <a:t>esterno </a:t>
            </a:r>
            <a:r>
              <a:rPr lang="it-IT" sz="2200" b="1" dirty="0">
                <a:solidFill>
                  <a:schemeClr val="bg1"/>
                </a:solidFill>
                <a:latin typeface="Times New Roman" panose="02020603050405020304" pitchFamily="18" charset="0"/>
                <a:cs typeface="Times New Roman" panose="02020603050405020304" pitchFamily="18" charset="0"/>
              </a:rPr>
              <a:t>ed </a:t>
            </a:r>
            <a:r>
              <a:rPr lang="it-IT" sz="2200" b="1" dirty="0" smtClean="0">
                <a:solidFill>
                  <a:schemeClr val="bg1"/>
                </a:solidFill>
                <a:latin typeface="Times New Roman" panose="02020603050405020304" pitchFamily="18" charset="0"/>
                <a:cs typeface="Times New Roman" panose="02020603050405020304" pitchFamily="18" charset="0"/>
              </a:rPr>
              <a:t/>
            </a:r>
            <a:br>
              <a:rPr lang="it-IT" sz="2200" b="1" dirty="0" smtClean="0">
                <a:solidFill>
                  <a:schemeClr val="bg1"/>
                </a:solidFill>
                <a:latin typeface="Times New Roman" panose="02020603050405020304" pitchFamily="18" charset="0"/>
                <a:cs typeface="Times New Roman" panose="02020603050405020304" pitchFamily="18" charset="0"/>
              </a:rPr>
            </a:br>
            <a:r>
              <a:rPr lang="it-IT" sz="2200" b="1" dirty="0" smtClean="0">
                <a:solidFill>
                  <a:schemeClr val="bg1"/>
                </a:solidFill>
                <a:latin typeface="Times New Roman" panose="02020603050405020304" pitchFamily="18" charset="0"/>
                <a:cs typeface="Times New Roman" panose="02020603050405020304" pitchFamily="18" charset="0"/>
              </a:rPr>
              <a:t>anche </a:t>
            </a:r>
            <a:r>
              <a:rPr lang="it-IT" sz="2200" b="1" dirty="0">
                <a:solidFill>
                  <a:schemeClr val="bg1"/>
                </a:solidFill>
                <a:latin typeface="Times New Roman" panose="02020603050405020304" pitchFamily="18" charset="0"/>
                <a:cs typeface="Times New Roman" panose="02020603050405020304" pitchFamily="18" charset="0"/>
              </a:rPr>
              <a:t>simbolicamente affini all’utero, le donne andavano a partorire. </a:t>
            </a:r>
            <a:r>
              <a:rPr lang="it-IT" dirty="0"/>
              <a:t/>
            </a:r>
            <a:br>
              <a:rPr lang="it-IT" dirty="0"/>
            </a:b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 y="0"/>
            <a:ext cx="7627094"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7638775" y="135980"/>
            <a:ext cx="1397721" cy="1200329"/>
          </a:xfrm>
          <a:prstGeom prst="rect">
            <a:avLst/>
          </a:prstGeom>
        </p:spPr>
        <p:txBody>
          <a:bodyPr wrap="square">
            <a:spAutoFit/>
          </a:bodyPr>
          <a:lstStyle/>
          <a:p>
            <a:r>
              <a:rPr lang="it-IT" b="1" dirty="0">
                <a:solidFill>
                  <a:schemeClr val="bg1"/>
                </a:solidFill>
                <a:latin typeface="Times New Roman" panose="02020603050405020304" pitchFamily="18" charset="0"/>
                <a:cs typeface="Times New Roman" panose="02020603050405020304" pitchFamily="18" charset="0"/>
              </a:rPr>
              <a:t>Grotta di </a:t>
            </a:r>
            <a:r>
              <a:rPr lang="it-IT" b="1" dirty="0" err="1">
                <a:solidFill>
                  <a:schemeClr val="bg1"/>
                </a:solidFill>
                <a:latin typeface="Times New Roman" panose="02020603050405020304" pitchFamily="18" charset="0"/>
                <a:cs typeface="Times New Roman" panose="02020603050405020304" pitchFamily="18" charset="0"/>
              </a:rPr>
              <a:t>Niaux</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Ariege</a:t>
            </a:r>
            <a:r>
              <a:rPr lang="it-IT" b="1" dirty="0">
                <a:solidFill>
                  <a:schemeClr val="bg1"/>
                </a:solidFill>
                <a:latin typeface="Times New Roman" panose="02020603050405020304" pitchFamily="18" charset="0"/>
                <a:cs typeface="Times New Roman" panose="02020603050405020304" pitchFamily="18" charset="0"/>
              </a:rPr>
              <a:t>, Francia</a:t>
            </a:r>
          </a:p>
        </p:txBody>
      </p:sp>
    </p:spTree>
    <p:extLst>
      <p:ext uri="{BB962C8B-B14F-4D97-AF65-F5344CB8AC3E}">
        <p14:creationId xmlns:p14="http://schemas.microsoft.com/office/powerpoint/2010/main" val="2152671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932041" y="1"/>
            <a:ext cx="4228018" cy="6986528"/>
          </a:xfrm>
          <a:prstGeom prst="rect">
            <a:avLst/>
          </a:prstGeom>
          <a:noFill/>
        </p:spPr>
        <p:txBody>
          <a:bodyPr wrap="square" rtlCol="0">
            <a:spAutoFit/>
          </a:bodyPr>
          <a:lstStyle/>
          <a:p>
            <a:r>
              <a:rPr lang="it-IT" sz="2800" b="1" dirty="0" err="1" smtClean="0">
                <a:solidFill>
                  <a:prstClr val="white"/>
                </a:solidFill>
                <a:latin typeface="Times New Roman" pitchFamily="18" charset="0"/>
                <a:cs typeface="Times New Roman" pitchFamily="18" charset="0"/>
              </a:rPr>
              <a:t>Dolasilla</a:t>
            </a:r>
            <a:r>
              <a:rPr lang="it-IT" sz="2800" b="1" dirty="0" smtClean="0">
                <a:solidFill>
                  <a:prstClr val="white"/>
                </a:solidFill>
                <a:latin typeface="Times New Roman" pitchFamily="18" charset="0"/>
                <a:cs typeface="Times New Roman" pitchFamily="18" charset="0"/>
              </a:rPr>
              <a:t>, la figlia del re straniero, non si rende conto di quanto sta succedendo. Non si mette contro il padre che vuole conquistare tutta la terra e tutto l’oro del mondo; invece di ammazzarlo depone le armi. Anche la regina sua madre rinuncia all’azione: la componente maschile, più debole in origine perché non dotata di «armi fatate», può trionfare perché le donne gli cedono il potere. </a:t>
            </a:r>
            <a:endParaRPr lang="it-IT" sz="32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32040" cy="6845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638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7439472" y="1"/>
            <a:ext cx="1720586" cy="6370975"/>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Spina da </a:t>
            </a:r>
            <a:r>
              <a:rPr lang="it-IT" sz="2400" b="1" dirty="0" err="1" smtClean="0">
                <a:solidFill>
                  <a:prstClr val="white"/>
                </a:solidFill>
                <a:latin typeface="Times New Roman" pitchFamily="18" charset="0"/>
                <a:cs typeface="Times New Roman" pitchFamily="18" charset="0"/>
              </a:rPr>
              <a:t>Mul</a:t>
            </a:r>
            <a:r>
              <a:rPr lang="it-IT" sz="2400" b="1" dirty="0" smtClean="0">
                <a:solidFill>
                  <a:prstClr val="white"/>
                </a:solidFill>
                <a:latin typeface="Times New Roman" pitchFamily="18" charset="0"/>
                <a:cs typeface="Times New Roman" pitchFamily="18" charset="0"/>
              </a:rPr>
              <a:t>, altra figura sciamanica, ibrida, «anima nera» di tutta la storia. E’ un essere  bestiale né vivo né morto, semi</a:t>
            </a:r>
          </a:p>
          <a:p>
            <a:r>
              <a:rPr lang="it-IT" sz="2400" b="1" dirty="0" smtClean="0">
                <a:solidFill>
                  <a:prstClr val="white"/>
                </a:solidFill>
                <a:latin typeface="Times New Roman" pitchFamily="18" charset="0"/>
                <a:cs typeface="Times New Roman" pitchFamily="18" charset="0"/>
              </a:rPr>
              <a:t>Putrefatto: il male per il male.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56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12" r="2105"/>
          <a:stretch/>
        </p:blipFill>
        <p:spPr bwMode="auto">
          <a:xfrm>
            <a:off x="-180528" y="4689"/>
            <a:ext cx="7620000" cy="686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23528" y="6370976"/>
            <a:ext cx="3358933"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Markus Vallazza, Spina dal </a:t>
            </a:r>
            <a:r>
              <a:rPr lang="it-IT" b="1" dirty="0" err="1" smtClean="0">
                <a:latin typeface="Times New Roman" panose="02020603050405020304" pitchFamily="18" charset="0"/>
                <a:cs typeface="Times New Roman" panose="02020603050405020304" pitchFamily="18" charset="0"/>
              </a:rPr>
              <a:t>Mul</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954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95398" y="1"/>
            <a:ext cx="4264660" cy="6986528"/>
          </a:xfrm>
          <a:prstGeom prst="rect">
            <a:avLst/>
          </a:prstGeom>
          <a:noFill/>
        </p:spPr>
        <p:txBody>
          <a:bodyPr wrap="square" rtlCol="0">
            <a:spAutoFit/>
          </a:bodyPr>
          <a:lstStyle/>
          <a:p>
            <a:r>
              <a:rPr lang="it-IT" sz="2800" b="1" dirty="0" smtClean="0">
                <a:solidFill>
                  <a:prstClr val="white"/>
                </a:solidFill>
                <a:latin typeface="Times New Roman" pitchFamily="18" charset="0"/>
                <a:cs typeface="Times New Roman" pitchFamily="18" charset="0"/>
              </a:rPr>
              <a:t>La salvezza arriverà dalle viscere della Terra: morta </a:t>
            </a:r>
            <a:r>
              <a:rPr lang="it-IT" sz="2800" b="1" dirty="0" err="1" smtClean="0">
                <a:solidFill>
                  <a:prstClr val="white"/>
                </a:solidFill>
                <a:latin typeface="Times New Roman" pitchFamily="18" charset="0"/>
                <a:cs typeface="Times New Roman" pitchFamily="18" charset="0"/>
              </a:rPr>
              <a:t>Dolasilla</a:t>
            </a:r>
            <a:r>
              <a:rPr lang="it-IT" sz="2800" b="1" dirty="0" smtClean="0">
                <a:solidFill>
                  <a:prstClr val="white"/>
                </a:solidFill>
                <a:latin typeface="Times New Roman" pitchFamily="18" charset="0"/>
                <a:cs typeface="Times New Roman" pitchFamily="18" charset="0"/>
              </a:rPr>
              <a:t>, la sorella crescita con le marmotte, su indicazione di una strega sorella di Spina da </a:t>
            </a:r>
            <a:r>
              <a:rPr lang="it-IT" sz="2800" b="1" dirty="0" err="1" smtClean="0">
                <a:solidFill>
                  <a:prstClr val="white"/>
                </a:solidFill>
                <a:latin typeface="Times New Roman" pitchFamily="18" charset="0"/>
                <a:cs typeface="Times New Roman" pitchFamily="18" charset="0"/>
              </a:rPr>
              <a:t>Mul</a:t>
            </a:r>
            <a:r>
              <a:rPr lang="it-IT" sz="2800" b="1" dirty="0" smtClean="0">
                <a:solidFill>
                  <a:prstClr val="white"/>
                </a:solidFill>
                <a:latin typeface="Times New Roman" pitchFamily="18" charset="0"/>
                <a:cs typeface="Times New Roman" pitchFamily="18" charset="0"/>
              </a:rPr>
              <a:t>, condurrà tutto il suo popolo nel sottosuolo. Ma il regno fatato dei </a:t>
            </a:r>
            <a:r>
              <a:rPr lang="it-IT" sz="2800" b="1" dirty="0" err="1" smtClean="0">
                <a:solidFill>
                  <a:prstClr val="white"/>
                </a:solidFill>
                <a:latin typeface="Times New Roman" pitchFamily="18" charset="0"/>
                <a:cs typeface="Times New Roman" pitchFamily="18" charset="0"/>
              </a:rPr>
              <a:t>Fanes</a:t>
            </a:r>
            <a:r>
              <a:rPr lang="it-IT" sz="2800" b="1" dirty="0" smtClean="0">
                <a:solidFill>
                  <a:prstClr val="white"/>
                </a:solidFill>
                <a:latin typeface="Times New Roman" pitchFamily="18" charset="0"/>
                <a:cs typeface="Times New Roman" pitchFamily="18" charset="0"/>
              </a:rPr>
              <a:t> è distrutto per sempre, l’età dell’oro è distrutta dalla cupidigia, l’alleanza fra gli uomini e il mondo animale è stata infranta. La memoria si è </a:t>
            </a:r>
          </a:p>
          <a:p>
            <a:r>
              <a:rPr lang="it-IT" sz="2800" b="1" dirty="0" smtClean="0">
                <a:solidFill>
                  <a:prstClr val="white"/>
                </a:solidFill>
                <a:latin typeface="Times New Roman" pitchFamily="18" charset="0"/>
                <a:cs typeface="Times New Roman" pitchFamily="18" charset="0"/>
              </a:rPr>
              <a:t>trasformata in leggenda. </a:t>
            </a:r>
            <a:endParaRPr lang="it-IT" sz="32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40"/>
            <a:ext cx="4895399" cy="685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52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645024"/>
            <a:ext cx="8626447" cy="2088232"/>
          </a:xfrm>
        </p:spPr>
        <p:txBody>
          <a:bodyPr>
            <a:normAutofit/>
          </a:bodyPr>
          <a:lstStyle/>
          <a:p>
            <a:r>
              <a:rPr lang="it-IT" b="1" dirty="0" smtClean="0">
                <a:solidFill>
                  <a:schemeClr val="bg1"/>
                </a:solidFill>
                <a:latin typeface="Times New Roman" panose="02020603050405020304" pitchFamily="18" charset="0"/>
                <a:cs typeface="Times New Roman" panose="02020603050405020304" pitchFamily="18" charset="0"/>
              </a:rPr>
              <a:t>Perché studiare la preistoria oggi?</a:t>
            </a:r>
            <a:r>
              <a:rPr lang="it-IT" dirty="0" smtClean="0"/>
              <a:t>.</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511"/>
          <a:stretch/>
        </p:blipFill>
        <p:spPr bwMode="auto">
          <a:xfrm>
            <a:off x="0" y="720406"/>
            <a:ext cx="9144000" cy="272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912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3071" y="6057781"/>
            <a:ext cx="8329287" cy="800219"/>
          </a:xfrm>
          <a:prstGeom prst="rect">
            <a:avLst/>
          </a:prstGeom>
          <a:noFill/>
        </p:spPr>
        <p:txBody>
          <a:bodyPr wrap="square" rtlCol="0">
            <a:spAutoFit/>
          </a:bodyPr>
          <a:lstStyle/>
          <a:p>
            <a:r>
              <a:rPr lang="it-IT" sz="2300" b="1" dirty="0" smtClean="0">
                <a:solidFill>
                  <a:schemeClr val="bg1"/>
                </a:solidFill>
                <a:latin typeface="Times New Roman" panose="02020603050405020304" pitchFamily="18" charset="0"/>
                <a:cs typeface="Times New Roman" panose="02020603050405020304" pitchFamily="18" charset="0"/>
              </a:rPr>
              <a:t>Sulle Alpi sono rimaste strutture socio economiche,  costruttive e produttive arcaiche, le cui origini risalgono all’età della pietra.  </a:t>
            </a:r>
            <a:endParaRPr lang="it-IT" sz="23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98160" cy="62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905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0" y="-119"/>
            <a:ext cx="9127232" cy="2569934"/>
          </a:xfrm>
          <a:prstGeom prst="rect">
            <a:avLst/>
          </a:prstGeom>
          <a:noFill/>
        </p:spPr>
        <p:txBody>
          <a:bodyPr wrap="square" rtlCol="0">
            <a:spAutoFit/>
          </a:bodyPr>
          <a:lstStyle/>
          <a:p>
            <a:r>
              <a:rPr lang="it-IT" sz="2300" b="1" dirty="0">
                <a:solidFill>
                  <a:schemeClr val="bg1"/>
                </a:solidFill>
                <a:latin typeface="Times New Roman" panose="02020603050405020304" pitchFamily="18" charset="0"/>
                <a:cs typeface="Times New Roman" panose="02020603050405020304" pitchFamily="18" charset="0"/>
              </a:rPr>
              <a:t>Ogni cultura individua  un elemento naturale prevalente in cui costruirà le proprie abitazioni, e con cui esprimerà il proprio concetto di bellezza e di benessere.   </a:t>
            </a:r>
            <a:r>
              <a:rPr lang="it-IT" sz="2300" b="1" dirty="0" smtClean="0">
                <a:solidFill>
                  <a:schemeClr val="bg1"/>
                </a:solidFill>
                <a:latin typeface="Times New Roman" panose="02020603050405020304" pitchFamily="18" charset="0"/>
                <a:cs typeface="Times New Roman" panose="02020603050405020304" pitchFamily="18" charset="0"/>
              </a:rPr>
              <a:t>Per </a:t>
            </a:r>
            <a:r>
              <a:rPr lang="it-IT" sz="2300" b="1" dirty="0">
                <a:solidFill>
                  <a:schemeClr val="bg1"/>
                </a:solidFill>
                <a:latin typeface="Times New Roman" panose="02020603050405020304" pitchFamily="18" charset="0"/>
                <a:cs typeface="Times New Roman" panose="02020603050405020304" pitchFamily="18" charset="0"/>
              </a:rPr>
              <a:t>i popoli </a:t>
            </a:r>
            <a:r>
              <a:rPr lang="it-IT" sz="2300" b="1" dirty="0" smtClean="0">
                <a:solidFill>
                  <a:schemeClr val="bg1"/>
                </a:solidFill>
                <a:latin typeface="Times New Roman" panose="02020603050405020304" pitchFamily="18" charset="0"/>
                <a:cs typeface="Times New Roman" panose="02020603050405020304" pitchFamily="18" charset="0"/>
              </a:rPr>
              <a:t>alpini, </a:t>
            </a:r>
            <a:r>
              <a:rPr lang="it-IT" sz="2300" b="1" dirty="0">
                <a:solidFill>
                  <a:schemeClr val="bg1"/>
                </a:solidFill>
                <a:latin typeface="Times New Roman" panose="02020603050405020304" pitchFamily="18" charset="0"/>
                <a:cs typeface="Times New Roman" panose="02020603050405020304" pitchFamily="18" charset="0"/>
              </a:rPr>
              <a:t>questa sostanza è la pietra</a:t>
            </a:r>
            <a:r>
              <a:rPr lang="it-IT" sz="2300" b="1" dirty="0" smtClean="0">
                <a:solidFill>
                  <a:schemeClr val="bg1"/>
                </a:solidFill>
                <a:latin typeface="Times New Roman" panose="02020603050405020304" pitchFamily="18" charset="0"/>
                <a:cs typeface="Times New Roman" panose="02020603050405020304" pitchFamily="18" charset="0"/>
              </a:rPr>
              <a:t>. I </a:t>
            </a:r>
            <a:r>
              <a:rPr lang="it-IT" sz="2300" b="1" dirty="0">
                <a:solidFill>
                  <a:schemeClr val="bg1"/>
                </a:solidFill>
                <a:latin typeface="Times New Roman" panose="02020603050405020304" pitchFamily="18" charset="0"/>
                <a:cs typeface="Times New Roman" panose="02020603050405020304" pitchFamily="18" charset="0"/>
              </a:rPr>
              <a:t>sassi, ossa della </a:t>
            </a:r>
            <a:r>
              <a:rPr lang="it-IT" sz="2300" b="1" dirty="0" smtClean="0">
                <a:solidFill>
                  <a:schemeClr val="bg1"/>
                </a:solidFill>
                <a:latin typeface="Times New Roman" panose="02020603050405020304" pitchFamily="18" charset="0"/>
                <a:cs typeface="Times New Roman" panose="02020603050405020304" pitchFamily="18" charset="0"/>
              </a:rPr>
              <a:t>Madre Terra</a:t>
            </a:r>
            <a:r>
              <a:rPr lang="it-IT" sz="2300" b="1" dirty="0">
                <a:solidFill>
                  <a:schemeClr val="bg1"/>
                </a:solidFill>
                <a:latin typeface="Times New Roman" panose="02020603050405020304" pitchFamily="18" charset="0"/>
                <a:cs typeface="Times New Roman" panose="02020603050405020304" pitchFamily="18" charset="0"/>
              </a:rPr>
              <a:t>, rappresentano la </a:t>
            </a:r>
            <a:r>
              <a:rPr lang="it-IT" sz="2300" b="1" dirty="0" smtClean="0">
                <a:solidFill>
                  <a:schemeClr val="bg1"/>
                </a:solidFill>
                <a:latin typeface="Times New Roman" panose="02020603050405020304" pitchFamily="18" charset="0"/>
                <a:cs typeface="Times New Roman" panose="02020603050405020304" pitchFamily="18" charset="0"/>
              </a:rPr>
              <a:t>Gran Madre.</a:t>
            </a:r>
            <a:endParaRPr lang="it-IT" sz="2300" b="1" dirty="0">
              <a:solidFill>
                <a:schemeClr val="bg1"/>
              </a:solidFill>
              <a:latin typeface="Times New Roman" panose="02020603050405020304" pitchFamily="18" charset="0"/>
              <a:cs typeface="Times New Roman" panose="02020603050405020304" pitchFamily="18" charset="0"/>
            </a:endParaRPr>
          </a:p>
          <a:p>
            <a:r>
              <a:rPr lang="it-IT" sz="2300" b="1" dirty="0">
                <a:solidFill>
                  <a:schemeClr val="bg1"/>
                </a:solidFill>
                <a:latin typeface="Times New Roman" panose="02020603050405020304" pitchFamily="18" charset="0"/>
                <a:cs typeface="Times New Roman" panose="02020603050405020304" pitchFamily="18" charset="0"/>
              </a:rPr>
              <a:t>Mentre ad  altri i massi possono fare </a:t>
            </a:r>
            <a:endParaRPr lang="it-IT" sz="2300" b="1" dirty="0" smtClean="0">
              <a:solidFill>
                <a:schemeClr val="bg1"/>
              </a:solidFill>
              <a:latin typeface="Times New Roman" panose="02020603050405020304" pitchFamily="18" charset="0"/>
              <a:cs typeface="Times New Roman" panose="02020603050405020304" pitchFamily="18" charset="0"/>
            </a:endParaRPr>
          </a:p>
          <a:p>
            <a:r>
              <a:rPr lang="it-IT" sz="2300" b="1" dirty="0" smtClean="0">
                <a:solidFill>
                  <a:schemeClr val="bg1"/>
                </a:solidFill>
                <a:latin typeface="Times New Roman" panose="02020603050405020304" pitchFamily="18" charset="0"/>
                <a:cs typeface="Times New Roman" panose="02020603050405020304" pitchFamily="18" charset="0"/>
              </a:rPr>
              <a:t>paura</a:t>
            </a:r>
            <a:r>
              <a:rPr lang="it-IT" sz="2300" b="1" dirty="0">
                <a:solidFill>
                  <a:schemeClr val="bg1"/>
                </a:solidFill>
                <a:latin typeface="Times New Roman" panose="02020603050405020304" pitchFamily="18" charset="0"/>
                <a:cs typeface="Times New Roman" panose="02020603050405020304" pitchFamily="18" charset="0"/>
              </a:rPr>
              <a:t>, </a:t>
            </a:r>
            <a:r>
              <a:rPr lang="it-IT" sz="2300" b="1" dirty="0" smtClean="0">
                <a:solidFill>
                  <a:schemeClr val="bg1"/>
                </a:solidFill>
                <a:latin typeface="Times New Roman" panose="02020603050405020304" pitchFamily="18" charset="0"/>
                <a:cs typeface="Times New Roman" panose="02020603050405020304" pitchFamily="18" charset="0"/>
              </a:rPr>
              <a:t>la nostra </a:t>
            </a:r>
            <a:r>
              <a:rPr lang="it-IT" sz="2300" b="1" dirty="0">
                <a:solidFill>
                  <a:schemeClr val="bg1"/>
                </a:solidFill>
                <a:latin typeface="Times New Roman" panose="02020603050405020304" pitchFamily="18" charset="0"/>
                <a:cs typeface="Times New Roman" panose="02020603050405020304" pitchFamily="18" charset="0"/>
              </a:rPr>
              <a:t>gente li cerca e li </a:t>
            </a:r>
            <a:endParaRPr lang="it-IT" sz="2300" b="1" dirty="0" smtClean="0">
              <a:solidFill>
                <a:schemeClr val="bg1"/>
              </a:solidFill>
              <a:latin typeface="Times New Roman" panose="02020603050405020304" pitchFamily="18" charset="0"/>
              <a:cs typeface="Times New Roman" panose="02020603050405020304" pitchFamily="18" charset="0"/>
            </a:endParaRPr>
          </a:p>
          <a:p>
            <a:r>
              <a:rPr lang="it-IT" sz="2300" b="1" dirty="0" smtClean="0">
                <a:solidFill>
                  <a:schemeClr val="bg1"/>
                </a:solidFill>
                <a:latin typeface="Times New Roman" panose="02020603050405020304" pitchFamily="18" charset="0"/>
                <a:cs typeface="Times New Roman" panose="02020603050405020304" pitchFamily="18" charset="0"/>
              </a:rPr>
              <a:t>impiega </a:t>
            </a:r>
            <a:r>
              <a:rPr lang="it-IT" sz="2300" b="1" dirty="0">
                <a:solidFill>
                  <a:schemeClr val="bg1"/>
                </a:solidFill>
                <a:latin typeface="Times New Roman" panose="02020603050405020304" pitchFamily="18" charset="0"/>
                <a:cs typeface="Times New Roman" panose="02020603050405020304" pitchFamily="18" charset="0"/>
              </a:rPr>
              <a:t>nelle </a:t>
            </a:r>
            <a:r>
              <a:rPr lang="it-IT" sz="2300" b="1" dirty="0" smtClean="0">
                <a:solidFill>
                  <a:schemeClr val="bg1"/>
                </a:solidFill>
                <a:latin typeface="Times New Roman" panose="02020603050405020304" pitchFamily="18" charset="0"/>
                <a:cs typeface="Times New Roman" panose="02020603050405020304" pitchFamily="18" charset="0"/>
              </a:rPr>
              <a:t>maniere più </a:t>
            </a:r>
            <a:r>
              <a:rPr lang="it-IT" sz="2300" b="1" dirty="0">
                <a:solidFill>
                  <a:schemeClr val="bg1"/>
                </a:solidFill>
                <a:latin typeface="Times New Roman" panose="02020603050405020304" pitchFamily="18" charset="0"/>
                <a:cs typeface="Times New Roman" panose="02020603050405020304" pitchFamily="18" charset="0"/>
              </a:rPr>
              <a:t>strane </a:t>
            </a:r>
            <a:r>
              <a:rPr lang="it-IT" sz="2300" b="1" dirty="0" smtClean="0">
                <a:solidFill>
                  <a:schemeClr val="bg1"/>
                </a:solidFill>
                <a:latin typeface="Times New Roman" panose="02020603050405020304" pitchFamily="18" charset="0"/>
                <a:cs typeface="Times New Roman" panose="02020603050405020304" pitchFamily="18" charset="0"/>
              </a:rPr>
              <a:t>….  </a:t>
            </a:r>
            <a:endParaRPr lang="it-IT" sz="2300" b="1" dirty="0">
              <a:solidFill>
                <a:schemeClr val="bg1"/>
              </a:solidFill>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 y="2569815"/>
            <a:ext cx="3200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605951"/>
            <a:ext cx="42672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79"/>
          <a:stretch/>
        </p:blipFill>
        <p:spPr bwMode="auto">
          <a:xfrm>
            <a:off x="4953000" y="1466993"/>
            <a:ext cx="4174232"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209032" y="2682621"/>
            <a:ext cx="1752600" cy="923330"/>
          </a:xfrm>
          <a:prstGeom prst="rect">
            <a:avLst/>
          </a:prstGeom>
        </p:spPr>
        <p:txBody>
          <a:bodyPr wrap="square">
            <a:spAutoFit/>
          </a:bodyPr>
          <a:lstStyle/>
          <a:p>
            <a:r>
              <a:rPr lang="it-IT" b="1" dirty="0">
                <a:solidFill>
                  <a:schemeClr val="bg1"/>
                </a:solidFill>
                <a:latin typeface="Times New Roman" panose="02020603050405020304" pitchFamily="18" charset="0"/>
                <a:cs typeface="Times New Roman" panose="02020603050405020304" pitchFamily="18" charset="0"/>
              </a:rPr>
              <a:t>Lugnacco, </a:t>
            </a:r>
          </a:p>
          <a:p>
            <a:r>
              <a:rPr lang="it-IT" b="1" dirty="0">
                <a:solidFill>
                  <a:schemeClr val="bg1"/>
                </a:solidFill>
                <a:latin typeface="Times New Roman" panose="02020603050405020304" pitchFamily="18" charset="0"/>
                <a:cs typeface="Times New Roman" panose="02020603050405020304" pitchFamily="18" charset="0"/>
              </a:rPr>
              <a:t>Val </a:t>
            </a:r>
            <a:r>
              <a:rPr lang="it-IT" b="1" dirty="0" err="1">
                <a:solidFill>
                  <a:schemeClr val="bg1"/>
                </a:solidFill>
                <a:latin typeface="Times New Roman" panose="02020603050405020304" pitchFamily="18" charset="0"/>
                <a:cs typeface="Times New Roman" panose="02020603050405020304" pitchFamily="18" charset="0"/>
              </a:rPr>
              <a:t>Chiusella</a:t>
            </a:r>
            <a:r>
              <a:rPr lang="it-IT" b="1" dirty="0">
                <a:solidFill>
                  <a:schemeClr val="bg1"/>
                </a:solidFill>
                <a:latin typeface="Times New Roman" panose="02020603050405020304" pitchFamily="18" charset="0"/>
                <a:cs typeface="Times New Roman" panose="02020603050405020304" pitchFamily="18" charset="0"/>
              </a:rPr>
              <a:t>,</a:t>
            </a:r>
          </a:p>
          <a:p>
            <a:r>
              <a:rPr lang="it-IT" b="1" dirty="0">
                <a:solidFill>
                  <a:schemeClr val="bg1"/>
                </a:solidFill>
                <a:latin typeface="Times New Roman" panose="02020603050405020304" pitchFamily="18" charset="0"/>
                <a:cs typeface="Times New Roman" panose="02020603050405020304" pitchFamily="18" charset="0"/>
              </a:rPr>
              <a:t>Ivrea</a:t>
            </a:r>
          </a:p>
        </p:txBody>
      </p:sp>
      <p:sp>
        <p:nvSpPr>
          <p:cNvPr id="8" name="Rettangolo 7"/>
          <p:cNvSpPr/>
          <p:nvPr/>
        </p:nvSpPr>
        <p:spPr>
          <a:xfrm>
            <a:off x="7484368" y="3594243"/>
            <a:ext cx="1659632" cy="2585323"/>
          </a:xfrm>
          <a:prstGeom prst="rect">
            <a:avLst/>
          </a:prstGeom>
        </p:spPr>
        <p:txBody>
          <a:bodyPr wrap="square">
            <a:spAutoFit/>
          </a:bodyPr>
          <a:lstStyle/>
          <a:p>
            <a:r>
              <a:rPr lang="it-IT" b="1" dirty="0">
                <a:solidFill>
                  <a:schemeClr val="bg1"/>
                </a:solidFill>
                <a:latin typeface="Times New Roman" panose="02020603050405020304" pitchFamily="18" charset="0"/>
                <a:cs typeface="Times New Roman" panose="02020603050405020304" pitchFamily="18" charset="0"/>
              </a:rPr>
              <a:t>Questo menhir era la panchina della chiesa del convento delle monache…  adesso </a:t>
            </a:r>
            <a:r>
              <a:rPr lang="it-IT" b="1" dirty="0" smtClean="0">
                <a:solidFill>
                  <a:schemeClr val="bg1"/>
                </a:solidFill>
                <a:latin typeface="Times New Roman" panose="02020603050405020304" pitchFamily="18" charset="0"/>
                <a:cs typeface="Times New Roman" panose="02020603050405020304" pitchFamily="18" charset="0"/>
              </a:rPr>
              <a:t>è stato </a:t>
            </a:r>
            <a:r>
              <a:rPr lang="it-IT" b="1" dirty="0">
                <a:solidFill>
                  <a:schemeClr val="bg1"/>
                </a:solidFill>
                <a:latin typeface="Times New Roman" panose="02020603050405020304" pitchFamily="18" charset="0"/>
                <a:cs typeface="Times New Roman" panose="02020603050405020304" pitchFamily="18" charset="0"/>
              </a:rPr>
              <a:t>rimesso </a:t>
            </a:r>
            <a:r>
              <a:rPr lang="it-IT" b="1" dirty="0" smtClean="0">
                <a:solidFill>
                  <a:schemeClr val="bg1"/>
                </a:solidFill>
                <a:latin typeface="Times New Roman" panose="02020603050405020304" pitchFamily="18" charset="0"/>
                <a:cs typeface="Times New Roman" panose="02020603050405020304" pitchFamily="18" charset="0"/>
              </a:rPr>
              <a:t>in </a:t>
            </a:r>
            <a:r>
              <a:rPr lang="it-IT" b="1" dirty="0">
                <a:solidFill>
                  <a:schemeClr val="bg1"/>
                </a:solidFill>
                <a:latin typeface="Times New Roman" panose="02020603050405020304" pitchFamily="18" charset="0"/>
                <a:cs typeface="Times New Roman" panose="02020603050405020304" pitchFamily="18" charset="0"/>
              </a:rPr>
              <a:t>piedi…</a:t>
            </a:r>
          </a:p>
        </p:txBody>
      </p:sp>
    </p:spTree>
    <p:extLst>
      <p:ext uri="{BB962C8B-B14F-4D97-AF65-F5344CB8AC3E}">
        <p14:creationId xmlns:p14="http://schemas.microsoft.com/office/powerpoint/2010/main" val="1857972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3" name="Rettangolo 2"/>
          <p:cNvSpPr/>
          <p:nvPr/>
        </p:nvSpPr>
        <p:spPr>
          <a:xfrm>
            <a:off x="3458592" y="2682621"/>
            <a:ext cx="1503039" cy="1200329"/>
          </a:xfrm>
          <a:prstGeom prst="rect">
            <a:avLst/>
          </a:prstGeom>
        </p:spPr>
        <p:txBody>
          <a:bodyPr wrap="square">
            <a:spAutoFit/>
          </a:bodyPr>
          <a:lstStyle/>
          <a:p>
            <a:r>
              <a:rPr lang="it-IT" b="1" dirty="0">
                <a:solidFill>
                  <a:schemeClr val="bg1"/>
                </a:solidFill>
                <a:latin typeface="Times New Roman" panose="02020603050405020304" pitchFamily="18" charset="0"/>
                <a:cs typeface="Times New Roman" panose="02020603050405020304" pitchFamily="18" charset="0"/>
              </a:rPr>
              <a:t>Lugnacco, </a:t>
            </a:r>
          </a:p>
          <a:p>
            <a:r>
              <a:rPr lang="it-IT" b="1" dirty="0">
                <a:solidFill>
                  <a:schemeClr val="bg1"/>
                </a:solidFill>
                <a:latin typeface="Times New Roman" panose="02020603050405020304" pitchFamily="18" charset="0"/>
                <a:cs typeface="Times New Roman" panose="02020603050405020304" pitchFamily="18" charset="0"/>
              </a:rPr>
              <a:t>Val </a:t>
            </a:r>
            <a:r>
              <a:rPr lang="it-IT" b="1" dirty="0" err="1">
                <a:solidFill>
                  <a:schemeClr val="bg1"/>
                </a:solidFill>
                <a:latin typeface="Times New Roman" panose="02020603050405020304" pitchFamily="18" charset="0"/>
                <a:cs typeface="Times New Roman" panose="02020603050405020304" pitchFamily="18" charset="0"/>
              </a:rPr>
              <a:t>Chiusella</a:t>
            </a:r>
            <a:r>
              <a:rPr lang="it-IT" b="1" dirty="0">
                <a:solidFill>
                  <a:schemeClr val="bg1"/>
                </a:solidFill>
                <a:latin typeface="Times New Roman" panose="02020603050405020304" pitchFamily="18" charset="0"/>
                <a:cs typeface="Times New Roman" panose="02020603050405020304" pitchFamily="18" charset="0"/>
              </a:rPr>
              <a:t>,</a:t>
            </a:r>
          </a:p>
          <a:p>
            <a:r>
              <a:rPr lang="it-IT" b="1" dirty="0">
                <a:solidFill>
                  <a:schemeClr val="bg1"/>
                </a:solidFill>
                <a:latin typeface="Times New Roman" panose="02020603050405020304" pitchFamily="18" charset="0"/>
                <a:cs typeface="Times New Roman" panose="02020603050405020304" pitchFamily="18" charset="0"/>
              </a:rPr>
              <a:t>Ivrea</a:t>
            </a:r>
          </a:p>
        </p:txBody>
      </p:sp>
      <p:sp>
        <p:nvSpPr>
          <p:cNvPr id="8" name="Rettangolo 7"/>
          <p:cNvSpPr/>
          <p:nvPr/>
        </p:nvSpPr>
        <p:spPr>
          <a:xfrm>
            <a:off x="4501417" y="3769171"/>
            <a:ext cx="1783496" cy="2308324"/>
          </a:xfrm>
          <a:prstGeom prst="rect">
            <a:avLst/>
          </a:prstGeom>
        </p:spPr>
        <p:txBody>
          <a:bodyPr wrap="square">
            <a:spAutoFit/>
          </a:bodyPr>
          <a:lstStyle/>
          <a:p>
            <a:r>
              <a:rPr lang="it-IT" b="1" dirty="0">
                <a:solidFill>
                  <a:schemeClr val="bg1"/>
                </a:solidFill>
                <a:latin typeface="Times New Roman" panose="02020603050405020304" pitchFamily="18" charset="0"/>
                <a:cs typeface="Times New Roman" panose="02020603050405020304" pitchFamily="18" charset="0"/>
              </a:rPr>
              <a:t>Questo menhir era la panchina della chiesa del convento delle monache…  adesso </a:t>
            </a:r>
            <a:r>
              <a:rPr lang="it-IT" b="1" dirty="0" smtClean="0">
                <a:solidFill>
                  <a:schemeClr val="bg1"/>
                </a:solidFill>
                <a:latin typeface="Times New Roman" panose="02020603050405020304" pitchFamily="18" charset="0"/>
                <a:cs typeface="Times New Roman" panose="02020603050405020304" pitchFamily="18" charset="0"/>
              </a:rPr>
              <a:t>è stato </a:t>
            </a:r>
            <a:r>
              <a:rPr lang="it-IT" b="1" dirty="0">
                <a:solidFill>
                  <a:schemeClr val="bg1"/>
                </a:solidFill>
                <a:latin typeface="Times New Roman" panose="02020603050405020304" pitchFamily="18" charset="0"/>
                <a:cs typeface="Times New Roman" panose="02020603050405020304" pitchFamily="18" charset="0"/>
              </a:rPr>
              <a:t>rimesso </a:t>
            </a:r>
            <a:r>
              <a:rPr lang="it-IT" b="1" dirty="0" smtClean="0">
                <a:solidFill>
                  <a:schemeClr val="bg1"/>
                </a:solidFill>
                <a:latin typeface="Times New Roman" panose="02020603050405020304" pitchFamily="18" charset="0"/>
                <a:cs typeface="Times New Roman" panose="02020603050405020304" pitchFamily="18" charset="0"/>
              </a:rPr>
              <a:t>in </a:t>
            </a:r>
            <a:r>
              <a:rPr lang="it-IT" b="1" dirty="0">
                <a:solidFill>
                  <a:schemeClr val="bg1"/>
                </a:solidFill>
                <a:latin typeface="Times New Roman" panose="02020603050405020304" pitchFamily="18" charset="0"/>
                <a:cs typeface="Times New Roman" panose="02020603050405020304" pitchFamily="18" charset="0"/>
              </a:rPr>
              <a:t>piedi…</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73" r="17093"/>
          <a:stretch/>
        </p:blipFill>
        <p:spPr bwMode="auto">
          <a:xfrm>
            <a:off x="29592" y="-29716"/>
            <a:ext cx="3429001"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4" y="3861539"/>
            <a:ext cx="4462463"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411" y="34595"/>
            <a:ext cx="4187825"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3514294"/>
            <a:ext cx="2859087"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36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693735" y="0"/>
            <a:ext cx="3450265" cy="3000821"/>
          </a:xfrm>
          <a:prstGeom prst="rect">
            <a:avLst/>
          </a:prstGeom>
        </p:spPr>
        <p:txBody>
          <a:bodyPr wrap="square">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Pietra di Antro. Biacis, Pulfero (Ud). Pietra della Regola, Terlago (Tn).  Pietra del Giudizio, Luserna (Tn): sono solo alcune delle antiche Pietre Sacre attorno a cui si riunivano le comunità per deliberare sull’uso del territorio.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0"/>
            <a:ext cx="5693612" cy="376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882" y="3002028"/>
            <a:ext cx="4075745" cy="3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 y="3784621"/>
            <a:ext cx="4419724" cy="308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84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3172285" y="0"/>
            <a:ext cx="5971716" cy="6863417"/>
          </a:xfrm>
          <a:prstGeom prst="rect">
            <a:avLst/>
          </a:prstGeom>
        </p:spPr>
        <p:txBody>
          <a:bodyPr wrap="square">
            <a:spAutoFit/>
          </a:bodyPr>
          <a:lstStyle/>
          <a:p>
            <a:r>
              <a:rPr lang="it-IT" sz="4000" b="1" dirty="0" smtClean="0">
                <a:solidFill>
                  <a:schemeClr val="bg1"/>
                </a:solidFill>
                <a:latin typeface="Times New Roman" panose="02020603050405020304" pitchFamily="18" charset="0"/>
                <a:cs typeface="Times New Roman" panose="02020603050405020304" pitchFamily="18" charset="0"/>
              </a:rPr>
              <a:t>Le Regole che sulle Alpi si sono tramandate per secoli (ma probabilmente per millenni) avevano uno scopo fondamentale: impedire il depauperamento del territorio imponendo dei limiti allo sfruttamento. Praticamente, frenare </a:t>
            </a:r>
          </a:p>
          <a:p>
            <a:r>
              <a:rPr lang="it-IT" sz="4000" b="1" dirty="0" smtClean="0">
                <a:solidFill>
                  <a:schemeClr val="bg1"/>
                </a:solidFill>
                <a:latin typeface="Times New Roman" panose="02020603050405020304" pitchFamily="18" charset="0"/>
                <a:cs typeface="Times New Roman" panose="02020603050405020304" pitchFamily="18" charset="0"/>
              </a:rPr>
              <a:t>lo sviluppo. </a:t>
            </a:r>
            <a:endParaRPr lang="it-IT" sz="4000" b="1" dirty="0">
              <a:solidFill>
                <a:schemeClr val="bg1"/>
              </a:solidFill>
              <a:latin typeface="Times New Roman" panose="02020603050405020304" pitchFamily="18" charset="0"/>
              <a:cs typeface="Times New Roman" panose="02020603050405020304"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228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187624" y="3140968"/>
            <a:ext cx="1768637" cy="1200329"/>
          </a:xfrm>
          <a:prstGeom prst="rect">
            <a:avLst/>
          </a:prstGeom>
          <a:noFill/>
        </p:spPr>
        <p:txBody>
          <a:bodyPr wrap="square" rtlCol="0">
            <a:spAutoFit/>
          </a:bodyPr>
          <a:lstStyle/>
          <a:p>
            <a:r>
              <a:rPr lang="it-IT" b="1" dirty="0" err="1" smtClean="0">
                <a:solidFill>
                  <a:schemeClr val="bg1"/>
                </a:solidFill>
                <a:latin typeface="Times New Roman" panose="02020603050405020304" pitchFamily="18" charset="0"/>
                <a:cs typeface="Times New Roman" panose="02020603050405020304" pitchFamily="18" charset="0"/>
              </a:rPr>
              <a:t>Sass</a:t>
            </a:r>
            <a:r>
              <a:rPr lang="it-IT" b="1" dirty="0" smtClean="0">
                <a:solidFill>
                  <a:schemeClr val="bg1"/>
                </a:solidFill>
                <a:latin typeface="Times New Roman" panose="02020603050405020304" pitchFamily="18" charset="0"/>
                <a:cs typeface="Times New Roman" panose="02020603050405020304" pitchFamily="18" charset="0"/>
              </a:rPr>
              <a:t> de la </a:t>
            </a:r>
            <a:r>
              <a:rPr lang="it-IT" b="1" dirty="0" err="1" smtClean="0">
                <a:solidFill>
                  <a:schemeClr val="bg1"/>
                </a:solidFill>
                <a:latin typeface="Times New Roman" panose="02020603050405020304" pitchFamily="18" charset="0"/>
                <a:cs typeface="Times New Roman" panose="02020603050405020304" pitchFamily="18" charset="0"/>
              </a:rPr>
              <a:t>rason</a:t>
            </a:r>
            <a:r>
              <a:rPr lang="it-IT" b="1" dirty="0" smtClean="0">
                <a:solidFill>
                  <a:schemeClr val="bg1"/>
                </a:solidFill>
                <a:latin typeface="Times New Roman" panose="02020603050405020304" pitchFamily="18" charset="0"/>
                <a:cs typeface="Times New Roman" panose="02020603050405020304" pitchFamily="18" charset="0"/>
              </a:rPr>
              <a:t>, Egna (</a:t>
            </a:r>
            <a:r>
              <a:rPr lang="it-IT" b="1" dirty="0" err="1" smtClean="0">
                <a:solidFill>
                  <a:schemeClr val="bg1"/>
                </a:solidFill>
                <a:latin typeface="Times New Roman" panose="02020603050405020304" pitchFamily="18" charset="0"/>
                <a:cs typeface="Times New Roman" panose="02020603050405020304" pitchFamily="18" charset="0"/>
              </a:rPr>
              <a:t>Bz</a:t>
            </a:r>
            <a:r>
              <a:rPr lang="it-IT" b="1" dirty="0" smtClean="0">
                <a:solidFill>
                  <a:schemeClr val="bg1"/>
                </a:solidFill>
                <a:latin typeface="Times New Roman" panose="02020603050405020304" pitchFamily="18" charset="0"/>
                <a:cs typeface="Times New Roman" panose="02020603050405020304" pitchFamily="18" charset="0"/>
              </a:rPr>
              <a:t>), piazza della Libertà</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2505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6803414" y="3139320"/>
            <a:ext cx="1768637" cy="1200329"/>
          </a:xfrm>
          <a:prstGeom prst="rect">
            <a:avLst/>
          </a:prstGeom>
          <a:noFill/>
        </p:spPr>
        <p:txBody>
          <a:bodyPr wrap="square" rtlCol="0">
            <a:spAutoFit/>
          </a:bodyPr>
          <a:lstStyle/>
          <a:p>
            <a:r>
              <a:rPr lang="it-IT" b="1" dirty="0" err="1" smtClean="0">
                <a:solidFill>
                  <a:schemeClr val="bg1"/>
                </a:solidFill>
                <a:latin typeface="Times New Roman" panose="02020603050405020304" pitchFamily="18" charset="0"/>
                <a:cs typeface="Times New Roman" panose="02020603050405020304" pitchFamily="18" charset="0"/>
              </a:rPr>
              <a:t>Sass</a:t>
            </a:r>
            <a:r>
              <a:rPr lang="it-IT" b="1" dirty="0" smtClean="0">
                <a:solidFill>
                  <a:schemeClr val="bg1"/>
                </a:solidFill>
                <a:latin typeface="Times New Roman" panose="02020603050405020304" pitchFamily="18" charset="0"/>
                <a:cs typeface="Times New Roman" panose="02020603050405020304" pitchFamily="18" charset="0"/>
              </a:rPr>
              <a:t> de la </a:t>
            </a:r>
            <a:r>
              <a:rPr lang="it-IT" b="1" dirty="0" err="1" smtClean="0">
                <a:solidFill>
                  <a:schemeClr val="bg1"/>
                </a:solidFill>
                <a:latin typeface="Times New Roman" panose="02020603050405020304" pitchFamily="18" charset="0"/>
                <a:cs typeface="Times New Roman" panose="02020603050405020304" pitchFamily="18" charset="0"/>
              </a:rPr>
              <a:t>rason</a:t>
            </a:r>
            <a:r>
              <a:rPr lang="it-IT" b="1" dirty="0" smtClean="0">
                <a:solidFill>
                  <a:schemeClr val="bg1"/>
                </a:solidFill>
                <a:latin typeface="Times New Roman" panose="02020603050405020304" pitchFamily="18" charset="0"/>
                <a:cs typeface="Times New Roman" panose="02020603050405020304" pitchFamily="18" charset="0"/>
              </a:rPr>
              <a:t>, Egna (</a:t>
            </a:r>
            <a:r>
              <a:rPr lang="it-IT" b="1" dirty="0" err="1" smtClean="0">
                <a:solidFill>
                  <a:schemeClr val="bg1"/>
                </a:solidFill>
                <a:latin typeface="Times New Roman" panose="02020603050405020304" pitchFamily="18" charset="0"/>
                <a:cs typeface="Times New Roman" panose="02020603050405020304" pitchFamily="18" charset="0"/>
              </a:rPr>
              <a:t>Bz</a:t>
            </a:r>
            <a:r>
              <a:rPr lang="it-IT" b="1" dirty="0" smtClean="0">
                <a:solidFill>
                  <a:schemeClr val="bg1"/>
                </a:solidFill>
                <a:latin typeface="Times New Roman" panose="02020603050405020304" pitchFamily="18" charset="0"/>
                <a:cs typeface="Times New Roman" panose="02020603050405020304" pitchFamily="18" charset="0"/>
              </a:rPr>
              <a:t>), piazza della Libertà</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0" y="28600"/>
            <a:ext cx="9077219" cy="680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7524327" y="169277"/>
            <a:ext cx="1535751" cy="923330"/>
          </a:xfrm>
          <a:prstGeom prst="rect">
            <a:avLst/>
          </a:prstGeom>
        </p:spPr>
        <p:txBody>
          <a:bodyPr wrap="square">
            <a:spAutoFit/>
          </a:bodyPr>
          <a:lstStyle/>
          <a:p>
            <a:r>
              <a:rPr lang="it-IT" b="1" dirty="0" smtClean="0">
                <a:solidFill>
                  <a:schemeClr val="bg1"/>
                </a:solidFill>
                <a:latin typeface="Times New Roman" panose="02020603050405020304" pitchFamily="18" charset="0"/>
                <a:cs typeface="Times New Roman" panose="02020603050405020304" pitchFamily="18" charset="0"/>
              </a:rPr>
              <a:t>Banco de la </a:t>
            </a:r>
            <a:r>
              <a:rPr lang="it-IT" b="1" dirty="0" err="1" smtClean="0">
                <a:solidFill>
                  <a:schemeClr val="bg1"/>
                </a:solidFill>
                <a:latin typeface="Times New Roman" panose="02020603050405020304" pitchFamily="18" charset="0"/>
                <a:cs typeface="Times New Roman" panose="02020603050405020304" pitchFamily="18" charset="0"/>
              </a:rPr>
              <a:t>Reson</a:t>
            </a:r>
            <a:r>
              <a:rPr lang="it-IT" b="1" dirty="0" smtClean="0">
                <a:solidFill>
                  <a:schemeClr val="bg1"/>
                </a:solidFill>
                <a:latin typeface="Times New Roman" panose="02020603050405020304" pitchFamily="18" charset="0"/>
                <a:cs typeface="Times New Roman" panose="02020603050405020304" pitchFamily="18" charset="0"/>
              </a:rPr>
              <a:t>, Cavalese (Tn)</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558968"/>
            <a:ext cx="8964488" cy="2246769"/>
          </a:xfrm>
          <a:prstGeom prst="rect">
            <a:avLst/>
          </a:prstGeom>
          <a:noFill/>
        </p:spPr>
        <p:txBody>
          <a:bodyPr wrap="square" rtlCol="0">
            <a:spAutoFit/>
          </a:bodyPr>
          <a:lstStyle/>
          <a:p>
            <a:r>
              <a:rPr lang="it-IT" sz="2800" b="1" dirty="0" smtClean="0">
                <a:solidFill>
                  <a:schemeClr val="bg1"/>
                </a:solidFill>
                <a:latin typeface="Times New Roman" panose="02020603050405020304" pitchFamily="18" charset="0"/>
                <a:cs typeface="Times New Roman" panose="02020603050405020304" pitchFamily="18" charset="0"/>
              </a:rPr>
              <a:t>A causa della crisi climatica che il mondo deve affrontare siamo obbligati a fare «un passo indietro» nello sviluppo e nel consumo delle risorse. Per questo è necessario studiare quelle società che sono state capaci di darsi dei limiti e all’occorrenza di «regredire».  </a:t>
            </a:r>
            <a:endParaRPr lang="it-IT"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68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276872"/>
            <a:ext cx="8410423" cy="2088232"/>
          </a:xfrm>
        </p:spPr>
        <p:txBody>
          <a:bodyPr>
            <a:noAutofit/>
          </a:bodyPr>
          <a:lstStyle/>
          <a:p>
            <a:r>
              <a:rPr lang="it-IT" sz="5400" b="1" dirty="0" smtClean="0">
                <a:solidFill>
                  <a:schemeClr val="bg1"/>
                </a:solidFill>
                <a:latin typeface="Times New Roman" panose="02020603050405020304" pitchFamily="18" charset="0"/>
                <a:cs typeface="Times New Roman" panose="02020603050405020304" pitchFamily="18" charset="0"/>
              </a:rPr>
              <a:t>Non </a:t>
            </a:r>
            <a:r>
              <a:rPr lang="it-IT" sz="5400" b="1" dirty="0">
                <a:solidFill>
                  <a:schemeClr val="bg1"/>
                </a:solidFill>
                <a:latin typeface="Times New Roman" panose="02020603050405020304" pitchFamily="18" charset="0"/>
                <a:cs typeface="Times New Roman" panose="02020603050405020304" pitchFamily="18" charset="0"/>
              </a:rPr>
              <a:t>siamo in grado di dire molto su quelle antiche donne. </a:t>
            </a:r>
            <a:br>
              <a:rPr lang="it-IT" sz="5400" b="1" dirty="0">
                <a:solidFill>
                  <a:schemeClr val="bg1"/>
                </a:solidFill>
                <a:latin typeface="Times New Roman" panose="02020603050405020304" pitchFamily="18" charset="0"/>
                <a:cs typeface="Times New Roman" panose="02020603050405020304" pitchFamily="18" charset="0"/>
              </a:rPr>
            </a:br>
            <a:r>
              <a:rPr lang="it-IT" sz="5400" b="1" dirty="0">
                <a:solidFill>
                  <a:schemeClr val="bg1"/>
                </a:solidFill>
                <a:latin typeface="Times New Roman" panose="02020603050405020304" pitchFamily="18" charset="0"/>
                <a:cs typeface="Times New Roman" panose="02020603050405020304" pitchFamily="18" charset="0"/>
              </a:rPr>
              <a:t>Ma una cosa è certa: le rappresentazioni arcaiche sono nella stragrande maggioranza femminili. </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021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6865362" y="0"/>
            <a:ext cx="2278638" cy="6555641"/>
          </a:xfrm>
          <a:prstGeom prst="rect">
            <a:avLst/>
          </a:prstGeom>
        </p:spPr>
        <p:txBody>
          <a:bodyPr wrap="square">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Abbiamo creato l’Associazione Sherwood per fare ricerca sulle possibili soluzioni. Facciamo i trekking archeologici per capire quali soluzioni possibili.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4819" name="Picture 3" descr="C:\Users\admin\Documents\sherwood - documenti\sherwood -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 y="-4068"/>
            <a:ext cx="6840582" cy="684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8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07504" y="4744046"/>
            <a:ext cx="9036496" cy="1815882"/>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Siamo stati a Malta per cercare di capire come mai una società </a:t>
            </a:r>
            <a:r>
              <a:rPr lang="it-IT" sz="2800" b="1" dirty="0" err="1" smtClean="0">
                <a:solidFill>
                  <a:prstClr val="white"/>
                </a:solidFill>
                <a:latin typeface="Times New Roman" panose="02020603050405020304" pitchFamily="18" charset="0"/>
                <a:cs typeface="Times New Roman" panose="02020603050405020304" pitchFamily="18" charset="0"/>
              </a:rPr>
              <a:t>matrifocale</a:t>
            </a:r>
            <a:r>
              <a:rPr lang="it-IT" sz="2800" b="1" dirty="0" smtClean="0">
                <a:solidFill>
                  <a:prstClr val="white"/>
                </a:solidFill>
                <a:latin typeface="Times New Roman" panose="02020603050405020304" pitchFamily="18" charset="0"/>
                <a:cs typeface="Times New Roman" panose="02020603050405020304" pitchFamily="18" charset="0"/>
              </a:rPr>
              <a:t>, egualitaria, avanzatissima non riesce a capire di aver raggiunto il proprio limite ecologico </a:t>
            </a:r>
          </a:p>
          <a:p>
            <a:r>
              <a:rPr lang="it-IT" sz="2800" b="1" dirty="0" smtClean="0">
                <a:solidFill>
                  <a:prstClr val="white"/>
                </a:solidFill>
                <a:latin typeface="Times New Roman" panose="02020603050405020304" pitchFamily="18" charset="0"/>
                <a:cs typeface="Times New Roman" panose="02020603050405020304" pitchFamily="18" charset="0"/>
              </a:rPr>
              <a:t>e si estingue nel giro di pochi anni.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5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84" b="6249"/>
          <a:stretch/>
        </p:blipFill>
        <p:spPr bwMode="auto">
          <a:xfrm>
            <a:off x="16891" y="0"/>
            <a:ext cx="9127109" cy="481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803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6142444" y="0"/>
            <a:ext cx="3001556" cy="6740307"/>
          </a:xfrm>
          <a:prstGeom prst="rect">
            <a:avLst/>
          </a:prstGeom>
        </p:spPr>
        <p:txBody>
          <a:bodyPr wrap="square">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Stiamo  cercando di capire quali meccanismi sociali hanno messo in campo culture che, in diverse parti del mondo, hanno deciso di «tornare indietro». Fino ad ora è stato interpretato come segno di imbarbarimento. Ora però si impongono </a:t>
            </a:r>
          </a:p>
          <a:p>
            <a:r>
              <a:rPr lang="it-IT" sz="2700" b="1" dirty="0" smtClean="0">
                <a:solidFill>
                  <a:prstClr val="white"/>
                </a:solidFill>
                <a:latin typeface="Times New Roman" panose="02020603050405020304" pitchFamily="18" charset="0"/>
                <a:cs typeface="Times New Roman" panose="02020603050405020304" pitchFamily="18" charset="0"/>
              </a:rPr>
              <a:t>criteri diversi.  </a:t>
            </a:r>
            <a:endParaRPr lang="it-IT" sz="2700" b="1" dirty="0">
              <a:solidFill>
                <a:prstClr val="white"/>
              </a:solidFill>
              <a:latin typeface="Times New Roman" panose="02020603050405020304" pitchFamily="18" charset="0"/>
              <a:cs typeface="Times New Roman" panose="02020603050405020304" pitchFamily="18" charset="0"/>
            </a:endParaRP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19" r="16747"/>
          <a:stretch/>
        </p:blipFill>
        <p:spPr bwMode="auto">
          <a:xfrm>
            <a:off x="25028" y="0"/>
            <a:ext cx="6117416" cy="683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357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744046"/>
            <a:ext cx="8964488" cy="1815882"/>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Di fronte alla crisi ambientale, al pericolo di estinzione, altri popoli (quelli appunto «rimasti» o «regrediti» all’Età della Pietra) sono riusciti a reagire, ad imporsi dei limiti, a sopravvivere. Abbiamo molto da imparare da loro.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30" r="10583"/>
          <a:stretch/>
        </p:blipFill>
        <p:spPr bwMode="auto">
          <a:xfrm>
            <a:off x="0" y="0"/>
            <a:ext cx="9144000" cy="468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7282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4" y="0"/>
            <a:ext cx="9185004" cy="682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656160" y="836712"/>
            <a:ext cx="5976664" cy="4524315"/>
          </a:xfrm>
          <a:prstGeom prst="rect">
            <a:avLst/>
          </a:prstGeom>
          <a:noFill/>
        </p:spPr>
        <p:txBody>
          <a:bodyPr wrap="square" rtlCol="0">
            <a:spAutoFit/>
          </a:bodyPr>
          <a:lstStyle/>
          <a:p>
            <a:pPr algn="ctr"/>
            <a:r>
              <a:rPr lang="it-IT" sz="7200" b="1" dirty="0" smtClean="0">
                <a:solidFill>
                  <a:schemeClr val="bg1"/>
                </a:solidFill>
                <a:latin typeface="Times New Roman" panose="02020603050405020304" pitchFamily="18" charset="0"/>
                <a:cs typeface="Times New Roman" panose="02020603050405020304" pitchFamily="18" charset="0"/>
              </a:rPr>
              <a:t>Saremo capaci di fare altrettanto  anche noi?</a:t>
            </a:r>
            <a:endParaRPr lang="it-IT" sz="7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963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684522" y="2321004"/>
            <a:ext cx="8037166" cy="2215991"/>
          </a:xfrm>
          <a:prstGeom prst="rect">
            <a:avLst/>
          </a:prstGeom>
          <a:noFill/>
        </p:spPr>
        <p:txBody>
          <a:bodyPr wrap="square" rtlCol="0">
            <a:spAutoFit/>
          </a:bodyPr>
          <a:lstStyle/>
          <a:p>
            <a:pPr algn="ctr"/>
            <a:r>
              <a:rPr lang="it-IT" sz="13800" b="1" dirty="0" smtClean="0">
                <a:solidFill>
                  <a:prstClr val="white"/>
                </a:solidFill>
                <a:latin typeface="Times New Roman" pitchFamily="18" charset="0"/>
                <a:cs typeface="Times New Roman" pitchFamily="18" charset="0"/>
              </a:rPr>
              <a:t>GRAZIE</a:t>
            </a:r>
            <a:r>
              <a:rPr lang="it-IT" sz="4400" b="1" dirty="0" smtClean="0">
                <a:solidFill>
                  <a:prstClr val="white"/>
                </a:solidFill>
                <a:latin typeface="Times New Roman" pitchFamily="18" charset="0"/>
                <a:cs typeface="Times New Roman" pitchFamily="18" charset="0"/>
              </a:rPr>
              <a:t> </a:t>
            </a:r>
            <a:endParaRPr lang="it-IT" sz="44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25398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34600" cy="703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779912" y="5404048"/>
            <a:ext cx="4788748" cy="1200329"/>
          </a:xfrm>
          <a:prstGeom prst="rect">
            <a:avLst/>
          </a:prstGeom>
          <a:noFill/>
        </p:spPr>
        <p:txBody>
          <a:bodyPr wrap="square" rtlCol="0">
            <a:spAutoFit/>
          </a:bodyPr>
          <a:lstStyle/>
          <a:p>
            <a:r>
              <a:rPr lang="it-IT" sz="2400" b="1" dirty="0">
                <a:solidFill>
                  <a:schemeClr val="bg1"/>
                </a:solidFill>
                <a:latin typeface="Times New Roman" pitchFamily="18" charset="0"/>
                <a:cs typeface="Times New Roman" pitchFamily="18" charset="0"/>
              </a:rPr>
              <a:t>Abri </a:t>
            </a:r>
            <a:r>
              <a:rPr lang="it-IT" sz="2400" b="1" dirty="0" err="1">
                <a:solidFill>
                  <a:schemeClr val="bg1"/>
                </a:solidFill>
                <a:latin typeface="Times New Roman" pitchFamily="18" charset="0"/>
                <a:cs typeface="Times New Roman" pitchFamily="18" charset="0"/>
              </a:rPr>
              <a:t>Castanet</a:t>
            </a:r>
            <a:r>
              <a:rPr lang="it-IT" sz="2400" b="1" dirty="0">
                <a:solidFill>
                  <a:schemeClr val="bg1"/>
                </a:solidFill>
                <a:latin typeface="Times New Roman" pitchFamily="18" charset="0"/>
                <a:cs typeface="Times New Roman" pitchFamily="18" charset="0"/>
              </a:rPr>
              <a:t>, </a:t>
            </a:r>
            <a:r>
              <a:rPr lang="it-IT" sz="2400" b="1" dirty="0" err="1">
                <a:solidFill>
                  <a:schemeClr val="bg1"/>
                </a:solidFill>
                <a:latin typeface="Times New Roman" pitchFamily="18" charset="0"/>
                <a:cs typeface="Times New Roman" pitchFamily="18" charset="0"/>
              </a:rPr>
              <a:t>Dordogne</a:t>
            </a:r>
            <a:r>
              <a:rPr lang="it-IT" sz="2400" b="1" dirty="0">
                <a:solidFill>
                  <a:schemeClr val="bg1"/>
                </a:solidFill>
                <a:latin typeface="Times New Roman" pitchFamily="18" charset="0"/>
                <a:cs typeface="Times New Roman" pitchFamily="18" charset="0"/>
              </a:rPr>
              <a:t>,  Francia</a:t>
            </a:r>
          </a:p>
          <a:p>
            <a:r>
              <a:rPr lang="it-IT" sz="2400" b="1" dirty="0">
                <a:solidFill>
                  <a:schemeClr val="bg1"/>
                </a:solidFill>
                <a:latin typeface="Times New Roman" pitchFamily="18" charset="0"/>
                <a:cs typeface="Times New Roman" pitchFamily="18" charset="0"/>
              </a:rPr>
              <a:t>Fino ad ora, le rappresentazioni più antiche</a:t>
            </a:r>
            <a:r>
              <a:rPr lang="it-IT"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513455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 y="-58916"/>
            <a:ext cx="9137123" cy="619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2700" y="6127473"/>
            <a:ext cx="9144000" cy="784830"/>
          </a:xfrm>
          <a:prstGeom prst="rect">
            <a:avLst/>
          </a:prstGeom>
        </p:spPr>
        <p:txBody>
          <a:bodyPr wrap="square">
            <a:spAutoFit/>
          </a:bodyPr>
          <a:lstStyle/>
          <a:p>
            <a:r>
              <a:rPr lang="it-IT" sz="1500" b="1" dirty="0">
                <a:solidFill>
                  <a:schemeClr val="bg1"/>
                </a:solidFill>
                <a:latin typeface="Times New Roman" pitchFamily="18" charset="0"/>
                <a:cs typeface="Times New Roman" pitchFamily="18" charset="0"/>
              </a:rPr>
              <a:t>Su un grosso pezzo di roccia intagliato, una parte del tetto del rifugio, una lastra di 1,20 m di altezza, sono raffigurati i genitali di una donna e parti di un animale. Con l’aiuto delle datazioni al carbonio 14,  sono fatti risalire a 36-37.000 anni fa</a:t>
            </a:r>
            <a:r>
              <a:rPr lang="it-IT" sz="1500" b="1" dirty="0" smtClean="0">
                <a:solidFill>
                  <a:schemeClr val="bg1"/>
                </a:solidFill>
                <a:latin typeface="Times New Roman" pitchFamily="18" charset="0"/>
                <a:cs typeface="Times New Roman" pitchFamily="18" charset="0"/>
              </a:rPr>
              <a:t>. Il rapporto privilegiato donna-mondo animale è evidenziato con l’essere ibrido. </a:t>
            </a:r>
            <a:endParaRPr lang="it-IT" sz="15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118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3602" y="44624"/>
            <a:ext cx="8676457" cy="400110"/>
          </a:xfrm>
          <a:prstGeom prst="rect">
            <a:avLst/>
          </a:prstGeom>
          <a:noFill/>
        </p:spPr>
        <p:txBody>
          <a:bodyPr wrap="square" rtlCol="0">
            <a:spAutoFit/>
          </a:bodyPr>
          <a:lstStyle/>
          <a:p>
            <a:r>
              <a:rPr lang="it-IT" sz="2000" b="1" dirty="0">
                <a:solidFill>
                  <a:schemeClr val="bg1"/>
                </a:solidFill>
                <a:latin typeface="Times New Roman" pitchFamily="18" charset="0"/>
                <a:cs typeface="Times New Roman" pitchFamily="18" charset="0"/>
              </a:rPr>
              <a:t>Su tutto il sito le raffigurazioni femminili sono assolutamente prevalenti.</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2068592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59218" y="6365617"/>
            <a:ext cx="1004992" cy="461665"/>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a:t>
            </a:r>
            <a:r>
              <a:rPr lang="it-IT" sz="800" b="1" dirty="0" err="1" smtClean="0">
                <a:solidFill>
                  <a:prstClr val="white">
                    <a:lumMod val="95000"/>
                  </a:prstClr>
                </a:solidFill>
                <a:latin typeface="Times New Roman" pitchFamily="18" charset="0"/>
                <a:cs typeface="Times New Roman" pitchFamily="18" charset="0"/>
              </a:rPr>
              <a:t>Sherwwod</a:t>
            </a:r>
            <a:endParaRPr lang="it-IT" sz="800" b="1" dirty="0">
              <a:solidFill>
                <a:prstClr val="white">
                  <a:lumMod val="95000"/>
                </a:prstClr>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89"/>
            <a:ext cx="7885778" cy="690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885778" y="0"/>
            <a:ext cx="1258222" cy="1631216"/>
          </a:xfrm>
          <a:prstGeom prst="rect">
            <a:avLst/>
          </a:prstGeom>
          <a:noFill/>
        </p:spPr>
        <p:txBody>
          <a:bodyPr wrap="square" rtlCol="0">
            <a:spAutoFit/>
          </a:bodyPr>
          <a:lstStyle/>
          <a:p>
            <a:r>
              <a:rPr lang="it-IT" sz="2000" b="1" dirty="0">
                <a:solidFill>
                  <a:schemeClr val="bg1"/>
                </a:solidFill>
                <a:latin typeface="Times New Roman" pitchFamily="18" charset="0"/>
                <a:cs typeface="Times New Roman" pitchFamily="18" charset="0"/>
              </a:rPr>
              <a:t>Immagini sessuali </a:t>
            </a:r>
            <a:r>
              <a:rPr lang="it-IT" sz="2000" b="1" dirty="0" smtClean="0">
                <a:solidFill>
                  <a:schemeClr val="bg1"/>
                </a:solidFill>
                <a:latin typeface="Times New Roman" pitchFamily="18" charset="0"/>
                <a:cs typeface="Times New Roman" pitchFamily="18" charset="0"/>
              </a:rPr>
              <a:t>femminili preistoriche</a:t>
            </a:r>
            <a:endParaRPr lang="it-IT" sz="2000" b="1" dirty="0">
              <a:solidFill>
                <a:schemeClr val="bg1"/>
              </a:solidFill>
              <a:latin typeface="Times New Roman" pitchFamily="18" charset="0"/>
              <a:cs typeface="Times New Roman" pitchFamily="18" charset="0"/>
            </a:endParaRPr>
          </a:p>
        </p:txBody>
      </p:sp>
      <p:sp>
        <p:nvSpPr>
          <p:cNvPr id="7" name="CasellaDiTesto 6"/>
          <p:cNvSpPr txBox="1"/>
          <p:nvPr/>
        </p:nvSpPr>
        <p:spPr>
          <a:xfrm>
            <a:off x="827584" y="830997"/>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8" name="CasellaDiTesto 7"/>
          <p:cNvSpPr txBox="1"/>
          <p:nvPr/>
        </p:nvSpPr>
        <p:spPr>
          <a:xfrm>
            <a:off x="2510592" y="673795"/>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9" name="CasellaDiTesto 8"/>
          <p:cNvSpPr txBox="1"/>
          <p:nvPr/>
        </p:nvSpPr>
        <p:spPr>
          <a:xfrm>
            <a:off x="4054194" y="736204"/>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0" name="CasellaDiTesto 9"/>
          <p:cNvSpPr txBox="1"/>
          <p:nvPr/>
        </p:nvSpPr>
        <p:spPr>
          <a:xfrm>
            <a:off x="6876256" y="1043127"/>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1" name="CasellaDiTesto 10"/>
          <p:cNvSpPr txBox="1"/>
          <p:nvPr/>
        </p:nvSpPr>
        <p:spPr>
          <a:xfrm>
            <a:off x="7180088" y="1693228"/>
            <a:ext cx="184731" cy="369332"/>
          </a:xfrm>
          <a:prstGeom prst="rect">
            <a:avLst/>
          </a:prstGeom>
          <a:solidFill>
            <a:schemeClr val="bg1"/>
          </a:solidFill>
        </p:spPr>
        <p:txBody>
          <a:bodyPr wrap="none" rtlCol="0">
            <a:spAutoFit/>
          </a:bodyPr>
          <a:lstStyle/>
          <a:p>
            <a:endParaRPr lang="it-IT" dirty="0">
              <a:solidFill>
                <a:prstClr val="black"/>
              </a:solidFill>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925" y="3243263"/>
            <a:ext cx="1825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2"/>
          <p:cNvSpPr txBox="1"/>
          <p:nvPr/>
        </p:nvSpPr>
        <p:spPr>
          <a:xfrm>
            <a:off x="3921997" y="1806854"/>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4" name="CasellaDiTesto 13"/>
          <p:cNvSpPr txBox="1"/>
          <p:nvPr/>
        </p:nvSpPr>
        <p:spPr>
          <a:xfrm>
            <a:off x="1385746" y="1888134"/>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5" name="CasellaDiTesto 14"/>
          <p:cNvSpPr txBox="1"/>
          <p:nvPr/>
        </p:nvSpPr>
        <p:spPr>
          <a:xfrm>
            <a:off x="1166208" y="3245406"/>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6" name="CasellaDiTesto 15"/>
          <p:cNvSpPr txBox="1"/>
          <p:nvPr/>
        </p:nvSpPr>
        <p:spPr>
          <a:xfrm>
            <a:off x="3203847" y="3243263"/>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7" name="CasellaDiTesto 16"/>
          <p:cNvSpPr txBox="1"/>
          <p:nvPr/>
        </p:nvSpPr>
        <p:spPr>
          <a:xfrm>
            <a:off x="5271722" y="3198615"/>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8" name="CasellaDiTesto 17"/>
          <p:cNvSpPr txBox="1"/>
          <p:nvPr/>
        </p:nvSpPr>
        <p:spPr>
          <a:xfrm>
            <a:off x="5940151" y="3133647"/>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9" name="CasellaDiTesto 18"/>
          <p:cNvSpPr txBox="1"/>
          <p:nvPr/>
        </p:nvSpPr>
        <p:spPr>
          <a:xfrm>
            <a:off x="7646418" y="3087213"/>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0" name="CasellaDiTesto 19"/>
          <p:cNvSpPr txBox="1"/>
          <p:nvPr/>
        </p:nvSpPr>
        <p:spPr>
          <a:xfrm>
            <a:off x="231162" y="5193268"/>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1" name="CasellaDiTesto 20"/>
          <p:cNvSpPr txBox="1"/>
          <p:nvPr/>
        </p:nvSpPr>
        <p:spPr>
          <a:xfrm>
            <a:off x="2123728" y="5193268"/>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2" name="CasellaDiTesto 21"/>
          <p:cNvSpPr txBox="1"/>
          <p:nvPr/>
        </p:nvSpPr>
        <p:spPr>
          <a:xfrm>
            <a:off x="3870625" y="4895542"/>
            <a:ext cx="236103" cy="369332"/>
          </a:xfrm>
          <a:prstGeom prst="rect">
            <a:avLst/>
          </a:prstGeom>
          <a:solidFill>
            <a:schemeClr val="bg1"/>
          </a:solidFill>
        </p:spPr>
        <p:txBody>
          <a:bodyPr wrap="square" rtlCol="0">
            <a:spAutoFit/>
          </a:bodyPr>
          <a:lstStyle/>
          <a:p>
            <a:endParaRPr lang="it-IT" dirty="0">
              <a:solidFill>
                <a:prstClr val="black"/>
              </a:solidFill>
            </a:endParaRPr>
          </a:p>
        </p:txBody>
      </p:sp>
      <p:sp>
        <p:nvSpPr>
          <p:cNvPr id="23" name="CasellaDiTesto 22"/>
          <p:cNvSpPr txBox="1"/>
          <p:nvPr/>
        </p:nvSpPr>
        <p:spPr>
          <a:xfrm>
            <a:off x="6660231" y="4612486"/>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4" name="CasellaDiTesto 23"/>
          <p:cNvSpPr txBox="1"/>
          <p:nvPr/>
        </p:nvSpPr>
        <p:spPr>
          <a:xfrm>
            <a:off x="761087" y="6483836"/>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5" name="CasellaDiTesto 24"/>
          <p:cNvSpPr txBox="1"/>
          <p:nvPr/>
        </p:nvSpPr>
        <p:spPr>
          <a:xfrm>
            <a:off x="2510591" y="6499225"/>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6" name="CasellaDiTesto 25"/>
          <p:cNvSpPr txBox="1"/>
          <p:nvPr/>
        </p:nvSpPr>
        <p:spPr>
          <a:xfrm>
            <a:off x="5271722" y="6416258"/>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7" name="CasellaDiTesto 26"/>
          <p:cNvSpPr txBox="1"/>
          <p:nvPr/>
        </p:nvSpPr>
        <p:spPr>
          <a:xfrm>
            <a:off x="6561437" y="6416258"/>
            <a:ext cx="184731" cy="369332"/>
          </a:xfrm>
          <a:prstGeom prst="rect">
            <a:avLst/>
          </a:prstGeom>
          <a:solidFill>
            <a:schemeClr val="bg1"/>
          </a:solidFill>
        </p:spPr>
        <p:txBody>
          <a:bodyPr wrap="none" rtlCol="0">
            <a:spAutoFit/>
          </a:bodyPr>
          <a:lstStyle/>
          <a:p>
            <a:endParaRPr lang="it-IT" dirty="0">
              <a:solidFill>
                <a:prstClr val="black"/>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1231" y="5729081"/>
            <a:ext cx="591345" cy="59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205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952677" y="6329948"/>
            <a:ext cx="1207382"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355976" y="0"/>
            <a:ext cx="4788024" cy="1200329"/>
          </a:xfrm>
          <a:prstGeom prst="rect">
            <a:avLst/>
          </a:prstGeom>
          <a:noFill/>
        </p:spPr>
        <p:txBody>
          <a:bodyPr wrap="square" rtlCol="0">
            <a:spAutoFit/>
          </a:bodyPr>
          <a:lstStyle/>
          <a:p>
            <a:r>
              <a:rPr lang="it-IT" sz="2400" b="1" dirty="0">
                <a:solidFill>
                  <a:schemeClr val="bg1"/>
                </a:solidFill>
                <a:latin typeface="Times New Roman" pitchFamily="18" charset="0"/>
                <a:cs typeface="Times New Roman" pitchFamily="18" charset="0"/>
              </a:rPr>
              <a:t>Immagini femminili.</a:t>
            </a:r>
          </a:p>
          <a:p>
            <a:r>
              <a:rPr lang="it-IT" sz="2400" b="1" dirty="0" err="1">
                <a:solidFill>
                  <a:schemeClr val="bg1"/>
                </a:solidFill>
                <a:latin typeface="Times New Roman" pitchFamily="18" charset="0"/>
                <a:cs typeface="Times New Roman" pitchFamily="18" charset="0"/>
              </a:rPr>
              <a:t>Perigord</a:t>
            </a:r>
            <a:r>
              <a:rPr lang="it-IT" sz="2400" b="1" dirty="0">
                <a:solidFill>
                  <a:schemeClr val="bg1"/>
                </a:solidFill>
                <a:latin typeface="Times New Roman" pitchFamily="18" charset="0"/>
                <a:cs typeface="Times New Roman" pitchFamily="18" charset="0"/>
              </a:rPr>
              <a:t> (Francia, </a:t>
            </a:r>
            <a:r>
              <a:rPr lang="it-IT" sz="2400" b="1" dirty="0" smtClean="0">
                <a:solidFill>
                  <a:schemeClr val="bg1"/>
                </a:solidFill>
                <a:latin typeface="Times New Roman" pitchFamily="18" charset="0"/>
                <a:cs typeface="Times New Roman" pitchFamily="18" charset="0"/>
              </a:rPr>
              <a:t>Aurignaziano: tra i 47 e i 35.000 anni fa)</a:t>
            </a:r>
            <a:endParaRPr lang="it-IT" sz="2400" b="1" dirty="0">
              <a:solidFill>
                <a:schemeClr val="bg1"/>
              </a:solidFill>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3243263"/>
            <a:ext cx="1825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Figures féminines dans l'art préhistorique du Périg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9" y="1329397"/>
            <a:ext cx="9234242" cy="2513767"/>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p:nvSpPr>
        <p:spPr>
          <a:xfrm>
            <a:off x="-1" y="3861048"/>
            <a:ext cx="9160060" cy="2585323"/>
          </a:xfrm>
          <a:prstGeom prst="rect">
            <a:avLst/>
          </a:prstGeom>
        </p:spPr>
        <p:txBody>
          <a:bodyPr wrap="square">
            <a:spAutoFit/>
          </a:bodyPr>
          <a:lstStyle/>
          <a:p>
            <a:r>
              <a:rPr lang="fr-FR" b="1" dirty="0">
                <a:solidFill>
                  <a:prstClr val="white"/>
                </a:solidFill>
                <a:latin typeface="Times New Roman" pitchFamily="18" charset="0"/>
                <a:cs typeface="Times New Roman" pitchFamily="18" charset="0"/>
              </a:rPr>
              <a:t>1.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a:t>
            </a:r>
            <a:r>
              <a:rPr lang="fr-FR" b="1" dirty="0" err="1">
                <a:solidFill>
                  <a:prstClr val="white"/>
                </a:solidFill>
                <a:latin typeface="Times New Roman" pitchFamily="18" charset="0"/>
                <a:cs typeface="Times New Roman" pitchFamily="18" charset="0"/>
              </a:rPr>
              <a:t>Venere</a:t>
            </a:r>
            <a:r>
              <a:rPr lang="fr-FR" b="1" dirty="0">
                <a:solidFill>
                  <a:prstClr val="white"/>
                </a:solidFill>
                <a:latin typeface="Times New Roman" pitchFamily="18" charset="0"/>
                <a:cs typeface="Times New Roman" pitchFamily="18" charset="0"/>
              </a:rPr>
              <a:t> con il </a:t>
            </a:r>
            <a:r>
              <a:rPr lang="fr-FR" b="1" dirty="0" err="1">
                <a:solidFill>
                  <a:prstClr val="white"/>
                </a:solidFill>
                <a:latin typeface="Times New Roman" pitchFamily="18" charset="0"/>
                <a:cs typeface="Times New Roman" pitchFamily="18" charset="0"/>
              </a:rPr>
              <a:t>corno</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2.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a:t>
            </a:r>
            <a:r>
              <a:rPr lang="fr-FR" b="1" dirty="0" err="1">
                <a:solidFill>
                  <a:prstClr val="white"/>
                </a:solidFill>
                <a:latin typeface="Times New Roman" pitchFamily="18" charset="0"/>
                <a:cs typeface="Times New Roman" pitchFamily="18" charset="0"/>
              </a:rPr>
              <a:t>Venere</a:t>
            </a:r>
            <a:r>
              <a:rPr lang="fr-FR" b="1" dirty="0">
                <a:solidFill>
                  <a:prstClr val="white"/>
                </a:solidFill>
                <a:latin typeface="Times New Roman" pitchFamily="18" charset="0"/>
                <a:cs typeface="Times New Roman" pitchFamily="18" charset="0"/>
              </a:rPr>
              <a:t> di </a:t>
            </a:r>
            <a:r>
              <a:rPr lang="fr-FR" b="1" dirty="0" err="1">
                <a:solidFill>
                  <a:prstClr val="white"/>
                </a:solidFill>
                <a:latin typeface="Times New Roman" pitchFamily="18" charset="0"/>
                <a:cs typeface="Times New Roman" pitchFamily="18" charset="0"/>
              </a:rPr>
              <a:t>Berlino</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3.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a:t>
            </a:r>
            <a:r>
              <a:rPr lang="fr-FR" b="1" dirty="0" err="1">
                <a:solidFill>
                  <a:prstClr val="white"/>
                </a:solidFill>
                <a:latin typeface="Times New Roman" pitchFamily="18" charset="0"/>
                <a:cs typeface="Times New Roman" pitchFamily="18" charset="0"/>
              </a:rPr>
              <a:t>Venere</a:t>
            </a:r>
            <a:r>
              <a:rPr lang="fr-FR" b="1" dirty="0">
                <a:solidFill>
                  <a:prstClr val="white"/>
                </a:solidFill>
                <a:latin typeface="Times New Roman" pitchFamily="18" charset="0"/>
                <a:cs typeface="Times New Roman" pitchFamily="18" charset="0"/>
              </a:rPr>
              <a:t> con la testa </a:t>
            </a:r>
            <a:r>
              <a:rPr lang="fr-FR" b="1" dirty="0" err="1">
                <a:solidFill>
                  <a:prstClr val="white"/>
                </a:solidFill>
                <a:latin typeface="Times New Roman" pitchFamily="18" charset="0"/>
                <a:cs typeface="Times New Roman" pitchFamily="18" charset="0"/>
              </a:rPr>
              <a:t>quadrata</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4.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il </a:t>
            </a:r>
            <a:r>
              <a:rPr lang="fr-FR" b="1" dirty="0" err="1">
                <a:solidFill>
                  <a:prstClr val="white"/>
                </a:solidFill>
                <a:latin typeface="Times New Roman" pitchFamily="18" charset="0"/>
                <a:cs typeface="Times New Roman" pitchFamily="18" charset="0"/>
              </a:rPr>
              <a:t>Cacciatore</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presumibilmente</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una</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ragazza</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giovane</a:t>
            </a:r>
            <a:r>
              <a:rPr lang="fr-FR" b="1" dirty="0">
                <a:solidFill>
                  <a:prstClr val="white"/>
                </a:solidFill>
                <a:latin typeface="Times New Roman" pitchFamily="18" charset="0"/>
                <a:cs typeface="Times New Roman" pitchFamily="18" charset="0"/>
              </a:rPr>
              <a:t>);</a:t>
            </a:r>
          </a:p>
          <a:p>
            <a:r>
              <a:rPr lang="fr-FR" b="1" dirty="0">
                <a:solidFill>
                  <a:prstClr val="white"/>
                </a:solidFill>
                <a:latin typeface="Times New Roman" pitchFamily="18" charset="0"/>
                <a:cs typeface="Times New Roman" pitchFamily="18" charset="0"/>
              </a:rPr>
              <a:t> 5.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Carta da </a:t>
            </a:r>
            <a:r>
              <a:rPr lang="fr-FR" b="1" dirty="0" err="1">
                <a:solidFill>
                  <a:prstClr val="white"/>
                </a:solidFill>
                <a:latin typeface="Times New Roman" pitchFamily="18" charset="0"/>
                <a:cs typeface="Times New Roman" pitchFamily="18" charset="0"/>
              </a:rPr>
              <a:t>gioco</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6. Abri Pataud;     </a:t>
            </a:r>
          </a:p>
          <a:p>
            <a:r>
              <a:rPr lang="fr-FR" b="1" dirty="0">
                <a:solidFill>
                  <a:prstClr val="white"/>
                </a:solidFill>
                <a:latin typeface="Times New Roman" pitchFamily="18" charset="0"/>
                <a:cs typeface="Times New Roman" pitchFamily="18" charset="0"/>
              </a:rPr>
              <a:t>7. Terme Pialat ;    </a:t>
            </a:r>
          </a:p>
          <a:p>
            <a:r>
              <a:rPr lang="fr-FR" b="1" dirty="0">
                <a:solidFill>
                  <a:prstClr val="white"/>
                </a:solidFill>
                <a:latin typeface="Times New Roman" pitchFamily="18" charset="0"/>
                <a:cs typeface="Times New Roman" pitchFamily="18" charset="0"/>
              </a:rPr>
              <a:t> 8. </a:t>
            </a:r>
            <a:r>
              <a:rPr lang="fr-FR" b="1" dirty="0" err="1">
                <a:solidFill>
                  <a:prstClr val="white"/>
                </a:solidFill>
                <a:latin typeface="Times New Roman" pitchFamily="18" charset="0"/>
                <a:cs typeface="Times New Roman" pitchFamily="18" charset="0"/>
              </a:rPr>
              <a:t>Gabillou</a:t>
            </a:r>
            <a:r>
              <a:rPr lang="fr-FR" b="1" dirty="0">
                <a:solidFill>
                  <a:prstClr val="white"/>
                </a:solidFill>
                <a:latin typeface="Times New Roman" pitchFamily="18" charset="0"/>
                <a:cs typeface="Times New Roman" pitchFamily="18" charset="0"/>
              </a:rPr>
              <a:t>, da J. Gaussen (1964) ;    </a:t>
            </a:r>
          </a:p>
          <a:p>
            <a:r>
              <a:rPr lang="fr-FR" b="1" dirty="0">
                <a:solidFill>
                  <a:prstClr val="white"/>
                </a:solidFill>
                <a:latin typeface="Times New Roman" pitchFamily="18" charset="0"/>
                <a:cs typeface="Times New Roman" pitchFamily="18" charset="0"/>
              </a:rPr>
              <a:t>9. Comarque. </a:t>
            </a:r>
            <a:endParaRPr lang="it-IT" b="1" dirty="0">
              <a:solidFill>
                <a:prstClr val="white"/>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243" y="587727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3927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1754</TotalTime>
  <Words>2178</Words>
  <Application>Microsoft Office PowerPoint</Application>
  <PresentationFormat>Presentazione su schermo (4:3)</PresentationFormat>
  <Paragraphs>175</Paragraphs>
  <Slides>45</Slides>
  <Notes>0</Notes>
  <HiddenSlides>0</HiddenSlides>
  <MMClips>0</MMClips>
  <ScaleCrop>false</ScaleCrop>
  <HeadingPairs>
    <vt:vector size="4" baseType="variant">
      <vt:variant>
        <vt:lpstr>Tema</vt:lpstr>
      </vt:variant>
      <vt:variant>
        <vt:i4>4</vt:i4>
      </vt:variant>
      <vt:variant>
        <vt:lpstr>Titoli diapositive</vt:lpstr>
      </vt:variant>
      <vt:variant>
        <vt:i4>45</vt:i4>
      </vt:variant>
    </vt:vector>
  </HeadingPairs>
  <TitlesOfParts>
    <vt:vector size="49" baseType="lpstr">
      <vt:lpstr>Tema di Office</vt:lpstr>
      <vt:lpstr>1_Tema di Office</vt:lpstr>
      <vt:lpstr>2_Tema di Office</vt:lpstr>
      <vt:lpstr>3_Tema di Office</vt:lpstr>
      <vt:lpstr>La religione della Dea. Tracce nella tradizione e continuità nella gestione dell’ambiente alpino.</vt:lpstr>
      <vt:lpstr>Presentazione standard di PowerPoint</vt:lpstr>
      <vt:lpstr>Non si sa molto sulla religione antica: ma una cosa è certa: era legata al culto della madre, alla fertilità e alla nascita, anzi alle due nascite: la prima,  quando si viene al mondo, e l’ultima quando si muore, e si rinasce in un’altra dimensione. La terra e la natura erano considerate la Gran Madre che partoriva continuamente i suoi figli, li nutriva e  li reinglobava per rimetterli al mondo senza mai interrompere il ciclo della vita. Le grotte furono le cattedrali della preistoria: e il primo culto fu quello degli antenati. Nelle  caverne, luoghi che mantenevano sempre la stessa temperatura, in cui spesso sgorgava l’acqua, isolati dal mondo esterno ed  anche simbolicamente affini all’utero, le donne andavano a partorire.  </vt:lpstr>
      <vt:lpstr>Non siamo in grado di dire molto su quelle antiche donne.  Ma una cosa è certa: le rappresentazioni arcaiche sono nella stragrande maggioranza femminili.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Perché studiare la preistoria oggi?.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luca</cp:lastModifiedBy>
  <cp:revision>80</cp:revision>
  <dcterms:created xsi:type="dcterms:W3CDTF">2012-10-15T09:54:41Z</dcterms:created>
  <dcterms:modified xsi:type="dcterms:W3CDTF">2019-04-23T07:10:34Z</dcterms:modified>
</cp:coreProperties>
</file>