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83" r:id="rId3"/>
    <p:sldId id="285" r:id="rId4"/>
    <p:sldId id="286" r:id="rId5"/>
    <p:sldId id="288" r:id="rId6"/>
    <p:sldId id="310" r:id="rId7"/>
    <p:sldId id="313" r:id="rId8"/>
    <p:sldId id="311" r:id="rId9"/>
    <p:sldId id="312" r:id="rId10"/>
    <p:sldId id="317" r:id="rId11"/>
    <p:sldId id="316" r:id="rId12"/>
    <p:sldId id="289" r:id="rId13"/>
    <p:sldId id="319" r:id="rId14"/>
    <p:sldId id="290" r:id="rId15"/>
    <p:sldId id="321" r:id="rId16"/>
    <p:sldId id="291" r:id="rId17"/>
    <p:sldId id="293" r:id="rId18"/>
    <p:sldId id="294" r:id="rId19"/>
    <p:sldId id="295" r:id="rId20"/>
    <p:sldId id="305" r:id="rId21"/>
    <p:sldId id="297" r:id="rId22"/>
    <p:sldId id="300" r:id="rId23"/>
    <p:sldId id="266" r:id="rId24"/>
    <p:sldId id="276" r:id="rId25"/>
    <p:sldId id="277" r:id="rId26"/>
    <p:sldId id="278" r:id="rId27"/>
    <p:sldId id="279" r:id="rId28"/>
    <p:sldId id="306" r:id="rId29"/>
    <p:sldId id="302" r:id="rId30"/>
    <p:sldId id="303" r:id="rId31"/>
    <p:sldId id="307" r:id="rId32"/>
    <p:sldId id="324" r:id="rId33"/>
    <p:sldId id="325" r:id="rId34"/>
    <p:sldId id="326" r:id="rId35"/>
    <p:sldId id="308" r:id="rId36"/>
    <p:sldId id="282" r:id="rId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0009F90-8487-443E-AF76-9CBEBAE37711}" type="datetimeFigureOut">
              <a:rPr lang="it-IT" smtClean="0"/>
              <a:t>24/06/2019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95121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009F90-8487-443E-AF76-9CBEBAE37711}" type="datetimeFigureOut">
              <a:rPr lang="it-IT" smtClean="0"/>
              <a:t>24/06/2019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114492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009F90-8487-443E-AF76-9CBEBAE37711}" type="datetimeFigureOut">
              <a:rPr lang="it-IT" smtClean="0"/>
              <a:t>24/06/2019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121841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009F90-8487-443E-AF76-9CBEBAE37711}" type="datetimeFigureOut">
              <a:rPr lang="it-IT" smtClean="0"/>
              <a:t>24/06/2019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183812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0009F90-8487-443E-AF76-9CBEBAE37711}" type="datetimeFigureOut">
              <a:rPr lang="it-IT" smtClean="0"/>
              <a:t>24/06/2019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294191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0009F90-8487-443E-AF76-9CBEBAE37711}" type="datetimeFigureOut">
              <a:rPr lang="it-IT" smtClean="0"/>
              <a:t>24/06/2019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336695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0009F90-8487-443E-AF76-9CBEBAE37711}" type="datetimeFigureOut">
              <a:rPr lang="it-IT" smtClean="0"/>
              <a:t>24/06/2019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407415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0009F90-8487-443E-AF76-9CBEBAE37711}" type="datetimeFigureOut">
              <a:rPr lang="it-IT" smtClean="0"/>
              <a:t>24/06/2019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1222854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0009F90-8487-443E-AF76-9CBEBAE37711}" type="datetimeFigureOut">
              <a:rPr lang="it-IT" smtClean="0"/>
              <a:t>24/06/2019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35235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0009F90-8487-443E-AF76-9CBEBAE37711}" type="datetimeFigureOut">
              <a:rPr lang="it-IT" smtClean="0"/>
              <a:t>24/06/2019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293980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0009F90-8487-443E-AF76-9CBEBAE37711}" type="datetimeFigureOut">
              <a:rPr lang="it-IT" smtClean="0"/>
              <a:t>24/06/2019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CE82374-EC09-4389-96C4-CB0C0E10ADC9}" type="slidenum">
              <a:rPr lang="it-IT" smtClean="0"/>
              <a:t>‹N›</a:t>
            </a:fld>
            <a:endParaRPr lang="it-IT"/>
          </a:p>
        </p:txBody>
      </p:sp>
    </p:spTree>
    <p:extLst>
      <p:ext uri="{BB962C8B-B14F-4D97-AF65-F5344CB8AC3E}">
        <p14:creationId xmlns:p14="http://schemas.microsoft.com/office/powerpoint/2010/main" val="282502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09F90-8487-443E-AF76-9CBEBAE37711}" type="datetimeFigureOut">
              <a:rPr lang="it-IT" smtClean="0"/>
              <a:t>24/06/2019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82374-EC09-4389-96C4-CB0C0E10ADC9}" type="slidenum">
              <a:rPr lang="it-IT" smtClean="0"/>
              <a:t>‹N›</a:t>
            </a:fld>
            <a:endParaRPr lang="it-IT"/>
          </a:p>
        </p:txBody>
      </p:sp>
    </p:spTree>
    <p:extLst>
      <p:ext uri="{BB962C8B-B14F-4D97-AF65-F5344CB8AC3E}">
        <p14:creationId xmlns:p14="http://schemas.microsoft.com/office/powerpoint/2010/main" val="77961790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endParaRPr lang="it-IT" sz="800" b="1" dirty="0">
              <a:solidFill>
                <a:schemeClr val="accent3">
                  <a:lumMod val="60000"/>
                  <a:lumOff val="40000"/>
                </a:schemeClr>
              </a:solidFill>
              <a:latin typeface="Times New Roman" pitchFamily="18" charset="0"/>
              <a:cs typeface="Times New Roman" pitchFamily="18" charset="0"/>
            </a:endParaRPr>
          </a:p>
        </p:txBody>
      </p:sp>
      <p:sp>
        <p:nvSpPr>
          <p:cNvPr id="6" name="CasellaDiTesto 5"/>
          <p:cNvSpPr txBox="1"/>
          <p:nvPr/>
        </p:nvSpPr>
        <p:spPr>
          <a:xfrm>
            <a:off x="0" y="332656"/>
            <a:ext cx="8958114" cy="6247864"/>
          </a:xfrm>
          <a:prstGeom prst="rect">
            <a:avLst/>
          </a:prstGeom>
          <a:noFill/>
        </p:spPr>
        <p:txBody>
          <a:bodyPr wrap="square" rtlCol="0">
            <a:spAutoFit/>
          </a:bodyPr>
          <a:lstStyle/>
          <a:p>
            <a:pPr algn="ctr"/>
            <a:endParaRPr lang="en-US" sz="8000" b="1" dirty="0" smtClean="0">
              <a:solidFill>
                <a:srgbClr val="C00000"/>
              </a:solidFill>
              <a:latin typeface="Algerian" pitchFamily="82" charset="0"/>
            </a:endParaRPr>
          </a:p>
          <a:p>
            <a:pPr algn="ctr"/>
            <a:r>
              <a:rPr lang="en-US" sz="8000" b="1" dirty="0" smtClean="0">
                <a:solidFill>
                  <a:srgbClr val="C00000"/>
                </a:solidFill>
                <a:latin typeface="Algerian" pitchFamily="82" charset="0"/>
              </a:rPr>
              <a:t>Mothers </a:t>
            </a:r>
            <a:r>
              <a:rPr lang="en-US" sz="8000" b="1" dirty="0">
                <a:solidFill>
                  <a:srgbClr val="C00000"/>
                </a:solidFill>
                <a:latin typeface="Algerian" pitchFamily="82" charset="0"/>
              </a:rPr>
              <a:t>Killing their Children in</a:t>
            </a:r>
          </a:p>
          <a:p>
            <a:pPr algn="ctr"/>
            <a:r>
              <a:rPr lang="en-US" sz="8000" b="1" dirty="0">
                <a:solidFill>
                  <a:srgbClr val="C00000"/>
                </a:solidFill>
                <a:latin typeface="Algerian" pitchFamily="82" charset="0"/>
              </a:rPr>
              <a:t> Italian </a:t>
            </a:r>
            <a:r>
              <a:rPr lang="en-US" sz="8000" b="1" dirty="0" smtClean="0">
                <a:solidFill>
                  <a:srgbClr val="C00000"/>
                </a:solidFill>
                <a:latin typeface="Algerian" pitchFamily="82" charset="0"/>
              </a:rPr>
              <a:t>Alps</a:t>
            </a:r>
            <a:endParaRPr lang="it-IT" sz="8000" b="1" dirty="0">
              <a:solidFill>
                <a:srgbClr val="C00000"/>
              </a:solidFill>
              <a:latin typeface="Algerian" pitchFamily="82"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71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10294" y="4566854"/>
            <a:ext cx="8090098" cy="2308324"/>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Depopulation in rural and mountain areas meant the State  progressive disappearance. Schools, health services, post offices, public libraries, just close. Municipalities are melted together and offices close. No more town councils. So happens for shops and  pubs, let alone  cinemas, theatres, and any other place where people used to meet.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4" y="0"/>
            <a:ext cx="9133706" cy="456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743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22" y="5619020"/>
            <a:ext cx="8100814" cy="1200329"/>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Gender depopulation begun in the ‘60 and had increased year by year, depriving mountain villages of their reproductive factor: the female component.</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86"/>
            <a:ext cx="9133284" cy="685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51520" y="5619020"/>
            <a:ext cx="4824536" cy="1200329"/>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In </a:t>
            </a:r>
            <a:r>
              <a:rPr lang="it-IT" sz="2400" b="1" dirty="0" err="1" smtClean="0">
                <a:latin typeface="Times New Roman" panose="02020603050405020304" pitchFamily="18" charset="0"/>
                <a:cs typeface="Times New Roman" panose="02020603050405020304" pitchFamily="18" charset="0"/>
              </a:rPr>
              <a:t>this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kind</a:t>
            </a:r>
            <a:r>
              <a:rPr lang="it-IT" sz="2400" b="1" dirty="0" smtClean="0">
                <a:latin typeface="Times New Roman" panose="02020603050405020304" pitchFamily="18" charset="0"/>
                <a:cs typeface="Times New Roman" panose="02020603050405020304" pitchFamily="18" charset="0"/>
              </a:rPr>
              <a:t> of </a:t>
            </a:r>
            <a:r>
              <a:rPr lang="it-IT" sz="2400" b="1" dirty="0" err="1" smtClean="0">
                <a:latin typeface="Times New Roman" panose="02020603050405020304" pitchFamily="18" charset="0"/>
                <a:cs typeface="Times New Roman" panose="02020603050405020304" pitchFamily="18" charset="0"/>
              </a:rPr>
              <a:t>situations</a:t>
            </a:r>
            <a:r>
              <a:rPr lang="it-IT" sz="2400" b="1" dirty="0" smtClean="0">
                <a:latin typeface="Times New Roman" panose="02020603050405020304" pitchFamily="18" charset="0"/>
                <a:cs typeface="Times New Roman" panose="02020603050405020304" pitchFamily="18" charset="0"/>
              </a:rPr>
              <a:t>, the </a:t>
            </a:r>
            <a:r>
              <a:rPr lang="it-IT" sz="2400" b="1" dirty="0" err="1" smtClean="0">
                <a:latin typeface="Times New Roman" panose="02020603050405020304" pitchFamily="18" charset="0"/>
                <a:cs typeface="Times New Roman" panose="02020603050405020304" pitchFamily="18" charset="0"/>
              </a:rPr>
              <a:t>only</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institution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that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organised</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itself</a:t>
            </a:r>
            <a:r>
              <a:rPr lang="it-IT" sz="2400" b="1" dirty="0" smtClean="0">
                <a:latin typeface="Times New Roman" panose="02020603050405020304" pitchFamily="18" charset="0"/>
                <a:cs typeface="Times New Roman" panose="02020603050405020304" pitchFamily="18" charset="0"/>
              </a:rPr>
              <a:t> to </a:t>
            </a:r>
            <a:r>
              <a:rPr lang="it-IT" sz="2400" b="1" dirty="0" err="1" smtClean="0">
                <a:latin typeface="Times New Roman" panose="02020603050405020304" pitchFamily="18" charset="0"/>
                <a:cs typeface="Times New Roman" panose="02020603050405020304" pitchFamily="18" charset="0"/>
              </a:rPr>
              <a:t>remain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the Church. </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391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8507938" cy="630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07504" y="0"/>
            <a:ext cx="8881808" cy="6786473"/>
          </a:xfrm>
          <a:prstGeom prst="rect">
            <a:avLst/>
          </a:prstGeom>
        </p:spPr>
        <p:txBody>
          <a:bodyPr wrap="square">
            <a:spAutoFit/>
          </a:bodyPr>
          <a:lstStyle/>
          <a:p>
            <a:pPr algn="just"/>
            <a:r>
              <a:rPr lang="en-US" sz="3100" b="1" dirty="0">
                <a:latin typeface="Times New Roman" panose="02020603050405020304" pitchFamily="18" charset="0"/>
                <a:cs typeface="Times New Roman" panose="02020603050405020304" pitchFamily="18" charset="0"/>
              </a:rPr>
              <a:t>There is a substantial dichotomy between expectations of the social context and requests from the female counterpart. </a:t>
            </a:r>
            <a:r>
              <a:rPr lang="en-US" sz="3100" b="1" dirty="0" smtClean="0">
                <a:latin typeface="Times New Roman" panose="02020603050405020304" pitchFamily="18" charset="0"/>
                <a:cs typeface="Times New Roman" panose="02020603050405020304" pitchFamily="18" charset="0"/>
              </a:rPr>
              <a:t>Demands addressed </a:t>
            </a:r>
            <a:r>
              <a:rPr lang="en-US" sz="3100" b="1" dirty="0">
                <a:latin typeface="Times New Roman" panose="02020603050405020304" pitchFamily="18" charset="0"/>
                <a:cs typeface="Times New Roman" panose="02020603050405020304" pitchFamily="18" charset="0"/>
              </a:rPr>
              <a:t>to married or "mature" women are still </a:t>
            </a:r>
            <a:r>
              <a:rPr lang="en-US" sz="3100" b="1" dirty="0" smtClean="0">
                <a:latin typeface="Times New Roman" panose="02020603050405020304" pitchFamily="18" charset="0"/>
                <a:cs typeface="Times New Roman" panose="02020603050405020304" pitchFamily="18" charset="0"/>
              </a:rPr>
              <a:t>caring </a:t>
            </a:r>
            <a:r>
              <a:rPr lang="en-US" sz="3100" b="1" dirty="0">
                <a:latin typeface="Times New Roman" panose="02020603050405020304" pitchFamily="18" charset="0"/>
                <a:cs typeface="Times New Roman" panose="02020603050405020304" pitchFamily="18" charset="0"/>
              </a:rPr>
              <a:t>for the family despite working outside </a:t>
            </a:r>
            <a:r>
              <a:rPr lang="en-US" sz="3100" b="1" dirty="0" smtClean="0">
                <a:latin typeface="Times New Roman" panose="02020603050405020304" pitchFamily="18" charset="0"/>
                <a:cs typeface="Times New Roman" panose="02020603050405020304" pitchFamily="18" charset="0"/>
              </a:rPr>
              <a:t>home</a:t>
            </a:r>
            <a:r>
              <a:rPr lang="en-US" sz="3100" b="1" dirty="0">
                <a:latin typeface="Times New Roman" panose="02020603050405020304" pitchFamily="18" charset="0"/>
                <a:cs typeface="Times New Roman" panose="02020603050405020304" pitchFamily="18" charset="0"/>
              </a:rPr>
              <a:t>, regardless of the profession and the commitment that this requires: in short, to "sacrifice" for the good of others</a:t>
            </a:r>
            <a:r>
              <a:rPr lang="it-IT" sz="3100" b="1" dirty="0" smtClean="0">
                <a:latin typeface="Times New Roman" panose="02020603050405020304" pitchFamily="18" charset="0"/>
                <a:cs typeface="Times New Roman" panose="02020603050405020304" pitchFamily="18" charset="0"/>
              </a:rPr>
              <a:t>.</a:t>
            </a:r>
            <a:r>
              <a:rPr lang="en-US" sz="3100" b="1" dirty="0">
                <a:latin typeface="Times New Roman" panose="02020603050405020304" pitchFamily="18" charset="0"/>
                <a:cs typeface="Times New Roman" panose="02020603050405020304" pitchFamily="18" charset="0"/>
              </a:rPr>
              <a:t> </a:t>
            </a:r>
            <a:r>
              <a:rPr lang="en-US" sz="3100" b="1" dirty="0" smtClean="0">
                <a:latin typeface="Times New Roman" panose="02020603050405020304" pitchFamily="18" charset="0"/>
                <a:cs typeface="Times New Roman" panose="02020603050405020304" pitchFamily="18" charset="0"/>
              </a:rPr>
              <a:t>The </a:t>
            </a:r>
            <a:r>
              <a:rPr lang="en-US" sz="3100" b="1" dirty="0">
                <a:latin typeface="Times New Roman" panose="02020603050405020304" pitchFamily="18" charset="0"/>
                <a:cs typeface="Times New Roman" panose="02020603050405020304" pitchFamily="18" charset="0"/>
              </a:rPr>
              <a:t>concept of sacrifice is an integral part of the Catholic religion. </a:t>
            </a:r>
            <a:r>
              <a:rPr lang="en-US" sz="3100" b="1" dirty="0" smtClean="0">
                <a:latin typeface="Times New Roman" panose="02020603050405020304" pitchFamily="18" charset="0"/>
                <a:cs typeface="Times New Roman" panose="02020603050405020304" pitchFamily="18" charset="0"/>
              </a:rPr>
              <a:t>In small villages, one </a:t>
            </a:r>
            <a:r>
              <a:rPr lang="en-US" sz="3100" b="1" dirty="0">
                <a:latin typeface="Times New Roman" panose="02020603050405020304" pitchFamily="18" charset="0"/>
                <a:cs typeface="Times New Roman" panose="02020603050405020304" pitchFamily="18" charset="0"/>
              </a:rPr>
              <a:t>of the few opportunities for socially accepted </a:t>
            </a:r>
            <a:r>
              <a:rPr lang="en-US" sz="3100" b="1" dirty="0" smtClean="0">
                <a:latin typeface="Times New Roman" panose="02020603050405020304" pitchFamily="18" charset="0"/>
                <a:cs typeface="Times New Roman" panose="02020603050405020304" pitchFamily="18" charset="0"/>
              </a:rPr>
              <a:t>female aggregation revolves </a:t>
            </a:r>
            <a:r>
              <a:rPr lang="en-US" sz="3100" b="1" dirty="0">
                <a:latin typeface="Times New Roman" panose="02020603050405020304" pitchFamily="18" charset="0"/>
                <a:cs typeface="Times New Roman" panose="02020603050405020304" pitchFamily="18" charset="0"/>
              </a:rPr>
              <a:t>around the Church: oratory, parish council, voluntary service ....... areas in which the traditional vision of the female role </a:t>
            </a:r>
            <a:r>
              <a:rPr lang="en-US" sz="3100" b="1" dirty="0" smtClean="0">
                <a:latin typeface="Times New Roman" panose="02020603050405020304" pitchFamily="18" charset="0"/>
                <a:cs typeface="Times New Roman" panose="02020603050405020304" pitchFamily="18" charset="0"/>
              </a:rPr>
              <a:t>in </a:t>
            </a:r>
            <a:endParaRPr lang="en-US" sz="3100" b="1" dirty="0" smtClean="0">
              <a:latin typeface="Times New Roman" panose="02020603050405020304" pitchFamily="18" charset="0"/>
              <a:cs typeface="Times New Roman" panose="02020603050405020304" pitchFamily="18" charset="0"/>
            </a:endParaRPr>
          </a:p>
          <a:p>
            <a:pPr algn="just"/>
            <a:r>
              <a:rPr lang="en-US" sz="3100" b="1" dirty="0" smtClean="0">
                <a:latin typeface="Times New Roman" panose="02020603050405020304" pitchFamily="18" charset="0"/>
                <a:cs typeface="Times New Roman" panose="02020603050405020304" pitchFamily="18" charset="0"/>
              </a:rPr>
              <a:t>the </a:t>
            </a:r>
            <a:r>
              <a:rPr lang="en-US" sz="3100" b="1" dirty="0">
                <a:latin typeface="Times New Roman" panose="02020603050405020304" pitchFamily="18" charset="0"/>
                <a:cs typeface="Times New Roman" panose="02020603050405020304" pitchFamily="18" charset="0"/>
              </a:rPr>
              <a:t>service of the family is </a:t>
            </a:r>
            <a:r>
              <a:rPr lang="en-US" sz="3200" b="1" dirty="0">
                <a:latin typeface="Times New Roman" panose="02020603050405020304" pitchFamily="18" charset="0"/>
                <a:cs typeface="Times New Roman" panose="02020603050405020304" pitchFamily="18" charset="0"/>
              </a:rPr>
              <a:t>perpetuated.</a:t>
            </a:r>
            <a:r>
              <a:rPr lang="it-IT" sz="3200" b="1" dirty="0" smtClean="0">
                <a:latin typeface="Times New Roman" panose="02020603050405020304" pitchFamily="18" charset="0"/>
                <a:cs typeface="Times New Roman" panose="02020603050405020304" pitchFamily="18" charset="0"/>
              </a:rPr>
              <a:t> </a:t>
            </a:r>
            <a:endParaRPr lang="it-IT"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28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1" y="42013"/>
            <a:ext cx="2267743" cy="6740307"/>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Where the structure of the secular establishment simply vanished, the Catholic ones resisted and gained in importance. They are based principally in children, and then in women involvement  in parish councils and events organization.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6868116" y="13811"/>
            <a:ext cx="2265169" cy="5632311"/>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The Church network </a:t>
            </a:r>
            <a:r>
              <a:rPr lang="it-IT" sz="2400" b="1" dirty="0" err="1" smtClean="0">
                <a:solidFill>
                  <a:prstClr val="white"/>
                </a:solidFill>
                <a:latin typeface="Times New Roman" panose="02020603050405020304" pitchFamily="18" charset="0"/>
                <a:cs typeface="Times New Roman" panose="02020603050405020304" pitchFamily="18" charset="0"/>
              </a:rPr>
              <a:t>is</a:t>
            </a:r>
            <a:r>
              <a:rPr lang="it-IT" sz="2400" b="1" dirty="0" smtClean="0">
                <a:solidFill>
                  <a:prstClr val="white"/>
                </a:solidFill>
                <a:latin typeface="Times New Roman" panose="02020603050405020304" pitchFamily="18" charset="0"/>
                <a:cs typeface="Times New Roman" panose="02020603050405020304" pitchFamily="18" charset="0"/>
              </a:rPr>
              <a:t>  </a:t>
            </a:r>
            <a:r>
              <a:rPr lang="it-IT" sz="2400" b="1" dirty="0" err="1" smtClean="0">
                <a:solidFill>
                  <a:prstClr val="white"/>
                </a:solidFill>
                <a:latin typeface="Times New Roman" panose="02020603050405020304" pitchFamily="18" charset="0"/>
                <a:cs typeface="Times New Roman" panose="02020603050405020304" pitchFamily="18" charset="0"/>
              </a:rPr>
              <a:t>perceived</a:t>
            </a:r>
            <a:r>
              <a:rPr lang="it-IT" sz="2400" b="1" dirty="0" smtClean="0">
                <a:solidFill>
                  <a:prstClr val="white"/>
                </a:solidFill>
                <a:latin typeface="Times New Roman" panose="02020603050405020304" pitchFamily="18" charset="0"/>
                <a:cs typeface="Times New Roman" panose="02020603050405020304" pitchFamily="18" charset="0"/>
              </a:rPr>
              <a:t> </a:t>
            </a:r>
            <a:r>
              <a:rPr lang="en-US" sz="2400" b="1" dirty="0">
                <a:solidFill>
                  <a:prstClr val="white"/>
                </a:solidFill>
                <a:latin typeface="Times New Roman" panose="02020603050405020304" pitchFamily="18" charset="0"/>
                <a:cs typeface="Times New Roman" panose="02020603050405020304" pitchFamily="18" charset="0"/>
              </a:rPr>
              <a:t> of capital importance for the </a:t>
            </a:r>
            <a:r>
              <a:rPr lang="en-US" sz="2400" b="1" dirty="0" smtClean="0">
                <a:solidFill>
                  <a:prstClr val="white"/>
                </a:solidFill>
                <a:latin typeface="Times New Roman" panose="02020603050405020304" pitchFamily="18" charset="0"/>
                <a:cs typeface="Times New Roman" panose="02020603050405020304" pitchFamily="18" charset="0"/>
              </a:rPr>
              <a:t>existence and resistance community </a:t>
            </a:r>
            <a:r>
              <a:rPr lang="en-US" sz="2400" b="1" dirty="0">
                <a:solidFill>
                  <a:prstClr val="white"/>
                </a:solidFill>
                <a:latin typeface="Times New Roman" panose="02020603050405020304" pitchFamily="18" charset="0"/>
                <a:cs typeface="Times New Roman" panose="02020603050405020304" pitchFamily="18" charset="0"/>
              </a:rPr>
              <a:t>(it does not matter </a:t>
            </a:r>
            <a:r>
              <a:rPr lang="en-US" sz="2400" b="1" dirty="0" smtClean="0">
                <a:solidFill>
                  <a:prstClr val="white"/>
                </a:solidFill>
                <a:latin typeface="Times New Roman" panose="02020603050405020304" pitchFamily="18" charset="0"/>
                <a:cs typeface="Times New Roman" panose="02020603050405020304" pitchFamily="18" charset="0"/>
              </a:rPr>
              <a:t>of believers of not) in its founding values and </a:t>
            </a:r>
            <a:r>
              <a:rPr lang="en-US" sz="2400" b="1" dirty="0">
                <a:solidFill>
                  <a:prstClr val="white"/>
                </a:solidFill>
                <a:latin typeface="Times New Roman" panose="02020603050405020304" pitchFamily="18" charset="0"/>
                <a:cs typeface="Times New Roman" panose="02020603050405020304" pitchFamily="18" charset="0"/>
              </a:rPr>
              <a:t>therefore its participation is </a:t>
            </a:r>
            <a:r>
              <a:rPr lang="en-US" sz="2400" b="1" dirty="0" smtClean="0">
                <a:solidFill>
                  <a:prstClr val="white"/>
                </a:solidFill>
                <a:latin typeface="Times New Roman" panose="02020603050405020304" pitchFamily="18" charset="0"/>
                <a:cs typeface="Times New Roman" panose="02020603050405020304" pitchFamily="18" charset="0"/>
              </a:rPr>
              <a:t>supported</a:t>
            </a:r>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3" y="42013"/>
            <a:ext cx="4600373" cy="678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05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4340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9050" y="-9475"/>
            <a:ext cx="9252520" cy="6494085"/>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Who does not accept the traditional role, goes away, or suffers. The fear of "voices" takes on persecutory aspects: in one of the </a:t>
            </a:r>
            <a:r>
              <a:rPr lang="en-US" sz="3200" b="1" dirty="0" smtClean="0">
                <a:latin typeface="Times New Roman" panose="02020603050405020304" pitchFamily="18" charset="0"/>
                <a:cs typeface="Times New Roman" panose="02020603050405020304" pitchFamily="18" charset="0"/>
              </a:rPr>
              <a:t>villages </a:t>
            </a:r>
            <a:r>
              <a:rPr lang="en-US" sz="3200" b="1" dirty="0">
                <a:latin typeface="Times New Roman" panose="02020603050405020304" pitchFamily="18" charset="0"/>
                <a:cs typeface="Times New Roman" panose="02020603050405020304" pitchFamily="18" charset="0"/>
              </a:rPr>
              <a:t>where we worked, one of the few young mothers who graduated </a:t>
            </a:r>
            <a:r>
              <a:rPr lang="en-US" sz="3200" b="1" dirty="0" smtClean="0">
                <a:latin typeface="Times New Roman" panose="02020603050405020304" pitchFamily="18" charset="0"/>
                <a:cs typeface="Times New Roman" panose="02020603050405020304" pitchFamily="18" charset="0"/>
              </a:rPr>
              <a:t>in university refused </a:t>
            </a:r>
            <a:r>
              <a:rPr lang="en-US" sz="3200" b="1" dirty="0">
                <a:latin typeface="Times New Roman" panose="02020603050405020304" pitchFamily="18" charset="0"/>
                <a:cs typeface="Times New Roman" panose="02020603050405020304" pitchFamily="18" charset="0"/>
              </a:rPr>
              <a:t>a managerial position in her own municipality, which would have allowed her to reconcile work and family commitments, taking on tens of kilometers of daily commute, for fear of the criticism of the villagers. Even more than their male peers, girls seek friendships outside, which can provide excuses to get out of a </a:t>
            </a:r>
            <a:r>
              <a:rPr lang="en-US" sz="3200" b="1" dirty="0" smtClean="0">
                <a:latin typeface="Times New Roman" panose="02020603050405020304" pitchFamily="18" charset="0"/>
                <a:cs typeface="Times New Roman" panose="02020603050405020304" pitchFamily="18" charset="0"/>
              </a:rPr>
              <a:t>social, religious  </a:t>
            </a:r>
            <a:r>
              <a:rPr lang="en-US" sz="3200" b="1" dirty="0">
                <a:latin typeface="Times New Roman" panose="02020603050405020304" pitchFamily="18" charset="0"/>
                <a:cs typeface="Times New Roman" panose="02020603050405020304" pitchFamily="18" charset="0"/>
              </a:rPr>
              <a:t>and family context experienced as suffocating as soon as possible.</a:t>
            </a:r>
            <a:r>
              <a:rPr lang="it-IT" sz="3200" b="1" dirty="0" smtClean="0">
                <a:latin typeface="Times New Roman" panose="02020603050405020304" pitchFamily="18" charset="0"/>
                <a:cs typeface="Times New Roman" panose="02020603050405020304" pitchFamily="18" charset="0"/>
              </a:rPr>
              <a:t> </a:t>
            </a:r>
            <a:endParaRPr lang="it-IT"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598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1" y="42013"/>
            <a:ext cx="1475657" cy="6370975"/>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All the mountain economic and social  system is based on women unpaid work, much more than in towns.  Church justifies the effort.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15201" y="13811"/>
            <a:ext cx="1018084" cy="1015663"/>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Ossuccio (Como)   </a:t>
            </a:r>
            <a:endParaRPr lang="it-IT" sz="2000" b="1" dirty="0">
              <a:solidFill>
                <a:prstClr val="white"/>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8399"/>
            <a:ext cx="6639545" cy="663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56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03" y="-354826"/>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9050" y="-9475"/>
            <a:ext cx="9252520" cy="7017306"/>
          </a:xfrm>
          <a:prstGeom prst="rect">
            <a:avLst/>
          </a:prstGeom>
        </p:spPr>
        <p:txBody>
          <a:bodyPr wrap="square">
            <a:spAutoFit/>
          </a:bodyPr>
          <a:lstStyle/>
          <a:p>
            <a:pPr algn="just"/>
            <a:r>
              <a:rPr lang="en-US" sz="2900" b="1" dirty="0">
                <a:latin typeface="Times New Roman" panose="02020603050405020304" pitchFamily="18" charset="0"/>
                <a:cs typeface="Times New Roman" panose="02020603050405020304" pitchFamily="18" charset="0"/>
              </a:rPr>
              <a:t>For </a:t>
            </a:r>
            <a:r>
              <a:rPr lang="en-US" sz="2900" b="1" dirty="0" smtClean="0">
                <a:latin typeface="Times New Roman" panose="02020603050405020304" pitchFamily="18" charset="0"/>
                <a:cs typeface="Times New Roman" panose="02020603050405020304" pitchFamily="18" charset="0"/>
              </a:rPr>
              <a:t>males </a:t>
            </a:r>
            <a:r>
              <a:rPr lang="en-US" sz="2900" b="1" dirty="0">
                <a:latin typeface="Times New Roman" panose="02020603050405020304" pitchFamily="18" charset="0"/>
                <a:cs typeface="Times New Roman" panose="02020603050405020304" pitchFamily="18" charset="0"/>
              </a:rPr>
              <a:t>it is different. After being married, </a:t>
            </a:r>
            <a:r>
              <a:rPr lang="en-US" sz="2900" b="1" dirty="0" smtClean="0">
                <a:latin typeface="Times New Roman" panose="02020603050405020304" pitchFamily="18" charset="0"/>
                <a:cs typeface="Times New Roman" panose="02020603050405020304" pitchFamily="18" charset="0"/>
              </a:rPr>
              <a:t>man </a:t>
            </a:r>
            <a:r>
              <a:rPr lang="en-US" sz="2900" b="1" dirty="0">
                <a:latin typeface="Times New Roman" panose="02020603050405020304" pitchFamily="18" charset="0"/>
                <a:cs typeface="Times New Roman" panose="02020603050405020304" pitchFamily="18" charset="0"/>
              </a:rPr>
              <a:t>is still free to have a personal life, to carry out activities in his free time (sports, even competitive, mountain rescue, volunteering; ...), to visit friends (outside the domestic context which, as we have seen, remains closed and private). On the contrary, the married woman once she has finished work must go home. Unthinkable that you leave your children with your husband to go to the bar every night before returning, that twice a week you spend the evening playing cards with friends or in the gym to train, go away for whole days to go hunting, whether he spends his Sunday on the ski fields or fishing, spending money for himself </a:t>
            </a:r>
            <a:r>
              <a:rPr lang="en-US" sz="2900" b="1" dirty="0" smtClean="0">
                <a:latin typeface="Times New Roman" panose="02020603050405020304" pitchFamily="18" charset="0"/>
                <a:cs typeface="Times New Roman" panose="02020603050405020304" pitchFamily="18" charset="0"/>
              </a:rPr>
              <a:t>(although she works professionally), </a:t>
            </a:r>
            <a:r>
              <a:rPr lang="en-US" sz="2900" b="1" dirty="0">
                <a:latin typeface="Times New Roman" panose="02020603050405020304" pitchFamily="18" charset="0"/>
                <a:cs typeface="Times New Roman" panose="02020603050405020304" pitchFamily="18" charset="0"/>
              </a:rPr>
              <a:t>which his husband can easily do once the family's needs have been met</a:t>
            </a:r>
            <a:r>
              <a:rPr lang="en-US" sz="2900" b="1" dirty="0" smtClean="0">
                <a:latin typeface="Times New Roman" panose="02020603050405020304" pitchFamily="18" charset="0"/>
                <a:cs typeface="Times New Roman" panose="02020603050405020304" pitchFamily="18" charset="0"/>
              </a:rPr>
              <a:t>.</a:t>
            </a:r>
            <a:r>
              <a:rPr lang="it-IT" sz="2900" b="1" dirty="0" smtClean="0">
                <a:latin typeface="Times New Roman" panose="02020603050405020304" pitchFamily="18" charset="0"/>
                <a:cs typeface="Times New Roman" panose="02020603050405020304" pitchFamily="18" charset="0"/>
              </a:rPr>
              <a:t> </a:t>
            </a:r>
            <a:endParaRPr lang="it-IT"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5393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9252520" cy="6878806"/>
          </a:xfrm>
          <a:prstGeom prst="rect">
            <a:avLst/>
          </a:prstGeom>
        </p:spPr>
        <p:txBody>
          <a:bodyPr wrap="square">
            <a:spAutoFit/>
          </a:bodyPr>
          <a:lstStyle/>
          <a:p>
            <a:pPr algn="just"/>
            <a:r>
              <a:rPr lang="en-US" sz="3100" b="1" dirty="0">
                <a:solidFill>
                  <a:prstClr val="white"/>
                </a:solidFill>
                <a:latin typeface="Times New Roman" panose="02020603050405020304" pitchFamily="18" charset="0"/>
                <a:cs typeface="Times New Roman" panose="02020603050405020304" pitchFamily="18" charset="0"/>
              </a:rPr>
              <a:t>OTHERWISE FOR WOMEN, EDUCATION TO OBEDIENCE AND TO </a:t>
            </a:r>
            <a:r>
              <a:rPr lang="en-US" sz="3100" b="1" dirty="0" smtClean="0">
                <a:solidFill>
                  <a:prstClr val="white"/>
                </a:solidFill>
                <a:latin typeface="Times New Roman" panose="02020603050405020304" pitchFamily="18" charset="0"/>
                <a:cs typeface="Times New Roman" panose="02020603050405020304" pitchFamily="18" charset="0"/>
              </a:rPr>
              <a:t>SACRIFICE BEGINS </a:t>
            </a:r>
            <a:r>
              <a:rPr lang="en-US" sz="3100" b="1" dirty="0">
                <a:solidFill>
                  <a:prstClr val="white"/>
                </a:solidFill>
                <a:latin typeface="Times New Roman" panose="02020603050405020304" pitchFamily="18" charset="0"/>
                <a:cs typeface="Times New Roman" panose="02020603050405020304" pitchFamily="18" charset="0"/>
              </a:rPr>
              <a:t>SINCE </a:t>
            </a:r>
            <a:r>
              <a:rPr lang="en-US" sz="3100" b="1" dirty="0" smtClean="0">
                <a:solidFill>
                  <a:prstClr val="white"/>
                </a:solidFill>
                <a:latin typeface="Times New Roman" panose="02020603050405020304" pitchFamily="18" charset="0"/>
                <a:cs typeface="Times New Roman" panose="02020603050405020304" pitchFamily="18" charset="0"/>
              </a:rPr>
              <a:t>CHILDHOOD: </a:t>
            </a:r>
            <a:r>
              <a:rPr lang="en-US" sz="3100" b="1" dirty="0">
                <a:solidFill>
                  <a:prstClr val="white"/>
                </a:solidFill>
                <a:latin typeface="Times New Roman" panose="02020603050405020304" pitchFamily="18" charset="0"/>
                <a:cs typeface="Times New Roman" panose="02020603050405020304" pitchFamily="18" charset="0"/>
              </a:rPr>
              <a:t>AND CATECHISM HAS BIG </a:t>
            </a:r>
            <a:r>
              <a:rPr lang="en-US" sz="3100" b="1" dirty="0" smtClean="0">
                <a:solidFill>
                  <a:prstClr val="white"/>
                </a:solidFill>
                <a:latin typeface="Times New Roman" panose="02020603050405020304" pitchFamily="18" charset="0"/>
                <a:cs typeface="Times New Roman" panose="02020603050405020304" pitchFamily="18" charset="0"/>
              </a:rPr>
              <a:t>RESPONSIBILITY IN THIS</a:t>
            </a:r>
            <a:endParaRPr lang="en-US" sz="3100" b="1" dirty="0">
              <a:solidFill>
                <a:prstClr val="white"/>
              </a:solidFill>
              <a:latin typeface="Times New Roman" panose="02020603050405020304" pitchFamily="18" charset="0"/>
              <a:cs typeface="Times New Roman" panose="02020603050405020304" pitchFamily="18" charset="0"/>
            </a:endParaRPr>
          </a:p>
          <a:p>
            <a:pPr algn="just"/>
            <a:endParaRPr lang="en-US" sz="1600" b="1" dirty="0">
              <a:solidFill>
                <a:prstClr val="white"/>
              </a:solidFill>
              <a:latin typeface="Times New Roman" panose="02020603050405020304" pitchFamily="18" charset="0"/>
              <a:cs typeface="Times New Roman" panose="02020603050405020304" pitchFamily="18" charset="0"/>
            </a:endParaRPr>
          </a:p>
          <a:p>
            <a:pPr algn="just"/>
            <a:r>
              <a:rPr lang="en-US" sz="3000" b="1" dirty="0">
                <a:solidFill>
                  <a:prstClr val="white"/>
                </a:solidFill>
                <a:latin typeface="Times New Roman" panose="02020603050405020304" pitchFamily="18" charset="0"/>
                <a:cs typeface="Times New Roman" panose="02020603050405020304" pitchFamily="18" charset="0"/>
              </a:rPr>
              <a:t>For boys, vivacity is forgiven, girls are asked to be nice</a:t>
            </a:r>
          </a:p>
          <a:p>
            <a:pPr algn="just"/>
            <a:r>
              <a:rPr lang="en-US" sz="3000" b="1" dirty="0" smtClean="0">
                <a:solidFill>
                  <a:prstClr val="white"/>
                </a:solidFill>
                <a:latin typeface="Times New Roman" panose="02020603050405020304" pitchFamily="18" charset="0"/>
                <a:cs typeface="Times New Roman" panose="02020603050405020304" pitchFamily="18" charset="0"/>
              </a:rPr>
              <a:t>Little </a:t>
            </a:r>
            <a:r>
              <a:rPr lang="en-US" sz="3000" b="1" dirty="0">
                <a:solidFill>
                  <a:prstClr val="white"/>
                </a:solidFill>
                <a:latin typeface="Times New Roman" panose="02020603050405020304" pitchFamily="18" charset="0"/>
                <a:cs typeface="Times New Roman" panose="02020603050405020304" pitchFamily="18" charset="0"/>
              </a:rPr>
              <a:t>girls are not used to using the body to defend themselves: they are asked to be understanding and to talk</a:t>
            </a:r>
          </a:p>
          <a:p>
            <a:pPr algn="just"/>
            <a:r>
              <a:rPr lang="en-US" sz="3000" b="1" dirty="0" smtClean="0">
                <a:solidFill>
                  <a:prstClr val="white"/>
                </a:solidFill>
                <a:latin typeface="Times New Roman" panose="02020603050405020304" pitchFamily="18" charset="0"/>
                <a:cs typeface="Times New Roman" panose="02020603050405020304" pitchFamily="18" charset="0"/>
              </a:rPr>
              <a:t>Girls </a:t>
            </a:r>
            <a:r>
              <a:rPr lang="en-US" sz="3000" b="1" dirty="0">
                <a:solidFill>
                  <a:prstClr val="white"/>
                </a:solidFill>
                <a:latin typeface="Times New Roman" panose="02020603050405020304" pitchFamily="18" charset="0"/>
                <a:cs typeface="Times New Roman" panose="02020603050405020304" pitchFamily="18" charset="0"/>
              </a:rPr>
              <a:t>are taught systematically that peers are the strongest and that it is unseemly to fight and get your clothes dirty</a:t>
            </a:r>
          </a:p>
          <a:p>
            <a:pPr algn="just"/>
            <a:r>
              <a:rPr lang="en-US" sz="3000" b="1" dirty="0" smtClean="0">
                <a:solidFill>
                  <a:prstClr val="white"/>
                </a:solidFill>
                <a:latin typeface="Times New Roman" panose="02020603050405020304" pitchFamily="18" charset="0"/>
                <a:cs typeface="Times New Roman" panose="02020603050405020304" pitchFamily="18" charset="0"/>
              </a:rPr>
              <a:t>In </a:t>
            </a:r>
            <a:r>
              <a:rPr lang="en-US" sz="3000" b="1" dirty="0">
                <a:solidFill>
                  <a:prstClr val="white"/>
                </a:solidFill>
                <a:latin typeface="Times New Roman" panose="02020603050405020304" pitchFamily="18" charset="0"/>
                <a:cs typeface="Times New Roman" panose="02020603050405020304" pitchFamily="18" charset="0"/>
              </a:rPr>
              <a:t>the family they see mothers serving the </a:t>
            </a:r>
            <a:endParaRPr lang="en-US" sz="3000" b="1" dirty="0" smtClean="0">
              <a:solidFill>
                <a:prstClr val="white"/>
              </a:solidFill>
              <a:latin typeface="Times New Roman" panose="02020603050405020304" pitchFamily="18" charset="0"/>
              <a:cs typeface="Times New Roman" panose="02020603050405020304" pitchFamily="18" charset="0"/>
            </a:endParaRPr>
          </a:p>
          <a:p>
            <a:pPr algn="just"/>
            <a:r>
              <a:rPr lang="en-US" sz="3000" b="1" dirty="0" smtClean="0">
                <a:solidFill>
                  <a:prstClr val="white"/>
                </a:solidFill>
                <a:latin typeface="Times New Roman" panose="02020603050405020304" pitchFamily="18" charset="0"/>
                <a:cs typeface="Times New Roman" panose="02020603050405020304" pitchFamily="18" charset="0"/>
              </a:rPr>
              <a:t>males</a:t>
            </a:r>
            <a:r>
              <a:rPr lang="en-US" sz="3000" b="1" dirty="0">
                <a:solidFill>
                  <a:prstClr val="white"/>
                </a:solidFill>
                <a:latin typeface="Times New Roman" panose="02020603050405020304" pitchFamily="18" charset="0"/>
                <a:cs typeface="Times New Roman" panose="02020603050405020304" pitchFamily="18" charset="0"/>
              </a:rPr>
              <a:t>, considered incapable of "getting things </a:t>
            </a:r>
            <a:endParaRPr lang="en-US" sz="3000" b="1" dirty="0" smtClean="0">
              <a:solidFill>
                <a:prstClr val="white"/>
              </a:solidFill>
              <a:latin typeface="Times New Roman" panose="02020603050405020304" pitchFamily="18" charset="0"/>
              <a:cs typeface="Times New Roman" panose="02020603050405020304" pitchFamily="18" charset="0"/>
            </a:endParaRPr>
          </a:p>
          <a:p>
            <a:pPr algn="just"/>
            <a:r>
              <a:rPr lang="en-US" sz="3000" b="1" dirty="0" smtClean="0">
                <a:solidFill>
                  <a:prstClr val="white"/>
                </a:solidFill>
                <a:latin typeface="Times New Roman" panose="02020603050405020304" pitchFamily="18" charset="0"/>
                <a:cs typeface="Times New Roman" panose="02020603050405020304" pitchFamily="18" charset="0"/>
              </a:rPr>
              <a:t>done</a:t>
            </a:r>
            <a:r>
              <a:rPr lang="en-US" sz="3000" b="1" dirty="0">
                <a:solidFill>
                  <a:prstClr val="white"/>
                </a:solidFill>
                <a:latin typeface="Times New Roman" panose="02020603050405020304" pitchFamily="18" charset="0"/>
                <a:cs typeface="Times New Roman" panose="02020603050405020304" pitchFamily="18" charset="0"/>
              </a:rPr>
              <a:t>"</a:t>
            </a:r>
            <a:r>
              <a:rPr lang="it-IT" sz="3100" b="1" dirty="0" smtClean="0">
                <a:solidFill>
                  <a:prstClr val="white"/>
                </a:solidFill>
                <a:latin typeface="Times New Roman" panose="02020603050405020304" pitchFamily="18" charset="0"/>
                <a:cs typeface="Times New Roman" panose="02020603050405020304" pitchFamily="18" charset="0"/>
              </a:rPr>
              <a:t>. </a:t>
            </a:r>
            <a:endParaRPr lang="it-IT" sz="31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03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186309"/>
          </a:xfrm>
          <a:prstGeom prst="rect">
            <a:avLst/>
          </a:prstGeom>
        </p:spPr>
        <p:txBody>
          <a:bodyPr wrap="square">
            <a:spAutoFit/>
          </a:bodyPr>
          <a:lstStyle/>
          <a:p>
            <a:pPr algn="just"/>
            <a:r>
              <a:rPr lang="en-US" sz="3600" b="1" dirty="0">
                <a:solidFill>
                  <a:prstClr val="white"/>
                </a:solidFill>
                <a:latin typeface="Times New Roman" panose="02020603050405020304" pitchFamily="18" charset="0"/>
                <a:cs typeface="Times New Roman" panose="02020603050405020304" pitchFamily="18" charset="0"/>
              </a:rPr>
              <a:t>Even today, women have no right to pleasure: they cannot even claim the right to leisure. Getting caught </a:t>
            </a:r>
            <a:r>
              <a:rPr lang="en-US" sz="3600" b="1" dirty="0" smtClean="0">
                <a:solidFill>
                  <a:prstClr val="white"/>
                </a:solidFill>
                <a:latin typeface="Times New Roman" panose="02020603050405020304" pitchFamily="18" charset="0"/>
                <a:cs typeface="Times New Roman" panose="02020603050405020304" pitchFamily="18" charset="0"/>
              </a:rPr>
              <a:t>“doing nothing" </a:t>
            </a:r>
            <a:r>
              <a:rPr lang="en-US" sz="3600" b="1" dirty="0">
                <a:solidFill>
                  <a:prstClr val="white"/>
                </a:solidFill>
                <a:latin typeface="Times New Roman" panose="02020603050405020304" pitchFamily="18" charset="0"/>
                <a:cs typeface="Times New Roman" panose="02020603050405020304" pitchFamily="18" charset="0"/>
              </a:rPr>
              <a:t>is </a:t>
            </a:r>
            <a:r>
              <a:rPr lang="en-US" sz="3600" b="1" dirty="0" smtClean="0">
                <a:solidFill>
                  <a:prstClr val="white"/>
                </a:solidFill>
                <a:latin typeface="Times New Roman" panose="02020603050405020304" pitchFamily="18" charset="0"/>
                <a:cs typeface="Times New Roman" panose="02020603050405020304" pitchFamily="18" charset="0"/>
              </a:rPr>
              <a:t>considered very bad. </a:t>
            </a:r>
            <a:r>
              <a:rPr lang="en-US" sz="3600" b="1" dirty="0">
                <a:solidFill>
                  <a:prstClr val="white"/>
                </a:solidFill>
                <a:latin typeface="Times New Roman" panose="02020603050405020304" pitchFamily="18" charset="0"/>
                <a:cs typeface="Times New Roman" panose="02020603050405020304" pitchFamily="18" charset="0"/>
              </a:rPr>
              <a:t>If the ladies decide to be together, they must </a:t>
            </a:r>
            <a:r>
              <a:rPr lang="en-US" sz="3600" b="1" dirty="0" smtClean="0">
                <a:solidFill>
                  <a:prstClr val="white"/>
                </a:solidFill>
                <a:latin typeface="Times New Roman" panose="02020603050405020304" pitchFamily="18" charset="0"/>
                <a:cs typeface="Times New Roman" panose="02020603050405020304" pitchFamily="18" charset="0"/>
              </a:rPr>
              <a:t>invent a </a:t>
            </a:r>
            <a:r>
              <a:rPr lang="en-US" sz="3600" b="1" dirty="0">
                <a:solidFill>
                  <a:prstClr val="white"/>
                </a:solidFill>
                <a:latin typeface="Times New Roman" panose="02020603050405020304" pitchFamily="18" charset="0"/>
                <a:cs typeface="Times New Roman" panose="02020603050405020304" pitchFamily="18" charset="0"/>
              </a:rPr>
              <a:t>good excuse, possibly productive but </a:t>
            </a:r>
            <a:r>
              <a:rPr lang="en-US" sz="3600" b="1" dirty="0" smtClean="0">
                <a:solidFill>
                  <a:prstClr val="white"/>
                </a:solidFill>
                <a:latin typeface="Times New Roman" panose="02020603050405020304" pitchFamily="18" charset="0"/>
                <a:cs typeface="Times New Roman" panose="02020603050405020304" pitchFamily="18" charset="0"/>
              </a:rPr>
              <a:t>not for themselves, for </a:t>
            </a:r>
            <a:r>
              <a:rPr lang="en-US" sz="3600" b="1" dirty="0">
                <a:solidFill>
                  <a:prstClr val="white"/>
                </a:solidFill>
                <a:latin typeface="Times New Roman" panose="02020603050405020304" pitchFamily="18" charset="0"/>
                <a:cs typeface="Times New Roman" panose="02020603050405020304" pitchFamily="18" charset="0"/>
              </a:rPr>
              <a:t>the community, or for the Church, because they cannot waste time on "useless things" and cannot show that they are "greedy" by claiming their own will of profit</a:t>
            </a:r>
            <a:r>
              <a:rPr lang="en-US" sz="3600" b="1" dirty="0" smtClean="0">
                <a:solidFill>
                  <a:prstClr val="white"/>
                </a:solidFill>
                <a:latin typeface="Times New Roman" panose="02020603050405020304" pitchFamily="18" charset="0"/>
                <a:cs typeface="Times New Roman" panose="02020603050405020304" pitchFamily="18" charset="0"/>
              </a:rPr>
              <a:t>. </a:t>
            </a:r>
            <a:r>
              <a:rPr lang="it-IT" sz="3600" b="1" dirty="0" smtClean="0">
                <a:solidFill>
                  <a:prstClr val="white"/>
                </a:solidFill>
                <a:latin typeface="Times New Roman" panose="02020603050405020304" pitchFamily="18" charset="0"/>
                <a:cs typeface="Times New Roman" panose="02020603050405020304" pitchFamily="18" charset="0"/>
              </a:rPr>
              <a:t> </a:t>
            </a:r>
            <a:endParaRPr lang="it-IT"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39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740307"/>
          </a:xfrm>
          <a:prstGeom prst="rect">
            <a:avLst/>
          </a:prstGeom>
        </p:spPr>
        <p:txBody>
          <a:bodyPr wrap="square">
            <a:spAutoFit/>
          </a:bodyPr>
          <a:lstStyle/>
          <a:p>
            <a:pPr algn="just"/>
            <a:r>
              <a:rPr lang="en-US" sz="3600" b="1" dirty="0">
                <a:solidFill>
                  <a:prstClr val="white"/>
                </a:solidFill>
                <a:latin typeface="Times New Roman" panose="02020603050405020304" pitchFamily="18" charset="0"/>
                <a:cs typeface="Times New Roman" panose="02020603050405020304" pitchFamily="18" charset="0"/>
              </a:rPr>
              <a:t>Conditions of severe social pressure, ignored and not recognized by the context, can lead to the emergence of phenomena of </a:t>
            </a:r>
            <a:r>
              <a:rPr lang="en-US" sz="3600" b="1" dirty="0" smtClean="0">
                <a:solidFill>
                  <a:prstClr val="white"/>
                </a:solidFill>
                <a:latin typeface="Times New Roman" panose="02020603050405020304" pitchFamily="18" charset="0"/>
                <a:cs typeface="Times New Roman" panose="02020603050405020304" pitchFamily="18" charset="0"/>
              </a:rPr>
              <a:t>discomfort </a:t>
            </a:r>
            <a:r>
              <a:rPr lang="en-US" sz="3600" b="1" dirty="0">
                <a:solidFill>
                  <a:prstClr val="white"/>
                </a:solidFill>
                <a:latin typeface="Times New Roman" panose="02020603050405020304" pitchFamily="18" charset="0"/>
                <a:cs typeface="Times New Roman" panose="02020603050405020304" pitchFamily="18" charset="0"/>
              </a:rPr>
              <a:t>that can lead to extreme situations: in recent years, cases of "killer mothers" in the Alps and in rural areas </a:t>
            </a:r>
            <a:r>
              <a:rPr lang="en-US" sz="3600" b="1" dirty="0" smtClean="0">
                <a:solidFill>
                  <a:prstClr val="white"/>
                </a:solidFill>
                <a:latin typeface="Times New Roman" panose="02020603050405020304" pitchFamily="18" charset="0"/>
                <a:cs typeface="Times New Roman" panose="02020603050405020304" pitchFamily="18" charset="0"/>
              </a:rPr>
              <a:t>of Italy have </a:t>
            </a:r>
            <a:r>
              <a:rPr lang="en-US" sz="3600" b="1" dirty="0">
                <a:solidFill>
                  <a:prstClr val="white"/>
                </a:solidFill>
                <a:latin typeface="Times New Roman" panose="02020603050405020304" pitchFamily="18" charset="0"/>
                <a:cs typeface="Times New Roman" panose="02020603050405020304" pitchFamily="18" charset="0"/>
              </a:rPr>
              <a:t>been </a:t>
            </a:r>
            <a:r>
              <a:rPr lang="en-US" sz="3600" b="1" dirty="0" smtClean="0">
                <a:solidFill>
                  <a:prstClr val="white"/>
                </a:solidFill>
                <a:latin typeface="Times New Roman" panose="02020603050405020304" pitchFamily="18" charset="0"/>
                <a:cs typeface="Times New Roman" panose="02020603050405020304" pitchFamily="18" charset="0"/>
              </a:rPr>
              <a:t>repeated, </a:t>
            </a:r>
            <a:r>
              <a:rPr lang="en-US" sz="3600" b="1" dirty="0">
                <a:solidFill>
                  <a:prstClr val="white"/>
                </a:solidFill>
                <a:latin typeface="Times New Roman" panose="02020603050405020304" pitchFamily="18" charset="0"/>
                <a:cs typeface="Times New Roman" panose="02020603050405020304" pitchFamily="18" charset="0"/>
              </a:rPr>
              <a:t>due to apparently inexplicable depression. </a:t>
            </a:r>
            <a:endParaRPr lang="en-US" sz="3600" b="1" dirty="0" smtClean="0">
              <a:solidFill>
                <a:prstClr val="white"/>
              </a:solidFill>
              <a:latin typeface="Times New Roman" panose="02020603050405020304" pitchFamily="18" charset="0"/>
              <a:cs typeface="Times New Roman" panose="02020603050405020304" pitchFamily="18" charset="0"/>
            </a:endParaRPr>
          </a:p>
          <a:p>
            <a:pPr algn="just"/>
            <a:r>
              <a:rPr lang="en-US" sz="3600" b="1" dirty="0" smtClean="0">
                <a:solidFill>
                  <a:prstClr val="white"/>
                </a:solidFill>
                <a:latin typeface="Times New Roman" panose="02020603050405020304" pitchFamily="18" charset="0"/>
                <a:cs typeface="Times New Roman" panose="02020603050405020304" pitchFamily="18" charset="0"/>
              </a:rPr>
              <a:t>When </a:t>
            </a:r>
            <a:r>
              <a:rPr lang="en-US" sz="3600" b="1" dirty="0">
                <a:solidFill>
                  <a:prstClr val="white"/>
                </a:solidFill>
                <a:latin typeface="Times New Roman" panose="02020603050405020304" pitchFamily="18" charset="0"/>
                <a:cs typeface="Times New Roman" panose="02020603050405020304" pitchFamily="18" charset="0"/>
              </a:rPr>
              <a:t>one of these facts happens, the Church is at the forefront of talking about personal responsibility and the mother's </a:t>
            </a:r>
            <a:endParaRPr lang="en-US" sz="3600" b="1" dirty="0" smtClean="0">
              <a:solidFill>
                <a:prstClr val="white"/>
              </a:solidFill>
              <a:latin typeface="Times New Roman" panose="02020603050405020304" pitchFamily="18" charset="0"/>
              <a:cs typeface="Times New Roman" panose="02020603050405020304" pitchFamily="18" charset="0"/>
            </a:endParaRPr>
          </a:p>
          <a:p>
            <a:pPr algn="just"/>
            <a:r>
              <a:rPr lang="en-US" sz="3600" b="1" dirty="0" smtClean="0">
                <a:solidFill>
                  <a:prstClr val="white"/>
                </a:solidFill>
                <a:latin typeface="Times New Roman" panose="02020603050405020304" pitchFamily="18" charset="0"/>
                <a:cs typeface="Times New Roman" panose="02020603050405020304" pitchFamily="18" charset="0"/>
              </a:rPr>
              <a:t>criminal </a:t>
            </a:r>
            <a:r>
              <a:rPr lang="en-US" sz="3600" b="1" dirty="0">
                <a:solidFill>
                  <a:prstClr val="white"/>
                </a:solidFill>
                <a:latin typeface="Times New Roman" panose="02020603050405020304" pitchFamily="18" charset="0"/>
                <a:cs typeface="Times New Roman" panose="02020603050405020304" pitchFamily="18" charset="0"/>
              </a:rPr>
              <a:t>choice.</a:t>
            </a:r>
            <a:r>
              <a:rPr lang="it-IT" sz="3600" b="1" dirty="0" smtClean="0">
                <a:solidFill>
                  <a:prstClr val="white"/>
                </a:solidFill>
                <a:latin typeface="Times New Roman" panose="02020603050405020304" pitchFamily="18" charset="0"/>
                <a:cs typeface="Times New Roman" panose="02020603050405020304" pitchFamily="18" charset="0"/>
              </a:rPr>
              <a:t> </a:t>
            </a:r>
            <a:endParaRPr lang="it-IT"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47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chemeClr val="accent3">
                    <a:lumMod val="60000"/>
                    <a:lumOff val="40000"/>
                  </a:schemeClr>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accent3">
                    <a:lumMod val="60000"/>
                    <a:lumOff val="40000"/>
                  </a:schemeClr>
                </a:solidFill>
                <a:latin typeface="Times New Roman" panose="02020603050405020304" pitchFamily="18" charset="0"/>
                <a:cs typeface="Times New Roman" panose="02020603050405020304" pitchFamily="18" charset="0"/>
              </a:rPr>
              <a:t>Associazione Sherwood</a:t>
            </a:r>
            <a:endParaRPr lang="it-IT" sz="8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149225"/>
            <a:ext cx="4597400" cy="65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0" y="0"/>
            <a:ext cx="2483768" cy="6370975"/>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Ancient </a:t>
            </a:r>
            <a:r>
              <a:rPr lang="en-US" sz="2400" b="1" dirty="0">
                <a:latin typeface="Times New Roman" panose="02020603050405020304" pitchFamily="18" charset="0"/>
                <a:cs typeface="Times New Roman" panose="02020603050405020304" pitchFamily="18" charset="0"/>
              </a:rPr>
              <a:t>Greeks had already understood everything: and they entrusted the story of female distress to a myth.</a:t>
            </a:r>
          </a:p>
          <a:p>
            <a:r>
              <a:rPr lang="en-US" sz="2400" b="1" dirty="0">
                <a:latin typeface="Times New Roman" panose="02020603050405020304" pitchFamily="18" charset="0"/>
                <a:cs typeface="Times New Roman" panose="02020603050405020304" pitchFamily="18" charset="0"/>
              </a:rPr>
              <a:t>Medea, the witch queen, a wise woman who leaves everything to follow her man, when he abandons her kills the children he had from him</a:t>
            </a:r>
            <a:r>
              <a:rPr lang="en-US" sz="2400" b="1" dirty="0" smtClean="0">
                <a:latin typeface="Times New Roman" panose="02020603050405020304" pitchFamily="18" charset="0"/>
                <a:cs typeface="Times New Roman" panose="02020603050405020304" pitchFamily="18" charset="0"/>
              </a:rPr>
              <a:t>.</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799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07504" y="0"/>
            <a:ext cx="2808312" cy="6524863"/>
          </a:xfrm>
          <a:prstGeom prst="rect">
            <a:avLst/>
          </a:prstGeom>
        </p:spPr>
        <p:txBody>
          <a:bodyPr wrap="square">
            <a:spAutoFit/>
          </a:bodyPr>
          <a:lstStyle/>
          <a:p>
            <a:r>
              <a:rPr lang="en-US" sz="2200" b="1" dirty="0" smtClean="0">
                <a:solidFill>
                  <a:prstClr val="white"/>
                </a:solidFill>
                <a:latin typeface="Times New Roman" panose="02020603050405020304" pitchFamily="18" charset="0"/>
                <a:cs typeface="Times New Roman" panose="02020603050405020304" pitchFamily="18" charset="0"/>
              </a:rPr>
              <a:t>When I first presented the result of this research, one of the murders just happened the day before near the place I was talking. One of the bets known Italian catholic opinion makers, a priest called Antonio </a:t>
            </a:r>
            <a:r>
              <a:rPr lang="en-US" sz="2200" b="1" dirty="0" err="1" smtClean="0">
                <a:solidFill>
                  <a:prstClr val="white"/>
                </a:solidFill>
                <a:latin typeface="Times New Roman" panose="02020603050405020304" pitchFamily="18" charset="0"/>
                <a:cs typeface="Times New Roman" panose="02020603050405020304" pitchFamily="18" charset="0"/>
              </a:rPr>
              <a:t>Mazzi</a:t>
            </a:r>
            <a:r>
              <a:rPr lang="en-US" sz="2200" b="1" dirty="0" smtClean="0">
                <a:solidFill>
                  <a:prstClr val="white"/>
                </a:solidFill>
                <a:latin typeface="Times New Roman" panose="02020603050405020304" pitchFamily="18" charset="0"/>
                <a:cs typeface="Times New Roman" panose="02020603050405020304" pitchFamily="18" charset="0"/>
              </a:rPr>
              <a:t>, wrote an </a:t>
            </a:r>
            <a:r>
              <a:rPr lang="en-US" sz="2200" b="1" dirty="0" err="1" smtClean="0">
                <a:solidFill>
                  <a:prstClr val="white"/>
                </a:solidFill>
                <a:latin typeface="Times New Roman" panose="02020603050405020304" pitchFamily="18" charset="0"/>
                <a:cs typeface="Times New Roman" panose="02020603050405020304" pitchFamily="18" charset="0"/>
              </a:rPr>
              <a:t>arcticle</a:t>
            </a:r>
            <a:r>
              <a:rPr lang="en-US" sz="2200" b="1" dirty="0" smtClean="0">
                <a:solidFill>
                  <a:prstClr val="white"/>
                </a:solidFill>
                <a:latin typeface="Times New Roman" panose="02020603050405020304" pitchFamily="18" charset="0"/>
                <a:cs typeface="Times New Roman" panose="02020603050405020304" pitchFamily="18" charset="0"/>
              </a:rPr>
              <a:t> on the biggest newspaper against  me, declaring that “responsibility is always personal” and the </a:t>
            </a:r>
            <a:r>
              <a:rPr lang="en-US" sz="2200" b="1" dirty="0" err="1" smtClean="0">
                <a:solidFill>
                  <a:prstClr val="white"/>
                </a:solidFill>
                <a:latin typeface="Times New Roman" panose="02020603050405020304" pitchFamily="18" charset="0"/>
                <a:cs typeface="Times New Roman" panose="02020603050405020304" pitchFamily="18" charset="0"/>
              </a:rPr>
              <a:t>contexct</a:t>
            </a:r>
            <a:r>
              <a:rPr lang="en-US" sz="2200" b="1" dirty="0" smtClean="0">
                <a:solidFill>
                  <a:prstClr val="white"/>
                </a:solidFill>
                <a:latin typeface="Times New Roman" panose="02020603050405020304" pitchFamily="18" charset="0"/>
                <a:cs typeface="Times New Roman" panose="02020603050405020304" pitchFamily="18" charset="0"/>
              </a:rPr>
              <a:t> “simply does not exist”...</a:t>
            </a:r>
            <a:endParaRPr lang="it-IT" sz="2200" b="1" dirty="0">
              <a:solidFill>
                <a:prstClr val="white"/>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67" r="21094"/>
          <a:stretch/>
        </p:blipFill>
        <p:spPr bwMode="auto">
          <a:xfrm>
            <a:off x="2915816" y="16371"/>
            <a:ext cx="512445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735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740307"/>
          </a:xfrm>
          <a:prstGeom prst="rect">
            <a:avLst/>
          </a:prstGeom>
        </p:spPr>
        <p:txBody>
          <a:bodyPr wrap="square">
            <a:spAutoFit/>
          </a:bodyPr>
          <a:lstStyle/>
          <a:p>
            <a:pPr algn="just"/>
            <a:r>
              <a:rPr lang="en-US" sz="3600" b="1" dirty="0">
                <a:solidFill>
                  <a:prstClr val="white"/>
                </a:solidFill>
                <a:latin typeface="Times New Roman" panose="02020603050405020304" pitchFamily="18" charset="0"/>
                <a:cs typeface="Times New Roman" panose="02020603050405020304" pitchFamily="18" charset="0"/>
              </a:rPr>
              <a:t>THE NORMAL SOCIAL ENVIRONMENT. WHEN THE PRESSURE REACHES A POINT OF NON-RETURN</a:t>
            </a:r>
          </a:p>
          <a:p>
            <a:pPr algn="just"/>
            <a:endParaRPr lang="en-US" sz="3600" b="1" dirty="0">
              <a:solidFill>
                <a:prstClr val="white"/>
              </a:solidFill>
              <a:latin typeface="Times New Roman" panose="02020603050405020304" pitchFamily="18" charset="0"/>
              <a:cs typeface="Times New Roman" panose="02020603050405020304" pitchFamily="18" charset="0"/>
            </a:endParaRPr>
          </a:p>
          <a:p>
            <a:pPr algn="just"/>
            <a:r>
              <a:rPr lang="en-US" sz="3600" b="1" dirty="0">
                <a:solidFill>
                  <a:prstClr val="white"/>
                </a:solidFill>
                <a:latin typeface="Times New Roman" panose="02020603050405020304" pitchFamily="18" charset="0"/>
                <a:cs typeface="Times New Roman" panose="02020603050405020304" pitchFamily="18" charset="0"/>
              </a:rPr>
              <a:t>Suffocating social climate, (obliged) closeness to the family of origin </a:t>
            </a:r>
            <a:r>
              <a:rPr lang="en-US" sz="3600" b="1" dirty="0" smtClean="0">
                <a:solidFill>
                  <a:prstClr val="white"/>
                </a:solidFill>
                <a:latin typeface="Times New Roman" panose="02020603050405020304" pitchFamily="18" charset="0"/>
                <a:cs typeface="Times New Roman" panose="02020603050405020304" pitchFamily="18" charset="0"/>
              </a:rPr>
              <a:t>of </a:t>
            </a:r>
            <a:r>
              <a:rPr lang="en-US" sz="3600" b="1" dirty="0">
                <a:solidFill>
                  <a:prstClr val="white"/>
                </a:solidFill>
                <a:latin typeface="Times New Roman" panose="02020603050405020304" pitchFamily="18" charset="0"/>
                <a:cs typeface="Times New Roman" panose="02020603050405020304" pitchFamily="18" charset="0"/>
              </a:rPr>
              <a:t>partner, fear of criticism and gossip, duty of sacrifice, loneliness, non-recognition of symptoms of depression by husbands and family members, can cause serious forms of discomfort, abuse of psychotropic </a:t>
            </a:r>
            <a:endParaRPr lang="en-US" sz="3600" b="1" dirty="0" smtClean="0">
              <a:solidFill>
                <a:prstClr val="white"/>
              </a:solidFill>
              <a:latin typeface="Times New Roman" panose="02020603050405020304" pitchFamily="18" charset="0"/>
              <a:cs typeface="Times New Roman" panose="02020603050405020304" pitchFamily="18" charset="0"/>
            </a:endParaRPr>
          </a:p>
          <a:p>
            <a:pPr algn="just"/>
            <a:r>
              <a:rPr lang="en-US" sz="3600" b="1" dirty="0" smtClean="0">
                <a:solidFill>
                  <a:prstClr val="white"/>
                </a:solidFill>
                <a:latin typeface="Times New Roman" panose="02020603050405020304" pitchFamily="18" charset="0"/>
                <a:cs typeface="Times New Roman" panose="02020603050405020304" pitchFamily="18" charset="0"/>
              </a:rPr>
              <a:t>drugs</a:t>
            </a:r>
            <a:r>
              <a:rPr lang="en-US" sz="3600" b="1" dirty="0">
                <a:solidFill>
                  <a:prstClr val="white"/>
                </a:solidFill>
                <a:latin typeface="Times New Roman" panose="02020603050405020304" pitchFamily="18" charset="0"/>
                <a:cs typeface="Times New Roman" panose="02020603050405020304" pitchFamily="18" charset="0"/>
              </a:rPr>
              <a:t>, suicide or infanticide.</a:t>
            </a:r>
            <a:r>
              <a:rPr lang="it-IT" sz="3600" b="1" dirty="0" smtClean="0">
                <a:solidFill>
                  <a:prstClr val="white"/>
                </a:solidFill>
                <a:latin typeface="Times New Roman" panose="02020603050405020304" pitchFamily="18" charset="0"/>
                <a:cs typeface="Times New Roman" panose="02020603050405020304" pitchFamily="18" charset="0"/>
              </a:rPr>
              <a:t> </a:t>
            </a:r>
            <a:endParaRPr lang="it-IT"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838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07"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812360" y="6408028"/>
            <a:ext cx="1440160"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p>
        </p:txBody>
      </p:sp>
      <p:sp>
        <p:nvSpPr>
          <p:cNvPr id="7" name="CasellaDiTesto 6"/>
          <p:cNvSpPr txBox="1"/>
          <p:nvPr/>
        </p:nvSpPr>
        <p:spPr>
          <a:xfrm>
            <a:off x="251520" y="387240"/>
            <a:ext cx="7560840" cy="6309420"/>
          </a:xfrm>
          <a:prstGeom prst="rect">
            <a:avLst/>
          </a:prstGeom>
          <a:noFill/>
        </p:spPr>
        <p:txBody>
          <a:bodyPr wrap="square" rtlCol="0">
            <a:spAutoFit/>
          </a:bodyPr>
          <a:lstStyle/>
          <a:p>
            <a:r>
              <a:rPr lang="en-US" sz="5400" b="1" dirty="0">
                <a:solidFill>
                  <a:srgbClr val="C0504D">
                    <a:lumMod val="20000"/>
                    <a:lumOff val="80000"/>
                  </a:srgbClr>
                </a:solidFill>
                <a:latin typeface="Times New Roman" charset="0"/>
              </a:rPr>
              <a:t>CASES </a:t>
            </a:r>
            <a:r>
              <a:rPr lang="en-US" sz="5400" b="1" dirty="0" smtClean="0">
                <a:solidFill>
                  <a:srgbClr val="C0504D">
                    <a:lumMod val="20000"/>
                    <a:lumOff val="80000"/>
                  </a:srgbClr>
                </a:solidFill>
                <a:latin typeface="Times New Roman" charset="0"/>
              </a:rPr>
              <a:t>UNDER </a:t>
            </a:r>
            <a:r>
              <a:rPr lang="en-US" sz="5400" b="1" dirty="0">
                <a:solidFill>
                  <a:srgbClr val="C0504D">
                    <a:lumMod val="20000"/>
                    <a:lumOff val="80000"/>
                  </a:srgbClr>
                </a:solidFill>
                <a:latin typeface="Times New Roman" charset="0"/>
              </a:rPr>
              <a:t>CONSIDERATION:  </a:t>
            </a:r>
          </a:p>
          <a:p>
            <a:endParaRPr lang="en-US" sz="5400" b="1" dirty="0" smtClean="0">
              <a:solidFill>
                <a:srgbClr val="C0504D">
                  <a:lumMod val="20000"/>
                  <a:lumOff val="80000"/>
                </a:srgbClr>
              </a:solidFill>
              <a:latin typeface="Times New Roman" pitchFamily="18" charset="0"/>
              <a:cs typeface="Times New Roman" pitchFamily="18" charset="0"/>
            </a:endParaRPr>
          </a:p>
          <a:p>
            <a:pPr marL="342900" indent="-342900">
              <a:buFont typeface="Arial" pitchFamily="34" charset="0"/>
              <a:buChar char="•"/>
            </a:pPr>
            <a:r>
              <a:rPr lang="it-IT" sz="4400" b="1" dirty="0">
                <a:solidFill>
                  <a:srgbClr val="C0504D">
                    <a:lumMod val="20000"/>
                    <a:lumOff val="80000"/>
                  </a:srgbClr>
                </a:solidFill>
                <a:latin typeface="Times New Roman" pitchFamily="18" charset="0"/>
                <a:cs typeface="Times New Roman" pitchFamily="18" charset="0"/>
              </a:rPr>
              <a:t>Cogne (</a:t>
            </a:r>
            <a:r>
              <a:rPr lang="it-IT" sz="4400" b="1" dirty="0" err="1">
                <a:solidFill>
                  <a:srgbClr val="C0504D">
                    <a:lumMod val="20000"/>
                    <a:lumOff val="80000"/>
                  </a:srgbClr>
                </a:solidFill>
                <a:latin typeface="Times New Roman" pitchFamily="18" charset="0"/>
                <a:cs typeface="Times New Roman" pitchFamily="18" charset="0"/>
              </a:rPr>
              <a:t>Ao</a:t>
            </a:r>
            <a:r>
              <a:rPr lang="it-IT" sz="4400" b="1" dirty="0">
                <a:solidFill>
                  <a:srgbClr val="C0504D">
                    <a:lumMod val="20000"/>
                    <a:lumOff val="80000"/>
                  </a:srgbClr>
                </a:solidFill>
                <a:latin typeface="Times New Roman" pitchFamily="18" charset="0"/>
                <a:cs typeface="Times New Roman" pitchFamily="18" charset="0"/>
              </a:rPr>
              <a:t>), </a:t>
            </a:r>
            <a:endParaRPr lang="it-IT" sz="4400" b="1" dirty="0" smtClean="0">
              <a:solidFill>
                <a:srgbClr val="C0504D">
                  <a:lumMod val="20000"/>
                  <a:lumOff val="80000"/>
                </a:srgbClr>
              </a:solidFill>
              <a:latin typeface="Times New Roman" pitchFamily="18" charset="0"/>
              <a:cs typeface="Times New Roman" pitchFamily="18" charset="0"/>
            </a:endParaRPr>
          </a:p>
          <a:p>
            <a:pPr marL="342900" indent="-342900">
              <a:buFont typeface="Arial" pitchFamily="34" charset="0"/>
              <a:buChar char="•"/>
            </a:pPr>
            <a:r>
              <a:rPr lang="it-IT" sz="4400" b="1" dirty="0" smtClean="0">
                <a:solidFill>
                  <a:srgbClr val="C0504D">
                    <a:lumMod val="20000"/>
                    <a:lumOff val="80000"/>
                  </a:srgbClr>
                </a:solidFill>
                <a:latin typeface="Times New Roman" pitchFamily="18" charset="0"/>
                <a:cs typeface="Times New Roman" pitchFamily="18" charset="0"/>
              </a:rPr>
              <a:t>Montjovet </a:t>
            </a:r>
            <a:r>
              <a:rPr lang="it-IT" sz="4400" b="1" dirty="0">
                <a:solidFill>
                  <a:srgbClr val="C0504D">
                    <a:lumMod val="20000"/>
                    <a:lumOff val="80000"/>
                  </a:srgbClr>
                </a:solidFill>
                <a:latin typeface="Times New Roman" pitchFamily="18" charset="0"/>
                <a:cs typeface="Times New Roman" pitchFamily="18" charset="0"/>
              </a:rPr>
              <a:t>(</a:t>
            </a:r>
            <a:r>
              <a:rPr lang="it-IT" sz="4400" b="1" dirty="0" err="1">
                <a:solidFill>
                  <a:srgbClr val="C0504D">
                    <a:lumMod val="20000"/>
                    <a:lumOff val="80000"/>
                  </a:srgbClr>
                </a:solidFill>
                <a:latin typeface="Times New Roman" pitchFamily="18" charset="0"/>
                <a:cs typeface="Times New Roman" pitchFamily="18" charset="0"/>
              </a:rPr>
              <a:t>Ao</a:t>
            </a:r>
            <a:r>
              <a:rPr lang="it-IT" sz="4400" b="1" dirty="0">
                <a:solidFill>
                  <a:srgbClr val="C0504D">
                    <a:lumMod val="20000"/>
                    <a:lumOff val="80000"/>
                  </a:srgbClr>
                </a:solidFill>
                <a:latin typeface="Times New Roman" pitchFamily="18" charset="0"/>
                <a:cs typeface="Times New Roman" pitchFamily="18" charset="0"/>
              </a:rPr>
              <a:t>), </a:t>
            </a:r>
            <a:endParaRPr lang="it-IT" sz="4400" b="1" dirty="0" smtClean="0">
              <a:solidFill>
                <a:srgbClr val="C0504D">
                  <a:lumMod val="20000"/>
                  <a:lumOff val="80000"/>
                </a:srgbClr>
              </a:solidFill>
              <a:latin typeface="Times New Roman" pitchFamily="18" charset="0"/>
              <a:cs typeface="Times New Roman" pitchFamily="18" charset="0"/>
            </a:endParaRPr>
          </a:p>
          <a:p>
            <a:pPr marL="342900" indent="-342900">
              <a:buFont typeface="Arial" pitchFamily="34" charset="0"/>
              <a:buChar char="•"/>
            </a:pPr>
            <a:r>
              <a:rPr lang="it-IT" sz="4400" b="1" dirty="0" smtClean="0">
                <a:solidFill>
                  <a:srgbClr val="C0504D">
                    <a:lumMod val="20000"/>
                    <a:lumOff val="80000"/>
                  </a:srgbClr>
                </a:solidFill>
                <a:latin typeface="Times New Roman" pitchFamily="18" charset="0"/>
                <a:cs typeface="Times New Roman" pitchFamily="18" charset="0"/>
              </a:rPr>
              <a:t>Santa </a:t>
            </a:r>
            <a:r>
              <a:rPr lang="it-IT" sz="4400" b="1" dirty="0">
                <a:solidFill>
                  <a:srgbClr val="C0504D">
                    <a:lumMod val="20000"/>
                    <a:lumOff val="80000"/>
                  </a:srgbClr>
                </a:solidFill>
                <a:latin typeface="Times New Roman" pitchFamily="18" charset="0"/>
                <a:cs typeface="Times New Roman" pitchFamily="18" charset="0"/>
              </a:rPr>
              <a:t>Caterina Valfurva (So</a:t>
            </a:r>
            <a:r>
              <a:rPr lang="it-IT" sz="4400" b="1" dirty="0" smtClean="0">
                <a:solidFill>
                  <a:srgbClr val="C0504D">
                    <a:lumMod val="20000"/>
                    <a:lumOff val="80000"/>
                  </a:srgbClr>
                </a:solidFill>
                <a:latin typeface="Times New Roman" pitchFamily="18" charset="0"/>
                <a:cs typeface="Times New Roman" pitchFamily="18" charset="0"/>
              </a:rPr>
              <a:t>) </a:t>
            </a:r>
          </a:p>
          <a:p>
            <a:pPr marL="342900" indent="-342900">
              <a:buFont typeface="Arial" pitchFamily="34" charset="0"/>
              <a:buChar char="•"/>
            </a:pPr>
            <a:r>
              <a:rPr lang="it-IT" sz="4400" b="1" dirty="0" smtClean="0">
                <a:solidFill>
                  <a:srgbClr val="C0504D">
                    <a:lumMod val="20000"/>
                    <a:lumOff val="80000"/>
                  </a:srgbClr>
                </a:solidFill>
                <a:latin typeface="Times New Roman" pitchFamily="18" charset="0"/>
                <a:cs typeface="Times New Roman" pitchFamily="18" charset="0"/>
              </a:rPr>
              <a:t>Casatenovo </a:t>
            </a:r>
            <a:r>
              <a:rPr lang="it-IT" sz="4400" b="1" dirty="0">
                <a:solidFill>
                  <a:srgbClr val="C0504D">
                    <a:lumMod val="20000"/>
                    <a:lumOff val="80000"/>
                  </a:srgbClr>
                </a:solidFill>
                <a:latin typeface="Times New Roman" pitchFamily="18" charset="0"/>
                <a:cs typeface="Times New Roman" pitchFamily="18" charset="0"/>
              </a:rPr>
              <a:t>(Lc), </a:t>
            </a:r>
            <a:endParaRPr lang="it-IT" sz="4400" b="1" dirty="0" smtClean="0">
              <a:solidFill>
                <a:srgbClr val="C0504D">
                  <a:lumMod val="20000"/>
                  <a:lumOff val="80000"/>
                </a:srgbClr>
              </a:solidFill>
              <a:latin typeface="Times New Roman" pitchFamily="18" charset="0"/>
              <a:cs typeface="Times New Roman" pitchFamily="18" charset="0"/>
            </a:endParaRPr>
          </a:p>
          <a:p>
            <a:pPr marL="342900" indent="-342900">
              <a:buFont typeface="Arial" pitchFamily="34" charset="0"/>
              <a:buChar char="•"/>
            </a:pPr>
            <a:r>
              <a:rPr lang="it-IT" sz="4400" b="1" dirty="0" smtClean="0">
                <a:solidFill>
                  <a:srgbClr val="C0504D">
                    <a:lumMod val="20000"/>
                    <a:lumOff val="80000"/>
                  </a:srgbClr>
                </a:solidFill>
                <a:latin typeface="Times New Roman" pitchFamily="18" charset="0"/>
                <a:cs typeface="Times New Roman" pitchFamily="18" charset="0"/>
              </a:rPr>
              <a:t>Merano (</a:t>
            </a:r>
            <a:r>
              <a:rPr lang="it-IT" sz="4400" b="1" dirty="0" err="1" smtClean="0">
                <a:solidFill>
                  <a:srgbClr val="C0504D">
                    <a:lumMod val="20000"/>
                    <a:lumOff val="80000"/>
                  </a:srgbClr>
                </a:solidFill>
                <a:latin typeface="Times New Roman" pitchFamily="18" charset="0"/>
                <a:cs typeface="Times New Roman" pitchFamily="18" charset="0"/>
              </a:rPr>
              <a:t>Bz</a:t>
            </a:r>
            <a:r>
              <a:rPr lang="it-IT" sz="4400" b="1" dirty="0" smtClean="0">
                <a:solidFill>
                  <a:srgbClr val="C0504D">
                    <a:lumMod val="20000"/>
                    <a:lumOff val="80000"/>
                  </a:srgbClr>
                </a:solidFill>
                <a:latin typeface="Times New Roman" pitchFamily="18" charset="0"/>
                <a:cs typeface="Times New Roman" pitchFamily="18" charset="0"/>
              </a:rPr>
              <a:t>)</a:t>
            </a:r>
            <a:r>
              <a:rPr lang="en-US" sz="2400" b="1" dirty="0">
                <a:solidFill>
                  <a:srgbClr val="C0504D">
                    <a:lumMod val="20000"/>
                    <a:lumOff val="80000"/>
                  </a:srgbClr>
                </a:solidFill>
                <a:latin typeface="Times New Roman" pitchFamily="18" charset="0"/>
                <a:cs typeface="Times New Roman" pitchFamily="18" charset="0"/>
              </a:rPr>
              <a:t/>
            </a:r>
            <a:br>
              <a:rPr lang="en-US" sz="2400" b="1" dirty="0">
                <a:solidFill>
                  <a:srgbClr val="C0504D">
                    <a:lumMod val="20000"/>
                    <a:lumOff val="80000"/>
                  </a:srgbClr>
                </a:solidFill>
                <a:latin typeface="Times New Roman" pitchFamily="18" charset="0"/>
                <a:cs typeface="Times New Roman" pitchFamily="18" charset="0"/>
              </a:rPr>
            </a:br>
            <a:endParaRPr lang="it-IT" sz="2200" b="1" dirty="0">
              <a:solidFill>
                <a:srgbClr val="C0504D">
                  <a:lumMod val="20000"/>
                  <a:lumOff val="80000"/>
                </a:srgb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848" y="5693829"/>
            <a:ext cx="701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233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22964" y="5445224"/>
            <a:ext cx="635150" cy="962804"/>
          </a:xfrm>
          <a:prstGeom prst="rect">
            <a:avLst/>
          </a:prstGeom>
          <a:noFill/>
          <a:ln>
            <a:noFill/>
          </a:ln>
          <a:extLst/>
        </p:spPr>
      </p:pic>
      <p:sp>
        <p:nvSpPr>
          <p:cNvPr id="4" name="Rettangolo 3"/>
          <p:cNvSpPr/>
          <p:nvPr/>
        </p:nvSpPr>
        <p:spPr>
          <a:xfrm>
            <a:off x="8173606" y="6408028"/>
            <a:ext cx="936104" cy="338554"/>
          </a:xfrm>
          <a:prstGeom prst="rect">
            <a:avLst/>
          </a:prstGeom>
        </p:spPr>
        <p:txBody>
          <a:bodyPr wrap="square">
            <a:spAutoFit/>
          </a:bodyPr>
          <a:lstStyle/>
          <a:p>
            <a:r>
              <a:rPr lang="it-IT" sz="800" b="1" dirty="0" smtClean="0">
                <a:solidFill>
                  <a:srgbClr val="FF7C80"/>
                </a:solidFill>
                <a:latin typeface="Times New Roman" pitchFamily="18" charset="0"/>
                <a:cs typeface="Times New Roman" pitchFamily="18" charset="0"/>
              </a:rPr>
              <a:t>Michela Zucca</a:t>
            </a:r>
          </a:p>
          <a:p>
            <a:r>
              <a:rPr lang="it-IT" sz="800" b="1" dirty="0" smtClean="0">
                <a:solidFill>
                  <a:srgbClr val="FF7C80"/>
                </a:solidFill>
                <a:latin typeface="Times New Roman" pitchFamily="18" charset="0"/>
                <a:cs typeface="Times New Roman" pitchFamily="18" charset="0"/>
              </a:rPr>
              <a:t>Servizi Culturali</a:t>
            </a:r>
            <a:endParaRPr lang="it-IT" sz="800" b="1" dirty="0">
              <a:solidFill>
                <a:srgbClr val="FF7C80"/>
              </a:solidFill>
              <a:latin typeface="Times New Roman" pitchFamily="18" charset="0"/>
              <a:cs typeface="Times New Roman" pitchFamily="18" charset="0"/>
            </a:endParaRPr>
          </a:p>
        </p:txBody>
      </p:sp>
      <p:sp>
        <p:nvSpPr>
          <p:cNvPr id="7" name="CasellaDiTesto 6"/>
          <p:cNvSpPr txBox="1"/>
          <p:nvPr/>
        </p:nvSpPr>
        <p:spPr>
          <a:xfrm>
            <a:off x="179511" y="404664"/>
            <a:ext cx="2113409" cy="5847755"/>
          </a:xfrm>
          <a:prstGeom prst="rect">
            <a:avLst/>
          </a:prstGeom>
          <a:noFill/>
        </p:spPr>
        <p:txBody>
          <a:bodyPr wrap="square" rtlCol="0">
            <a:spAutoFit/>
          </a:bodyPr>
          <a:lstStyle/>
          <a:p>
            <a:r>
              <a:rPr lang="it-IT" sz="2200" b="1" dirty="0" smtClean="0">
                <a:solidFill>
                  <a:schemeClr val="accent2">
                    <a:lumMod val="40000"/>
                    <a:lumOff val="60000"/>
                  </a:schemeClr>
                </a:solidFill>
                <a:latin typeface="Times New Roman" pitchFamily="18" charset="0"/>
                <a:cs typeface="Times New Roman" pitchFamily="18" charset="0"/>
              </a:rPr>
              <a:t>Anna Maria Franzoni</a:t>
            </a:r>
          </a:p>
          <a:p>
            <a:endParaRPr lang="it-IT" sz="2200" b="1" dirty="0">
              <a:solidFill>
                <a:schemeClr val="accent2">
                  <a:lumMod val="40000"/>
                  <a:lumOff val="60000"/>
                </a:schemeClr>
              </a:solidFill>
              <a:latin typeface="Times New Roman" pitchFamily="18" charset="0"/>
              <a:cs typeface="Times New Roman" pitchFamily="18" charset="0"/>
            </a:endParaRPr>
          </a:p>
          <a:p>
            <a:r>
              <a:rPr lang="en-US" sz="2200" b="1" dirty="0">
                <a:solidFill>
                  <a:schemeClr val="accent2">
                    <a:lumMod val="40000"/>
                    <a:lumOff val="60000"/>
                  </a:schemeClr>
                </a:solidFill>
                <a:latin typeface="Times New Roman" pitchFamily="18" charset="0"/>
                <a:cs typeface="Times New Roman" pitchFamily="18" charset="0"/>
              </a:rPr>
              <a:t>Housewife.</a:t>
            </a:r>
          </a:p>
          <a:p>
            <a:r>
              <a:rPr lang="en-US" sz="2200" b="1" dirty="0" smtClean="0">
                <a:solidFill>
                  <a:schemeClr val="accent2">
                    <a:lumMod val="40000"/>
                    <a:lumOff val="60000"/>
                  </a:schemeClr>
                </a:solidFill>
                <a:latin typeface="Times New Roman" pitchFamily="18" charset="0"/>
                <a:cs typeface="Times New Roman" pitchFamily="18" charset="0"/>
              </a:rPr>
              <a:t>She </a:t>
            </a:r>
            <a:r>
              <a:rPr lang="en-US" sz="2200" b="1" dirty="0">
                <a:solidFill>
                  <a:schemeClr val="accent2">
                    <a:lumMod val="40000"/>
                    <a:lumOff val="60000"/>
                  </a:schemeClr>
                </a:solidFill>
                <a:latin typeface="Times New Roman" pitchFamily="18" charset="0"/>
                <a:cs typeface="Times New Roman" pitchFamily="18" charset="0"/>
              </a:rPr>
              <a:t>comes from outside.</a:t>
            </a:r>
          </a:p>
          <a:p>
            <a:r>
              <a:rPr lang="en-US" sz="2200" b="1" dirty="0">
                <a:solidFill>
                  <a:schemeClr val="accent2">
                    <a:lumMod val="40000"/>
                    <a:lumOff val="60000"/>
                  </a:schemeClr>
                </a:solidFill>
                <a:latin typeface="Times New Roman" pitchFamily="18" charset="0"/>
                <a:cs typeface="Times New Roman" pitchFamily="18" charset="0"/>
              </a:rPr>
              <a:t>A very busy husband in the municipality and in volunteering.</a:t>
            </a:r>
          </a:p>
          <a:p>
            <a:r>
              <a:rPr lang="en-US" sz="2200" b="1" dirty="0">
                <a:solidFill>
                  <a:schemeClr val="accent2">
                    <a:lumMod val="40000"/>
                    <a:lumOff val="60000"/>
                  </a:schemeClr>
                </a:solidFill>
                <a:latin typeface="Times New Roman" pitchFamily="18" charset="0"/>
                <a:cs typeface="Times New Roman" pitchFamily="18" charset="0"/>
              </a:rPr>
              <a:t>Takes antidepressants.</a:t>
            </a:r>
          </a:p>
          <a:p>
            <a:r>
              <a:rPr lang="en-US" sz="2200" b="1" dirty="0" smtClean="0">
                <a:solidFill>
                  <a:schemeClr val="accent2">
                    <a:lumMod val="40000"/>
                    <a:lumOff val="60000"/>
                  </a:schemeClr>
                </a:solidFill>
                <a:latin typeface="Times New Roman" pitchFamily="18" charset="0"/>
                <a:cs typeface="Times New Roman" pitchFamily="18" charset="0"/>
              </a:rPr>
              <a:t>She </a:t>
            </a:r>
            <a:r>
              <a:rPr lang="en-US" sz="2200" b="1" dirty="0">
                <a:solidFill>
                  <a:schemeClr val="accent2">
                    <a:lumMod val="40000"/>
                    <a:lumOff val="60000"/>
                  </a:schemeClr>
                </a:solidFill>
                <a:latin typeface="Times New Roman" pitchFamily="18" charset="0"/>
                <a:cs typeface="Times New Roman" pitchFamily="18" charset="0"/>
              </a:rPr>
              <a:t>is alone.</a:t>
            </a:r>
          </a:p>
          <a:p>
            <a:r>
              <a:rPr lang="en-US" sz="2200" b="1" dirty="0">
                <a:solidFill>
                  <a:schemeClr val="accent2">
                    <a:lumMod val="40000"/>
                    <a:lumOff val="60000"/>
                  </a:schemeClr>
                </a:solidFill>
                <a:latin typeface="Times New Roman" pitchFamily="18" charset="0"/>
                <a:cs typeface="Times New Roman" pitchFamily="18" charset="0"/>
              </a:rPr>
              <a:t>No help.</a:t>
            </a:r>
          </a:p>
          <a:p>
            <a:r>
              <a:rPr lang="en-US" sz="2200" b="1" dirty="0">
                <a:solidFill>
                  <a:schemeClr val="accent2">
                    <a:lumMod val="40000"/>
                    <a:lumOff val="60000"/>
                  </a:schemeClr>
                </a:solidFill>
                <a:latin typeface="Times New Roman" pitchFamily="18" charset="0"/>
                <a:cs typeface="Times New Roman" pitchFamily="18" charset="0"/>
              </a:rPr>
              <a:t>Far </a:t>
            </a:r>
            <a:r>
              <a:rPr lang="en-US" sz="2200" b="1" dirty="0" smtClean="0">
                <a:solidFill>
                  <a:schemeClr val="accent2">
                    <a:lumMod val="40000"/>
                    <a:lumOff val="60000"/>
                  </a:schemeClr>
                </a:solidFill>
                <a:latin typeface="Times New Roman" pitchFamily="18" charset="0"/>
                <a:cs typeface="Times New Roman" pitchFamily="18" charset="0"/>
              </a:rPr>
              <a:t>family of origin</a:t>
            </a:r>
            <a:r>
              <a:rPr lang="it-IT" sz="2200" b="1" dirty="0" smtClean="0">
                <a:solidFill>
                  <a:schemeClr val="accent2">
                    <a:lumMod val="40000"/>
                    <a:lumOff val="60000"/>
                  </a:schemeClr>
                </a:solidFill>
                <a:latin typeface="Times New Roman" pitchFamily="18" charset="0"/>
                <a:cs typeface="Times New Roman" pitchFamily="18" charset="0"/>
              </a:rPr>
              <a:t>.  </a:t>
            </a:r>
            <a:endParaRPr lang="it-IT" sz="2200" b="1" dirty="0">
              <a:solidFill>
                <a:schemeClr val="accent2">
                  <a:lumMod val="40000"/>
                  <a:lumOff val="60000"/>
                </a:schemeClr>
              </a:solidFill>
              <a:latin typeface="Times New Roman" pitchFamily="18" charset="0"/>
              <a:cs typeface="Times New Roman" pitchFamily="18" charset="0"/>
            </a:endParaRPr>
          </a:p>
        </p:txBody>
      </p:sp>
      <p:pic>
        <p:nvPicPr>
          <p:cNvPr id="6" name="Picture 2" descr="http://albatros.blog.kataweb.it/files/photos/uncategorized/20061120_franzoni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921" y="576555"/>
            <a:ext cx="4629150" cy="6000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632032"/>
            <a:ext cx="28575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6922071" y="432579"/>
            <a:ext cx="2402457" cy="2554545"/>
          </a:xfrm>
          <a:prstGeom prst="rect">
            <a:avLst/>
          </a:prstGeom>
          <a:noFill/>
        </p:spPr>
        <p:txBody>
          <a:bodyPr wrap="square" rtlCol="0">
            <a:spAutoFit/>
          </a:bodyPr>
          <a:lstStyle/>
          <a:p>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lives in a </a:t>
            </a:r>
            <a:r>
              <a:rPr lang="en-US" sz="2000" b="1" dirty="0" smtClean="0">
                <a:solidFill>
                  <a:schemeClr val="accent2">
                    <a:lumMod val="20000"/>
                    <a:lumOff val="80000"/>
                  </a:schemeClr>
                </a:solidFill>
                <a:latin typeface="Times New Roman" pitchFamily="18" charset="0"/>
                <a:cs typeface="Times New Roman" pitchFamily="18" charset="0"/>
              </a:rPr>
              <a:t>single house </a:t>
            </a:r>
            <a:r>
              <a:rPr lang="en-US" sz="2000" b="1" dirty="0">
                <a:solidFill>
                  <a:schemeClr val="accent2">
                    <a:lumMod val="20000"/>
                    <a:lumOff val="80000"/>
                  </a:schemeClr>
                </a:solidFill>
                <a:latin typeface="Times New Roman" pitchFamily="18" charset="0"/>
                <a:cs typeface="Times New Roman" pitchFamily="18" charset="0"/>
              </a:rPr>
              <a:t>isolated from the village.</a:t>
            </a:r>
          </a:p>
          <a:p>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has few social relationships. </a:t>
            </a:r>
            <a:endParaRPr lang="en-US" sz="2000" b="1" dirty="0" smtClean="0">
              <a:solidFill>
                <a:schemeClr val="accent2">
                  <a:lumMod val="20000"/>
                  <a:lumOff val="80000"/>
                </a:schemeClr>
              </a:solidFill>
              <a:latin typeface="Times New Roman" pitchFamily="18" charset="0"/>
              <a:cs typeface="Times New Roman" pitchFamily="18" charset="0"/>
            </a:endParaRPr>
          </a:p>
          <a:p>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left a profession to look after his children</a:t>
            </a:r>
            <a:r>
              <a:rPr lang="en-US" sz="2000" b="1" dirty="0" smtClean="0">
                <a:solidFill>
                  <a:schemeClr val="accent2">
                    <a:lumMod val="20000"/>
                    <a:lumOff val="80000"/>
                  </a:schemeClr>
                </a:solidFill>
                <a:latin typeface="Times New Roman" pitchFamily="18" charset="0"/>
                <a:cs typeface="Times New Roman" pitchFamily="18" charset="0"/>
              </a:rPr>
              <a:t>.</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000"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0164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22964" y="5445224"/>
            <a:ext cx="635150" cy="962804"/>
          </a:xfrm>
          <a:prstGeom prst="rect">
            <a:avLst/>
          </a:prstGeom>
          <a:noFill/>
          <a:ln>
            <a:noFill/>
          </a:ln>
          <a:extLst/>
        </p:spPr>
      </p:pic>
      <p:sp>
        <p:nvSpPr>
          <p:cNvPr id="4" name="Rettangolo 3"/>
          <p:cNvSpPr/>
          <p:nvPr/>
        </p:nvSpPr>
        <p:spPr>
          <a:xfrm>
            <a:off x="8173606" y="6408028"/>
            <a:ext cx="936104" cy="338554"/>
          </a:xfrm>
          <a:prstGeom prst="rect">
            <a:avLst/>
          </a:prstGeom>
        </p:spPr>
        <p:txBody>
          <a:bodyPr wrap="square">
            <a:spAutoFit/>
          </a:bodyPr>
          <a:lstStyle/>
          <a:p>
            <a:r>
              <a:rPr lang="it-IT" sz="800" b="1" dirty="0" smtClean="0">
                <a:solidFill>
                  <a:srgbClr val="FF7C80"/>
                </a:solidFill>
                <a:latin typeface="Times New Roman" pitchFamily="18" charset="0"/>
                <a:cs typeface="Times New Roman" pitchFamily="18" charset="0"/>
              </a:rPr>
              <a:t>Michela Zucca</a:t>
            </a:r>
          </a:p>
          <a:p>
            <a:r>
              <a:rPr lang="it-IT" sz="800" b="1" dirty="0" smtClean="0">
                <a:solidFill>
                  <a:srgbClr val="FF7C80"/>
                </a:solidFill>
                <a:latin typeface="Times New Roman" pitchFamily="18" charset="0"/>
                <a:cs typeface="Times New Roman" pitchFamily="18" charset="0"/>
              </a:rPr>
              <a:t>Servizi Culturali</a:t>
            </a:r>
            <a:endParaRPr lang="it-IT" sz="800" b="1" dirty="0">
              <a:solidFill>
                <a:srgbClr val="FF7C80"/>
              </a:solidFill>
              <a:latin typeface="Times New Roman" pitchFamily="18" charset="0"/>
              <a:cs typeface="Times New Roman" pitchFamily="18" charset="0"/>
            </a:endParaRPr>
          </a:p>
        </p:txBody>
      </p:sp>
      <p:sp>
        <p:nvSpPr>
          <p:cNvPr id="7" name="CasellaDiTesto 6"/>
          <p:cNvSpPr txBox="1"/>
          <p:nvPr/>
        </p:nvSpPr>
        <p:spPr>
          <a:xfrm>
            <a:off x="179511" y="404664"/>
            <a:ext cx="2113409" cy="6524863"/>
          </a:xfrm>
          <a:prstGeom prst="rect">
            <a:avLst/>
          </a:prstGeom>
          <a:noFill/>
        </p:spPr>
        <p:txBody>
          <a:bodyPr wrap="square" rtlCol="0">
            <a:spAutoFit/>
          </a:bodyPr>
          <a:lstStyle/>
          <a:p>
            <a:r>
              <a:rPr lang="it-IT" sz="2200" b="1" dirty="0" smtClean="0">
                <a:solidFill>
                  <a:schemeClr val="accent2">
                    <a:lumMod val="40000"/>
                    <a:lumOff val="60000"/>
                  </a:schemeClr>
                </a:solidFill>
                <a:latin typeface="Times New Roman" pitchFamily="18" charset="0"/>
                <a:cs typeface="Times New Roman" pitchFamily="18" charset="0"/>
              </a:rPr>
              <a:t>Olga Cerise</a:t>
            </a:r>
          </a:p>
          <a:p>
            <a:endParaRPr lang="it-IT" sz="2200" b="1" dirty="0" smtClean="0">
              <a:solidFill>
                <a:schemeClr val="accent2">
                  <a:lumMod val="40000"/>
                  <a:lumOff val="60000"/>
                </a:schemeClr>
              </a:solidFill>
              <a:latin typeface="Times New Roman" pitchFamily="18" charset="0"/>
              <a:cs typeface="Times New Roman" pitchFamily="18" charset="0"/>
            </a:endParaRPr>
          </a:p>
          <a:p>
            <a:r>
              <a:rPr lang="en-US" sz="2200" b="1" dirty="0">
                <a:solidFill>
                  <a:schemeClr val="accent2">
                    <a:lumMod val="40000"/>
                    <a:lumOff val="60000"/>
                  </a:schemeClr>
                </a:solidFill>
                <a:latin typeface="Times New Roman" pitchFamily="18" charset="0"/>
                <a:cs typeface="Times New Roman" pitchFamily="18" charset="0"/>
              </a:rPr>
              <a:t>Housewife.</a:t>
            </a:r>
          </a:p>
          <a:p>
            <a:r>
              <a:rPr lang="en-US" sz="2200" b="1" dirty="0" smtClean="0">
                <a:solidFill>
                  <a:schemeClr val="accent2">
                    <a:lumMod val="40000"/>
                    <a:lumOff val="60000"/>
                  </a:schemeClr>
                </a:solidFill>
                <a:latin typeface="Times New Roman" pitchFamily="18" charset="0"/>
                <a:cs typeface="Times New Roman" pitchFamily="18" charset="0"/>
              </a:rPr>
              <a:t>She </a:t>
            </a:r>
            <a:r>
              <a:rPr lang="en-US" sz="2200" b="1" dirty="0">
                <a:solidFill>
                  <a:schemeClr val="accent2">
                    <a:lumMod val="40000"/>
                    <a:lumOff val="60000"/>
                  </a:schemeClr>
                </a:solidFill>
                <a:latin typeface="Times New Roman" pitchFamily="18" charset="0"/>
                <a:cs typeface="Times New Roman" pitchFamily="18" charset="0"/>
              </a:rPr>
              <a:t>comes from outside.</a:t>
            </a:r>
          </a:p>
          <a:p>
            <a:r>
              <a:rPr lang="en-US" sz="2200" b="1" dirty="0">
                <a:solidFill>
                  <a:schemeClr val="accent2">
                    <a:lumMod val="40000"/>
                    <a:lumOff val="60000"/>
                  </a:schemeClr>
                </a:solidFill>
                <a:latin typeface="Times New Roman" pitchFamily="18" charset="0"/>
                <a:cs typeface="Times New Roman" pitchFamily="18" charset="0"/>
              </a:rPr>
              <a:t>Husband very busy at work.</a:t>
            </a:r>
          </a:p>
          <a:p>
            <a:r>
              <a:rPr lang="en-US" sz="2200" b="1" dirty="0">
                <a:solidFill>
                  <a:schemeClr val="accent2">
                    <a:lumMod val="40000"/>
                    <a:lumOff val="60000"/>
                  </a:schemeClr>
                </a:solidFill>
                <a:latin typeface="Times New Roman" pitchFamily="18" charset="0"/>
                <a:cs typeface="Times New Roman" pitchFamily="18" charset="0"/>
              </a:rPr>
              <a:t>Takes antidepressants.</a:t>
            </a:r>
          </a:p>
          <a:p>
            <a:r>
              <a:rPr lang="en-US" sz="2200" b="1" dirty="0" smtClean="0">
                <a:solidFill>
                  <a:schemeClr val="accent2">
                    <a:lumMod val="40000"/>
                    <a:lumOff val="60000"/>
                  </a:schemeClr>
                </a:solidFill>
                <a:latin typeface="Times New Roman" pitchFamily="18" charset="0"/>
                <a:cs typeface="Times New Roman" pitchFamily="18" charset="0"/>
              </a:rPr>
              <a:t>She </a:t>
            </a:r>
            <a:r>
              <a:rPr lang="en-US" sz="2200" b="1" dirty="0">
                <a:solidFill>
                  <a:schemeClr val="accent2">
                    <a:lumMod val="40000"/>
                    <a:lumOff val="60000"/>
                  </a:schemeClr>
                </a:solidFill>
                <a:latin typeface="Times New Roman" pitchFamily="18" charset="0"/>
                <a:cs typeface="Times New Roman" pitchFamily="18" charset="0"/>
              </a:rPr>
              <a:t>is alone.</a:t>
            </a:r>
          </a:p>
          <a:p>
            <a:r>
              <a:rPr lang="en-US" sz="2200" b="1" dirty="0">
                <a:solidFill>
                  <a:schemeClr val="accent2">
                    <a:lumMod val="40000"/>
                    <a:lumOff val="60000"/>
                  </a:schemeClr>
                </a:solidFill>
                <a:latin typeface="Times New Roman" pitchFamily="18" charset="0"/>
                <a:cs typeface="Times New Roman" pitchFamily="18" charset="0"/>
              </a:rPr>
              <a:t>No help.</a:t>
            </a:r>
          </a:p>
          <a:p>
            <a:r>
              <a:rPr lang="en-US" sz="2200" b="1" dirty="0">
                <a:solidFill>
                  <a:schemeClr val="accent2">
                    <a:lumMod val="40000"/>
                    <a:lumOff val="60000"/>
                  </a:schemeClr>
                </a:solidFill>
                <a:latin typeface="Times New Roman" pitchFamily="18" charset="0"/>
                <a:cs typeface="Times New Roman" pitchFamily="18" charset="0"/>
              </a:rPr>
              <a:t>Far </a:t>
            </a:r>
            <a:r>
              <a:rPr lang="en-US" sz="2200" b="1" dirty="0" smtClean="0">
                <a:solidFill>
                  <a:schemeClr val="accent2">
                    <a:lumMod val="40000"/>
                    <a:lumOff val="60000"/>
                  </a:schemeClr>
                </a:solidFill>
                <a:latin typeface="Times New Roman" pitchFamily="18" charset="0"/>
                <a:cs typeface="Times New Roman" pitchFamily="18" charset="0"/>
              </a:rPr>
              <a:t>family of origin. She </a:t>
            </a:r>
            <a:r>
              <a:rPr lang="en-US" sz="2200" b="1" dirty="0">
                <a:solidFill>
                  <a:schemeClr val="accent2">
                    <a:lumMod val="40000"/>
                    <a:lumOff val="60000"/>
                  </a:schemeClr>
                </a:solidFill>
                <a:latin typeface="Times New Roman" pitchFamily="18" charset="0"/>
                <a:cs typeface="Times New Roman" pitchFamily="18" charset="0"/>
              </a:rPr>
              <a:t>kills </a:t>
            </a:r>
            <a:r>
              <a:rPr lang="en-US" sz="2200" b="1" dirty="0" smtClean="0">
                <a:solidFill>
                  <a:schemeClr val="accent2">
                    <a:lumMod val="40000"/>
                    <a:lumOff val="60000"/>
                  </a:schemeClr>
                </a:solidFill>
                <a:latin typeface="Times New Roman" pitchFamily="18" charset="0"/>
                <a:cs typeface="Times New Roman" pitchFamily="18" charset="0"/>
              </a:rPr>
              <a:t>her two </a:t>
            </a:r>
            <a:r>
              <a:rPr lang="en-US" sz="2200" b="1" dirty="0">
                <a:solidFill>
                  <a:schemeClr val="accent2">
                    <a:lumMod val="40000"/>
                    <a:lumOff val="60000"/>
                  </a:schemeClr>
                </a:solidFill>
                <a:latin typeface="Times New Roman" pitchFamily="18" charset="0"/>
                <a:cs typeface="Times New Roman" pitchFamily="18" charset="0"/>
              </a:rPr>
              <a:t>children on a Sunday: the second has 24 days</a:t>
            </a:r>
            <a:r>
              <a:rPr lang="en-US" sz="2200" b="1" dirty="0" smtClean="0">
                <a:solidFill>
                  <a:schemeClr val="accent2">
                    <a:lumMod val="40000"/>
                    <a:lumOff val="60000"/>
                  </a:schemeClr>
                </a:solidFill>
                <a:latin typeface="Times New Roman" pitchFamily="18" charset="0"/>
                <a:cs typeface="Times New Roman" pitchFamily="18" charset="0"/>
              </a:rPr>
              <a:t>.</a:t>
            </a:r>
            <a:r>
              <a:rPr lang="it-IT" sz="2200" b="1" dirty="0" smtClean="0">
                <a:solidFill>
                  <a:schemeClr val="accent2">
                    <a:lumMod val="40000"/>
                    <a:lumOff val="60000"/>
                  </a:schemeClr>
                </a:solidFill>
                <a:latin typeface="Times New Roman" pitchFamily="18" charset="0"/>
                <a:cs typeface="Times New Roman" pitchFamily="18" charset="0"/>
              </a:rPr>
              <a:t> </a:t>
            </a:r>
            <a:endParaRPr lang="it-IT" sz="2200" b="1" dirty="0">
              <a:solidFill>
                <a:schemeClr val="accent2">
                  <a:lumMod val="40000"/>
                  <a:lumOff val="60000"/>
                </a:schemeClr>
              </a:solidFill>
              <a:latin typeface="Times New Roman" pitchFamily="18" charset="0"/>
              <a:cs typeface="Times New Roman" pitchFamily="18" charset="0"/>
            </a:endParaRPr>
          </a:p>
          <a:p>
            <a:endParaRPr lang="it-IT" sz="2200" b="1" dirty="0">
              <a:solidFill>
                <a:schemeClr val="accent2">
                  <a:lumMod val="40000"/>
                  <a:lumOff val="60000"/>
                </a:schemeClr>
              </a:solidFill>
              <a:latin typeface="Times New Roman" pitchFamily="18" charset="0"/>
              <a:cs typeface="Times New Roman" pitchFamily="18" charset="0"/>
            </a:endParaRPr>
          </a:p>
        </p:txBody>
      </p:sp>
      <p:sp>
        <p:nvSpPr>
          <p:cNvPr id="8" name="CasellaDiTesto 7"/>
          <p:cNvSpPr txBox="1"/>
          <p:nvPr/>
        </p:nvSpPr>
        <p:spPr>
          <a:xfrm>
            <a:off x="6922071" y="432579"/>
            <a:ext cx="2402457" cy="4093428"/>
          </a:xfrm>
          <a:prstGeom prst="rect">
            <a:avLst/>
          </a:prstGeom>
          <a:noFill/>
        </p:spPr>
        <p:txBody>
          <a:bodyPr wrap="square" rtlCol="0">
            <a:spAutoFit/>
          </a:bodyPr>
          <a:lstStyle/>
          <a:p>
            <a:r>
              <a:rPr lang="en-US" sz="2000" b="1" dirty="0">
                <a:solidFill>
                  <a:schemeClr val="accent2">
                    <a:lumMod val="20000"/>
                    <a:lumOff val="80000"/>
                  </a:schemeClr>
                </a:solidFill>
                <a:latin typeface="Times New Roman" pitchFamily="18" charset="0"/>
                <a:cs typeface="Times New Roman" pitchFamily="18" charset="0"/>
              </a:rPr>
              <a:t>She went to </a:t>
            </a:r>
            <a:r>
              <a:rPr lang="en-US" sz="2000" b="1" dirty="0" smtClean="0">
                <a:solidFill>
                  <a:schemeClr val="accent2">
                    <a:lumMod val="20000"/>
                    <a:lumOff val="80000"/>
                  </a:schemeClr>
                </a:solidFill>
                <a:latin typeface="Times New Roman" pitchFamily="18" charset="0"/>
                <a:cs typeface="Times New Roman" pitchFamily="18" charset="0"/>
              </a:rPr>
              <a:t>her parents </a:t>
            </a:r>
            <a:r>
              <a:rPr lang="en-US" sz="2000" b="1" dirty="0">
                <a:solidFill>
                  <a:schemeClr val="accent2">
                    <a:lumMod val="20000"/>
                    <a:lumOff val="80000"/>
                  </a:schemeClr>
                </a:solidFill>
                <a:latin typeface="Times New Roman" pitchFamily="18" charset="0"/>
                <a:cs typeface="Times New Roman" pitchFamily="18" charset="0"/>
              </a:rPr>
              <a:t>alone </a:t>
            </a:r>
            <a:r>
              <a:rPr lang="en-US" sz="2000" b="1" dirty="0" smtClean="0">
                <a:solidFill>
                  <a:schemeClr val="accent2">
                    <a:lumMod val="20000"/>
                    <a:lumOff val="80000"/>
                  </a:schemeClr>
                </a:solidFill>
                <a:latin typeface="Times New Roman" pitchFamily="18" charset="0"/>
                <a:cs typeface="Times New Roman" pitchFamily="18" charset="0"/>
              </a:rPr>
              <a:t>by car</a:t>
            </a:r>
            <a:r>
              <a:rPr lang="en-US" sz="2000" b="1" dirty="0">
                <a:solidFill>
                  <a:schemeClr val="accent2">
                    <a:lumMod val="20000"/>
                    <a:lumOff val="80000"/>
                  </a:schemeClr>
                </a:solidFill>
                <a:latin typeface="Times New Roman" pitchFamily="18" charset="0"/>
                <a:cs typeface="Times New Roman" pitchFamily="18" charset="0"/>
              </a:rPr>
              <a:t>. </a:t>
            </a:r>
            <a:r>
              <a:rPr lang="en-US" sz="2000" b="1" dirty="0" smtClean="0">
                <a:solidFill>
                  <a:schemeClr val="accent2">
                    <a:lumMod val="20000"/>
                    <a:lumOff val="80000"/>
                  </a:schemeClr>
                </a:solidFill>
                <a:latin typeface="Times New Roman" pitchFamily="18" charset="0"/>
                <a:cs typeface="Times New Roman" pitchFamily="18" charset="0"/>
              </a:rPr>
              <a:t>Her </a:t>
            </a:r>
            <a:r>
              <a:rPr lang="en-US" sz="2000" b="1" dirty="0">
                <a:solidFill>
                  <a:schemeClr val="accent2">
                    <a:lumMod val="20000"/>
                    <a:lumOff val="80000"/>
                  </a:schemeClr>
                </a:solidFill>
                <a:latin typeface="Times New Roman" pitchFamily="18" charset="0"/>
                <a:cs typeface="Times New Roman" pitchFamily="18" charset="0"/>
              </a:rPr>
              <a:t>husband </a:t>
            </a:r>
            <a:r>
              <a:rPr lang="en-US" sz="2000" b="1" dirty="0" smtClean="0">
                <a:solidFill>
                  <a:schemeClr val="accent2">
                    <a:lumMod val="20000"/>
                    <a:lumOff val="80000"/>
                  </a:schemeClr>
                </a:solidFill>
                <a:latin typeface="Times New Roman" pitchFamily="18" charset="0"/>
                <a:cs typeface="Times New Roman" pitchFamily="18" charset="0"/>
              </a:rPr>
              <a:t>had to accompany his </a:t>
            </a:r>
            <a:r>
              <a:rPr lang="en-US" sz="2000" b="1" dirty="0">
                <a:solidFill>
                  <a:schemeClr val="accent2">
                    <a:lumMod val="20000"/>
                    <a:lumOff val="80000"/>
                  </a:schemeClr>
                </a:solidFill>
                <a:latin typeface="Times New Roman" pitchFamily="18" charset="0"/>
                <a:cs typeface="Times New Roman" pitchFamily="18" charset="0"/>
              </a:rPr>
              <a:t>parents to </a:t>
            </a:r>
            <a:r>
              <a:rPr lang="en-US" sz="2000" b="1" dirty="0" smtClean="0">
                <a:solidFill>
                  <a:schemeClr val="accent2">
                    <a:lumMod val="20000"/>
                    <a:lumOff val="80000"/>
                  </a:schemeClr>
                </a:solidFill>
                <a:latin typeface="Times New Roman" pitchFamily="18" charset="0"/>
                <a:cs typeface="Times New Roman" pitchFamily="18" charset="0"/>
              </a:rPr>
              <a:t>Sunday Mass</a:t>
            </a:r>
            <a:r>
              <a:rPr lang="en-US" sz="2000" b="1" dirty="0">
                <a:solidFill>
                  <a:schemeClr val="accent2">
                    <a:lumMod val="20000"/>
                    <a:lumOff val="80000"/>
                  </a:schemeClr>
                </a:solidFill>
                <a:latin typeface="Times New Roman" pitchFamily="18" charset="0"/>
                <a:cs typeface="Times New Roman" pitchFamily="18" charset="0"/>
              </a:rPr>
              <a:t>. It's very hot.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goes to the lake to get some fresh air, and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drowns them both. </a:t>
            </a:r>
            <a:r>
              <a:rPr lang="en-US" sz="2000" b="1" dirty="0" smtClean="0">
                <a:solidFill>
                  <a:schemeClr val="accent2">
                    <a:lumMod val="20000"/>
                    <a:lumOff val="80000"/>
                  </a:schemeClr>
                </a:solidFill>
                <a:latin typeface="Times New Roman" pitchFamily="18" charset="0"/>
                <a:cs typeface="Times New Roman" pitchFamily="18" charset="0"/>
              </a:rPr>
              <a:t>She lives </a:t>
            </a:r>
            <a:r>
              <a:rPr lang="en-US" sz="2000" b="1" dirty="0">
                <a:solidFill>
                  <a:schemeClr val="accent2">
                    <a:lumMod val="20000"/>
                    <a:lumOff val="80000"/>
                  </a:schemeClr>
                </a:solidFill>
                <a:latin typeface="Times New Roman" pitchFamily="18" charset="0"/>
                <a:cs typeface="Times New Roman" pitchFamily="18" charset="0"/>
              </a:rPr>
              <a:t>in a small hamlet, in a </a:t>
            </a:r>
            <a:r>
              <a:rPr lang="en-US" sz="2000" b="1" dirty="0" smtClean="0">
                <a:solidFill>
                  <a:schemeClr val="accent2">
                    <a:lumMod val="20000"/>
                    <a:lumOff val="80000"/>
                  </a:schemeClr>
                </a:solidFill>
                <a:latin typeface="Times New Roman" pitchFamily="18" charset="0"/>
                <a:cs typeface="Times New Roman" pitchFamily="18" charset="0"/>
              </a:rPr>
              <a:t>single house</a:t>
            </a:r>
            <a:r>
              <a:rPr lang="en-US" sz="2000" b="1" dirty="0">
                <a:solidFill>
                  <a:schemeClr val="accent2">
                    <a:lumMod val="20000"/>
                    <a:lumOff val="80000"/>
                  </a:schemeClr>
                </a:solidFill>
                <a:latin typeface="Times New Roman" pitchFamily="18" charset="0"/>
                <a:cs typeface="Times New Roman" pitchFamily="18" charset="0"/>
              </a:rPr>
              <a:t>.</a:t>
            </a:r>
            <a:endParaRPr lang="it-IT" sz="2000" b="1" dirty="0">
              <a:solidFill>
                <a:schemeClr val="accent2">
                  <a:lumMod val="20000"/>
                  <a:lumOff val="80000"/>
                </a:schemeClr>
              </a:solidFill>
              <a:latin typeface="Times New Roman" pitchFamily="18" charset="0"/>
              <a:cs typeface="Times New Roman" pitchFamily="18" charset="0"/>
            </a:endParaRPr>
          </a:p>
        </p:txBody>
      </p:sp>
      <p:pic>
        <p:nvPicPr>
          <p:cNvPr id="2050" name="Picture 2" descr="http://www.lastampa.it/multimedia/italia/20827_album/ce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602" y="548679"/>
            <a:ext cx="4472645" cy="61928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talynews.net/slideshow/Xagena/Valle%20d%27Aosta/Aosta/Montjovet/thumbs/Montjovet%20%28AO%29%200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365" y="4565701"/>
            <a:ext cx="2175868" cy="217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0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812360" y="6408028"/>
            <a:ext cx="1583160"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endParaRPr lang="it-IT" sz="800" b="1" dirty="0">
              <a:solidFill>
                <a:schemeClr val="accent3">
                  <a:lumMod val="60000"/>
                  <a:lumOff val="40000"/>
                </a:schemeClr>
              </a:solidFill>
              <a:latin typeface="Times New Roman" pitchFamily="18" charset="0"/>
              <a:cs typeface="Times New Roman" pitchFamily="18" charset="0"/>
            </a:endParaRPr>
          </a:p>
        </p:txBody>
      </p:sp>
      <p:sp>
        <p:nvSpPr>
          <p:cNvPr id="7" name="CasellaDiTesto 6"/>
          <p:cNvSpPr txBox="1"/>
          <p:nvPr/>
        </p:nvSpPr>
        <p:spPr>
          <a:xfrm>
            <a:off x="179511" y="151349"/>
            <a:ext cx="2304257" cy="6524863"/>
          </a:xfrm>
          <a:prstGeom prst="rect">
            <a:avLst/>
          </a:prstGeom>
          <a:noFill/>
        </p:spPr>
        <p:txBody>
          <a:bodyPr wrap="square" rtlCol="0">
            <a:spAutoFit/>
          </a:bodyPr>
          <a:lstStyle/>
          <a:p>
            <a:r>
              <a:rPr lang="it-IT" sz="2200" b="1" dirty="0" smtClean="0">
                <a:solidFill>
                  <a:schemeClr val="accent2">
                    <a:lumMod val="40000"/>
                    <a:lumOff val="60000"/>
                  </a:schemeClr>
                </a:solidFill>
                <a:latin typeface="Times New Roman" pitchFamily="18" charset="0"/>
                <a:cs typeface="Times New Roman" pitchFamily="18" charset="0"/>
              </a:rPr>
              <a:t>Loretta Zen</a:t>
            </a:r>
          </a:p>
          <a:p>
            <a:endParaRPr lang="it-IT" sz="2200" b="1" dirty="0">
              <a:solidFill>
                <a:schemeClr val="accent2">
                  <a:lumMod val="40000"/>
                  <a:lumOff val="60000"/>
                </a:schemeClr>
              </a:solidFill>
              <a:latin typeface="Times New Roman" pitchFamily="18" charset="0"/>
              <a:cs typeface="Times New Roman" pitchFamily="18" charset="0"/>
            </a:endParaRPr>
          </a:p>
          <a:p>
            <a:r>
              <a:rPr lang="en-US" sz="2200" b="1" dirty="0">
                <a:solidFill>
                  <a:schemeClr val="accent2">
                    <a:lumMod val="40000"/>
                    <a:lumOff val="60000"/>
                  </a:schemeClr>
                </a:solidFill>
                <a:latin typeface="Times New Roman" pitchFamily="18" charset="0"/>
                <a:cs typeface="Times New Roman" pitchFamily="18" charset="0"/>
              </a:rPr>
              <a:t>Housewife.</a:t>
            </a:r>
          </a:p>
          <a:p>
            <a:r>
              <a:rPr lang="en-US" sz="2200" b="1" dirty="0">
                <a:solidFill>
                  <a:schemeClr val="accent2">
                    <a:lumMod val="40000"/>
                    <a:lumOff val="60000"/>
                  </a:schemeClr>
                </a:solidFill>
                <a:latin typeface="Times New Roman" pitchFamily="18" charset="0"/>
                <a:cs typeface="Times New Roman" pitchFamily="18" charset="0"/>
              </a:rPr>
              <a:t>Husband very involved in competitive sport: he is a </a:t>
            </a:r>
            <a:r>
              <a:rPr lang="en-US" sz="2200" b="1" dirty="0" err="1">
                <a:solidFill>
                  <a:schemeClr val="accent2">
                    <a:lumMod val="40000"/>
                    <a:lumOff val="60000"/>
                  </a:schemeClr>
                </a:solidFill>
                <a:latin typeface="Times New Roman" pitchFamily="18" charset="0"/>
                <a:cs typeface="Times New Roman" pitchFamily="18" charset="0"/>
              </a:rPr>
              <a:t>skyrunner</a:t>
            </a:r>
            <a:r>
              <a:rPr lang="en-US" sz="2200" b="1" dirty="0">
                <a:solidFill>
                  <a:schemeClr val="accent2">
                    <a:lumMod val="40000"/>
                    <a:lumOff val="60000"/>
                  </a:schemeClr>
                </a:solidFill>
                <a:latin typeface="Times New Roman" pitchFamily="18" charset="0"/>
                <a:cs typeface="Times New Roman" pitchFamily="18" charset="0"/>
              </a:rPr>
              <a:t>.</a:t>
            </a:r>
          </a:p>
          <a:p>
            <a:r>
              <a:rPr lang="en-US" sz="2200" b="1" dirty="0">
                <a:solidFill>
                  <a:schemeClr val="accent2">
                    <a:lumMod val="40000"/>
                    <a:lumOff val="60000"/>
                  </a:schemeClr>
                </a:solidFill>
                <a:latin typeface="Times New Roman" pitchFamily="18" charset="0"/>
                <a:cs typeface="Times New Roman" pitchFamily="18" charset="0"/>
              </a:rPr>
              <a:t>Takes antidepressants.</a:t>
            </a:r>
          </a:p>
          <a:p>
            <a:r>
              <a:rPr lang="en-US" sz="2200" b="1" dirty="0">
                <a:solidFill>
                  <a:schemeClr val="accent2">
                    <a:lumMod val="40000"/>
                    <a:lumOff val="60000"/>
                  </a:schemeClr>
                </a:solidFill>
                <a:latin typeface="Times New Roman" pitchFamily="18" charset="0"/>
                <a:cs typeface="Times New Roman" pitchFamily="18" charset="0"/>
              </a:rPr>
              <a:t>On Saturday </a:t>
            </a:r>
            <a:r>
              <a:rPr lang="en-US" sz="2200" b="1" dirty="0" smtClean="0">
                <a:solidFill>
                  <a:schemeClr val="accent2">
                    <a:lumMod val="40000"/>
                    <a:lumOff val="60000"/>
                  </a:schemeClr>
                </a:solidFill>
                <a:latin typeface="Times New Roman" pitchFamily="18" charset="0"/>
                <a:cs typeface="Times New Roman" pitchFamily="18" charset="0"/>
              </a:rPr>
              <a:t>she </a:t>
            </a:r>
            <a:r>
              <a:rPr lang="en-US" sz="2200" b="1" dirty="0">
                <a:solidFill>
                  <a:schemeClr val="accent2">
                    <a:lumMod val="40000"/>
                    <a:lumOff val="60000"/>
                  </a:schemeClr>
                </a:solidFill>
                <a:latin typeface="Times New Roman" pitchFamily="18" charset="0"/>
                <a:cs typeface="Times New Roman" pitchFamily="18" charset="0"/>
              </a:rPr>
              <a:t>is taken to the emergency room in </a:t>
            </a:r>
            <a:r>
              <a:rPr lang="en-US" sz="2200" b="1" dirty="0" smtClean="0">
                <a:solidFill>
                  <a:schemeClr val="accent2">
                    <a:lumMod val="40000"/>
                    <a:lumOff val="60000"/>
                  </a:schemeClr>
                </a:solidFill>
                <a:latin typeface="Times New Roman" pitchFamily="18" charset="0"/>
                <a:cs typeface="Times New Roman" pitchFamily="18" charset="0"/>
              </a:rPr>
              <a:t>Bormio’s hospital  </a:t>
            </a:r>
            <a:r>
              <a:rPr lang="en-US" sz="2200" b="1" dirty="0">
                <a:solidFill>
                  <a:schemeClr val="accent2">
                    <a:lumMod val="40000"/>
                    <a:lumOff val="60000"/>
                  </a:schemeClr>
                </a:solidFill>
                <a:latin typeface="Times New Roman" pitchFamily="18" charset="0"/>
                <a:cs typeface="Times New Roman" pitchFamily="18" charset="0"/>
              </a:rPr>
              <a:t>and </a:t>
            </a:r>
            <a:r>
              <a:rPr lang="en-US" sz="2200" b="1" dirty="0" smtClean="0">
                <a:solidFill>
                  <a:schemeClr val="accent2">
                    <a:lumMod val="40000"/>
                    <a:lumOff val="60000"/>
                  </a:schemeClr>
                </a:solidFill>
                <a:latin typeface="Times New Roman" pitchFamily="18" charset="0"/>
                <a:cs typeface="Times New Roman" pitchFamily="18" charset="0"/>
              </a:rPr>
              <a:t>doctors </a:t>
            </a:r>
            <a:r>
              <a:rPr lang="en-US" sz="2200" b="1" dirty="0">
                <a:solidFill>
                  <a:schemeClr val="accent2">
                    <a:lumMod val="40000"/>
                    <a:lumOff val="60000"/>
                  </a:schemeClr>
                </a:solidFill>
                <a:latin typeface="Times New Roman" pitchFamily="18" charset="0"/>
                <a:cs typeface="Times New Roman" pitchFamily="18" charset="0"/>
              </a:rPr>
              <a:t>give </a:t>
            </a:r>
            <a:r>
              <a:rPr lang="en-US" sz="2200" b="1" dirty="0" smtClean="0">
                <a:solidFill>
                  <a:schemeClr val="accent2">
                    <a:lumMod val="40000"/>
                    <a:lumOff val="60000"/>
                  </a:schemeClr>
                </a:solidFill>
                <a:latin typeface="Times New Roman" pitchFamily="18" charset="0"/>
                <a:cs typeface="Times New Roman" pitchFamily="18" charset="0"/>
              </a:rPr>
              <a:t>her </a:t>
            </a:r>
            <a:r>
              <a:rPr lang="en-US" sz="2200" b="1" dirty="0">
                <a:solidFill>
                  <a:schemeClr val="accent2">
                    <a:lumMod val="40000"/>
                    <a:lumOff val="60000"/>
                  </a:schemeClr>
                </a:solidFill>
                <a:latin typeface="Times New Roman" pitchFamily="18" charset="0"/>
                <a:cs typeface="Times New Roman" pitchFamily="18" charset="0"/>
              </a:rPr>
              <a:t>a good dose of psychotropic drugs</a:t>
            </a:r>
            <a:r>
              <a:rPr lang="it-IT" sz="2200" b="1" dirty="0" smtClean="0">
                <a:solidFill>
                  <a:schemeClr val="accent2">
                    <a:lumMod val="40000"/>
                    <a:lumOff val="60000"/>
                  </a:schemeClr>
                </a:solidFill>
                <a:latin typeface="Times New Roman" pitchFamily="18" charset="0"/>
                <a:cs typeface="Times New Roman" pitchFamily="18" charset="0"/>
              </a:rPr>
              <a:t>. </a:t>
            </a:r>
            <a:endParaRPr lang="it-IT" sz="2200" b="1" dirty="0">
              <a:solidFill>
                <a:schemeClr val="accent2">
                  <a:lumMod val="40000"/>
                  <a:lumOff val="60000"/>
                </a:schemeClr>
              </a:solidFill>
              <a:latin typeface="Times New Roman" pitchFamily="18" charset="0"/>
              <a:cs typeface="Times New Roman" pitchFamily="18" charset="0"/>
            </a:endParaRPr>
          </a:p>
        </p:txBody>
      </p:sp>
      <p:sp>
        <p:nvSpPr>
          <p:cNvPr id="8" name="CasellaDiTesto 7"/>
          <p:cNvSpPr txBox="1"/>
          <p:nvPr/>
        </p:nvSpPr>
        <p:spPr>
          <a:xfrm>
            <a:off x="7092280" y="432579"/>
            <a:ext cx="2051720" cy="3170099"/>
          </a:xfrm>
          <a:prstGeom prst="rect">
            <a:avLst/>
          </a:prstGeom>
          <a:noFill/>
        </p:spPr>
        <p:txBody>
          <a:bodyPr wrap="square" rtlCol="0">
            <a:spAutoFit/>
          </a:bodyPr>
          <a:lstStyle/>
          <a:p>
            <a:r>
              <a:rPr lang="en-US" sz="2000" b="1" dirty="0">
                <a:solidFill>
                  <a:schemeClr val="accent2">
                    <a:lumMod val="20000"/>
                    <a:lumOff val="80000"/>
                  </a:schemeClr>
                </a:solidFill>
                <a:latin typeface="Times New Roman" pitchFamily="18" charset="0"/>
                <a:cs typeface="Times New Roman" pitchFamily="18" charset="0"/>
              </a:rPr>
              <a:t>On Sundays, </a:t>
            </a:r>
            <a:r>
              <a:rPr lang="en-US" sz="2000" b="1" dirty="0" smtClean="0">
                <a:solidFill>
                  <a:schemeClr val="accent2">
                    <a:lumMod val="20000"/>
                    <a:lumOff val="80000"/>
                  </a:schemeClr>
                </a:solidFill>
                <a:latin typeface="Times New Roman" pitchFamily="18" charset="0"/>
                <a:cs typeface="Times New Roman" pitchFamily="18" charset="0"/>
              </a:rPr>
              <a:t>her </a:t>
            </a:r>
            <a:r>
              <a:rPr lang="en-US" sz="2000" b="1" dirty="0">
                <a:solidFill>
                  <a:schemeClr val="accent2">
                    <a:lumMod val="20000"/>
                    <a:lumOff val="80000"/>
                  </a:schemeClr>
                </a:solidFill>
                <a:latin typeface="Times New Roman" pitchFamily="18" charset="0"/>
                <a:cs typeface="Times New Roman" pitchFamily="18" charset="0"/>
              </a:rPr>
              <a:t>husband goes for a </a:t>
            </a:r>
            <a:r>
              <a:rPr lang="en-US" sz="2000" b="1" dirty="0" smtClean="0">
                <a:solidFill>
                  <a:schemeClr val="accent2">
                    <a:lumMod val="20000"/>
                    <a:lumOff val="80000"/>
                  </a:schemeClr>
                </a:solidFill>
                <a:latin typeface="Times New Roman" pitchFamily="18" charset="0"/>
                <a:cs typeface="Times New Roman" pitchFamily="18" charset="0"/>
              </a:rPr>
              <a:t>race as usual. </a:t>
            </a:r>
            <a:r>
              <a:rPr lang="en-US" sz="2000" b="1" dirty="0">
                <a:solidFill>
                  <a:schemeClr val="accent2">
                    <a:lumMod val="20000"/>
                    <a:lumOff val="80000"/>
                  </a:schemeClr>
                </a:solidFill>
                <a:latin typeface="Times New Roman" pitchFamily="18" charset="0"/>
                <a:cs typeface="Times New Roman" pitchFamily="18" charset="0"/>
              </a:rPr>
              <a:t>She puts the smallest girl in the washing machine. </a:t>
            </a:r>
            <a:r>
              <a:rPr lang="en-US" sz="2000" b="1" dirty="0" smtClean="0">
                <a:solidFill>
                  <a:schemeClr val="accent2">
                    <a:lumMod val="20000"/>
                    <a:lumOff val="80000"/>
                  </a:schemeClr>
                </a:solidFill>
                <a:latin typeface="Times New Roman" pitchFamily="18" charset="0"/>
                <a:cs typeface="Times New Roman" pitchFamily="18" charset="0"/>
              </a:rPr>
              <a:t>She lives </a:t>
            </a:r>
            <a:r>
              <a:rPr lang="en-US" sz="2000" b="1" dirty="0">
                <a:solidFill>
                  <a:schemeClr val="accent2">
                    <a:lumMod val="20000"/>
                    <a:lumOff val="80000"/>
                  </a:schemeClr>
                </a:solidFill>
                <a:latin typeface="Times New Roman" pitchFamily="18" charset="0"/>
                <a:cs typeface="Times New Roman" pitchFamily="18" charset="0"/>
              </a:rPr>
              <a:t>in a small hamlet, in a </a:t>
            </a:r>
            <a:r>
              <a:rPr lang="en-US" sz="2000" b="1" dirty="0" smtClean="0">
                <a:solidFill>
                  <a:schemeClr val="accent2">
                    <a:lumMod val="20000"/>
                    <a:lumOff val="80000"/>
                  </a:schemeClr>
                </a:solidFill>
                <a:latin typeface="Times New Roman" pitchFamily="18" charset="0"/>
                <a:cs typeface="Times New Roman" pitchFamily="18" charset="0"/>
              </a:rPr>
              <a:t>single </a:t>
            </a:r>
            <a:r>
              <a:rPr lang="en-US" sz="2000" b="1" dirty="0">
                <a:solidFill>
                  <a:schemeClr val="accent2">
                    <a:lumMod val="20000"/>
                    <a:lumOff val="80000"/>
                  </a:schemeClr>
                </a:solidFill>
                <a:latin typeface="Times New Roman" pitchFamily="18" charset="0"/>
                <a:cs typeface="Times New Roman" pitchFamily="18" charset="0"/>
              </a:rPr>
              <a:t>house</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000" b="1" dirty="0">
              <a:solidFill>
                <a:schemeClr val="accent2">
                  <a:lumMod val="20000"/>
                  <a:lumOff val="80000"/>
                </a:schemeClr>
              </a:solidFill>
              <a:latin typeface="Times New Roman" pitchFamily="18" charset="0"/>
              <a:cs typeface="Times New Roman" pitchFamily="18" charset="0"/>
            </a:endParaRPr>
          </a:p>
        </p:txBody>
      </p:sp>
      <p:pic>
        <p:nvPicPr>
          <p:cNvPr id="3076" name="Picture 4" descr="http://www.altarezia.info/uploads/Valfurva%20inverno1221226983img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842" y="788704"/>
            <a:ext cx="4543663" cy="55887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820" y="5692636"/>
            <a:ext cx="701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49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740352" y="6408028"/>
            <a:ext cx="1655168"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endParaRPr lang="it-IT" sz="800" b="1" dirty="0">
              <a:solidFill>
                <a:schemeClr val="accent3">
                  <a:lumMod val="60000"/>
                  <a:lumOff val="40000"/>
                </a:schemeClr>
              </a:solidFill>
              <a:latin typeface="Times New Roman" pitchFamily="18" charset="0"/>
              <a:cs typeface="Times New Roman" pitchFamily="18" charset="0"/>
            </a:endParaRPr>
          </a:p>
        </p:txBody>
      </p:sp>
      <p:sp>
        <p:nvSpPr>
          <p:cNvPr id="7" name="CasellaDiTesto 6"/>
          <p:cNvSpPr txBox="1"/>
          <p:nvPr/>
        </p:nvSpPr>
        <p:spPr>
          <a:xfrm>
            <a:off x="179511" y="404664"/>
            <a:ext cx="2113409" cy="6186309"/>
          </a:xfrm>
          <a:prstGeom prst="rect">
            <a:avLst/>
          </a:prstGeom>
          <a:noFill/>
        </p:spPr>
        <p:txBody>
          <a:bodyPr wrap="square" rtlCol="0">
            <a:spAutoFit/>
          </a:bodyPr>
          <a:lstStyle/>
          <a:p>
            <a:r>
              <a:rPr lang="it-IT" sz="2200" b="1" dirty="0" smtClean="0">
                <a:solidFill>
                  <a:schemeClr val="accent2">
                    <a:lumMod val="40000"/>
                    <a:lumOff val="60000"/>
                  </a:schemeClr>
                </a:solidFill>
                <a:latin typeface="Times New Roman" pitchFamily="18" charset="0"/>
                <a:cs typeface="Times New Roman" pitchFamily="18" charset="0"/>
              </a:rPr>
              <a:t>Maria Patrizio</a:t>
            </a:r>
          </a:p>
          <a:p>
            <a:endParaRPr lang="it-IT" sz="2200" b="1" dirty="0" smtClean="0">
              <a:solidFill>
                <a:schemeClr val="accent2">
                  <a:lumMod val="40000"/>
                  <a:lumOff val="60000"/>
                </a:schemeClr>
              </a:solidFill>
              <a:latin typeface="Times New Roman" pitchFamily="18" charset="0"/>
              <a:cs typeface="Times New Roman" pitchFamily="18" charset="0"/>
            </a:endParaRPr>
          </a:p>
          <a:p>
            <a:endParaRPr lang="en-US" sz="2200" b="1" dirty="0">
              <a:solidFill>
                <a:schemeClr val="accent2">
                  <a:lumMod val="40000"/>
                  <a:lumOff val="60000"/>
                </a:schemeClr>
              </a:solidFill>
              <a:latin typeface="Times New Roman" pitchFamily="18" charset="0"/>
              <a:cs typeface="Times New Roman" pitchFamily="18" charset="0"/>
            </a:endParaRPr>
          </a:p>
          <a:p>
            <a:r>
              <a:rPr lang="en-US" sz="2200" b="1" dirty="0">
                <a:solidFill>
                  <a:schemeClr val="accent2">
                    <a:lumMod val="40000"/>
                    <a:lumOff val="60000"/>
                  </a:schemeClr>
                </a:solidFill>
                <a:latin typeface="Times New Roman" pitchFamily="18" charset="0"/>
                <a:cs typeface="Times New Roman" pitchFamily="18" charset="0"/>
              </a:rPr>
              <a:t>She's on maternity leave.</a:t>
            </a:r>
          </a:p>
          <a:p>
            <a:r>
              <a:rPr lang="en-US" sz="2200" b="1" dirty="0">
                <a:solidFill>
                  <a:schemeClr val="accent2">
                    <a:lumMod val="40000"/>
                    <a:lumOff val="60000"/>
                  </a:schemeClr>
                </a:solidFill>
                <a:latin typeface="Times New Roman" pitchFamily="18" charset="0"/>
                <a:cs typeface="Times New Roman" pitchFamily="18" charset="0"/>
              </a:rPr>
              <a:t>Even before, he worked part time in a bakery. His collaboration on a private television, as a hobby, is seen by all as a freak that he will have to abandon sooner or later.</a:t>
            </a:r>
            <a:endParaRPr lang="it-IT" sz="2200" b="1" dirty="0">
              <a:solidFill>
                <a:schemeClr val="accent2">
                  <a:lumMod val="40000"/>
                  <a:lumOff val="60000"/>
                </a:schemeClr>
              </a:solidFill>
              <a:latin typeface="Times New Roman" pitchFamily="18" charset="0"/>
              <a:cs typeface="Times New Roman" pitchFamily="18" charset="0"/>
            </a:endParaRPr>
          </a:p>
        </p:txBody>
      </p:sp>
      <p:sp>
        <p:nvSpPr>
          <p:cNvPr id="8" name="CasellaDiTesto 7"/>
          <p:cNvSpPr txBox="1"/>
          <p:nvPr/>
        </p:nvSpPr>
        <p:spPr>
          <a:xfrm>
            <a:off x="7092280" y="432579"/>
            <a:ext cx="2051720" cy="3477875"/>
          </a:xfrm>
          <a:prstGeom prst="rect">
            <a:avLst/>
          </a:prstGeom>
          <a:noFill/>
        </p:spPr>
        <p:txBody>
          <a:bodyPr wrap="square" rtlCol="0">
            <a:spAutoFit/>
          </a:bodyPr>
          <a:lstStyle/>
          <a:p>
            <a:r>
              <a:rPr lang="en-US" sz="2000" b="1" dirty="0" smtClean="0">
                <a:solidFill>
                  <a:schemeClr val="accent2">
                    <a:lumMod val="20000"/>
                    <a:lumOff val="80000"/>
                  </a:schemeClr>
                </a:solidFill>
                <a:latin typeface="Times New Roman" pitchFamily="18" charset="0"/>
                <a:cs typeface="Times New Roman" pitchFamily="18" charset="0"/>
              </a:rPr>
              <a:t>She takes </a:t>
            </a:r>
            <a:r>
              <a:rPr lang="en-US" sz="2000" b="1" dirty="0">
                <a:solidFill>
                  <a:schemeClr val="accent2">
                    <a:lumMod val="20000"/>
                    <a:lumOff val="80000"/>
                  </a:schemeClr>
                </a:solidFill>
                <a:latin typeface="Times New Roman" pitchFamily="18" charset="0"/>
                <a:cs typeface="Times New Roman" pitchFamily="18" charset="0"/>
              </a:rPr>
              <a:t>antidepressants.</a:t>
            </a:r>
          </a:p>
          <a:p>
            <a:r>
              <a:rPr lang="en-US" sz="2000" b="1" dirty="0">
                <a:solidFill>
                  <a:schemeClr val="accent2">
                    <a:lumMod val="20000"/>
                    <a:lumOff val="80000"/>
                  </a:schemeClr>
                </a:solidFill>
                <a:latin typeface="Times New Roman" pitchFamily="18" charset="0"/>
                <a:cs typeface="Times New Roman" pitchFamily="18" charset="0"/>
              </a:rPr>
              <a:t>She is left alone: ​​her husband is working when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commits the murder. </a:t>
            </a:r>
            <a:r>
              <a:rPr lang="en-US" sz="2000" b="1" dirty="0" smtClean="0">
                <a:solidFill>
                  <a:schemeClr val="accent2">
                    <a:lumMod val="20000"/>
                    <a:lumOff val="80000"/>
                  </a:schemeClr>
                </a:solidFill>
                <a:latin typeface="Times New Roman" pitchFamily="18" charset="0"/>
                <a:cs typeface="Times New Roman" pitchFamily="18" charset="0"/>
              </a:rPr>
              <a:t>She lives </a:t>
            </a:r>
            <a:r>
              <a:rPr lang="en-US" sz="2000" b="1" dirty="0">
                <a:solidFill>
                  <a:schemeClr val="accent2">
                    <a:lumMod val="20000"/>
                    <a:lumOff val="80000"/>
                  </a:schemeClr>
                </a:solidFill>
                <a:latin typeface="Times New Roman" pitchFamily="18" charset="0"/>
                <a:cs typeface="Times New Roman" pitchFamily="18" charset="0"/>
              </a:rPr>
              <a:t>in a small hamlet, in a farmhouse</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000" b="1" dirty="0">
              <a:solidFill>
                <a:schemeClr val="accent2">
                  <a:lumMod val="20000"/>
                  <a:lumOff val="80000"/>
                </a:schemeClr>
              </a:solidFill>
              <a:latin typeface="Times New Roman" pitchFamily="18" charset="0"/>
              <a:cs typeface="Times New Roman" pitchFamily="18" charset="0"/>
            </a:endParaRPr>
          </a:p>
        </p:txBody>
      </p:sp>
      <p:pic>
        <p:nvPicPr>
          <p:cNvPr id="4098" name="Picture 2" descr="http://www.repubblica.it/2005/e/sezioni/cronaca/bimlecco/madrefermt/foto_6267333_48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604" y="548680"/>
            <a:ext cx="4520652" cy="601246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820" y="5706353"/>
            <a:ext cx="701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655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884368" y="6408028"/>
            <a:ext cx="1440160"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p>
        </p:txBody>
      </p:sp>
      <p:sp>
        <p:nvSpPr>
          <p:cNvPr id="7" name="CasellaDiTesto 6"/>
          <p:cNvSpPr txBox="1"/>
          <p:nvPr/>
        </p:nvSpPr>
        <p:spPr>
          <a:xfrm>
            <a:off x="179511" y="0"/>
            <a:ext cx="2304257" cy="6894195"/>
          </a:xfrm>
          <a:prstGeom prst="rect">
            <a:avLst/>
          </a:prstGeom>
          <a:noFill/>
        </p:spPr>
        <p:txBody>
          <a:bodyPr wrap="square" rtlCol="0">
            <a:spAutoFit/>
          </a:bodyPr>
          <a:lstStyle/>
          <a:p>
            <a:r>
              <a:rPr lang="it-IT" sz="2200" b="1" dirty="0" smtClean="0">
                <a:solidFill>
                  <a:schemeClr val="accent2">
                    <a:lumMod val="40000"/>
                    <a:lumOff val="60000"/>
                  </a:schemeClr>
                </a:solidFill>
                <a:latin typeface="Times New Roman" pitchFamily="18" charset="0"/>
                <a:cs typeface="Times New Roman" pitchFamily="18" charset="0"/>
              </a:rPr>
              <a:t>Christina </a:t>
            </a:r>
            <a:r>
              <a:rPr lang="it-IT" sz="2200" b="1" dirty="0" err="1" smtClean="0">
                <a:solidFill>
                  <a:schemeClr val="accent2">
                    <a:lumMod val="40000"/>
                    <a:lumOff val="60000"/>
                  </a:schemeClr>
                </a:solidFill>
                <a:latin typeface="Times New Roman" pitchFamily="18" charset="0"/>
                <a:cs typeface="Times New Roman" pitchFamily="18" charset="0"/>
              </a:rPr>
              <a:t>Rainer</a:t>
            </a:r>
            <a:endParaRPr lang="it-IT" sz="2200" b="1" dirty="0" smtClean="0">
              <a:solidFill>
                <a:schemeClr val="accent2">
                  <a:lumMod val="40000"/>
                  <a:lumOff val="60000"/>
                </a:schemeClr>
              </a:solidFill>
              <a:latin typeface="Times New Roman" pitchFamily="18" charset="0"/>
              <a:cs typeface="Times New Roman" pitchFamily="18" charset="0"/>
            </a:endParaRPr>
          </a:p>
          <a:p>
            <a:endParaRPr lang="it-IT" sz="2100" b="1" dirty="0">
              <a:solidFill>
                <a:schemeClr val="accent2">
                  <a:lumMod val="40000"/>
                  <a:lumOff val="60000"/>
                </a:schemeClr>
              </a:solidFill>
              <a:latin typeface="Times New Roman" pitchFamily="18" charset="0"/>
              <a:cs typeface="Times New Roman" pitchFamily="18" charset="0"/>
            </a:endParaRPr>
          </a:p>
          <a:p>
            <a:r>
              <a:rPr lang="en-US" sz="2100" b="1" dirty="0" smtClean="0">
                <a:solidFill>
                  <a:schemeClr val="accent2">
                    <a:lumMod val="40000"/>
                    <a:lumOff val="60000"/>
                  </a:schemeClr>
                </a:solidFill>
                <a:latin typeface="Times New Roman" pitchFamily="18" charset="0"/>
                <a:cs typeface="Times New Roman" pitchFamily="18" charset="0"/>
              </a:rPr>
              <a:t>She </a:t>
            </a:r>
            <a:r>
              <a:rPr lang="en-US" sz="2100" b="1" dirty="0">
                <a:solidFill>
                  <a:schemeClr val="accent2">
                    <a:lumMod val="40000"/>
                    <a:lumOff val="60000"/>
                  </a:schemeClr>
                </a:solidFill>
                <a:latin typeface="Times New Roman" pitchFamily="18" charset="0"/>
                <a:cs typeface="Times New Roman" pitchFamily="18" charset="0"/>
              </a:rPr>
              <a:t>is perpetually in motherhood. They call her the woman with the belly, because she has a child every three years: when one goes to kindergarten, she does another. Housewife, she hasn't slept </a:t>
            </a:r>
            <a:r>
              <a:rPr lang="en-US" sz="2100" b="1" dirty="0" smtClean="0">
                <a:solidFill>
                  <a:schemeClr val="accent2">
                    <a:lumMod val="40000"/>
                    <a:lumOff val="60000"/>
                  </a:schemeClr>
                </a:solidFill>
                <a:latin typeface="Times New Roman" pitchFamily="18" charset="0"/>
                <a:cs typeface="Times New Roman" pitchFamily="18" charset="0"/>
              </a:rPr>
              <a:t>for years. She </a:t>
            </a:r>
            <a:r>
              <a:rPr lang="en-US" sz="2100" b="1" dirty="0">
                <a:solidFill>
                  <a:schemeClr val="accent2">
                    <a:lumMod val="40000"/>
                    <a:lumOff val="60000"/>
                  </a:schemeClr>
                </a:solidFill>
                <a:latin typeface="Times New Roman" pitchFamily="18" charset="0"/>
                <a:cs typeface="Times New Roman" pitchFamily="18" charset="0"/>
              </a:rPr>
              <a:t>takes psychiatric drugs. Zero social life, neither in </a:t>
            </a:r>
            <a:r>
              <a:rPr lang="en-US" sz="2100" b="1" dirty="0" err="1">
                <a:solidFill>
                  <a:schemeClr val="accent2">
                    <a:lumMod val="40000"/>
                    <a:lumOff val="60000"/>
                  </a:schemeClr>
                </a:solidFill>
                <a:latin typeface="Times New Roman" pitchFamily="18" charset="0"/>
                <a:cs typeface="Times New Roman" pitchFamily="18" charset="0"/>
              </a:rPr>
              <a:t>Merano</a:t>
            </a:r>
            <a:r>
              <a:rPr lang="en-US" sz="2100" b="1" dirty="0">
                <a:solidFill>
                  <a:schemeClr val="accent2">
                    <a:lumMod val="40000"/>
                    <a:lumOff val="60000"/>
                  </a:schemeClr>
                </a:solidFill>
                <a:latin typeface="Times New Roman" pitchFamily="18" charset="0"/>
                <a:cs typeface="Times New Roman" pitchFamily="18" charset="0"/>
              </a:rPr>
              <a:t>, nor in the </a:t>
            </a:r>
            <a:r>
              <a:rPr lang="en-US" sz="2100" b="1" dirty="0" smtClean="0">
                <a:solidFill>
                  <a:schemeClr val="accent2">
                    <a:lumMod val="40000"/>
                    <a:lumOff val="60000"/>
                  </a:schemeClr>
                </a:solidFill>
                <a:latin typeface="Times New Roman" pitchFamily="18" charset="0"/>
                <a:cs typeface="Times New Roman" pitchFamily="18" charset="0"/>
              </a:rPr>
              <a:t>village </a:t>
            </a:r>
            <a:r>
              <a:rPr lang="en-US" sz="2100" b="1" dirty="0">
                <a:solidFill>
                  <a:schemeClr val="accent2">
                    <a:lumMod val="40000"/>
                    <a:lumOff val="60000"/>
                  </a:schemeClr>
                </a:solidFill>
                <a:latin typeface="Times New Roman" pitchFamily="18" charset="0"/>
                <a:cs typeface="Times New Roman" pitchFamily="18" charset="0"/>
              </a:rPr>
              <a:t>of her husband</a:t>
            </a:r>
            <a:r>
              <a:rPr lang="it-IT" sz="2100" b="1" dirty="0" smtClean="0">
                <a:solidFill>
                  <a:schemeClr val="accent2">
                    <a:lumMod val="40000"/>
                    <a:lumOff val="60000"/>
                  </a:schemeClr>
                </a:solidFill>
                <a:latin typeface="Times New Roman" pitchFamily="18" charset="0"/>
                <a:cs typeface="Times New Roman" pitchFamily="18" charset="0"/>
              </a:rPr>
              <a:t>. </a:t>
            </a:r>
          </a:p>
        </p:txBody>
      </p:sp>
      <p:sp>
        <p:nvSpPr>
          <p:cNvPr id="8" name="CasellaDiTesto 7"/>
          <p:cNvSpPr txBox="1"/>
          <p:nvPr/>
        </p:nvSpPr>
        <p:spPr>
          <a:xfrm>
            <a:off x="6835124" y="188640"/>
            <a:ext cx="2308876" cy="5940088"/>
          </a:xfrm>
          <a:prstGeom prst="rect">
            <a:avLst/>
          </a:prstGeom>
          <a:noFill/>
        </p:spPr>
        <p:txBody>
          <a:bodyPr wrap="square" rtlCol="0">
            <a:spAutoFit/>
          </a:bodyPr>
          <a:lstStyle/>
          <a:p>
            <a:r>
              <a:rPr lang="en-US" sz="2000" b="1" dirty="0">
                <a:solidFill>
                  <a:schemeClr val="accent2">
                    <a:lumMod val="20000"/>
                    <a:lumOff val="80000"/>
                  </a:schemeClr>
                </a:solidFill>
                <a:latin typeface="Times New Roman" pitchFamily="18" charset="0"/>
                <a:cs typeface="Times New Roman" pitchFamily="18" charset="0"/>
              </a:rPr>
              <a:t>She is left alone: ​​her husband is working when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commits the murder.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lives in a tenement, but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doesn't go to anyone: both in </a:t>
            </a:r>
            <a:r>
              <a:rPr lang="en-US" sz="2000" b="1" dirty="0" err="1">
                <a:solidFill>
                  <a:schemeClr val="accent2">
                    <a:lumMod val="20000"/>
                    <a:lumOff val="80000"/>
                  </a:schemeClr>
                </a:solidFill>
                <a:latin typeface="Times New Roman" pitchFamily="18" charset="0"/>
                <a:cs typeface="Times New Roman" pitchFamily="18" charset="0"/>
              </a:rPr>
              <a:t>Merano</a:t>
            </a:r>
            <a:r>
              <a:rPr lang="en-US" sz="2000" b="1" dirty="0">
                <a:solidFill>
                  <a:schemeClr val="accent2">
                    <a:lumMod val="20000"/>
                    <a:lumOff val="80000"/>
                  </a:schemeClr>
                </a:solidFill>
                <a:latin typeface="Times New Roman" pitchFamily="18" charset="0"/>
                <a:cs typeface="Times New Roman" pitchFamily="18" charset="0"/>
              </a:rPr>
              <a:t> and in his husband's </a:t>
            </a:r>
            <a:r>
              <a:rPr lang="en-US" sz="2000" b="1" dirty="0" smtClean="0">
                <a:solidFill>
                  <a:schemeClr val="accent2">
                    <a:lumMod val="20000"/>
                    <a:lumOff val="80000"/>
                  </a:schemeClr>
                </a:solidFill>
                <a:latin typeface="Times New Roman" pitchFamily="18" charset="0"/>
                <a:cs typeface="Times New Roman" pitchFamily="18" charset="0"/>
              </a:rPr>
              <a:t>village </a:t>
            </a:r>
            <a:r>
              <a:rPr lang="en-US" sz="2000" b="1" dirty="0">
                <a:solidFill>
                  <a:schemeClr val="accent2">
                    <a:lumMod val="20000"/>
                    <a:lumOff val="80000"/>
                  </a:schemeClr>
                </a:solidFill>
                <a:latin typeface="Times New Roman" pitchFamily="18" charset="0"/>
                <a:cs typeface="Times New Roman" pitchFamily="18" charset="0"/>
              </a:rPr>
              <a:t>in </a:t>
            </a:r>
            <a:r>
              <a:rPr lang="en-US" sz="2000" b="1" dirty="0" smtClean="0">
                <a:solidFill>
                  <a:schemeClr val="accent2">
                    <a:lumMod val="20000"/>
                    <a:lumOff val="80000"/>
                  </a:schemeClr>
                </a:solidFill>
                <a:latin typeface="Times New Roman" pitchFamily="18" charset="0"/>
                <a:cs typeface="Times New Roman" pitchFamily="18" charset="0"/>
              </a:rPr>
              <a:t>Fiemme Valley, </a:t>
            </a:r>
            <a:r>
              <a:rPr lang="en-US" sz="2000" b="1" dirty="0">
                <a:solidFill>
                  <a:schemeClr val="accent2">
                    <a:lumMod val="20000"/>
                    <a:lumOff val="80000"/>
                  </a:schemeClr>
                </a:solidFill>
                <a:latin typeface="Times New Roman" pitchFamily="18" charset="0"/>
                <a:cs typeface="Times New Roman" pitchFamily="18" charset="0"/>
              </a:rPr>
              <a:t>no one has ever been to </a:t>
            </a:r>
            <a:r>
              <a:rPr lang="en-US" sz="2000" b="1" dirty="0" smtClean="0">
                <a:solidFill>
                  <a:schemeClr val="accent2">
                    <a:lumMod val="20000"/>
                    <a:lumOff val="80000"/>
                  </a:schemeClr>
                </a:solidFill>
                <a:latin typeface="Times New Roman" pitchFamily="18" charset="0"/>
                <a:cs typeface="Times New Roman" pitchFamily="18" charset="0"/>
              </a:rPr>
              <a:t>her </a:t>
            </a:r>
            <a:r>
              <a:rPr lang="en-US" sz="2000" b="1" dirty="0">
                <a:solidFill>
                  <a:schemeClr val="accent2">
                    <a:lumMod val="20000"/>
                    <a:lumOff val="80000"/>
                  </a:schemeClr>
                </a:solidFill>
                <a:latin typeface="Times New Roman" pitchFamily="18" charset="0"/>
                <a:cs typeface="Times New Roman" pitchFamily="18" charset="0"/>
              </a:rPr>
              <a:t>house and in "free" moments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has three young children) </a:t>
            </a:r>
            <a:r>
              <a:rPr lang="en-US" sz="2000" b="1" dirty="0" smtClean="0">
                <a:solidFill>
                  <a:schemeClr val="accent2">
                    <a:lumMod val="20000"/>
                    <a:lumOff val="80000"/>
                  </a:schemeClr>
                </a:solidFill>
                <a:latin typeface="Times New Roman" pitchFamily="18" charset="0"/>
                <a:cs typeface="Times New Roman" pitchFamily="18" charset="0"/>
              </a:rPr>
              <a:t>she </a:t>
            </a:r>
            <a:r>
              <a:rPr lang="en-US" sz="2000" b="1" dirty="0">
                <a:solidFill>
                  <a:schemeClr val="accent2">
                    <a:lumMod val="20000"/>
                    <a:lumOff val="80000"/>
                  </a:schemeClr>
                </a:solidFill>
                <a:latin typeface="Times New Roman" pitchFamily="18" charset="0"/>
                <a:cs typeface="Times New Roman" pitchFamily="18" charset="0"/>
              </a:rPr>
              <a:t>works in the </a:t>
            </a:r>
            <a:r>
              <a:rPr lang="en-US" sz="2000" b="1" dirty="0" smtClean="0">
                <a:solidFill>
                  <a:schemeClr val="accent2">
                    <a:lumMod val="20000"/>
                    <a:lumOff val="80000"/>
                  </a:schemeClr>
                </a:solidFill>
                <a:latin typeface="Times New Roman" pitchFamily="18" charset="0"/>
                <a:cs typeface="Times New Roman" pitchFamily="18" charset="0"/>
              </a:rPr>
              <a:t>vegetable garden</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000" b="1" dirty="0">
              <a:solidFill>
                <a:schemeClr val="accent2">
                  <a:lumMod val="20000"/>
                  <a:lumOff val="80000"/>
                </a:schemeClr>
              </a:solidFill>
              <a:latin typeface="Times New Roman" pitchFamily="18" charset="0"/>
              <a:cs typeface="Times New Roman" pitchFamily="18" charset="0"/>
            </a:endParaRPr>
          </a:p>
        </p:txBody>
      </p:sp>
      <p:pic>
        <p:nvPicPr>
          <p:cNvPr id="5122" name="Picture 2" descr="http://www.gilbertogamberini.it/Follia/INFANTICIDIO%20IL%20BLACKOUT%20IL%20CORTOCIRCUITO%20DELLA%20MENTE_file/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867" y="1570889"/>
            <a:ext cx="4455257" cy="483713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483768" y="116632"/>
            <a:ext cx="4320480" cy="1323439"/>
          </a:xfrm>
          <a:prstGeom prst="rect">
            <a:avLst/>
          </a:prstGeom>
          <a:noFill/>
        </p:spPr>
        <p:txBody>
          <a:bodyPr wrap="square" rtlCol="0">
            <a:spAutoFit/>
          </a:bodyPr>
          <a:lstStyle/>
          <a:p>
            <a:r>
              <a:rPr lang="en-US" sz="2000" b="1" dirty="0">
                <a:solidFill>
                  <a:schemeClr val="accent2">
                    <a:lumMod val="20000"/>
                    <a:lumOff val="80000"/>
                  </a:schemeClr>
                </a:solidFill>
                <a:latin typeface="Times New Roman" pitchFamily="18" charset="0"/>
                <a:cs typeface="Times New Roman" pitchFamily="18" charset="0"/>
              </a:rPr>
              <a:t>The only help is the mother, </a:t>
            </a:r>
            <a:r>
              <a:rPr lang="en-US" sz="2000" b="1" dirty="0" smtClean="0">
                <a:solidFill>
                  <a:schemeClr val="accent2">
                    <a:lumMod val="20000"/>
                    <a:lumOff val="80000"/>
                  </a:schemeClr>
                </a:solidFill>
                <a:latin typeface="Times New Roman" pitchFamily="18" charset="0"/>
                <a:cs typeface="Times New Roman" pitchFamily="18" charset="0"/>
              </a:rPr>
              <a:t>but she </a:t>
            </a:r>
            <a:r>
              <a:rPr lang="en-US" sz="2000" b="1" dirty="0">
                <a:solidFill>
                  <a:schemeClr val="accent2">
                    <a:lumMod val="20000"/>
                    <a:lumOff val="80000"/>
                  </a:schemeClr>
                </a:solidFill>
                <a:latin typeface="Times New Roman" pitchFamily="18" charset="0"/>
                <a:cs typeface="Times New Roman" pitchFamily="18" charset="0"/>
              </a:rPr>
              <a:t>dies</a:t>
            </a:r>
            <a:r>
              <a:rPr lang="en-US" sz="2000" b="1" dirty="0" smtClean="0">
                <a:solidFill>
                  <a:schemeClr val="accent2">
                    <a:lumMod val="20000"/>
                    <a:lumOff val="80000"/>
                  </a:schemeClr>
                </a:solidFill>
                <a:latin typeface="Times New Roman" pitchFamily="18" charset="0"/>
                <a:cs typeface="Times New Roman" pitchFamily="18" charset="0"/>
              </a:rPr>
              <a:t>. The </a:t>
            </a:r>
            <a:r>
              <a:rPr lang="en-US" sz="2000" b="1" dirty="0">
                <a:solidFill>
                  <a:schemeClr val="accent2">
                    <a:lumMod val="20000"/>
                    <a:lumOff val="80000"/>
                  </a:schemeClr>
                </a:solidFill>
                <a:latin typeface="Times New Roman" pitchFamily="18" charset="0"/>
                <a:cs typeface="Times New Roman" pitchFamily="18" charset="0"/>
              </a:rPr>
              <a:t>husband is very busy in work, in mountain rescue. He is head of the Civil Protection</a:t>
            </a:r>
            <a:r>
              <a:rPr lang="en-US" sz="2000" b="1" dirty="0" smtClean="0">
                <a:solidFill>
                  <a:schemeClr val="accent2">
                    <a:lumMod val="20000"/>
                    <a:lumOff val="80000"/>
                  </a:schemeClr>
                </a:solidFill>
                <a:latin typeface="Times New Roman" pitchFamily="18" charset="0"/>
                <a:cs typeface="Times New Roman" pitchFamily="18" charset="0"/>
              </a:rPr>
              <a:t>.</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000" b="1" dirty="0">
              <a:solidFill>
                <a:schemeClr val="accent2">
                  <a:lumMod val="20000"/>
                  <a:lumOff val="80000"/>
                </a:schemeClr>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820" y="5680407"/>
            <a:ext cx="701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31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884368" y="6408028"/>
            <a:ext cx="1440160" cy="338554"/>
          </a:xfrm>
          <a:prstGeom prst="rect">
            <a:avLst/>
          </a:prstGeom>
        </p:spPr>
        <p:txBody>
          <a:bodyPr wrap="square">
            <a:spAutoFit/>
          </a:bodyPr>
          <a:lstStyle/>
          <a:p>
            <a:pPr algn="ctr"/>
            <a:r>
              <a:rPr lang="it-IT" sz="800" b="1" dirty="0" smtClean="0">
                <a:solidFill>
                  <a:schemeClr val="accent3">
                    <a:lumMod val="60000"/>
                    <a:lumOff val="40000"/>
                  </a:schemeClr>
                </a:solidFill>
                <a:latin typeface="Times New Roman" pitchFamily="18" charset="0"/>
                <a:cs typeface="Times New Roman" pitchFamily="18" charset="0"/>
              </a:rPr>
              <a:t>Michela Zucca</a:t>
            </a:r>
          </a:p>
          <a:p>
            <a:pPr algn="ctr"/>
            <a:r>
              <a:rPr lang="it-IT" sz="800" b="1" dirty="0" smtClean="0">
                <a:solidFill>
                  <a:schemeClr val="accent3">
                    <a:lumMod val="60000"/>
                    <a:lumOff val="40000"/>
                  </a:schemeClr>
                </a:solidFill>
                <a:latin typeface="Times New Roman" pitchFamily="18" charset="0"/>
                <a:cs typeface="Times New Roman" pitchFamily="18" charset="0"/>
              </a:rPr>
              <a:t>Associazione Sherwood</a:t>
            </a:r>
          </a:p>
        </p:txBody>
      </p:sp>
      <p:sp>
        <p:nvSpPr>
          <p:cNvPr id="7" name="CasellaDiTesto 6"/>
          <p:cNvSpPr txBox="1"/>
          <p:nvPr/>
        </p:nvSpPr>
        <p:spPr>
          <a:xfrm>
            <a:off x="0" y="-48578"/>
            <a:ext cx="2304257" cy="6555641"/>
          </a:xfrm>
          <a:prstGeom prst="rect">
            <a:avLst/>
          </a:prstGeom>
          <a:noFill/>
        </p:spPr>
        <p:txBody>
          <a:bodyPr wrap="square" rtlCol="0">
            <a:spAutoFit/>
          </a:bodyPr>
          <a:lstStyle/>
          <a:p>
            <a:r>
              <a:rPr lang="it-IT" sz="2000" b="1" dirty="0" err="1" smtClean="0">
                <a:solidFill>
                  <a:schemeClr val="accent2">
                    <a:lumMod val="40000"/>
                    <a:lumOff val="60000"/>
                  </a:schemeClr>
                </a:solidFill>
                <a:latin typeface="Times New Roman" pitchFamily="18" charset="0"/>
                <a:cs typeface="Times New Roman" pitchFamily="18" charset="0"/>
              </a:rPr>
              <a:t>Almos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all</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lives</a:t>
            </a:r>
            <a:r>
              <a:rPr lang="it-IT" sz="2000" b="1" dirty="0" smtClean="0">
                <a:solidFill>
                  <a:schemeClr val="accent2">
                    <a:lumMod val="40000"/>
                    <a:lumOff val="60000"/>
                  </a:schemeClr>
                </a:solidFill>
                <a:latin typeface="Times New Roman" pitchFamily="18" charset="0"/>
                <a:cs typeface="Times New Roman" pitchFamily="18" charset="0"/>
              </a:rPr>
              <a:t> in single beautiful </a:t>
            </a:r>
            <a:r>
              <a:rPr lang="it-IT" sz="2000" b="1" dirty="0" err="1" smtClean="0">
                <a:solidFill>
                  <a:schemeClr val="accent2">
                    <a:lumMod val="40000"/>
                    <a:lumOff val="60000"/>
                  </a:schemeClr>
                </a:solidFill>
                <a:latin typeface="Times New Roman" pitchFamily="18" charset="0"/>
                <a:cs typeface="Times New Roman" pitchFamily="18" charset="0"/>
              </a:rPr>
              <a:t>houses</a:t>
            </a:r>
            <a:r>
              <a:rPr lang="it-IT" sz="2000" b="1" dirty="0" smtClean="0">
                <a:solidFill>
                  <a:schemeClr val="accent2">
                    <a:lumMod val="40000"/>
                    <a:lumOff val="60000"/>
                  </a:schemeClr>
                </a:solidFill>
                <a:latin typeface="Times New Roman" pitchFamily="18" charset="0"/>
                <a:cs typeface="Times New Roman" pitchFamily="18" charset="0"/>
              </a:rPr>
              <a:t>, or in </a:t>
            </a:r>
            <a:r>
              <a:rPr lang="it-IT" sz="2000" b="1" dirty="0" err="1" smtClean="0">
                <a:solidFill>
                  <a:schemeClr val="accent2">
                    <a:lumMod val="40000"/>
                    <a:lumOff val="60000"/>
                  </a:schemeClr>
                </a:solidFill>
                <a:latin typeface="Times New Roman" pitchFamily="18" charset="0"/>
                <a:cs typeface="Times New Roman" pitchFamily="18" charset="0"/>
              </a:rPr>
              <a:t>farmhouses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This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king</a:t>
            </a:r>
            <a:r>
              <a:rPr lang="it-IT" sz="2000" b="1" dirty="0" smtClean="0">
                <a:solidFill>
                  <a:schemeClr val="accent2">
                    <a:lumMod val="40000"/>
                    <a:lumOff val="60000"/>
                  </a:schemeClr>
                </a:solidFill>
                <a:latin typeface="Times New Roman" pitchFamily="18" charset="0"/>
                <a:cs typeface="Times New Roman" pitchFamily="18" charset="0"/>
              </a:rPr>
              <a:t> of </a:t>
            </a:r>
            <a:r>
              <a:rPr lang="it-IT" sz="2000" b="1" dirty="0" err="1" smtClean="0">
                <a:solidFill>
                  <a:schemeClr val="accent2">
                    <a:lumMod val="40000"/>
                    <a:lumOff val="60000"/>
                  </a:schemeClr>
                </a:solidFill>
                <a:latin typeface="Times New Roman" pitchFamily="18" charset="0"/>
                <a:cs typeface="Times New Roman" pitchFamily="18" charset="0"/>
              </a:rPr>
              <a:t>livelihoods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should</a:t>
            </a:r>
            <a:r>
              <a:rPr lang="it-IT" sz="2000" b="1" dirty="0" smtClean="0">
                <a:solidFill>
                  <a:schemeClr val="accent2">
                    <a:lumMod val="40000"/>
                    <a:lumOff val="60000"/>
                  </a:schemeClr>
                </a:solidFill>
                <a:latin typeface="Times New Roman" pitchFamily="18" charset="0"/>
                <a:cs typeface="Times New Roman" pitchFamily="18" charset="0"/>
              </a:rPr>
              <a:t> be </a:t>
            </a:r>
            <a:r>
              <a:rPr lang="it-IT" sz="2000" b="1" dirty="0" err="1" smtClean="0">
                <a:solidFill>
                  <a:schemeClr val="accent2">
                    <a:lumMod val="40000"/>
                    <a:lumOff val="60000"/>
                  </a:schemeClr>
                </a:solidFill>
                <a:latin typeface="Times New Roman" pitchFamily="18" charset="0"/>
                <a:cs typeface="Times New Roman" pitchFamily="18" charset="0"/>
              </a:rPr>
              <a:t>impossible</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until</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few</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decades</a:t>
            </a:r>
            <a:r>
              <a:rPr lang="it-IT" sz="2000" b="1" dirty="0" smtClean="0">
                <a:solidFill>
                  <a:schemeClr val="accent2">
                    <a:lumMod val="40000"/>
                    <a:lumOff val="60000"/>
                  </a:schemeClr>
                </a:solidFill>
                <a:latin typeface="Times New Roman" pitchFamily="18" charset="0"/>
                <a:cs typeface="Times New Roman" pitchFamily="18" charset="0"/>
              </a:rPr>
              <a:t> ago: in </a:t>
            </a:r>
            <a:r>
              <a:rPr lang="it-IT" sz="2000" b="1" dirty="0" err="1" smtClean="0">
                <a:solidFill>
                  <a:schemeClr val="accent2">
                    <a:lumMod val="40000"/>
                    <a:lumOff val="60000"/>
                  </a:schemeClr>
                </a:solidFill>
                <a:latin typeface="Times New Roman" pitchFamily="18" charset="0"/>
                <a:cs typeface="Times New Roman" pitchFamily="18" charset="0"/>
              </a:rPr>
              <a:t>villages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inhabitants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lived</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close</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many</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people</a:t>
            </a:r>
            <a:r>
              <a:rPr lang="it-IT" sz="2000" b="1" dirty="0" smtClean="0">
                <a:solidFill>
                  <a:schemeClr val="accent2">
                    <a:lumMod val="40000"/>
                    <a:lumOff val="60000"/>
                  </a:schemeClr>
                </a:solidFill>
                <a:latin typeface="Times New Roman" pitchFamily="18" charset="0"/>
                <a:cs typeface="Times New Roman" pitchFamily="18" charset="0"/>
              </a:rPr>
              <a:t> in </a:t>
            </a:r>
            <a:r>
              <a:rPr lang="it-IT" sz="2000" b="1" dirty="0" err="1" smtClean="0">
                <a:solidFill>
                  <a:schemeClr val="accent2">
                    <a:lumMod val="40000"/>
                    <a:lumOff val="60000"/>
                  </a:schemeClr>
                </a:solidFill>
                <a:latin typeface="Times New Roman" pitchFamily="18" charset="0"/>
                <a:cs typeface="Times New Roman" pitchFamily="18" charset="0"/>
              </a:rPr>
              <a:t>little</a:t>
            </a:r>
            <a:r>
              <a:rPr lang="it-IT" sz="2000" b="1" dirty="0" smtClean="0">
                <a:solidFill>
                  <a:schemeClr val="accent2">
                    <a:lumMod val="40000"/>
                    <a:lumOff val="60000"/>
                  </a:schemeClr>
                </a:solidFill>
                <a:latin typeface="Times New Roman" pitchFamily="18" charset="0"/>
                <a:cs typeface="Times New Roman" pitchFamily="18" charset="0"/>
              </a:rPr>
              <a:t> rooms, for </a:t>
            </a:r>
            <a:r>
              <a:rPr lang="it-IT" sz="2000" b="1" dirty="0" err="1" smtClean="0">
                <a:solidFill>
                  <a:schemeClr val="accent2">
                    <a:lumMod val="40000"/>
                    <a:lumOff val="60000"/>
                  </a:schemeClr>
                </a:solidFill>
                <a:latin typeface="Times New Roman" pitchFamily="18" charset="0"/>
                <a:cs typeface="Times New Roman" pitchFamily="18" charset="0"/>
              </a:rPr>
              <a:t>problems</a:t>
            </a:r>
            <a:r>
              <a:rPr lang="it-IT" sz="2000" b="1" dirty="0" smtClean="0">
                <a:solidFill>
                  <a:schemeClr val="accent2">
                    <a:lumMod val="40000"/>
                    <a:lumOff val="60000"/>
                  </a:schemeClr>
                </a:solidFill>
                <a:latin typeface="Times New Roman" pitchFamily="18" charset="0"/>
                <a:cs typeface="Times New Roman" pitchFamily="18" charset="0"/>
              </a:rPr>
              <a:t> of </a:t>
            </a:r>
            <a:r>
              <a:rPr lang="it-IT" sz="2000" b="1" dirty="0" err="1" smtClean="0">
                <a:solidFill>
                  <a:schemeClr val="accent2">
                    <a:lumMod val="40000"/>
                    <a:lumOff val="60000"/>
                  </a:schemeClr>
                </a:solidFill>
                <a:latin typeface="Times New Roman" pitchFamily="18" charset="0"/>
                <a:cs typeface="Times New Roman" pitchFamily="18" charset="0"/>
              </a:rPr>
              <a:t>heating</a:t>
            </a:r>
            <a:r>
              <a:rPr lang="it-IT" sz="2000" b="1" dirty="0" smtClean="0">
                <a:solidFill>
                  <a:schemeClr val="accent2">
                    <a:lumMod val="40000"/>
                    <a:lumOff val="60000"/>
                  </a:schemeClr>
                </a:solidFill>
                <a:latin typeface="Times New Roman" pitchFamily="18" charset="0"/>
                <a:cs typeface="Times New Roman" pitchFamily="18" charset="0"/>
              </a:rPr>
              <a:t> and </a:t>
            </a:r>
            <a:r>
              <a:rPr lang="it-IT" sz="2000" b="1" dirty="0" err="1" smtClean="0">
                <a:solidFill>
                  <a:schemeClr val="accent2">
                    <a:lumMod val="40000"/>
                    <a:lumOff val="60000"/>
                  </a:schemeClr>
                </a:solidFill>
                <a:latin typeface="Times New Roman" pitchFamily="18" charset="0"/>
                <a:cs typeface="Times New Roman" pitchFamily="18" charset="0"/>
              </a:rPr>
              <a:t>snow</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cleaning</a:t>
            </a:r>
            <a:r>
              <a:rPr lang="it-IT" sz="2000" b="1" dirty="0" smtClean="0">
                <a:solidFill>
                  <a:schemeClr val="accent2">
                    <a:lumMod val="40000"/>
                    <a:lumOff val="60000"/>
                  </a:schemeClr>
                </a:solidFill>
                <a:latin typeface="Times New Roman" pitchFamily="18" charset="0"/>
                <a:cs typeface="Times New Roman" pitchFamily="18" charset="0"/>
              </a:rPr>
              <a:t> in </a:t>
            </a:r>
            <a:r>
              <a:rPr lang="it-IT" sz="2000" b="1" dirty="0" err="1" smtClean="0">
                <a:solidFill>
                  <a:schemeClr val="accent2">
                    <a:lumMod val="40000"/>
                    <a:lumOff val="60000"/>
                  </a:schemeClr>
                </a:solidFill>
                <a:latin typeface="Times New Roman" pitchFamily="18" charset="0"/>
                <a:cs typeface="Times New Roman" pitchFamily="18" charset="0"/>
              </a:rPr>
              <a:t>Winter</a:t>
            </a:r>
            <a:r>
              <a:rPr lang="it-IT" sz="2000" b="1" dirty="0" smtClean="0">
                <a:solidFill>
                  <a:schemeClr val="accent2">
                    <a:lumMod val="40000"/>
                    <a:lumOff val="60000"/>
                  </a:schemeClr>
                </a:solidFill>
                <a:latin typeface="Times New Roman" pitchFamily="18" charset="0"/>
                <a:cs typeface="Times New Roman" pitchFamily="18" charset="0"/>
              </a:rPr>
              <a:t>. The </a:t>
            </a:r>
            <a:r>
              <a:rPr lang="it-IT" sz="2000" b="1" dirty="0" err="1" smtClean="0">
                <a:solidFill>
                  <a:schemeClr val="accent2">
                    <a:lumMod val="40000"/>
                    <a:lumOff val="60000"/>
                  </a:schemeClr>
                </a:solidFill>
                <a:latin typeface="Times New Roman" pitchFamily="18" charset="0"/>
                <a:cs typeface="Times New Roman" pitchFamily="18" charset="0"/>
              </a:rPr>
              <a:t>nuclear</a:t>
            </a:r>
            <a:r>
              <a:rPr lang="it-IT" sz="2000" b="1" dirty="0" smtClean="0">
                <a:solidFill>
                  <a:schemeClr val="accent2">
                    <a:lumMod val="40000"/>
                    <a:lumOff val="60000"/>
                  </a:schemeClr>
                </a:solidFill>
                <a:latin typeface="Times New Roman" pitchFamily="18" charset="0"/>
                <a:cs typeface="Times New Roman" pitchFamily="18" charset="0"/>
              </a:rPr>
              <a:t> family </a:t>
            </a:r>
            <a:r>
              <a:rPr lang="it-IT" sz="2000" b="1" dirty="0" err="1" smtClean="0">
                <a:solidFill>
                  <a:schemeClr val="accent2">
                    <a:lumMod val="40000"/>
                    <a:lumOff val="60000"/>
                  </a:schemeClr>
                </a:solidFill>
                <a:latin typeface="Times New Roman" pitchFamily="18" charset="0"/>
                <a:cs typeface="Times New Roman" pitchFamily="18" charset="0"/>
              </a:rPr>
              <a:t>simply</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did</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not</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exist</a:t>
            </a:r>
            <a:r>
              <a:rPr lang="it-IT" sz="2000" b="1" dirty="0" smtClean="0">
                <a:solidFill>
                  <a:schemeClr val="accent2">
                    <a:lumMod val="40000"/>
                    <a:lumOff val="60000"/>
                  </a:schemeClr>
                </a:solidFill>
                <a:latin typeface="Times New Roman" pitchFamily="18" charset="0"/>
                <a:cs typeface="Times New Roman" pitchFamily="18" charset="0"/>
              </a:rPr>
              <a:t>. A </a:t>
            </a:r>
            <a:r>
              <a:rPr lang="it-IT" sz="2000" b="1" dirty="0" err="1" smtClean="0">
                <a:solidFill>
                  <a:schemeClr val="accent2">
                    <a:lumMod val="40000"/>
                    <a:lumOff val="60000"/>
                  </a:schemeClr>
                </a:solidFill>
                <a:latin typeface="Times New Roman" pitchFamily="18" charset="0"/>
                <a:cs typeface="Times New Roman" pitchFamily="18" charset="0"/>
              </a:rPr>
              <a:t>mother</a:t>
            </a:r>
            <a:r>
              <a:rPr lang="it-IT" sz="2000" b="1" dirty="0" smtClean="0">
                <a:solidFill>
                  <a:schemeClr val="accent2">
                    <a:lumMod val="40000"/>
                    <a:lumOff val="60000"/>
                  </a:schemeClr>
                </a:solidFill>
                <a:latin typeface="Times New Roman" pitchFamily="18" charset="0"/>
                <a:cs typeface="Times New Roman" pitchFamily="18" charset="0"/>
              </a:rPr>
              <a:t> with </a:t>
            </a:r>
            <a:r>
              <a:rPr lang="it-IT" sz="2000" b="1" dirty="0" err="1" smtClean="0">
                <a:solidFill>
                  <a:schemeClr val="accent2">
                    <a:lumMod val="40000"/>
                    <a:lumOff val="60000"/>
                  </a:schemeClr>
                </a:solidFill>
                <a:latin typeface="Times New Roman" pitchFamily="18" charset="0"/>
                <a:cs typeface="Times New Roman" pitchFamily="18" charset="0"/>
              </a:rPr>
              <a:t>children</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always</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had</a:t>
            </a:r>
            <a:r>
              <a:rPr lang="it-IT" sz="2000" b="1" dirty="0" smtClean="0">
                <a:solidFill>
                  <a:schemeClr val="accent2">
                    <a:lumMod val="40000"/>
                    <a:lumOff val="60000"/>
                  </a:schemeClr>
                </a:solidFill>
                <a:latin typeface="Times New Roman" pitchFamily="18" charset="0"/>
                <a:cs typeface="Times New Roman" pitchFamily="18" charset="0"/>
              </a:rPr>
              <a:t> a </a:t>
            </a:r>
            <a:r>
              <a:rPr lang="it-IT" sz="2000" b="1" dirty="0" err="1" smtClean="0">
                <a:solidFill>
                  <a:schemeClr val="accent2">
                    <a:lumMod val="40000"/>
                    <a:lumOff val="60000"/>
                  </a:schemeClr>
                </a:solidFill>
                <a:latin typeface="Times New Roman" pitchFamily="18" charset="0"/>
                <a:cs typeface="Times New Roman" pitchFamily="18" charset="0"/>
              </a:rPr>
              <a:t>lot</a:t>
            </a:r>
            <a:r>
              <a:rPr lang="it-IT" sz="2000" b="1" dirty="0" smtClean="0">
                <a:solidFill>
                  <a:schemeClr val="accent2">
                    <a:lumMod val="40000"/>
                    <a:lumOff val="60000"/>
                  </a:schemeClr>
                </a:solidFill>
                <a:latin typeface="Times New Roman" pitchFamily="18" charset="0"/>
                <a:cs typeface="Times New Roman" pitchFamily="18" charset="0"/>
              </a:rPr>
              <a:t> of </a:t>
            </a:r>
            <a:r>
              <a:rPr lang="it-IT" sz="2000" b="1" dirty="0" err="1" smtClean="0">
                <a:solidFill>
                  <a:schemeClr val="accent2">
                    <a:lumMod val="40000"/>
                    <a:lumOff val="60000"/>
                  </a:schemeClr>
                </a:solidFill>
                <a:latin typeface="Times New Roman" pitchFamily="18" charset="0"/>
                <a:cs typeface="Times New Roman" pitchFamily="18" charset="0"/>
              </a:rPr>
              <a:t>people</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around</a:t>
            </a:r>
            <a:r>
              <a:rPr lang="it-IT" sz="2000" b="1" dirty="0" smtClean="0">
                <a:solidFill>
                  <a:schemeClr val="accent2">
                    <a:lumMod val="40000"/>
                    <a:lumOff val="60000"/>
                  </a:schemeClr>
                </a:solidFill>
                <a:latin typeface="Times New Roman" pitchFamily="18" charset="0"/>
                <a:cs typeface="Times New Roman" pitchFamily="18" charset="0"/>
              </a:rPr>
              <a:t> </a:t>
            </a:r>
            <a:r>
              <a:rPr lang="it-IT" sz="2000" b="1" dirty="0" err="1" smtClean="0">
                <a:solidFill>
                  <a:schemeClr val="accent2">
                    <a:lumMod val="40000"/>
                    <a:lumOff val="60000"/>
                  </a:schemeClr>
                </a:solidFill>
                <a:latin typeface="Times New Roman" pitchFamily="18" charset="0"/>
                <a:cs typeface="Times New Roman" pitchFamily="18" charset="0"/>
              </a:rPr>
              <a:t>her</a:t>
            </a:r>
            <a:r>
              <a:rPr lang="it-IT" sz="2000" b="1" dirty="0" smtClean="0">
                <a:solidFill>
                  <a:schemeClr val="accent2">
                    <a:lumMod val="40000"/>
                    <a:lumOff val="60000"/>
                  </a:schemeClr>
                </a:solidFill>
                <a:latin typeface="Times New Roman" pitchFamily="18" charset="0"/>
                <a:cs typeface="Times New Roman" pitchFamily="18" charset="0"/>
              </a:rPr>
              <a:t>.  </a:t>
            </a:r>
          </a:p>
        </p:txBody>
      </p:sp>
      <p:sp>
        <p:nvSpPr>
          <p:cNvPr id="6" name="CasellaDiTesto 5"/>
          <p:cNvSpPr txBox="1"/>
          <p:nvPr/>
        </p:nvSpPr>
        <p:spPr>
          <a:xfrm>
            <a:off x="2402235" y="5303728"/>
            <a:ext cx="6048672" cy="1554272"/>
          </a:xfrm>
          <a:prstGeom prst="rect">
            <a:avLst/>
          </a:prstGeom>
          <a:noFill/>
        </p:spPr>
        <p:txBody>
          <a:bodyPr wrap="square" rtlCol="0">
            <a:spAutoFit/>
          </a:bodyPr>
          <a:lstStyle/>
          <a:p>
            <a:r>
              <a:rPr lang="en-US" sz="1900" b="1" dirty="0" smtClean="0">
                <a:solidFill>
                  <a:schemeClr val="accent2">
                    <a:lumMod val="20000"/>
                    <a:lumOff val="80000"/>
                  </a:schemeClr>
                </a:solidFill>
                <a:latin typeface="Times New Roman" pitchFamily="18" charset="0"/>
                <a:cs typeface="Times New Roman" pitchFamily="18" charset="0"/>
              </a:rPr>
              <a:t>The loss of extended families has burdened women work. Mothers live in loneliness: in the past they could have the mother in law, </a:t>
            </a:r>
            <a:r>
              <a:rPr lang="it-IT" sz="1900" b="1" dirty="0" smtClean="0">
                <a:solidFill>
                  <a:schemeClr val="accent2">
                    <a:lumMod val="20000"/>
                    <a:lumOff val="80000"/>
                  </a:schemeClr>
                </a:solidFill>
                <a:latin typeface="Times New Roman" pitchFamily="18" charset="0"/>
                <a:cs typeface="Times New Roman" pitchFamily="18" charset="0"/>
              </a:rPr>
              <a:t>  and </a:t>
            </a:r>
            <a:r>
              <a:rPr lang="it-IT" sz="1900" b="1" dirty="0" err="1" smtClean="0">
                <a:solidFill>
                  <a:schemeClr val="accent2">
                    <a:lumMod val="20000"/>
                    <a:lumOff val="80000"/>
                  </a:schemeClr>
                </a:solidFill>
                <a:latin typeface="Times New Roman" pitchFamily="18" charset="0"/>
                <a:cs typeface="Times New Roman" pitchFamily="18" charset="0"/>
              </a:rPr>
              <a:t>hate</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her</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But</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she</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was</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another</a:t>
            </a:r>
            <a:r>
              <a:rPr lang="it-IT" sz="1900" b="1" dirty="0" smtClean="0">
                <a:solidFill>
                  <a:schemeClr val="accent2">
                    <a:lumMod val="20000"/>
                    <a:lumOff val="80000"/>
                  </a:schemeClr>
                </a:solidFill>
                <a:latin typeface="Times New Roman" pitchFamily="18" charset="0"/>
                <a:cs typeface="Times New Roman" pitchFamily="18" charset="0"/>
              </a:rPr>
              <a:t> woman </a:t>
            </a:r>
            <a:r>
              <a:rPr lang="it-IT" sz="1900" b="1" dirty="0" err="1" smtClean="0">
                <a:solidFill>
                  <a:schemeClr val="accent2">
                    <a:lumMod val="20000"/>
                    <a:lumOff val="80000"/>
                  </a:schemeClr>
                </a:solidFill>
                <a:latin typeface="Times New Roman" pitchFamily="18" charset="0"/>
                <a:cs typeface="Times New Roman" pitchFamily="18" charset="0"/>
              </a:rPr>
              <a:t>who</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could</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realise</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when</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you</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were</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going</a:t>
            </a:r>
            <a:r>
              <a:rPr lang="it-IT" sz="1900" b="1" dirty="0" smtClean="0">
                <a:solidFill>
                  <a:schemeClr val="accent2">
                    <a:lumMod val="20000"/>
                    <a:lumOff val="80000"/>
                  </a:schemeClr>
                </a:solidFill>
                <a:latin typeface="Times New Roman" pitchFamily="18" charset="0"/>
                <a:cs typeface="Times New Roman" pitchFamily="18" charset="0"/>
              </a:rPr>
              <a:t> to </a:t>
            </a:r>
            <a:r>
              <a:rPr lang="it-IT" sz="1900" b="1" dirty="0" err="1" smtClean="0">
                <a:solidFill>
                  <a:schemeClr val="accent2">
                    <a:lumMod val="20000"/>
                    <a:lumOff val="80000"/>
                  </a:schemeClr>
                </a:solidFill>
                <a:latin typeface="Times New Roman" pitchFamily="18" charset="0"/>
                <a:cs typeface="Times New Roman" pitchFamily="18" charset="0"/>
              </a:rPr>
              <a:t>kill</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your</a:t>
            </a:r>
            <a:r>
              <a:rPr lang="it-IT" sz="1900" b="1" dirty="0" smtClean="0">
                <a:solidFill>
                  <a:schemeClr val="accent2">
                    <a:lumMod val="20000"/>
                    <a:lumOff val="80000"/>
                  </a:schemeClr>
                </a:solidFill>
                <a:latin typeface="Times New Roman" pitchFamily="18" charset="0"/>
                <a:cs typeface="Times New Roman" pitchFamily="18" charset="0"/>
              </a:rPr>
              <a:t> </a:t>
            </a:r>
            <a:r>
              <a:rPr lang="it-IT" sz="1900" b="1" dirty="0" err="1" smtClean="0">
                <a:solidFill>
                  <a:schemeClr val="accent2">
                    <a:lumMod val="20000"/>
                    <a:lumOff val="80000"/>
                  </a:schemeClr>
                </a:solidFill>
                <a:latin typeface="Times New Roman" pitchFamily="18" charset="0"/>
                <a:cs typeface="Times New Roman" pitchFamily="18" charset="0"/>
              </a:rPr>
              <a:t>child</a:t>
            </a:r>
            <a:r>
              <a:rPr lang="it-IT" sz="1900" b="1" dirty="0" smtClean="0">
                <a:solidFill>
                  <a:schemeClr val="accent2">
                    <a:lumMod val="20000"/>
                    <a:lumOff val="80000"/>
                  </a:schemeClr>
                </a:solidFill>
                <a:latin typeface="Times New Roman" pitchFamily="18" charset="0"/>
                <a:cs typeface="Times New Roman" pitchFamily="18" charset="0"/>
              </a:rPr>
              <a:t>…..</a:t>
            </a:r>
            <a:endParaRPr lang="it-IT" sz="1900" b="1" dirty="0">
              <a:solidFill>
                <a:schemeClr val="accent2">
                  <a:lumMod val="20000"/>
                  <a:lumOff val="80000"/>
                </a:schemeClr>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820" y="5680407"/>
            <a:ext cx="701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9111"/>
          <a:stretch/>
        </p:blipFill>
        <p:spPr bwMode="auto">
          <a:xfrm>
            <a:off x="2384741" y="-341948"/>
            <a:ext cx="6934504" cy="560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019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740307"/>
          </a:xfrm>
          <a:prstGeom prst="rect">
            <a:avLst/>
          </a:prstGeom>
        </p:spPr>
        <p:txBody>
          <a:bodyPr wrap="square">
            <a:spAutoFit/>
          </a:bodyPr>
          <a:lstStyle/>
          <a:p>
            <a:pPr algn="just"/>
            <a:r>
              <a:rPr lang="en-US" sz="2700" b="1" dirty="0">
                <a:solidFill>
                  <a:prstClr val="white"/>
                </a:solidFill>
                <a:latin typeface="Times New Roman" panose="02020603050405020304" pitchFamily="18" charset="0"/>
                <a:cs typeface="Times New Roman" panose="02020603050405020304" pitchFamily="18" charset="0"/>
              </a:rPr>
              <a:t>In all these cases, mothers are young, without economic or family problems, in "good relations" with their </a:t>
            </a:r>
            <a:r>
              <a:rPr lang="en-US" sz="2700" b="1" dirty="0" smtClean="0">
                <a:solidFill>
                  <a:prstClr val="white"/>
                </a:solidFill>
                <a:latin typeface="Times New Roman" panose="02020603050405020304" pitchFamily="18" charset="0"/>
                <a:cs typeface="Times New Roman" panose="02020603050405020304" pitchFamily="18" charset="0"/>
              </a:rPr>
              <a:t>husband. They </a:t>
            </a:r>
            <a:r>
              <a:rPr lang="en-US" sz="2700" b="1" dirty="0">
                <a:solidFill>
                  <a:prstClr val="white"/>
                </a:solidFill>
                <a:latin typeface="Times New Roman" panose="02020603050405020304" pitchFamily="18" charset="0"/>
                <a:cs typeface="Times New Roman" panose="02020603050405020304" pitchFamily="18" charset="0"/>
              </a:rPr>
              <a:t>live in rural areas, in beautiful houses, owned by them. </a:t>
            </a:r>
            <a:r>
              <a:rPr lang="en-US" sz="2700" b="1" dirty="0" smtClean="0">
                <a:solidFill>
                  <a:prstClr val="white"/>
                </a:solidFill>
                <a:latin typeface="Times New Roman" panose="02020603050405020304" pitchFamily="18" charset="0"/>
                <a:cs typeface="Times New Roman" panose="02020603050405020304" pitchFamily="18" charset="0"/>
              </a:rPr>
              <a:t>No economic problems. The </a:t>
            </a:r>
            <a:r>
              <a:rPr lang="en-US" sz="2700" b="1" dirty="0" smtClean="0">
                <a:solidFill>
                  <a:prstClr val="white"/>
                </a:solidFill>
                <a:latin typeface="Times New Roman" panose="02020603050405020304" pitchFamily="18" charset="0"/>
                <a:cs typeface="Times New Roman" panose="02020603050405020304" pitchFamily="18" charset="0"/>
              </a:rPr>
              <a:t>man </a:t>
            </a:r>
            <a:r>
              <a:rPr lang="en-US" sz="2700" b="1" dirty="0">
                <a:solidFill>
                  <a:prstClr val="white"/>
                </a:solidFill>
                <a:latin typeface="Times New Roman" panose="02020603050405020304" pitchFamily="18" charset="0"/>
                <a:cs typeface="Times New Roman" panose="02020603050405020304" pitchFamily="18" charset="0"/>
              </a:rPr>
              <a:t>is always called "a great guy who works from morning to night thinking only of the family". </a:t>
            </a:r>
            <a:r>
              <a:rPr lang="en-US" sz="2700" b="1" dirty="0" smtClean="0">
                <a:solidFill>
                  <a:prstClr val="white"/>
                </a:solidFill>
                <a:latin typeface="Times New Roman" panose="02020603050405020304" pitchFamily="18" charset="0"/>
                <a:cs typeface="Times New Roman" panose="02020603050405020304" pitchFamily="18" charset="0"/>
              </a:rPr>
              <a:t>No violence or beating is reported. The </a:t>
            </a:r>
            <a:r>
              <a:rPr lang="en-US" sz="2700" b="1" dirty="0">
                <a:solidFill>
                  <a:prstClr val="white"/>
                </a:solidFill>
                <a:latin typeface="Times New Roman" panose="02020603050405020304" pitchFamily="18" charset="0"/>
                <a:cs typeface="Times New Roman" panose="02020603050405020304" pitchFamily="18" charset="0"/>
              </a:rPr>
              <a:t>cultural level is generally low. </a:t>
            </a:r>
            <a:r>
              <a:rPr lang="en-US" sz="2700" b="1" dirty="0" smtClean="0">
                <a:solidFill>
                  <a:prstClr val="white"/>
                </a:solidFill>
                <a:latin typeface="Times New Roman" panose="02020603050405020304" pitchFamily="18" charset="0"/>
                <a:cs typeface="Times New Roman" panose="02020603050405020304" pitchFamily="18" charset="0"/>
              </a:rPr>
              <a:t>Usually they </a:t>
            </a:r>
            <a:r>
              <a:rPr lang="en-US" sz="2700" b="1" dirty="0">
                <a:solidFill>
                  <a:prstClr val="white"/>
                </a:solidFill>
                <a:latin typeface="Times New Roman" panose="02020603050405020304" pitchFamily="18" charset="0"/>
                <a:cs typeface="Times New Roman" panose="02020603050405020304" pitchFamily="18" charset="0"/>
              </a:rPr>
              <a:t>are housewives; but even </a:t>
            </a:r>
            <a:r>
              <a:rPr lang="en-US" sz="2700" b="1" dirty="0" smtClean="0">
                <a:solidFill>
                  <a:prstClr val="white"/>
                </a:solidFill>
                <a:latin typeface="Times New Roman" panose="02020603050405020304" pitchFamily="18" charset="0"/>
                <a:cs typeface="Times New Roman" panose="02020603050405020304" pitchFamily="18" charset="0"/>
              </a:rPr>
              <a:t>if they work outside, </a:t>
            </a:r>
            <a:r>
              <a:rPr lang="en-US" sz="2700" b="1" dirty="0">
                <a:solidFill>
                  <a:prstClr val="white"/>
                </a:solidFill>
                <a:latin typeface="Times New Roman" panose="02020603050405020304" pitchFamily="18" charset="0"/>
                <a:cs typeface="Times New Roman" panose="02020603050405020304" pitchFamily="18" charset="0"/>
              </a:rPr>
              <a:t>employment is </a:t>
            </a:r>
            <a:r>
              <a:rPr lang="en-US" sz="2700" b="1" dirty="0" smtClean="0">
                <a:solidFill>
                  <a:prstClr val="white"/>
                </a:solidFill>
                <a:latin typeface="Times New Roman" panose="02020603050405020304" pitchFamily="18" charset="0"/>
                <a:cs typeface="Times New Roman" panose="02020603050405020304" pitchFamily="18" charset="0"/>
              </a:rPr>
              <a:t>frequently at </a:t>
            </a:r>
            <a:r>
              <a:rPr lang="en-US" sz="2700" b="1" dirty="0">
                <a:solidFill>
                  <a:prstClr val="white"/>
                </a:solidFill>
                <a:latin typeface="Times New Roman" panose="02020603050405020304" pitchFamily="18" charset="0"/>
                <a:cs typeface="Times New Roman" panose="02020603050405020304" pitchFamily="18" charset="0"/>
              </a:rPr>
              <a:t>half time, unqualified and undemanding (none is a career woman). According to the common mentality, they </a:t>
            </a:r>
            <a:r>
              <a:rPr lang="en-US" sz="2700" b="1" dirty="0" smtClean="0">
                <a:solidFill>
                  <a:prstClr val="white"/>
                </a:solidFill>
                <a:latin typeface="Times New Roman" panose="02020603050405020304" pitchFamily="18" charset="0"/>
                <a:cs typeface="Times New Roman" panose="02020603050405020304" pitchFamily="18" charset="0"/>
              </a:rPr>
              <a:t>should have </a:t>
            </a:r>
            <a:r>
              <a:rPr lang="en-US" sz="2700" b="1" dirty="0">
                <a:solidFill>
                  <a:prstClr val="white"/>
                </a:solidFill>
                <a:latin typeface="Times New Roman" panose="02020603050405020304" pitchFamily="18" charset="0"/>
                <a:cs typeface="Times New Roman" panose="02020603050405020304" pitchFamily="18" charset="0"/>
              </a:rPr>
              <a:t>the time and the opportunity to dedicate themselves to their </a:t>
            </a:r>
            <a:r>
              <a:rPr lang="en-US" sz="2700" b="1" dirty="0" smtClean="0">
                <a:solidFill>
                  <a:prstClr val="white"/>
                </a:solidFill>
                <a:latin typeface="Times New Roman" panose="02020603050405020304" pitchFamily="18" charset="0"/>
                <a:cs typeface="Times New Roman" panose="02020603050405020304" pitchFamily="18" charset="0"/>
              </a:rPr>
              <a:t>children. Alone, of course. </a:t>
            </a:r>
            <a:r>
              <a:rPr lang="en-US" sz="2700" b="1" dirty="0">
                <a:solidFill>
                  <a:prstClr val="white"/>
                </a:solidFill>
                <a:latin typeface="Times New Roman" panose="02020603050405020304" pitchFamily="18" charset="0"/>
                <a:cs typeface="Times New Roman" panose="02020603050405020304" pitchFamily="18" charset="0"/>
              </a:rPr>
              <a:t>The only one who </a:t>
            </a:r>
            <a:r>
              <a:rPr lang="en-US" sz="2700" b="1" dirty="0" smtClean="0">
                <a:solidFill>
                  <a:prstClr val="white"/>
                </a:solidFill>
                <a:latin typeface="Times New Roman" panose="02020603050405020304" pitchFamily="18" charset="0"/>
                <a:cs typeface="Times New Roman" panose="02020603050405020304" pitchFamily="18" charset="0"/>
              </a:rPr>
              <a:t>they can </a:t>
            </a:r>
            <a:r>
              <a:rPr lang="en-US" sz="2700" b="1" dirty="0">
                <a:solidFill>
                  <a:prstClr val="white"/>
                </a:solidFill>
                <a:latin typeface="Times New Roman" panose="02020603050405020304" pitchFamily="18" charset="0"/>
                <a:cs typeface="Times New Roman" panose="02020603050405020304" pitchFamily="18" charset="0"/>
              </a:rPr>
              <a:t>ask for help is </a:t>
            </a:r>
            <a:r>
              <a:rPr lang="en-US" sz="2700" b="1" dirty="0" smtClean="0">
                <a:solidFill>
                  <a:prstClr val="white"/>
                </a:solidFill>
                <a:latin typeface="Times New Roman" panose="02020603050405020304" pitchFamily="18" charset="0"/>
                <a:cs typeface="Times New Roman" panose="02020603050405020304" pitchFamily="18" charset="0"/>
              </a:rPr>
              <a:t>their </a:t>
            </a:r>
            <a:r>
              <a:rPr lang="en-US" sz="2700" b="1" dirty="0">
                <a:solidFill>
                  <a:prstClr val="white"/>
                </a:solidFill>
                <a:latin typeface="Times New Roman" panose="02020603050405020304" pitchFamily="18" charset="0"/>
                <a:cs typeface="Times New Roman" panose="02020603050405020304" pitchFamily="18" charset="0"/>
              </a:rPr>
              <a:t>mother: who costs nothing and, if a widow, is culturally obliged to help her daughter. However, if </a:t>
            </a:r>
            <a:r>
              <a:rPr lang="en-US" sz="2700" b="1" dirty="0" smtClean="0">
                <a:solidFill>
                  <a:prstClr val="white"/>
                </a:solidFill>
                <a:latin typeface="Times New Roman" panose="02020603050405020304" pitchFamily="18" charset="0"/>
                <a:cs typeface="Times New Roman" panose="02020603050405020304" pitchFamily="18" charset="0"/>
              </a:rPr>
              <a:t>she </a:t>
            </a:r>
            <a:r>
              <a:rPr lang="en-US" sz="2700" b="1" dirty="0">
                <a:solidFill>
                  <a:prstClr val="white"/>
                </a:solidFill>
                <a:latin typeface="Times New Roman" panose="02020603050405020304" pitchFamily="18" charset="0"/>
                <a:cs typeface="Times New Roman" panose="02020603050405020304" pitchFamily="18" charset="0"/>
              </a:rPr>
              <a:t>dies, </a:t>
            </a:r>
            <a:r>
              <a:rPr lang="en-US" sz="2700" b="1" dirty="0" smtClean="0">
                <a:solidFill>
                  <a:prstClr val="white"/>
                </a:solidFill>
                <a:latin typeface="Times New Roman" panose="02020603050405020304" pitchFamily="18" charset="0"/>
                <a:cs typeface="Times New Roman" panose="02020603050405020304" pitchFamily="18" charset="0"/>
              </a:rPr>
              <a:t>her </a:t>
            </a:r>
            <a:r>
              <a:rPr lang="en-US" sz="2700" b="1" dirty="0">
                <a:solidFill>
                  <a:prstClr val="white"/>
                </a:solidFill>
                <a:latin typeface="Times New Roman" panose="02020603050405020304" pitchFamily="18" charset="0"/>
                <a:cs typeface="Times New Roman" panose="02020603050405020304" pitchFamily="18" charset="0"/>
              </a:rPr>
              <a:t>figure is not replaced, even at </a:t>
            </a:r>
            <a:r>
              <a:rPr lang="en-US" sz="2700" b="1" dirty="0" smtClean="0">
                <a:solidFill>
                  <a:prstClr val="white"/>
                </a:solidFill>
                <a:latin typeface="Times New Roman" panose="02020603050405020304" pitchFamily="18" charset="0"/>
                <a:cs typeface="Times New Roman" panose="02020603050405020304" pitchFamily="18" charset="0"/>
              </a:rPr>
              <a:t>the </a:t>
            </a:r>
          </a:p>
          <a:p>
            <a:pPr algn="just"/>
            <a:r>
              <a:rPr lang="en-US" sz="2700" b="1" dirty="0" smtClean="0">
                <a:solidFill>
                  <a:prstClr val="white"/>
                </a:solidFill>
                <a:latin typeface="Times New Roman" panose="02020603050405020304" pitchFamily="18" charset="0"/>
                <a:cs typeface="Times New Roman" panose="02020603050405020304" pitchFamily="18" charset="0"/>
              </a:rPr>
              <a:t>birth of another </a:t>
            </a:r>
            <a:r>
              <a:rPr lang="en-US" sz="2700" b="1" dirty="0">
                <a:solidFill>
                  <a:prstClr val="white"/>
                </a:solidFill>
                <a:latin typeface="Times New Roman" panose="02020603050405020304" pitchFamily="18" charset="0"/>
                <a:cs typeface="Times New Roman" panose="02020603050405020304" pitchFamily="18" charset="0"/>
              </a:rPr>
              <a:t>child (the third </a:t>
            </a:r>
            <a:r>
              <a:rPr lang="en-US" sz="2700" b="1" dirty="0" smtClean="0">
                <a:solidFill>
                  <a:prstClr val="white"/>
                </a:solidFill>
                <a:latin typeface="Times New Roman" panose="02020603050405020304" pitchFamily="18" charset="0"/>
                <a:cs typeface="Times New Roman" panose="02020603050405020304" pitchFamily="18" charset="0"/>
              </a:rPr>
              <a:t>as </a:t>
            </a:r>
            <a:r>
              <a:rPr lang="en-US" sz="2700" b="1" dirty="0">
                <a:solidFill>
                  <a:prstClr val="white"/>
                </a:solidFill>
                <a:latin typeface="Times New Roman" panose="02020603050405020304" pitchFamily="18" charset="0"/>
                <a:cs typeface="Times New Roman" panose="02020603050405020304" pitchFamily="18" charset="0"/>
              </a:rPr>
              <a:t>in </a:t>
            </a:r>
            <a:r>
              <a:rPr lang="en-US" sz="2700" b="1" dirty="0" err="1">
                <a:solidFill>
                  <a:prstClr val="white"/>
                </a:solidFill>
                <a:latin typeface="Times New Roman" panose="02020603050405020304" pitchFamily="18" charset="0"/>
                <a:cs typeface="Times New Roman" panose="02020603050405020304" pitchFamily="18" charset="0"/>
              </a:rPr>
              <a:t>Merano</a:t>
            </a:r>
            <a:r>
              <a:rPr lang="en-US" sz="2700" b="1" dirty="0" smtClean="0">
                <a:solidFill>
                  <a:prstClr val="white"/>
                </a:solidFill>
                <a:latin typeface="Times New Roman" panose="02020603050405020304" pitchFamily="18" charset="0"/>
                <a:cs typeface="Times New Roman" panose="02020603050405020304" pitchFamily="18" charset="0"/>
              </a:rPr>
              <a:t>).</a:t>
            </a:r>
            <a:r>
              <a:rPr lang="it-IT" sz="2700" b="1" dirty="0" smtClean="0">
                <a:solidFill>
                  <a:prstClr val="white"/>
                </a:solidFill>
                <a:latin typeface="Times New Roman" panose="02020603050405020304" pitchFamily="18" charset="0"/>
                <a:cs typeface="Times New Roman" panose="02020603050405020304" pitchFamily="18" charset="0"/>
              </a:rPr>
              <a:t> </a:t>
            </a:r>
            <a:endParaRPr lang="it-IT"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32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chemeClr val="accent3">
                    <a:lumMod val="60000"/>
                    <a:lumOff val="40000"/>
                  </a:schemeClr>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accent3">
                    <a:lumMod val="60000"/>
                    <a:lumOff val="40000"/>
                  </a:schemeClr>
                </a:solidFill>
                <a:latin typeface="Times New Roman" panose="02020603050405020304" pitchFamily="18" charset="0"/>
                <a:cs typeface="Times New Roman" panose="02020603050405020304" pitchFamily="18" charset="0"/>
              </a:rPr>
              <a:t>Associazione Sherwood</a:t>
            </a:r>
            <a:endParaRPr lang="it-IT" sz="8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2" t="2955" b="1686"/>
          <a:stretch/>
        </p:blipFill>
        <p:spPr bwMode="auto">
          <a:xfrm>
            <a:off x="17140" y="94481"/>
            <a:ext cx="6812409" cy="673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6829549" y="-36964"/>
            <a:ext cx="2284685" cy="6863417"/>
          </a:xfrm>
          <a:prstGeom prst="rect">
            <a:avLst/>
          </a:prstGeom>
        </p:spPr>
        <p:txBody>
          <a:bodyPr wrap="square">
            <a:spAutoFit/>
          </a:bodyPr>
          <a:lstStyle/>
          <a:p>
            <a:r>
              <a:rPr lang="en-US" sz="2200" b="1" dirty="0">
                <a:latin typeface="Times New Roman" panose="02020603050405020304" pitchFamily="18" charset="0"/>
                <a:cs typeface="Times New Roman" panose="02020603050405020304" pitchFamily="18" charset="0"/>
              </a:rPr>
              <a:t>Infanticide has always been a result of poverty, widespread in those environments where the mother feared being thrown out on the street and could not count on any protection. It was the typical crime of young servants, girls coming from the countryside </a:t>
            </a:r>
            <a:endParaRPr lang="en-US" sz="2200" b="1" dirty="0" smtClean="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to </a:t>
            </a:r>
            <a:r>
              <a:rPr lang="en-US" sz="2200" b="1" dirty="0">
                <a:latin typeface="Times New Roman" panose="02020603050405020304" pitchFamily="18" charset="0"/>
                <a:cs typeface="Times New Roman" panose="02020603050405020304" pitchFamily="18" charset="0"/>
              </a:rPr>
              <a:t>work in </a:t>
            </a:r>
            <a:r>
              <a:rPr lang="en-US" sz="2200" b="1" dirty="0" smtClean="0">
                <a:latin typeface="Times New Roman" panose="02020603050405020304" pitchFamily="18" charset="0"/>
                <a:cs typeface="Times New Roman" panose="02020603050405020304" pitchFamily="18" charset="0"/>
              </a:rPr>
              <a:t> </a:t>
            </a:r>
          </a:p>
          <a:p>
            <a:r>
              <a:rPr lang="en-US" sz="2200" b="1" dirty="0" smtClean="0">
                <a:latin typeface="Times New Roman" panose="02020603050405020304" pitchFamily="18" charset="0"/>
                <a:cs typeface="Times New Roman" panose="02020603050405020304" pitchFamily="18" charset="0"/>
              </a:rPr>
              <a:t>big </a:t>
            </a:r>
            <a:r>
              <a:rPr lang="en-US" sz="2200" b="1" dirty="0">
                <a:latin typeface="Times New Roman" panose="02020603050405020304" pitchFamily="18" charset="0"/>
                <a:cs typeface="Times New Roman" panose="02020603050405020304" pitchFamily="18" charset="0"/>
              </a:rPr>
              <a:t>cities.</a:t>
            </a:r>
            <a:endParaRPr lang="it-IT"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555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370975"/>
          </a:xfrm>
          <a:prstGeom prst="rect">
            <a:avLst/>
          </a:prstGeom>
        </p:spPr>
        <p:txBody>
          <a:bodyPr wrap="square">
            <a:spAutoFit/>
          </a:bodyPr>
          <a:lstStyle/>
          <a:p>
            <a:pPr algn="just"/>
            <a:r>
              <a:rPr lang="en-US" sz="3400" b="1" dirty="0">
                <a:solidFill>
                  <a:prstClr val="white"/>
                </a:solidFill>
                <a:latin typeface="Times New Roman" panose="02020603050405020304" pitchFamily="18" charset="0"/>
                <a:cs typeface="Times New Roman" panose="02020603050405020304" pitchFamily="18" charset="0"/>
              </a:rPr>
              <a:t>Each time, the husband is absent: in </a:t>
            </a:r>
            <a:r>
              <a:rPr lang="en-US" sz="3400" b="1" dirty="0" err="1">
                <a:solidFill>
                  <a:prstClr val="white"/>
                </a:solidFill>
                <a:latin typeface="Times New Roman" panose="02020603050405020304" pitchFamily="18" charset="0"/>
                <a:cs typeface="Times New Roman" panose="02020603050405020304" pitchFamily="18" charset="0"/>
              </a:rPr>
              <a:t>Cogne</a:t>
            </a:r>
            <a:r>
              <a:rPr lang="en-US" sz="3400" b="1" dirty="0">
                <a:solidFill>
                  <a:prstClr val="white"/>
                </a:solidFill>
                <a:latin typeface="Times New Roman" panose="02020603050405020304" pitchFamily="18" charset="0"/>
                <a:cs typeface="Times New Roman" panose="02020603050405020304" pitchFamily="18" charset="0"/>
              </a:rPr>
              <a:t>, frequently involved in politics; in </a:t>
            </a:r>
            <a:r>
              <a:rPr lang="en-US" sz="3400" b="1" dirty="0" err="1">
                <a:solidFill>
                  <a:prstClr val="white"/>
                </a:solidFill>
                <a:latin typeface="Times New Roman" panose="02020603050405020304" pitchFamily="18" charset="0"/>
                <a:cs typeface="Times New Roman" panose="02020603050405020304" pitchFamily="18" charset="0"/>
              </a:rPr>
              <a:t>Montjovet</a:t>
            </a:r>
            <a:r>
              <a:rPr lang="en-US" sz="3400" b="1" dirty="0">
                <a:solidFill>
                  <a:prstClr val="white"/>
                </a:solidFill>
                <a:latin typeface="Times New Roman" panose="02020603050405020304" pitchFamily="18" charset="0"/>
                <a:cs typeface="Times New Roman" panose="02020603050405020304" pitchFamily="18" charset="0"/>
              </a:rPr>
              <a:t>, he left his wife only 24 days after giving birth to accompany his parents to Mass and then help them mow and she was driving around alone with two children; in Santa Caterina, he left his wife alone with two small children to go for a race in the mountains; in Brianza, and in </a:t>
            </a:r>
            <a:r>
              <a:rPr lang="en-US" sz="3400" b="1" dirty="0" err="1">
                <a:solidFill>
                  <a:prstClr val="white"/>
                </a:solidFill>
                <a:latin typeface="Times New Roman" panose="02020603050405020304" pitchFamily="18" charset="0"/>
                <a:cs typeface="Times New Roman" panose="02020603050405020304" pitchFamily="18" charset="0"/>
              </a:rPr>
              <a:t>Merano</a:t>
            </a:r>
            <a:r>
              <a:rPr lang="en-US" sz="3400" b="1" dirty="0">
                <a:solidFill>
                  <a:prstClr val="white"/>
                </a:solidFill>
                <a:latin typeface="Times New Roman" panose="02020603050405020304" pitchFamily="18" charset="0"/>
                <a:cs typeface="Times New Roman" panose="02020603050405020304" pitchFamily="18" charset="0"/>
              </a:rPr>
              <a:t>, he was at work. Even though </a:t>
            </a:r>
            <a:r>
              <a:rPr lang="en-US" sz="3400" b="1" dirty="0" smtClean="0">
                <a:solidFill>
                  <a:prstClr val="white"/>
                </a:solidFill>
                <a:latin typeface="Times New Roman" panose="02020603050405020304" pitchFamily="18" charset="0"/>
                <a:cs typeface="Times New Roman" panose="02020603050405020304" pitchFamily="18" charset="0"/>
              </a:rPr>
              <a:t>they </a:t>
            </a:r>
            <a:r>
              <a:rPr lang="en-US" sz="3400" b="1" dirty="0">
                <a:solidFill>
                  <a:prstClr val="white"/>
                </a:solidFill>
                <a:latin typeface="Times New Roman" panose="02020603050405020304" pitchFamily="18" charset="0"/>
                <a:cs typeface="Times New Roman" panose="02020603050405020304" pitchFamily="18" charset="0"/>
              </a:rPr>
              <a:t>knew that for months or years, </a:t>
            </a:r>
            <a:r>
              <a:rPr lang="en-US" sz="3400" b="1" dirty="0" smtClean="0">
                <a:solidFill>
                  <a:prstClr val="white"/>
                </a:solidFill>
                <a:latin typeface="Times New Roman" panose="02020603050405020304" pitchFamily="18" charset="0"/>
                <a:cs typeface="Times New Roman" panose="02020603050405020304" pitchFamily="18" charset="0"/>
              </a:rPr>
              <a:t>their wives </a:t>
            </a:r>
            <a:r>
              <a:rPr lang="en-US" sz="3400" b="1" dirty="0">
                <a:solidFill>
                  <a:prstClr val="white"/>
                </a:solidFill>
                <a:latin typeface="Times New Roman" panose="02020603050405020304" pitchFamily="18" charset="0"/>
                <a:cs typeface="Times New Roman" panose="02020603050405020304" pitchFamily="18" charset="0"/>
              </a:rPr>
              <a:t>"no longer </a:t>
            </a:r>
            <a:r>
              <a:rPr lang="en-US" sz="3400" b="1" dirty="0" smtClean="0">
                <a:solidFill>
                  <a:prstClr val="white"/>
                </a:solidFill>
                <a:latin typeface="Times New Roman" panose="02020603050405020304" pitchFamily="18" charset="0"/>
                <a:cs typeface="Times New Roman" panose="02020603050405020304" pitchFamily="18" charset="0"/>
              </a:rPr>
              <a:t>slept“ and they had been under </a:t>
            </a:r>
            <a:r>
              <a:rPr lang="en-US" sz="3400" b="1" dirty="0" err="1" smtClean="0">
                <a:solidFill>
                  <a:prstClr val="white"/>
                </a:solidFill>
                <a:latin typeface="Times New Roman" panose="02020603050405020304" pitchFamily="18" charset="0"/>
                <a:cs typeface="Times New Roman" panose="02020603050405020304" pitchFamily="18" charset="0"/>
              </a:rPr>
              <a:t>psychiatruic</a:t>
            </a:r>
            <a:r>
              <a:rPr lang="en-US" sz="3400" b="1" dirty="0" smtClean="0">
                <a:solidFill>
                  <a:prstClr val="white"/>
                </a:solidFill>
                <a:latin typeface="Times New Roman" panose="02020603050405020304" pitchFamily="18" charset="0"/>
                <a:cs typeface="Times New Roman" panose="02020603050405020304" pitchFamily="18" charset="0"/>
              </a:rPr>
              <a:t> drugs for months and even years.</a:t>
            </a:r>
            <a:r>
              <a:rPr lang="it-IT" sz="3400" b="1" dirty="0" smtClean="0">
                <a:solidFill>
                  <a:prstClr val="white"/>
                </a:solidFill>
                <a:latin typeface="Times New Roman" panose="02020603050405020304" pitchFamily="18" charset="0"/>
                <a:cs typeface="Times New Roman" panose="02020603050405020304" pitchFamily="18" charset="0"/>
              </a:rPr>
              <a:t> </a:t>
            </a:r>
            <a:endParaRPr lang="it-IT" sz="3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092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49"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186309"/>
          </a:xfrm>
          <a:prstGeom prst="rect">
            <a:avLst/>
          </a:prstGeom>
        </p:spPr>
        <p:txBody>
          <a:bodyPr wrap="square">
            <a:spAutoFit/>
          </a:bodyPr>
          <a:lstStyle/>
          <a:p>
            <a:pPr algn="just"/>
            <a:r>
              <a:rPr lang="en-US" sz="3600" b="1" dirty="0">
                <a:solidFill>
                  <a:prstClr val="white"/>
                </a:solidFill>
                <a:latin typeface="Times New Roman" panose="02020603050405020304" pitchFamily="18" charset="0"/>
                <a:cs typeface="Times New Roman" panose="02020603050405020304" pitchFamily="18" charset="0"/>
              </a:rPr>
              <a:t>In half of the cases, it was already known, and </a:t>
            </a:r>
            <a:r>
              <a:rPr lang="en-US" sz="3600" b="1" dirty="0" smtClean="0">
                <a:solidFill>
                  <a:prstClr val="white"/>
                </a:solidFill>
                <a:latin typeface="Times New Roman" panose="02020603050405020304" pitchFamily="18" charset="0"/>
                <a:cs typeface="Times New Roman" panose="02020603050405020304" pitchFamily="18" charset="0"/>
              </a:rPr>
              <a:t>since long time</a:t>
            </a:r>
            <a:r>
              <a:rPr lang="en-US" sz="3600" b="1" dirty="0">
                <a:solidFill>
                  <a:prstClr val="white"/>
                </a:solidFill>
                <a:latin typeface="Times New Roman" panose="02020603050405020304" pitchFamily="18" charset="0"/>
                <a:cs typeface="Times New Roman" panose="02020603050405020304" pitchFamily="18" charset="0"/>
              </a:rPr>
              <a:t>, that the woman was being treated by psychiatric services: </a:t>
            </a:r>
            <a:r>
              <a:rPr lang="en-US" sz="3600" b="1" dirty="0" err="1">
                <a:solidFill>
                  <a:prstClr val="white"/>
                </a:solidFill>
                <a:latin typeface="Times New Roman" panose="02020603050405020304" pitchFamily="18" charset="0"/>
                <a:cs typeface="Times New Roman" panose="02020603050405020304" pitchFamily="18" charset="0"/>
              </a:rPr>
              <a:t>Merano</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Casatenovo</a:t>
            </a:r>
            <a:r>
              <a:rPr lang="en-US" sz="3600" b="1" dirty="0">
                <a:solidFill>
                  <a:prstClr val="white"/>
                </a:solidFill>
                <a:latin typeface="Times New Roman" panose="02020603050405020304" pitchFamily="18" charset="0"/>
                <a:cs typeface="Times New Roman" panose="02020603050405020304" pitchFamily="18" charset="0"/>
              </a:rPr>
              <a:t>, Santa Caterina. But, apart from the drugs, no one </a:t>
            </a:r>
            <a:r>
              <a:rPr lang="en-US" sz="3600" b="1" dirty="0" smtClean="0">
                <a:solidFill>
                  <a:prstClr val="white"/>
                </a:solidFill>
                <a:latin typeface="Times New Roman" panose="02020603050405020304" pitchFamily="18" charset="0"/>
                <a:cs typeface="Times New Roman" panose="02020603050405020304" pitchFamily="18" charset="0"/>
              </a:rPr>
              <a:t>of them could </a:t>
            </a:r>
            <a:r>
              <a:rPr lang="en-US" sz="3600" b="1" dirty="0">
                <a:solidFill>
                  <a:prstClr val="white"/>
                </a:solidFill>
                <a:latin typeface="Times New Roman" panose="02020603050405020304" pitchFamily="18" charset="0"/>
                <a:cs typeface="Times New Roman" panose="02020603050405020304" pitchFamily="18" charset="0"/>
              </a:rPr>
              <a:t>enjoy help at home; nor was their condition considered "severe enough" to require assistance. Yet perhaps the </a:t>
            </a:r>
            <a:r>
              <a:rPr lang="en-US" sz="3600" b="1" dirty="0" err="1" smtClean="0">
                <a:solidFill>
                  <a:prstClr val="white"/>
                </a:solidFill>
                <a:latin typeface="Times New Roman" panose="02020603050405020304" pitchFamily="18" charset="0"/>
                <a:cs typeface="Times New Roman" panose="02020603050405020304" pitchFamily="18" charset="0"/>
              </a:rPr>
              <a:t>fasmily</a:t>
            </a:r>
            <a:r>
              <a:rPr lang="en-US" sz="3600" b="1" dirty="0" smtClean="0">
                <a:solidFill>
                  <a:prstClr val="white"/>
                </a:solidFill>
                <a:latin typeface="Times New Roman" panose="02020603050405020304" pitchFamily="18" charset="0"/>
                <a:cs typeface="Times New Roman" panose="02020603050405020304" pitchFamily="18" charset="0"/>
              </a:rPr>
              <a:t> had the economic means if to </a:t>
            </a:r>
            <a:r>
              <a:rPr lang="en-US" sz="3600" b="1" dirty="0">
                <a:solidFill>
                  <a:prstClr val="white"/>
                </a:solidFill>
                <a:latin typeface="Times New Roman" panose="02020603050405020304" pitchFamily="18" charset="0"/>
                <a:cs typeface="Times New Roman" panose="02020603050405020304" pitchFamily="18" charset="0"/>
              </a:rPr>
              <a:t>pay for help: if only their work was considered too heavy to be done without collaboration.</a:t>
            </a:r>
            <a:r>
              <a:rPr lang="it-IT" sz="3600" b="1" dirty="0" smtClean="0">
                <a:solidFill>
                  <a:prstClr val="white"/>
                </a:solidFill>
                <a:latin typeface="Times New Roman" panose="02020603050405020304" pitchFamily="18" charset="0"/>
                <a:cs typeface="Times New Roman" panose="02020603050405020304" pitchFamily="18" charset="0"/>
              </a:rPr>
              <a:t> </a:t>
            </a:r>
            <a:endParaRPr lang="it-IT"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5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5807022"/>
            <a:ext cx="8090098" cy="1077218"/>
          </a:xfrm>
          <a:prstGeom prst="rect">
            <a:avLst/>
          </a:prstGeom>
        </p:spPr>
        <p:txBody>
          <a:bodyPr wrap="square">
            <a:spAutoFit/>
          </a:bodyPr>
          <a:lstStyle/>
          <a:p>
            <a:r>
              <a:rPr lang="en-US" sz="1600" b="1" dirty="0" smtClean="0">
                <a:solidFill>
                  <a:prstClr val="white"/>
                </a:solidFill>
                <a:latin typeface="Times New Roman" panose="02020603050405020304" pitchFamily="18" charset="0"/>
                <a:cs typeface="Times New Roman" panose="02020603050405020304" pitchFamily="18" charset="0"/>
              </a:rPr>
              <a:t>It </a:t>
            </a:r>
            <a:r>
              <a:rPr lang="en-US" sz="1600" b="1" dirty="0">
                <a:solidFill>
                  <a:prstClr val="white"/>
                </a:solidFill>
                <a:latin typeface="Times New Roman" panose="02020603050405020304" pitchFamily="18" charset="0"/>
                <a:cs typeface="Times New Roman" panose="02020603050405020304" pitchFamily="18" charset="0"/>
              </a:rPr>
              <a:t>is no coincidence that most of the </a:t>
            </a:r>
            <a:r>
              <a:rPr lang="en-US" sz="1600" b="1" dirty="0" smtClean="0">
                <a:solidFill>
                  <a:prstClr val="white"/>
                </a:solidFill>
                <a:latin typeface="Times New Roman" panose="02020603050405020304" pitchFamily="18" charset="0"/>
                <a:cs typeface="Times New Roman" panose="02020603050405020304" pitchFamily="18" charset="0"/>
              </a:rPr>
              <a:t>filicides (2 on five) takes </a:t>
            </a:r>
            <a:r>
              <a:rPr lang="en-US" sz="1600" b="1" dirty="0">
                <a:solidFill>
                  <a:prstClr val="white"/>
                </a:solidFill>
                <a:latin typeface="Times New Roman" panose="02020603050405020304" pitchFamily="18" charset="0"/>
                <a:cs typeface="Times New Roman" panose="02020603050405020304" pitchFamily="18" charset="0"/>
              </a:rPr>
              <a:t>place on Sunday. </a:t>
            </a:r>
            <a:r>
              <a:rPr lang="en-US" sz="1600" b="1" dirty="0" smtClean="0">
                <a:solidFill>
                  <a:prstClr val="white"/>
                </a:solidFill>
                <a:latin typeface="Times New Roman" panose="02020603050405020304" pitchFamily="18" charset="0"/>
                <a:cs typeface="Times New Roman" panose="02020603050405020304" pitchFamily="18" charset="0"/>
              </a:rPr>
              <a:t>And that one of the fathers had gone to Mass leaving his wife alone with two very young children. Filicide is an act of extreme protest against a system of values where you can not ask for help in name of duty.  This sense of duty is perpetuated mostly by the Catholic Church.  </a:t>
            </a:r>
            <a:endParaRPr lang="it-IT" sz="1200" b="1" dirty="0">
              <a:solidFill>
                <a:prstClr val="white"/>
              </a:solidFill>
              <a:latin typeface="Times New Roman" panose="02020603050405020304" pitchFamily="18" charset="0"/>
              <a:cs typeface="Times New Roman" panose="02020603050405020304" pitchFamily="18" charset="0"/>
            </a:endParaRP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034"/>
          <a:stretch/>
        </p:blipFill>
        <p:spPr bwMode="auto">
          <a:xfrm>
            <a:off x="10294" y="24408"/>
            <a:ext cx="9133706" cy="578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432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6273225"/>
            <a:ext cx="8090098" cy="584775"/>
          </a:xfrm>
          <a:prstGeom prst="rect">
            <a:avLst/>
          </a:prstGeom>
        </p:spPr>
        <p:txBody>
          <a:bodyPr wrap="square">
            <a:spAutoFit/>
          </a:bodyPr>
          <a:lstStyle/>
          <a:p>
            <a:r>
              <a:rPr lang="en-US" sz="1600" b="1" dirty="0" smtClean="0">
                <a:solidFill>
                  <a:prstClr val="white"/>
                </a:solidFill>
                <a:latin typeface="Times New Roman" panose="02020603050405020304" pitchFamily="18" charset="0"/>
                <a:cs typeface="Times New Roman" panose="02020603050405020304" pitchFamily="18" charset="0"/>
              </a:rPr>
              <a:t>The traditional role of elder women, who were always together with young mothers, has vanished and everybody is alone in beautiful houses with all domestic comfort.  </a:t>
            </a:r>
            <a:endParaRPr lang="it-IT" sz="1200" b="1" dirty="0">
              <a:solidFill>
                <a:prstClr val="white"/>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6" y="0"/>
            <a:ext cx="9133284" cy="627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194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977" y="5103674"/>
            <a:ext cx="9133284" cy="1754326"/>
          </a:xfrm>
          <a:prstGeom prst="rect">
            <a:avLst/>
          </a:prstGeom>
        </p:spPr>
        <p:txBody>
          <a:bodyPr wrap="square">
            <a:spAutoFit/>
          </a:bodyPr>
          <a:lstStyle/>
          <a:p>
            <a:r>
              <a:rPr lang="en-US" b="1" dirty="0" smtClean="0">
                <a:solidFill>
                  <a:prstClr val="white"/>
                </a:solidFill>
                <a:latin typeface="Times New Roman" panose="02020603050405020304" pitchFamily="18" charset="0"/>
                <a:cs typeface="Times New Roman" panose="02020603050405020304" pitchFamily="18" charset="0"/>
              </a:rPr>
              <a:t>Without the possibility, or the cultural tools, to give responsibility of “depression” to an extremely demanding social context, the fault of all your hardship to live is attributed to the closest target: your child. If she, or he, were not born you could still sleep at night,  </a:t>
            </a:r>
          </a:p>
          <a:p>
            <a:r>
              <a:rPr lang="en-US" b="1" dirty="0" smtClean="0">
                <a:solidFill>
                  <a:prstClr val="white"/>
                </a:solidFill>
                <a:latin typeface="Times New Roman" panose="02020603050405020304" pitchFamily="18" charset="0"/>
                <a:cs typeface="Times New Roman" panose="02020603050405020304" pitchFamily="18" charset="0"/>
              </a:rPr>
              <a:t>have had a lot of free time,  look after yourself…. And you would not </a:t>
            </a:r>
            <a:r>
              <a:rPr lang="en-US" b="1" dirty="0">
                <a:solidFill>
                  <a:prstClr val="white"/>
                </a:solidFill>
                <a:latin typeface="Times New Roman" panose="02020603050405020304" pitchFamily="18" charset="0"/>
                <a:cs typeface="Times New Roman" panose="02020603050405020304" pitchFamily="18" charset="0"/>
              </a:rPr>
              <a:t>be judged </a:t>
            </a:r>
            <a:endParaRPr lang="en-US" b="1" dirty="0" smtClean="0">
              <a:solidFill>
                <a:prstClr val="white"/>
              </a:solidFill>
              <a:latin typeface="Times New Roman" panose="02020603050405020304" pitchFamily="18" charset="0"/>
              <a:cs typeface="Times New Roman" panose="02020603050405020304" pitchFamily="18" charset="0"/>
            </a:endParaRPr>
          </a:p>
          <a:p>
            <a:r>
              <a:rPr lang="en-US" b="1" dirty="0" smtClean="0">
                <a:solidFill>
                  <a:prstClr val="white"/>
                </a:solidFill>
                <a:latin typeface="Times New Roman" panose="02020603050405020304" pitchFamily="18" charset="0"/>
                <a:cs typeface="Times New Roman" panose="02020603050405020304" pitchFamily="18" charset="0"/>
              </a:rPr>
              <a:t>inadequate in your “natural” and “pleasant” role of mother, because the existence </a:t>
            </a:r>
          </a:p>
          <a:p>
            <a:r>
              <a:rPr lang="en-US" b="1" dirty="0" smtClean="0">
                <a:solidFill>
                  <a:prstClr val="white"/>
                </a:solidFill>
                <a:latin typeface="Times New Roman" panose="02020603050405020304" pitchFamily="18" charset="0"/>
                <a:cs typeface="Times New Roman" panose="02020603050405020304" pitchFamily="18" charset="0"/>
              </a:rPr>
              <a:t>of your child should “fill you with happiness”. </a:t>
            </a:r>
            <a:endParaRPr lang="it-IT" sz="1400" b="1" dirty="0">
              <a:solidFill>
                <a:prstClr val="white"/>
              </a:solidFill>
              <a:latin typeface="Times New Roman" panose="02020603050405020304" pitchFamily="18" charset="0"/>
              <a:cs typeface="Times New Roman" panose="02020603050405020304" pitchFamily="18"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2" y="25152"/>
            <a:ext cx="9111448" cy="514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011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49"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8989312" cy="6063198"/>
          </a:xfrm>
          <a:prstGeom prst="rect">
            <a:avLst/>
          </a:prstGeom>
        </p:spPr>
        <p:txBody>
          <a:bodyPr wrap="square">
            <a:spAutoFit/>
          </a:bodyPr>
          <a:lstStyle/>
          <a:p>
            <a:pPr algn="just"/>
            <a:endParaRPr lang="en-US" sz="3600" b="1" dirty="0">
              <a:solidFill>
                <a:prstClr val="white"/>
              </a:solidFill>
              <a:latin typeface="Times New Roman" panose="02020603050405020304" pitchFamily="18" charset="0"/>
              <a:cs typeface="Times New Roman" panose="02020603050405020304" pitchFamily="18" charset="0"/>
            </a:endParaRPr>
          </a:p>
          <a:p>
            <a:pPr algn="just"/>
            <a:r>
              <a:rPr lang="en-US" sz="4400" b="1" dirty="0">
                <a:solidFill>
                  <a:prstClr val="white"/>
                </a:solidFill>
                <a:latin typeface="Times New Roman" panose="02020603050405020304" pitchFamily="18" charset="0"/>
                <a:cs typeface="Times New Roman" panose="02020603050405020304" pitchFamily="18" charset="0"/>
              </a:rPr>
              <a:t>In these conditions, without the recognition of the anthropological context conditions, without admitting the need for help and the need for collaboration of the partner (in Italy there are less collaborative males from Europe), these cases are destined to increase.</a:t>
            </a:r>
            <a:r>
              <a:rPr lang="it-IT" sz="4400" b="1" dirty="0" smtClean="0">
                <a:solidFill>
                  <a:prstClr val="white"/>
                </a:solidFill>
                <a:latin typeface="Times New Roman" panose="02020603050405020304" pitchFamily="18" charset="0"/>
                <a:cs typeface="Times New Roman" panose="02020603050405020304" pitchFamily="18" charset="0"/>
              </a:rPr>
              <a:t> </a:t>
            </a:r>
            <a:endParaRPr lang="it-IT" sz="4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320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p:nvPr/>
        </p:nvPicPr>
        <p:blipFill>
          <a:blip r:embed="rId3"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22964" y="5445224"/>
            <a:ext cx="635150" cy="962804"/>
          </a:xfrm>
          <a:prstGeom prst="rect">
            <a:avLst/>
          </a:prstGeom>
          <a:noFill/>
          <a:ln>
            <a:noFill/>
          </a:ln>
          <a:extLst/>
        </p:spPr>
      </p:pic>
      <p:sp>
        <p:nvSpPr>
          <p:cNvPr id="4" name="Rettangolo 3"/>
          <p:cNvSpPr/>
          <p:nvPr/>
        </p:nvSpPr>
        <p:spPr>
          <a:xfrm>
            <a:off x="8173606" y="6408028"/>
            <a:ext cx="936104" cy="338554"/>
          </a:xfrm>
          <a:prstGeom prst="rect">
            <a:avLst/>
          </a:prstGeom>
        </p:spPr>
        <p:txBody>
          <a:bodyPr wrap="square">
            <a:spAutoFit/>
          </a:bodyPr>
          <a:lstStyle/>
          <a:p>
            <a:r>
              <a:rPr lang="it-IT" sz="800" b="1" dirty="0" smtClean="0">
                <a:solidFill>
                  <a:srgbClr val="FF7C80"/>
                </a:solidFill>
                <a:latin typeface="Times New Roman" pitchFamily="18" charset="0"/>
                <a:cs typeface="Times New Roman" pitchFamily="18" charset="0"/>
              </a:rPr>
              <a:t>Michela Zucca</a:t>
            </a:r>
          </a:p>
          <a:p>
            <a:r>
              <a:rPr lang="it-IT" sz="800" b="1" dirty="0" smtClean="0">
                <a:solidFill>
                  <a:srgbClr val="FF7C80"/>
                </a:solidFill>
                <a:latin typeface="Times New Roman" pitchFamily="18" charset="0"/>
                <a:cs typeface="Times New Roman" pitchFamily="18" charset="0"/>
              </a:rPr>
              <a:t>Servizi Culturali</a:t>
            </a:r>
            <a:endParaRPr lang="it-IT" sz="800" b="1" dirty="0">
              <a:solidFill>
                <a:srgbClr val="FF7C80"/>
              </a:solidFill>
              <a:latin typeface="Times New Roman" pitchFamily="18" charset="0"/>
              <a:cs typeface="Times New Roman" pitchFamily="18" charset="0"/>
            </a:endParaRPr>
          </a:p>
        </p:txBody>
      </p:sp>
      <p:sp>
        <p:nvSpPr>
          <p:cNvPr id="7" name="CasellaDiTesto 6"/>
          <p:cNvSpPr txBox="1"/>
          <p:nvPr/>
        </p:nvSpPr>
        <p:spPr>
          <a:xfrm>
            <a:off x="187574" y="1569660"/>
            <a:ext cx="8956426" cy="5693866"/>
          </a:xfrm>
          <a:prstGeom prst="rect">
            <a:avLst/>
          </a:prstGeom>
          <a:noFill/>
        </p:spPr>
        <p:txBody>
          <a:bodyPr wrap="square" rtlCol="0">
            <a:spAutoFit/>
          </a:bodyPr>
          <a:lstStyle/>
          <a:p>
            <a:pPr algn="ctr"/>
            <a:r>
              <a:rPr lang="it-IT" sz="16600" b="1" dirty="0" smtClean="0">
                <a:solidFill>
                  <a:schemeClr val="accent2">
                    <a:lumMod val="20000"/>
                    <a:lumOff val="80000"/>
                  </a:schemeClr>
                </a:solidFill>
                <a:latin typeface="Times New Roman" pitchFamily="18" charset="0"/>
                <a:cs typeface="Times New Roman" pitchFamily="18" charset="0"/>
              </a:rPr>
              <a:t>THANK YOU</a:t>
            </a:r>
            <a:endParaRPr lang="it-IT" sz="16600" b="1" dirty="0">
              <a:solidFill>
                <a:schemeClr val="accent2">
                  <a:lumMod val="20000"/>
                  <a:lumOff val="80000"/>
                </a:schemeClr>
              </a:solidFill>
              <a:latin typeface="Times New Roman" pitchFamily="18" charset="0"/>
              <a:cs typeface="Times New Roman" pitchFamily="18" charset="0"/>
            </a:endParaRPr>
          </a:p>
          <a:p>
            <a:r>
              <a:rPr lang="it-IT" sz="3200" b="1" dirty="0" smtClean="0">
                <a:solidFill>
                  <a:schemeClr val="accent2">
                    <a:lumMod val="20000"/>
                    <a:lumOff val="80000"/>
                  </a:schemeClr>
                </a:solidFill>
                <a:latin typeface="Times New Roman" pitchFamily="18" charset="0"/>
                <a:cs typeface="Times New Roman" pitchFamily="18" charset="0"/>
              </a:rPr>
              <a:t> </a:t>
            </a:r>
            <a:endParaRPr lang="it-IT" sz="3200"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5869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725" y="103188"/>
            <a:ext cx="4906963" cy="665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0"/>
            <a:ext cx="2010221" cy="637097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Today it is an increasing phenomenon especially among foreign </a:t>
            </a:r>
            <a:r>
              <a:rPr lang="en-US" sz="2400" b="1" dirty="0" err="1">
                <a:latin typeface="Times New Roman" panose="02020603050405020304" pitchFamily="18" charset="0"/>
                <a:cs typeface="Times New Roman" panose="02020603050405020304" pitchFamily="18" charset="0"/>
              </a:rPr>
              <a:t>carers</a:t>
            </a:r>
            <a:r>
              <a:rPr lang="en-US" sz="2400" b="1" dirty="0">
                <a:latin typeface="Times New Roman" panose="02020603050405020304" pitchFamily="18" charset="0"/>
                <a:cs typeface="Times New Roman" panose="02020603050405020304" pitchFamily="18" charset="0"/>
              </a:rPr>
              <a:t>, often clandestine, who are afraid of being hunted and sent home. As you can see, history repeats itself ...</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29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91378"/>
            <a:ext cx="9576048"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408028"/>
            <a:ext cx="1224136" cy="338554"/>
          </a:xfrm>
          <a:prstGeom prst="rect">
            <a:avLst/>
          </a:prstGeom>
        </p:spPr>
        <p:txBody>
          <a:bodyPr wrap="square">
            <a:spAutoFit/>
          </a:bodyPr>
          <a:lstStyle/>
          <a:p>
            <a:pPr algn="ctr"/>
            <a:r>
              <a:rPr lang="it-IT" sz="800" b="1" dirty="0" smtClean="0">
                <a:solidFill>
                  <a:srgbClr val="9BBB59">
                    <a:lumMod val="60000"/>
                    <a:lumOff val="40000"/>
                  </a:srgbClr>
                </a:solidFill>
                <a:latin typeface="Times New Roman" pitchFamily="18" charset="0"/>
                <a:cs typeface="Times New Roman" pitchFamily="18" charset="0"/>
              </a:rPr>
              <a:t>Michela Zucca</a:t>
            </a:r>
          </a:p>
          <a:p>
            <a:pPr algn="ctr"/>
            <a:r>
              <a:rPr lang="it-IT" sz="800" b="1" dirty="0" smtClean="0">
                <a:solidFill>
                  <a:srgbClr val="9BBB59">
                    <a:lumMod val="60000"/>
                    <a:lumOff val="40000"/>
                  </a:srgbClr>
                </a:solidFill>
                <a:latin typeface="Times New Roman" pitchFamily="18" charset="0"/>
                <a:cs typeface="Times New Roman" pitchFamily="18" charset="0"/>
              </a:rPr>
              <a:t>Associazione Sherwood</a:t>
            </a:r>
            <a:endParaRPr lang="it-IT" sz="800" b="1" dirty="0">
              <a:solidFill>
                <a:srgbClr val="9BBB59">
                  <a:lumMod val="60000"/>
                  <a:lumOff val="40000"/>
                </a:srgbClr>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592" y="5733256"/>
            <a:ext cx="697720" cy="6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0" y="0"/>
            <a:ext cx="9252520" cy="6494085"/>
          </a:xfrm>
          <a:prstGeom prst="rect">
            <a:avLst/>
          </a:prstGeom>
        </p:spPr>
        <p:txBody>
          <a:bodyPr wrap="square">
            <a:spAutoFit/>
          </a:bodyPr>
          <a:lstStyle/>
          <a:p>
            <a:pPr algn="just"/>
            <a:r>
              <a:rPr lang="it-IT" sz="3200" b="1" dirty="0" smtClean="0">
                <a:latin typeface="Times New Roman" panose="02020603050405020304" pitchFamily="18" charset="0"/>
                <a:cs typeface="Times New Roman" panose="02020603050405020304" pitchFamily="18" charset="0"/>
              </a:rPr>
              <a:t>INFANTICIDE CAUSED BY «DEPRESSION»</a:t>
            </a:r>
            <a:endParaRPr lang="it-IT" sz="3200" b="1" dirty="0">
              <a:latin typeface="Times New Roman" panose="02020603050405020304" pitchFamily="18" charset="0"/>
              <a:cs typeface="Times New Roman" panose="02020603050405020304" pitchFamily="18" charset="0"/>
            </a:endParaRPr>
          </a:p>
          <a:p>
            <a:pPr algn="just"/>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It is an increasing phenomenon especially in small mountain villages.</a:t>
            </a:r>
          </a:p>
          <a:p>
            <a:pPr algn="just"/>
            <a:r>
              <a:rPr lang="en-US" sz="3200" b="1" dirty="0">
                <a:latin typeface="Times New Roman" panose="02020603050405020304" pitchFamily="18" charset="0"/>
                <a:cs typeface="Times New Roman" panose="02020603050405020304" pitchFamily="18" charset="0"/>
              </a:rPr>
              <a:t>It is attributed to "postpartum depression" even when the partum has passed for many years.</a:t>
            </a:r>
          </a:p>
          <a:p>
            <a:pPr algn="just"/>
            <a:r>
              <a:rPr lang="en-US" sz="3200" b="1" dirty="0">
                <a:latin typeface="Times New Roman" panose="02020603050405020304" pitchFamily="18" charset="0"/>
                <a:cs typeface="Times New Roman" panose="02020603050405020304" pitchFamily="18" charset="0"/>
              </a:rPr>
              <a:t>There is a social motivation for this type of depression: an anthropological context that favors </a:t>
            </a:r>
            <a:r>
              <a:rPr lang="en-US" sz="3200" b="1" dirty="0" smtClean="0">
                <a:latin typeface="Times New Roman" panose="02020603050405020304" pitchFamily="18" charset="0"/>
                <a:cs typeface="Times New Roman" panose="02020603050405020304" pitchFamily="18" charset="0"/>
              </a:rPr>
              <a:t>filicide.</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The religious tradition is an integral part of </a:t>
            </a:r>
            <a:r>
              <a:rPr lang="en-US" sz="3200" b="1" dirty="0" smtClean="0">
                <a:latin typeface="Times New Roman" panose="02020603050405020304" pitchFamily="18" charset="0"/>
                <a:cs typeface="Times New Roman" panose="02020603050405020304" pitchFamily="18" charset="0"/>
              </a:rPr>
              <a:t>this culture: women </a:t>
            </a:r>
            <a:r>
              <a:rPr lang="en-US" sz="3200" b="1" dirty="0">
                <a:latin typeface="Times New Roman" panose="02020603050405020304" pitchFamily="18" charset="0"/>
                <a:cs typeface="Times New Roman" panose="02020603050405020304" pitchFamily="18" charset="0"/>
              </a:rPr>
              <a:t>must put </a:t>
            </a:r>
            <a:r>
              <a:rPr lang="en-US" sz="3200" b="1" dirty="0" smtClean="0">
                <a:latin typeface="Times New Roman" panose="02020603050405020304" pitchFamily="18" charset="0"/>
                <a:cs typeface="Times New Roman" panose="02020603050405020304" pitchFamily="18" charset="0"/>
              </a:rPr>
              <a:t>family </a:t>
            </a:r>
            <a:r>
              <a:rPr lang="en-US" sz="3200" b="1" dirty="0">
                <a:latin typeface="Times New Roman" panose="02020603050405020304" pitchFamily="18" charset="0"/>
                <a:cs typeface="Times New Roman" panose="02020603050405020304" pitchFamily="18" charset="0"/>
              </a:rPr>
              <a:t>and care before anything else</a:t>
            </a:r>
            <a:r>
              <a:rPr lang="en-US" sz="3200" b="1" dirty="0" smtClean="0">
                <a:latin typeface="Times New Roman" panose="02020603050405020304" pitchFamily="18" charset="0"/>
                <a:cs typeface="Times New Roman" panose="02020603050405020304" pitchFamily="18" charset="0"/>
              </a:rPr>
              <a:t>. </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This</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is</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thought</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as</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natural</a:t>
            </a:r>
            <a:r>
              <a:rPr lang="it-IT" sz="3200" b="1" dirty="0" smtClean="0">
                <a:latin typeface="Times New Roman" panose="02020603050405020304" pitchFamily="18" charset="0"/>
                <a:cs typeface="Times New Roman" panose="02020603050405020304" pitchFamily="18" charset="0"/>
              </a:rPr>
              <a:t>» </a:t>
            </a:r>
            <a:endParaRPr lang="it-IT" sz="3200" b="1" dirty="0" smtClean="0">
              <a:latin typeface="Times New Roman" panose="02020603050405020304" pitchFamily="18" charset="0"/>
              <a:cs typeface="Times New Roman" panose="02020603050405020304" pitchFamily="18" charset="0"/>
            </a:endParaRPr>
          </a:p>
          <a:p>
            <a:pPr algn="just"/>
            <a:r>
              <a:rPr lang="it-IT" sz="3200" b="1" dirty="0" smtClean="0">
                <a:latin typeface="Times New Roman" panose="02020603050405020304" pitchFamily="18" charset="0"/>
                <a:cs typeface="Times New Roman" panose="02020603050405020304" pitchFamily="18" charset="0"/>
              </a:rPr>
              <a:t>and </a:t>
            </a:r>
            <a:r>
              <a:rPr lang="it-IT" sz="3200" b="1" dirty="0" err="1" smtClean="0">
                <a:latin typeface="Times New Roman" panose="02020603050405020304" pitchFamily="18" charset="0"/>
                <a:cs typeface="Times New Roman" panose="02020603050405020304" pitchFamily="18" charset="0"/>
              </a:rPr>
              <a:t>if</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you</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feel</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discomfort</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you</a:t>
            </a:r>
            <a:r>
              <a:rPr lang="it-IT" sz="3200" b="1" dirty="0" smtClean="0">
                <a:latin typeface="Times New Roman" panose="02020603050405020304" pitchFamily="18" charset="0"/>
                <a:cs typeface="Times New Roman" panose="02020603050405020304" pitchFamily="18" charset="0"/>
              </a:rPr>
              <a:t> must be </a:t>
            </a:r>
            <a:r>
              <a:rPr lang="it-IT" sz="3200" b="1" dirty="0" err="1" smtClean="0">
                <a:latin typeface="Times New Roman" panose="02020603050405020304" pitchFamily="18" charset="0"/>
                <a:cs typeface="Times New Roman" panose="02020603050405020304" pitchFamily="18" charset="0"/>
              </a:rPr>
              <a:t>silent</a:t>
            </a:r>
            <a:r>
              <a:rPr lang="it-IT" sz="3200" b="1" dirty="0" smtClean="0">
                <a:latin typeface="Times New Roman" panose="02020603050405020304" pitchFamily="18" charset="0"/>
                <a:cs typeface="Times New Roman" panose="02020603050405020304" pitchFamily="18" charset="0"/>
              </a:rPr>
              <a:t>. </a:t>
            </a:r>
            <a:endParaRPr lang="it-IT"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93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6339185"/>
            <a:ext cx="2483768" cy="461665"/>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him</a:t>
            </a:r>
            <a:r>
              <a:rPr lang="en-US" sz="2400" b="1" dirty="0" smtClean="0">
                <a:solidFill>
                  <a:prstClr val="white"/>
                </a:solidFill>
                <a:latin typeface="Times New Roman" panose="02020603050405020304" pitchFamily="18" charset="0"/>
                <a:cs typeface="Times New Roman" panose="02020603050405020304" pitchFamily="18" charset="0"/>
              </a:rPr>
              <a:t>.</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5" y="-27378"/>
            <a:ext cx="9215032" cy="691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860032" y="0"/>
            <a:ext cx="3960440" cy="2246769"/>
          </a:xfrm>
          <a:prstGeom prst="rect">
            <a:avLst/>
          </a:prstGeom>
          <a:noFill/>
        </p:spPr>
        <p:txBody>
          <a:bodyPr wrap="square" rtlCol="0">
            <a:spAutoFit/>
          </a:bodyPr>
          <a:lstStyle/>
          <a:p>
            <a:r>
              <a:rPr lang="it-IT" sz="2000" b="1" dirty="0" err="1" smtClean="0">
                <a:latin typeface="Times New Roman" panose="02020603050405020304" pitchFamily="18" charset="0"/>
                <a:cs typeface="Times New Roman" panose="02020603050405020304" pitchFamily="18" charset="0"/>
              </a:rPr>
              <a:t>Most</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villages</a:t>
            </a:r>
            <a:r>
              <a:rPr lang="it-IT" sz="2000" b="1" dirty="0" smtClean="0">
                <a:latin typeface="Times New Roman" panose="02020603050405020304" pitchFamily="18" charset="0"/>
                <a:cs typeface="Times New Roman" panose="02020603050405020304" pitchFamily="18" charset="0"/>
              </a:rPr>
              <a:t> of </a:t>
            </a:r>
            <a:r>
              <a:rPr lang="it-IT" sz="2000" b="1" dirty="0" err="1" smtClean="0">
                <a:latin typeface="Times New Roman" panose="02020603050405020304" pitchFamily="18" charset="0"/>
                <a:cs typeface="Times New Roman" panose="02020603050405020304" pitchFamily="18" charset="0"/>
              </a:rPr>
              <a:t>Italian</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Alps</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have</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undergone</a:t>
            </a:r>
            <a:r>
              <a:rPr lang="it-IT" sz="2000" b="1" dirty="0" smtClean="0">
                <a:latin typeface="Times New Roman" panose="02020603050405020304" pitchFamily="18" charset="0"/>
                <a:cs typeface="Times New Roman" panose="02020603050405020304" pitchFamily="18" charset="0"/>
              </a:rPr>
              <a:t> severe </a:t>
            </a:r>
            <a:r>
              <a:rPr lang="it-IT" sz="2000" b="1" dirty="0" err="1" smtClean="0">
                <a:latin typeface="Times New Roman" panose="02020603050405020304" pitchFamily="18" charset="0"/>
                <a:cs typeface="Times New Roman" panose="02020603050405020304" pitchFamily="18" charset="0"/>
              </a:rPr>
              <a:t>processes</a:t>
            </a:r>
            <a:r>
              <a:rPr lang="it-IT" sz="2000" b="1" dirty="0" smtClean="0">
                <a:latin typeface="Times New Roman" panose="02020603050405020304" pitchFamily="18" charset="0"/>
                <a:cs typeface="Times New Roman" panose="02020603050405020304" pitchFamily="18" charset="0"/>
              </a:rPr>
              <a:t> of </a:t>
            </a:r>
            <a:r>
              <a:rPr lang="it-IT" sz="2000" b="1" dirty="0" err="1" smtClean="0">
                <a:latin typeface="Times New Roman" panose="02020603050405020304" pitchFamily="18" charset="0"/>
                <a:cs typeface="Times New Roman" panose="02020603050405020304" pitchFamily="18" charset="0"/>
              </a:rPr>
              <a:t>depopulation</a:t>
            </a:r>
            <a:r>
              <a:rPr lang="it-IT" sz="2000" b="1" dirty="0" smtClean="0">
                <a:latin typeface="Times New Roman" panose="02020603050405020304" pitchFamily="18" charset="0"/>
                <a:cs typeface="Times New Roman" panose="02020603050405020304" pitchFamily="18" charset="0"/>
              </a:rPr>
              <a:t>. In the last </a:t>
            </a:r>
            <a:r>
              <a:rPr lang="it-IT" sz="2000" b="1" dirty="0" err="1" smtClean="0">
                <a:latin typeface="Times New Roman" panose="02020603050405020304" pitchFamily="18" charset="0"/>
                <a:cs typeface="Times New Roman" panose="02020603050405020304" pitchFamily="18" charset="0"/>
              </a:rPr>
              <a:t>decades</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expecially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women</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left</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Reasons</a:t>
            </a:r>
            <a:r>
              <a:rPr lang="it-IT" sz="2000" b="1" dirty="0" smtClean="0">
                <a:latin typeface="Times New Roman" panose="02020603050405020304" pitchFamily="18" charset="0"/>
                <a:cs typeface="Times New Roman" panose="02020603050405020304" pitchFamily="18" charset="0"/>
              </a:rPr>
              <a:t> for </a:t>
            </a:r>
            <a:r>
              <a:rPr lang="it-IT" sz="2000" b="1" dirty="0" err="1" smtClean="0">
                <a:latin typeface="Times New Roman" panose="02020603050405020304" pitchFamily="18" charset="0"/>
                <a:cs typeface="Times New Roman" panose="02020603050405020304" pitchFamily="18" charset="0"/>
              </a:rPr>
              <a:t>fleeing</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were</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not</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only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economic</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it</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was</a:t>
            </a:r>
            <a:r>
              <a:rPr lang="it-IT" sz="2000" b="1" dirty="0" smtClean="0">
                <a:latin typeface="Times New Roman" panose="02020603050405020304" pitchFamily="18" charset="0"/>
                <a:cs typeface="Times New Roman" panose="02020603050405020304" pitchFamily="18" charset="0"/>
              </a:rPr>
              <a:t> a strong </a:t>
            </a:r>
            <a:r>
              <a:rPr lang="it-IT" sz="2000" b="1" dirty="0" err="1" smtClean="0">
                <a:latin typeface="Times New Roman" panose="02020603050405020304" pitchFamily="18" charset="0"/>
                <a:cs typeface="Times New Roman" panose="02020603050405020304" pitchFamily="18" charset="0"/>
              </a:rPr>
              <a:t>refusal</a:t>
            </a:r>
            <a:r>
              <a:rPr lang="it-IT" sz="2000" b="1" dirty="0" smtClean="0">
                <a:latin typeface="Times New Roman" panose="02020603050405020304" pitchFamily="18" charset="0"/>
                <a:cs typeface="Times New Roman" panose="02020603050405020304" pitchFamily="18" charset="0"/>
              </a:rPr>
              <a:t>  of </a:t>
            </a:r>
            <a:r>
              <a:rPr lang="it-IT" sz="2000" b="1" dirty="0" err="1" smtClean="0">
                <a:latin typeface="Times New Roman" panose="02020603050405020304" pitchFamily="18" charset="0"/>
                <a:cs typeface="Times New Roman" panose="02020603050405020304" pitchFamily="18" charset="0"/>
              </a:rPr>
              <a:t>pathriarcal</a:t>
            </a:r>
            <a:r>
              <a:rPr lang="it-IT" sz="2000" b="1" dirty="0" smtClean="0">
                <a:latin typeface="Times New Roman" panose="02020603050405020304" pitchFamily="18" charset="0"/>
                <a:cs typeface="Times New Roman" panose="02020603050405020304" pitchFamily="18" charset="0"/>
              </a:rPr>
              <a:t> society.   </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765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22" y="5619020"/>
            <a:ext cx="8100814" cy="1200329"/>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Gender depopulation begun in the ‘60 and had increased year by year, depriving mountain villages of their reproductive factor: the female component.</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 y="0"/>
            <a:ext cx="9133706" cy="561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33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0" y="-23515"/>
            <a:ext cx="2051720" cy="6740307"/>
          </a:xfrm>
          <a:prstGeom prst="rect">
            <a:avLst/>
          </a:prstGeom>
        </p:spPr>
        <p:txBody>
          <a:bodyPr wrap="square">
            <a:spAutoFit/>
          </a:bodyPr>
          <a:lstStyle/>
          <a:p>
            <a:r>
              <a:rPr lang="en-US" sz="2400" b="1" dirty="0" smtClean="0">
                <a:solidFill>
                  <a:prstClr val="white"/>
                </a:solidFill>
                <a:latin typeface="Times New Roman" panose="02020603050405020304" pitchFamily="18" charset="0"/>
                <a:cs typeface="Times New Roman" panose="02020603050405020304" pitchFamily="18" charset="0"/>
              </a:rPr>
              <a:t>Women who accepted to stay had to adhere fully to the traditional model of life. That meant man working outside, commuting on long distances and coming home late at  night, on weekends or for holidays.</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0"/>
            <a:ext cx="5864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915945" y="68818"/>
            <a:ext cx="1217339" cy="1754326"/>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Val Tartano Valley, Sondrio, </a:t>
            </a:r>
            <a:r>
              <a:rPr lang="it-IT" b="1" dirty="0" err="1" smtClean="0">
                <a:latin typeface="Times New Roman" panose="02020603050405020304" pitchFamily="18" charset="0"/>
                <a:cs typeface="Times New Roman" panose="02020603050405020304" pitchFamily="18" charset="0"/>
              </a:rPr>
              <a:t>beginning</a:t>
            </a:r>
            <a:r>
              <a:rPr lang="it-IT" b="1" dirty="0" smtClean="0">
                <a:latin typeface="Times New Roman" panose="02020603050405020304" pitchFamily="18" charset="0"/>
                <a:cs typeface="Times New Roman" panose="02020603050405020304" pitchFamily="18" charset="0"/>
              </a:rPr>
              <a:t> of ‘90</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22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2271" y="5787567"/>
            <a:ext cx="701101" cy="7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12360" y="6488668"/>
            <a:ext cx="1320924" cy="338554"/>
          </a:xfrm>
          <a:prstGeom prst="rect">
            <a:avLst/>
          </a:prstGeom>
          <a:noFill/>
        </p:spPr>
        <p:txBody>
          <a:bodyPr wrap="square" rtlCol="0">
            <a:spAutoFit/>
          </a:bodyPr>
          <a:lstStyle/>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9BBB59">
                    <a:lumMod val="60000"/>
                    <a:lumOff val="40000"/>
                  </a:srgbClr>
                </a:solidFill>
                <a:latin typeface="Times New Roman" panose="02020603050405020304" pitchFamily="18" charset="0"/>
                <a:cs typeface="Times New Roman" panose="02020603050405020304" pitchFamily="18" charset="0"/>
              </a:rPr>
              <a:t>Associazione Sherwood</a:t>
            </a:r>
            <a:endParaRPr lang="it-IT" sz="800" b="1" dirty="0">
              <a:solidFill>
                <a:srgbClr val="9BBB59">
                  <a:lumMod val="60000"/>
                  <a:lumOff val="40000"/>
                </a:srgbClr>
              </a:solidFill>
              <a:latin typeface="Times New Roman" panose="02020603050405020304" pitchFamily="18" charset="0"/>
              <a:cs typeface="Times New Roman" panose="02020603050405020304" pitchFamily="18" charset="0"/>
            </a:endParaRPr>
          </a:p>
        </p:txBody>
      </p:sp>
      <p:sp>
        <p:nvSpPr>
          <p:cNvPr id="8" name="Rettangolo 7"/>
          <p:cNvSpPr/>
          <p:nvPr/>
        </p:nvSpPr>
        <p:spPr>
          <a:xfrm>
            <a:off x="-1" y="-23515"/>
            <a:ext cx="2123727" cy="6740307"/>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All primary production is entrusted to the woman. Reproduction work, which includes the care of bodies (</a:t>
            </a:r>
            <a:r>
              <a:rPr lang="en-US" sz="2400" b="1" dirty="0" smtClean="0">
                <a:solidFill>
                  <a:prstClr val="white"/>
                </a:solidFill>
                <a:latin typeface="Times New Roman" panose="02020603050405020304" pitchFamily="18" charset="0"/>
                <a:cs typeface="Times New Roman" panose="02020603050405020304" pitchFamily="18" charset="0"/>
              </a:rPr>
              <a:t>human and </a:t>
            </a:r>
            <a:r>
              <a:rPr lang="en-US" sz="2400" b="1" dirty="0">
                <a:solidFill>
                  <a:prstClr val="white"/>
                </a:solidFill>
                <a:latin typeface="Times New Roman" panose="02020603050405020304" pitchFamily="18" charset="0"/>
                <a:cs typeface="Times New Roman" panose="02020603050405020304" pitchFamily="18" charset="0"/>
              </a:rPr>
              <a:t>animals) and food sources</a:t>
            </a:r>
            <a:r>
              <a:rPr lang="en-US" sz="2400" b="1" dirty="0" smtClean="0">
                <a:solidFill>
                  <a:prstClr val="white"/>
                </a:solidFill>
                <a:latin typeface="Times New Roman" panose="02020603050405020304" pitchFamily="18" charset="0"/>
                <a:cs typeface="Times New Roman" panose="02020603050405020304" pitchFamily="18" charset="0"/>
              </a:rPr>
              <a:t>. It is a never ending work:  hearth beasts and men must be looked after during holidays too.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038907" y="13811"/>
            <a:ext cx="2094378" cy="3785652"/>
          </a:xfrm>
          <a:prstGeom prst="rect">
            <a:avLst/>
          </a:prstGeom>
          <a:noFill/>
        </p:spPr>
        <p:txBody>
          <a:bodyPr wrap="square" rtlCol="0">
            <a:spAutoFit/>
          </a:bodyPr>
          <a:lstStyle/>
          <a:p>
            <a:r>
              <a:rPr lang="it-IT" sz="2400" b="1" dirty="0" err="1" smtClean="0">
                <a:latin typeface="Times New Roman" panose="02020603050405020304" pitchFamily="18" charset="0"/>
                <a:cs typeface="Times New Roman" panose="02020603050405020304" pitchFamily="18" charset="0"/>
              </a:rPr>
              <a:t>This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work </a:t>
            </a:r>
            <a:r>
              <a:rPr lang="it-IT" sz="2400" b="1" dirty="0" err="1" smtClean="0">
                <a:latin typeface="Times New Roman" panose="02020603050405020304" pitchFamily="18" charset="0"/>
                <a:cs typeface="Times New Roman" panose="02020603050405020304" pitchFamily="18" charset="0"/>
              </a:rPr>
              <a:t>that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mostly</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unpaid</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based</a:t>
            </a:r>
            <a:r>
              <a:rPr lang="it-IT" sz="2400" b="1" dirty="0" smtClean="0">
                <a:latin typeface="Times New Roman" panose="02020603050405020304" pitchFamily="18" charset="0"/>
                <a:cs typeface="Times New Roman" panose="02020603050405020304" pitchFamily="18" charset="0"/>
              </a:rPr>
              <a:t> on the </a:t>
            </a:r>
            <a:r>
              <a:rPr lang="it-IT" sz="2400" b="1" dirty="0" err="1" smtClean="0">
                <a:latin typeface="Times New Roman" panose="02020603050405020304" pitchFamily="18" charset="0"/>
                <a:cs typeface="Times New Roman" panose="02020603050405020304" pitchFamily="18" charset="0"/>
              </a:rPr>
              <a:t>sense</a:t>
            </a:r>
            <a:r>
              <a:rPr lang="it-IT" sz="2400" b="1" dirty="0" smtClean="0">
                <a:latin typeface="Times New Roman" panose="02020603050405020304" pitchFamily="18" charset="0"/>
                <a:cs typeface="Times New Roman" panose="02020603050405020304" pitchFamily="18" charset="0"/>
              </a:rPr>
              <a:t> of duty. </a:t>
            </a:r>
            <a:r>
              <a:rPr lang="it-IT" sz="2400" b="1" dirty="0" err="1" smtClean="0">
                <a:latin typeface="Times New Roman" panose="02020603050405020304" pitchFamily="18" charset="0"/>
                <a:cs typeface="Times New Roman" panose="02020603050405020304" pitchFamily="18" charset="0"/>
              </a:rPr>
              <a:t>This</a:t>
            </a:r>
            <a:r>
              <a:rPr lang="it-IT" sz="2400" b="1" dirty="0" smtClean="0">
                <a:latin typeface="Times New Roman" panose="02020603050405020304" pitchFamily="18" charset="0"/>
                <a:cs typeface="Times New Roman" panose="02020603050405020304" pitchFamily="18" charset="0"/>
              </a:rPr>
              <a:t> moral </a:t>
            </a:r>
            <a:r>
              <a:rPr lang="it-IT" sz="2400" b="1" dirty="0" err="1" smtClean="0">
                <a:latin typeface="Times New Roman" panose="02020603050405020304" pitchFamily="18" charset="0"/>
                <a:cs typeface="Times New Roman" panose="02020603050405020304" pitchFamily="18" charset="0"/>
              </a:rPr>
              <a:t>obligation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rooted</a:t>
            </a:r>
            <a:r>
              <a:rPr lang="it-IT" sz="2400" b="1" dirty="0" smtClean="0">
                <a:latin typeface="Times New Roman" panose="02020603050405020304" pitchFamily="18" charset="0"/>
                <a:cs typeface="Times New Roman" panose="02020603050405020304" pitchFamily="18" charset="0"/>
              </a:rPr>
              <a:t> in </a:t>
            </a:r>
            <a:r>
              <a:rPr lang="it-IT" sz="2400" b="1" dirty="0" err="1" smtClean="0">
                <a:latin typeface="Times New Roman" panose="02020603050405020304" pitchFamily="18" charset="0"/>
                <a:cs typeface="Times New Roman" panose="02020603050405020304" pitchFamily="18" charset="0"/>
              </a:rPr>
              <a:t>Catholic</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religion</a:t>
            </a:r>
            <a:r>
              <a:rPr lang="it-IT" sz="2400" b="1" dirty="0" smtClean="0">
                <a:latin typeface="Times New Roman" panose="02020603050405020304" pitchFamily="18" charset="0"/>
                <a:cs typeface="Times New Roman" panose="02020603050405020304" pitchFamily="18" charset="0"/>
              </a:rPr>
              <a:t>.   </a:t>
            </a:r>
            <a:endParaRPr lang="it-IT" sz="2400" b="1" dirty="0">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7" y="0"/>
            <a:ext cx="4915179" cy="683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2947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2838</Words>
  <Application>Microsoft Office PowerPoint</Application>
  <PresentationFormat>Presentazione su schermo (4:3)</PresentationFormat>
  <Paragraphs>187</Paragraphs>
  <Slides>36</Slides>
  <Notes>0</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Utente Windows</cp:lastModifiedBy>
  <cp:revision>45</cp:revision>
  <dcterms:created xsi:type="dcterms:W3CDTF">2012-05-22T19:14:23Z</dcterms:created>
  <dcterms:modified xsi:type="dcterms:W3CDTF">2019-06-24T13:44:37Z</dcterms:modified>
</cp:coreProperties>
</file>