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20" r:id="rId4"/>
    <p:sldMasterId id="2147483732" r:id="rId5"/>
    <p:sldMasterId id="2147483744" r:id="rId6"/>
  </p:sldMasterIdLst>
  <p:notesMasterIdLst>
    <p:notesMasterId r:id="rId53"/>
  </p:notesMasterIdLst>
  <p:sldIdLst>
    <p:sldId id="257" r:id="rId7"/>
    <p:sldId id="404" r:id="rId8"/>
    <p:sldId id="405" r:id="rId9"/>
    <p:sldId id="406" r:id="rId10"/>
    <p:sldId id="407" r:id="rId11"/>
    <p:sldId id="367" r:id="rId12"/>
    <p:sldId id="409" r:id="rId13"/>
    <p:sldId id="410" r:id="rId14"/>
    <p:sldId id="469" r:id="rId15"/>
    <p:sldId id="411" r:id="rId16"/>
    <p:sldId id="434" r:id="rId17"/>
    <p:sldId id="435" r:id="rId18"/>
    <p:sldId id="470" r:id="rId19"/>
    <p:sldId id="436" r:id="rId20"/>
    <p:sldId id="439" r:id="rId21"/>
    <p:sldId id="413" r:id="rId22"/>
    <p:sldId id="444" r:id="rId23"/>
    <p:sldId id="412" r:id="rId24"/>
    <p:sldId id="416" r:id="rId25"/>
    <p:sldId id="441" r:id="rId26"/>
    <p:sldId id="443" r:id="rId27"/>
    <p:sldId id="419" r:id="rId28"/>
    <p:sldId id="448" r:id="rId29"/>
    <p:sldId id="447" r:id="rId30"/>
    <p:sldId id="421" r:id="rId31"/>
    <p:sldId id="423" r:id="rId32"/>
    <p:sldId id="425" r:id="rId33"/>
    <p:sldId id="446" r:id="rId34"/>
    <p:sldId id="429" r:id="rId35"/>
    <p:sldId id="450" r:id="rId36"/>
    <p:sldId id="427" r:id="rId37"/>
    <p:sldId id="461" r:id="rId38"/>
    <p:sldId id="463" r:id="rId39"/>
    <p:sldId id="466" r:id="rId40"/>
    <p:sldId id="433" r:id="rId41"/>
    <p:sldId id="417" r:id="rId42"/>
    <p:sldId id="451" r:id="rId43"/>
    <p:sldId id="452" r:id="rId44"/>
    <p:sldId id="453" r:id="rId45"/>
    <p:sldId id="454" r:id="rId46"/>
    <p:sldId id="457" r:id="rId47"/>
    <p:sldId id="458" r:id="rId48"/>
    <p:sldId id="396" r:id="rId49"/>
    <p:sldId id="401" r:id="rId50"/>
    <p:sldId id="334" r:id="rId51"/>
    <p:sldId id="402" r:id="rId5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D09"/>
    <a:srgbClr val="267826"/>
    <a:srgbClr val="C6EBF2"/>
    <a:srgbClr val="C7DD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74" autoAdjust="0"/>
    <p:restoredTop sz="94605" autoAdjust="0"/>
  </p:normalViewPr>
  <p:slideViewPr>
    <p:cSldViewPr>
      <p:cViewPr varScale="1">
        <p:scale>
          <a:sx n="97" d="100"/>
          <a:sy n="97" d="100"/>
        </p:scale>
        <p:origin x="-114" y="-180"/>
      </p:cViewPr>
      <p:guideLst>
        <p:guide orient="horz" pos="2160"/>
        <p:guide pos="2880"/>
      </p:guideLst>
    </p:cSldViewPr>
  </p:slideViewPr>
  <p:outlineViewPr>
    <p:cViewPr>
      <p:scale>
        <a:sx n="33" d="100"/>
        <a:sy n="33" d="100"/>
      </p:scale>
      <p:origin x="0" y="317"/>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BD8F6E-CCAF-4972-9BCE-CC1A08838D87}" type="datetimeFigureOut">
              <a:rPr lang="it-IT" smtClean="0"/>
              <a:t>24/09/2019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B38F7E-8ED9-46A1-9241-8082743A3A64}" type="slidenum">
              <a:rPr lang="it-IT" smtClean="0"/>
              <a:t>‹N›</a:t>
            </a:fld>
            <a:endParaRPr lang="it-IT"/>
          </a:p>
        </p:txBody>
      </p:sp>
    </p:spTree>
    <p:extLst>
      <p:ext uri="{BB962C8B-B14F-4D97-AF65-F5344CB8AC3E}">
        <p14:creationId xmlns:p14="http://schemas.microsoft.com/office/powerpoint/2010/main" val="297778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7</a:t>
            </a:fld>
            <a:endParaRPr lang="it-IT"/>
          </a:p>
        </p:txBody>
      </p:sp>
    </p:spTree>
    <p:extLst>
      <p:ext uri="{BB962C8B-B14F-4D97-AF65-F5344CB8AC3E}">
        <p14:creationId xmlns:p14="http://schemas.microsoft.com/office/powerpoint/2010/main" val="1427484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17</a:t>
            </a:fld>
            <a:endParaRPr lang="it-IT"/>
          </a:p>
        </p:txBody>
      </p:sp>
    </p:spTree>
    <p:extLst>
      <p:ext uri="{BB962C8B-B14F-4D97-AF65-F5344CB8AC3E}">
        <p14:creationId xmlns:p14="http://schemas.microsoft.com/office/powerpoint/2010/main" val="1427484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18</a:t>
            </a:fld>
            <a:endParaRPr lang="it-IT"/>
          </a:p>
        </p:txBody>
      </p:sp>
    </p:spTree>
    <p:extLst>
      <p:ext uri="{BB962C8B-B14F-4D97-AF65-F5344CB8AC3E}">
        <p14:creationId xmlns:p14="http://schemas.microsoft.com/office/powerpoint/2010/main" val="1427484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19</a:t>
            </a:fld>
            <a:endParaRPr lang="it-IT"/>
          </a:p>
        </p:txBody>
      </p:sp>
    </p:spTree>
    <p:extLst>
      <p:ext uri="{BB962C8B-B14F-4D97-AF65-F5344CB8AC3E}">
        <p14:creationId xmlns:p14="http://schemas.microsoft.com/office/powerpoint/2010/main" val="1427484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20</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21</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32</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34</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36</a:t>
            </a:fld>
            <a:endParaRPr lang="it-IT"/>
          </a:p>
        </p:txBody>
      </p:sp>
    </p:spTree>
    <p:extLst>
      <p:ext uri="{BB962C8B-B14F-4D97-AF65-F5344CB8AC3E}">
        <p14:creationId xmlns:p14="http://schemas.microsoft.com/office/powerpoint/2010/main" val="1427484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8</a:t>
            </a:fld>
            <a:endParaRPr lang="it-IT"/>
          </a:p>
        </p:txBody>
      </p:sp>
    </p:spTree>
    <p:extLst>
      <p:ext uri="{BB962C8B-B14F-4D97-AF65-F5344CB8AC3E}">
        <p14:creationId xmlns:p14="http://schemas.microsoft.com/office/powerpoint/2010/main" val="142748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9</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10</a:t>
            </a:fld>
            <a:endParaRPr lang="it-IT"/>
          </a:p>
        </p:txBody>
      </p:sp>
    </p:spTree>
    <p:extLst>
      <p:ext uri="{BB962C8B-B14F-4D97-AF65-F5344CB8AC3E}">
        <p14:creationId xmlns:p14="http://schemas.microsoft.com/office/powerpoint/2010/main" val="142748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11</a:t>
            </a:fld>
            <a:endParaRPr lang="it-IT"/>
          </a:p>
        </p:txBody>
      </p:sp>
    </p:spTree>
    <p:extLst>
      <p:ext uri="{BB962C8B-B14F-4D97-AF65-F5344CB8AC3E}">
        <p14:creationId xmlns:p14="http://schemas.microsoft.com/office/powerpoint/2010/main" val="142748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12</a:t>
            </a:fld>
            <a:endParaRPr lang="it-IT"/>
          </a:p>
        </p:txBody>
      </p:sp>
    </p:spTree>
    <p:extLst>
      <p:ext uri="{BB962C8B-B14F-4D97-AF65-F5344CB8AC3E}">
        <p14:creationId xmlns:p14="http://schemas.microsoft.com/office/powerpoint/2010/main" val="142748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14</a:t>
            </a:fld>
            <a:endParaRPr lang="it-IT"/>
          </a:p>
        </p:txBody>
      </p:sp>
    </p:spTree>
    <p:extLst>
      <p:ext uri="{BB962C8B-B14F-4D97-AF65-F5344CB8AC3E}">
        <p14:creationId xmlns:p14="http://schemas.microsoft.com/office/powerpoint/2010/main" val="1427484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15</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16</a:t>
            </a:fld>
            <a:endParaRPr lang="it-IT"/>
          </a:p>
        </p:txBody>
      </p:sp>
    </p:spTree>
    <p:extLst>
      <p:ext uri="{BB962C8B-B14F-4D97-AF65-F5344CB8AC3E}">
        <p14:creationId xmlns:p14="http://schemas.microsoft.com/office/powerpoint/2010/main" val="1427484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24/09/2019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982754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24/09/2019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91432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24/09/2019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883349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0651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39422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01992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3627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12632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04389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96221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23796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24/09/2019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660958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66973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6002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97301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14188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03782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97217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62232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35613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630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6767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t>24/09/2019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529724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63356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39374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78623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67092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63772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30121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50631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87291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17580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67383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t>24/09/2019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998074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99001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33652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47425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03653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34576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942394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73252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311824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92491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8616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t>24/09/2019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966556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20320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154051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52717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60037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29256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76844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03402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45579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495235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657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t>24/09/2019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057131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950517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48543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99444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52143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76661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027945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2085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t>24/09/2019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29153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t>24/09/2019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770428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t>24/09/2019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989840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t>24/09/2019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t>‹N›</a:t>
            </a:fld>
            <a:endParaRPr lang="it-IT"/>
          </a:p>
        </p:txBody>
      </p:sp>
    </p:spTree>
    <p:extLst>
      <p:ext uri="{BB962C8B-B14F-4D97-AF65-F5344CB8AC3E}">
        <p14:creationId xmlns:p14="http://schemas.microsoft.com/office/powerpoint/2010/main" val="3752220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36D27-3812-48D2-80B0-15B93E59A924}"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87688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347617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282792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E54CE-DBEA-438E-8F5D-BC0529C3215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871067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24/09/2019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620289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46.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9695" y="4625752"/>
            <a:ext cx="8410423" cy="1872208"/>
          </a:xfrm>
        </p:spPr>
        <p:txBody>
          <a:bodyPr>
            <a:normAutofit fontScale="90000"/>
          </a:bodyPr>
          <a:lstStyle/>
          <a:p>
            <a:r>
              <a:rPr lang="it-IT" b="1" dirty="0">
                <a:solidFill>
                  <a:schemeClr val="bg1"/>
                </a:solidFill>
                <a:latin typeface="Times New Roman" panose="02020603050405020304" pitchFamily="18" charset="0"/>
                <a:cs typeface="Times New Roman" panose="02020603050405020304" pitchFamily="18" charset="0"/>
              </a:rPr>
              <a:t>L’</a:t>
            </a:r>
            <a:r>
              <a:rPr lang="it-IT" b="1" dirty="0" err="1">
                <a:solidFill>
                  <a:schemeClr val="bg1"/>
                </a:solidFill>
                <a:latin typeface="Times New Roman" panose="02020603050405020304" pitchFamily="18" charset="0"/>
                <a:cs typeface="Times New Roman" panose="02020603050405020304" pitchFamily="18" charset="0"/>
              </a:rPr>
              <a:t>arkeotrekking</a:t>
            </a:r>
            <a:r>
              <a:rPr lang="it-IT" b="1" dirty="0">
                <a:solidFill>
                  <a:schemeClr val="bg1"/>
                </a:solidFill>
                <a:latin typeface="Times New Roman" panose="02020603050405020304" pitchFamily="18" charset="0"/>
                <a:cs typeface="Times New Roman" panose="02020603050405020304" pitchFamily="18" charset="0"/>
              </a:rPr>
              <a:t> e le antiche culture egualitarie: saper “tornare indietro” per sopravvivere alla </a:t>
            </a:r>
            <a:r>
              <a:rPr lang="it-IT" b="1" dirty="0" smtClean="0">
                <a:solidFill>
                  <a:schemeClr val="bg1"/>
                </a:solidFill>
                <a:latin typeface="Times New Roman" panose="02020603050405020304" pitchFamily="18" charset="0"/>
                <a:cs typeface="Times New Roman" panose="02020603050405020304" pitchFamily="18" charset="0"/>
              </a:rPr>
              <a:t>crisi</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schemeClr val="bg1"/>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bg1"/>
                </a:solidFill>
                <a:latin typeface="Times New Roman" panose="02020603050405020304" pitchFamily="18" charset="0"/>
                <a:cs typeface="Times New Roman" panose="02020603050405020304" pitchFamily="18" charset="0"/>
              </a:rPr>
              <a:t>Associazione Sherwood</a:t>
            </a:r>
            <a:endParaRPr lang="it-IT" sz="8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9" y="1"/>
            <a:ext cx="8287587" cy="4653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432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740447" y="1"/>
            <a:ext cx="4419612" cy="6832640"/>
          </a:xfrm>
          <a:prstGeom prst="rect">
            <a:avLst/>
          </a:prstGeom>
          <a:noFill/>
        </p:spPr>
        <p:txBody>
          <a:bodyPr wrap="square" rtlCol="0">
            <a:spAutoFit/>
          </a:bodyPr>
          <a:lstStyle/>
          <a:p>
            <a:r>
              <a:rPr lang="it-IT" sz="2300" b="1" dirty="0" smtClean="0">
                <a:solidFill>
                  <a:prstClr val="white"/>
                </a:solidFill>
                <a:latin typeface="Times New Roman" pitchFamily="18" charset="0"/>
                <a:cs typeface="Times New Roman" pitchFamily="18" charset="0"/>
              </a:rPr>
              <a:t>Riattiviamo percorsi </a:t>
            </a:r>
            <a:r>
              <a:rPr lang="it-IT" sz="2300" b="1" dirty="0">
                <a:solidFill>
                  <a:prstClr val="white"/>
                </a:solidFill>
                <a:latin typeface="Times New Roman" pitchFamily="18" charset="0"/>
                <a:cs typeface="Times New Roman" pitchFamily="18" charset="0"/>
              </a:rPr>
              <a:t>arcaici che collegano </a:t>
            </a:r>
            <a:r>
              <a:rPr lang="it-IT" sz="2300" b="1" dirty="0" smtClean="0">
                <a:solidFill>
                  <a:prstClr val="white"/>
                </a:solidFill>
                <a:latin typeface="Times New Roman" pitchFamily="18" charset="0"/>
                <a:cs typeface="Times New Roman" pitchFamily="18" charset="0"/>
              </a:rPr>
              <a:t>siti </a:t>
            </a:r>
            <a:r>
              <a:rPr lang="it-IT" sz="2300" b="1" dirty="0">
                <a:solidFill>
                  <a:prstClr val="white"/>
                </a:solidFill>
                <a:latin typeface="Times New Roman" pitchFamily="18" charset="0"/>
                <a:cs typeface="Times New Roman" pitchFamily="18" charset="0"/>
              </a:rPr>
              <a:t>archeologici di mezza costa, dove </a:t>
            </a:r>
            <a:r>
              <a:rPr lang="it-IT" sz="2300" b="1" dirty="0" smtClean="0">
                <a:solidFill>
                  <a:prstClr val="white"/>
                </a:solidFill>
                <a:latin typeface="Times New Roman" pitchFamily="18" charset="0"/>
                <a:cs typeface="Times New Roman" pitchFamily="18" charset="0"/>
              </a:rPr>
              <a:t>la gente ha vissuto per migliaia di anni, e le </a:t>
            </a:r>
            <a:r>
              <a:rPr lang="it-IT" sz="2300" b="1" dirty="0">
                <a:solidFill>
                  <a:prstClr val="white"/>
                </a:solidFill>
                <a:latin typeface="Times New Roman" pitchFamily="18" charset="0"/>
                <a:cs typeface="Times New Roman" pitchFamily="18" charset="0"/>
              </a:rPr>
              <a:t>comunità sono riuscite a </a:t>
            </a:r>
            <a:r>
              <a:rPr lang="it-IT" sz="2300" b="1" dirty="0" smtClean="0">
                <a:solidFill>
                  <a:prstClr val="white"/>
                </a:solidFill>
                <a:latin typeface="Times New Roman" pitchFamily="18" charset="0"/>
                <a:cs typeface="Times New Roman" pitchFamily="18" charset="0"/>
              </a:rPr>
              <a:t>mantenersi libere </a:t>
            </a:r>
            <a:r>
              <a:rPr lang="it-IT" sz="2300" b="1" dirty="0">
                <a:solidFill>
                  <a:prstClr val="white"/>
                </a:solidFill>
                <a:latin typeface="Times New Roman" pitchFamily="18" charset="0"/>
                <a:cs typeface="Times New Roman" pitchFamily="18" charset="0"/>
              </a:rPr>
              <a:t>malgrado i problemi di sopravvivenza. </a:t>
            </a:r>
            <a:r>
              <a:rPr lang="it-IT" sz="2300" b="1" dirty="0" smtClean="0">
                <a:solidFill>
                  <a:prstClr val="white"/>
                </a:solidFill>
                <a:latin typeface="Times New Roman" pitchFamily="18" charset="0"/>
                <a:cs typeface="Times New Roman" pitchFamily="18" charset="0"/>
              </a:rPr>
              <a:t>L’</a:t>
            </a:r>
            <a:r>
              <a:rPr lang="it-IT" sz="2300" b="1" dirty="0" err="1" smtClean="0">
                <a:solidFill>
                  <a:prstClr val="white"/>
                </a:solidFill>
                <a:latin typeface="Times New Roman" pitchFamily="18" charset="0"/>
                <a:cs typeface="Times New Roman" pitchFamily="18" charset="0"/>
              </a:rPr>
              <a:t>arkeotrekking</a:t>
            </a:r>
            <a:r>
              <a:rPr lang="it-IT" sz="2300" b="1" dirty="0" smtClean="0">
                <a:solidFill>
                  <a:prstClr val="white"/>
                </a:solidFill>
                <a:latin typeface="Times New Roman" pitchFamily="18" charset="0"/>
                <a:cs typeface="Times New Roman" pitchFamily="18" charset="0"/>
              </a:rPr>
              <a:t> è un seminario itinerante, </a:t>
            </a:r>
            <a:r>
              <a:rPr lang="it-IT" sz="2300" b="1" dirty="0">
                <a:solidFill>
                  <a:prstClr val="white"/>
                </a:solidFill>
                <a:latin typeface="Times New Roman" pitchFamily="18" charset="0"/>
                <a:cs typeface="Times New Roman" pitchFamily="18" charset="0"/>
              </a:rPr>
              <a:t>in cui si cerca di scoprire come funzionavano le antiche comunità egualitarie e </a:t>
            </a:r>
            <a:r>
              <a:rPr lang="it-IT" sz="2300" b="1" dirty="0" err="1" smtClean="0">
                <a:solidFill>
                  <a:prstClr val="white"/>
                </a:solidFill>
                <a:latin typeface="Times New Roman" pitchFamily="18" charset="0"/>
                <a:cs typeface="Times New Roman" pitchFamily="18" charset="0"/>
              </a:rPr>
              <a:t>matrifocali</a:t>
            </a:r>
            <a:r>
              <a:rPr lang="it-IT" sz="2300" b="1" dirty="0" smtClean="0">
                <a:solidFill>
                  <a:prstClr val="white"/>
                </a:solidFill>
                <a:latin typeface="Times New Roman" pitchFamily="18" charset="0"/>
                <a:cs typeface="Times New Roman" pitchFamily="18" charset="0"/>
              </a:rPr>
              <a:t> montanare. Siamo </a:t>
            </a:r>
            <a:r>
              <a:rPr lang="it-IT" sz="2300" b="1" dirty="0">
                <a:solidFill>
                  <a:prstClr val="white"/>
                </a:solidFill>
                <a:latin typeface="Times New Roman" pitchFamily="18" charset="0"/>
                <a:cs typeface="Times New Roman" pitchFamily="18" charset="0"/>
              </a:rPr>
              <a:t>convinti che l'unica possibilità di sopravvivere alla crisi climatica sia ritornare all'autogestione e all'autoproduzione, e che le montagne saranno (forse) fra i pochi luoghi salvati dal </a:t>
            </a:r>
            <a:endParaRPr lang="it-IT" sz="2300" b="1" dirty="0" smtClean="0">
              <a:solidFill>
                <a:prstClr val="white"/>
              </a:solidFill>
              <a:latin typeface="Times New Roman" pitchFamily="18" charset="0"/>
              <a:cs typeface="Times New Roman" pitchFamily="18" charset="0"/>
            </a:endParaRPr>
          </a:p>
          <a:p>
            <a:r>
              <a:rPr lang="it-IT" sz="2300" b="1" dirty="0" smtClean="0">
                <a:solidFill>
                  <a:prstClr val="white"/>
                </a:solidFill>
                <a:latin typeface="Times New Roman" pitchFamily="18" charset="0"/>
                <a:cs typeface="Times New Roman" pitchFamily="18" charset="0"/>
              </a:rPr>
              <a:t>disastro e </a:t>
            </a:r>
            <a:r>
              <a:rPr lang="it-IT" sz="2300" b="1" dirty="0" err="1" smtClean="0">
                <a:solidFill>
                  <a:prstClr val="white"/>
                </a:solidFill>
                <a:latin typeface="Times New Roman" pitchFamily="18" charset="0"/>
                <a:cs typeface="Times New Roman" pitchFamily="18" charset="0"/>
              </a:rPr>
              <a:t>reinsediabili</a:t>
            </a:r>
            <a:r>
              <a:rPr lang="it-IT" sz="2300" b="1" dirty="0" smtClean="0">
                <a:solidFill>
                  <a:prstClr val="white"/>
                </a:solidFill>
                <a:latin typeface="Times New Roman" pitchFamily="18" charset="0"/>
                <a:cs typeface="Times New Roman" pitchFamily="18" charset="0"/>
              </a:rPr>
              <a:t>. </a:t>
            </a:r>
            <a:r>
              <a:rPr lang="it-IT" sz="24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1" y="0"/>
            <a:ext cx="48489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857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837677" y="1"/>
            <a:ext cx="4322381" cy="6832640"/>
          </a:xfrm>
          <a:prstGeom prst="rect">
            <a:avLst/>
          </a:prstGeom>
          <a:noFill/>
        </p:spPr>
        <p:txBody>
          <a:bodyPr wrap="square" rtlCol="0">
            <a:spAutoFit/>
          </a:bodyPr>
          <a:lstStyle/>
          <a:p>
            <a:r>
              <a:rPr lang="it-IT" sz="2300" b="1" dirty="0">
                <a:solidFill>
                  <a:prstClr val="white"/>
                </a:solidFill>
                <a:latin typeface="Times New Roman" pitchFamily="18" charset="0"/>
                <a:cs typeface="Times New Roman" pitchFamily="18" charset="0"/>
              </a:rPr>
              <a:t>Sherwood non ha mai ricevuto finanziamenti </a:t>
            </a:r>
            <a:r>
              <a:rPr lang="it-IT" sz="2300" b="1" dirty="0" smtClean="0">
                <a:solidFill>
                  <a:prstClr val="white"/>
                </a:solidFill>
                <a:latin typeface="Times New Roman" pitchFamily="18" charset="0"/>
                <a:cs typeface="Times New Roman" pitchFamily="18" charset="0"/>
              </a:rPr>
              <a:t>pubblici, </a:t>
            </a:r>
            <a:r>
              <a:rPr lang="it-IT" sz="2300" b="1" dirty="0">
                <a:solidFill>
                  <a:prstClr val="white"/>
                </a:solidFill>
                <a:latin typeface="Times New Roman" pitchFamily="18" charset="0"/>
                <a:cs typeface="Times New Roman" pitchFamily="18" charset="0"/>
              </a:rPr>
              <a:t>si basa sul nostro lavoro - mio e del mio compagno, che ci stiamo mettendo una casa e tutta l'attrezzatura che ci starà </a:t>
            </a:r>
            <a:r>
              <a:rPr lang="it-IT" sz="2300" b="1" dirty="0" smtClean="0">
                <a:solidFill>
                  <a:prstClr val="white"/>
                </a:solidFill>
                <a:latin typeface="Times New Roman" pitchFamily="18" charset="0"/>
                <a:cs typeface="Times New Roman" pitchFamily="18" charset="0"/>
              </a:rPr>
              <a:t>dentro. Ho </a:t>
            </a:r>
            <a:r>
              <a:rPr lang="it-IT" sz="2300" b="1" dirty="0">
                <a:solidFill>
                  <a:prstClr val="white"/>
                </a:solidFill>
                <a:latin typeface="Times New Roman" pitchFamily="18" charset="0"/>
                <a:cs typeface="Times New Roman" pitchFamily="18" charset="0"/>
              </a:rPr>
              <a:t>scelto di dedicarmi full time </a:t>
            </a:r>
            <a:r>
              <a:rPr lang="it-IT" sz="2300" b="1" dirty="0" smtClean="0">
                <a:solidFill>
                  <a:prstClr val="white"/>
                </a:solidFill>
                <a:latin typeface="Times New Roman" pitchFamily="18" charset="0"/>
                <a:cs typeface="Times New Roman" pitchFamily="18" charset="0"/>
              </a:rPr>
              <a:t>all’associazione</a:t>
            </a:r>
            <a:r>
              <a:rPr lang="it-IT" sz="2300" b="1" dirty="0" smtClean="0">
                <a:solidFill>
                  <a:prstClr val="white"/>
                </a:solidFill>
                <a:latin typeface="Times New Roman" pitchFamily="18" charset="0"/>
                <a:cs typeface="Times New Roman" pitchFamily="18" charset="0"/>
              </a:rPr>
              <a:t>, </a:t>
            </a:r>
            <a:r>
              <a:rPr lang="it-IT" sz="2300" b="1" dirty="0">
                <a:solidFill>
                  <a:prstClr val="white"/>
                </a:solidFill>
                <a:latin typeface="Times New Roman" pitchFamily="18" charset="0"/>
                <a:cs typeface="Times New Roman" pitchFamily="18" charset="0"/>
              </a:rPr>
              <a:t>e lui ha preso un part </a:t>
            </a:r>
            <a:r>
              <a:rPr lang="it-IT" sz="2300" b="1" dirty="0" smtClean="0">
                <a:solidFill>
                  <a:prstClr val="white"/>
                </a:solidFill>
                <a:latin typeface="Times New Roman" pitchFamily="18" charset="0"/>
                <a:cs typeface="Times New Roman" pitchFamily="18" charset="0"/>
              </a:rPr>
              <a:t>time. Compensiamo </a:t>
            </a:r>
            <a:r>
              <a:rPr lang="it-IT" sz="2300" b="1" dirty="0">
                <a:solidFill>
                  <a:prstClr val="white"/>
                </a:solidFill>
                <a:latin typeface="Times New Roman" pitchFamily="18" charset="0"/>
                <a:cs typeface="Times New Roman" pitchFamily="18" charset="0"/>
              </a:rPr>
              <a:t>il mancato ingresso con </a:t>
            </a:r>
            <a:r>
              <a:rPr lang="it-IT" sz="2300" b="1" dirty="0" smtClean="0">
                <a:solidFill>
                  <a:prstClr val="white"/>
                </a:solidFill>
                <a:latin typeface="Times New Roman" pitchFamily="18" charset="0"/>
                <a:cs typeface="Times New Roman" pitchFamily="18" charset="0"/>
              </a:rPr>
              <a:t>l'autoproduzione </a:t>
            </a:r>
            <a:r>
              <a:rPr lang="it-IT" sz="2300" b="1" dirty="0">
                <a:solidFill>
                  <a:prstClr val="white"/>
                </a:solidFill>
                <a:latin typeface="Times New Roman" pitchFamily="18" charset="0"/>
                <a:cs typeface="Times New Roman" pitchFamily="18" charset="0"/>
              </a:rPr>
              <a:t>e l'autocostruzione. Abbiamo attività a pagamento che in qualche modo riescono a compensare qualche spesa. Per scelta la tessera associativa ha un prezzo molto basso </a:t>
            </a:r>
            <a:r>
              <a:rPr lang="it-IT" sz="2300" b="1" dirty="0" smtClean="0">
                <a:solidFill>
                  <a:prstClr val="white"/>
                </a:solidFill>
                <a:latin typeface="Times New Roman" pitchFamily="18" charset="0"/>
                <a:cs typeface="Times New Roman" pitchFamily="18" charset="0"/>
              </a:rPr>
              <a:t>e </a:t>
            </a:r>
            <a:r>
              <a:rPr lang="it-IT" sz="2300" b="1" dirty="0">
                <a:solidFill>
                  <a:prstClr val="white"/>
                </a:solidFill>
                <a:latin typeface="Times New Roman" pitchFamily="18" charset="0"/>
                <a:cs typeface="Times New Roman" pitchFamily="18" charset="0"/>
              </a:rPr>
              <a:t>così </a:t>
            </a:r>
            <a:endParaRPr lang="it-IT" sz="2300" b="1" dirty="0" smtClean="0">
              <a:solidFill>
                <a:prstClr val="white"/>
              </a:solidFill>
              <a:latin typeface="Times New Roman" pitchFamily="18" charset="0"/>
              <a:cs typeface="Times New Roman" pitchFamily="18" charset="0"/>
            </a:endParaRPr>
          </a:p>
          <a:p>
            <a:r>
              <a:rPr lang="it-IT" sz="2300" b="1" dirty="0" smtClean="0">
                <a:solidFill>
                  <a:prstClr val="white"/>
                </a:solidFill>
                <a:latin typeface="Times New Roman" pitchFamily="18" charset="0"/>
                <a:cs typeface="Times New Roman" pitchFamily="18" charset="0"/>
              </a:rPr>
              <a:t>le attività. Non </a:t>
            </a:r>
            <a:r>
              <a:rPr lang="it-IT" sz="2300" b="1" dirty="0">
                <a:solidFill>
                  <a:prstClr val="white"/>
                </a:solidFill>
                <a:latin typeface="Times New Roman" pitchFamily="18" charset="0"/>
                <a:cs typeface="Times New Roman" pitchFamily="18" charset="0"/>
              </a:rPr>
              <a:t>possiamo destinare fondi alla pubblicità. . </a:t>
            </a:r>
            <a:r>
              <a:rPr lang="it-IT" sz="24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18" b="1340"/>
          <a:stretch/>
        </p:blipFill>
        <p:spPr bwMode="auto">
          <a:xfrm>
            <a:off x="10404" y="-12516"/>
            <a:ext cx="4827274" cy="687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362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837677" y="1"/>
            <a:ext cx="4322381" cy="6832640"/>
          </a:xfrm>
          <a:prstGeom prst="rect">
            <a:avLst/>
          </a:prstGeom>
          <a:noFill/>
        </p:spPr>
        <p:txBody>
          <a:bodyPr wrap="square" rtlCol="0">
            <a:spAutoFit/>
          </a:bodyPr>
          <a:lstStyle/>
          <a:p>
            <a:r>
              <a:rPr lang="it-IT" sz="2300" b="1" dirty="0" smtClean="0">
                <a:solidFill>
                  <a:prstClr val="white"/>
                </a:solidFill>
                <a:latin typeface="Times New Roman" pitchFamily="18" charset="0"/>
                <a:cs typeface="Times New Roman" pitchFamily="18" charset="0"/>
              </a:rPr>
              <a:t>Gli </a:t>
            </a:r>
            <a:r>
              <a:rPr lang="it-IT" sz="2300" b="1" dirty="0" err="1" smtClean="0">
                <a:solidFill>
                  <a:prstClr val="white"/>
                </a:solidFill>
                <a:latin typeface="Times New Roman" pitchFamily="18" charset="0"/>
                <a:cs typeface="Times New Roman" pitchFamily="18" charset="0"/>
              </a:rPr>
              <a:t>arkeotrekking</a:t>
            </a:r>
            <a:r>
              <a:rPr lang="it-IT" sz="2300" b="1" dirty="0" smtClean="0">
                <a:solidFill>
                  <a:prstClr val="white"/>
                </a:solidFill>
                <a:latin typeface="Times New Roman" pitchFamily="18" charset="0"/>
                <a:cs typeface="Times New Roman" pitchFamily="18" charset="0"/>
              </a:rPr>
              <a:t> vengono fatti in Trentino, dove c’è la sede operativa, ma anche in altri luoghi in cui esistono gruppi che ce lo chiedono e con cui avviamo rapporti di partnership. Si svolgono anche in occasione di eventi particolari (per esempio una mostra, o l’apertura temporanea di un sito artistico o archeologico) che consentano di acquisire uno sguardo diverso sulla storia di genere o sulla microstoria, per permettere di far sentire la propria voce alle donne e a comunità che sono state private della possibilità di esprimersi. Coinvolgiamo operatori e produttori sul posto. </a:t>
            </a:r>
            <a:r>
              <a:rPr lang="it-IT" sz="24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506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73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07504" y="5588780"/>
            <a:ext cx="9036496" cy="1138773"/>
          </a:xfrm>
          <a:prstGeom prst="rect">
            <a:avLst/>
          </a:prstGeom>
          <a:noFill/>
        </p:spPr>
        <p:txBody>
          <a:bodyPr wrap="square" rtlCol="0">
            <a:spAutoFit/>
          </a:bodyPr>
          <a:lstStyle/>
          <a:p>
            <a:r>
              <a:rPr lang="it-IT" sz="1700" b="1" dirty="0" smtClean="0">
                <a:solidFill>
                  <a:schemeClr val="bg1"/>
                </a:solidFill>
                <a:latin typeface="Times New Roman" panose="02020603050405020304" pitchFamily="18" charset="0"/>
                <a:cs typeface="Times New Roman" panose="02020603050405020304" pitchFamily="18" charset="0"/>
              </a:rPr>
              <a:t>Chi partecipa all’</a:t>
            </a:r>
            <a:r>
              <a:rPr lang="it-IT" sz="1700" b="1" dirty="0" err="1" smtClean="0">
                <a:solidFill>
                  <a:schemeClr val="bg1"/>
                </a:solidFill>
                <a:latin typeface="Times New Roman" panose="02020603050405020304" pitchFamily="18" charset="0"/>
                <a:cs typeface="Times New Roman" panose="02020603050405020304" pitchFamily="18" charset="0"/>
              </a:rPr>
              <a:t>arkeotrekking</a:t>
            </a:r>
            <a:r>
              <a:rPr lang="it-IT" sz="1700" b="1" dirty="0" smtClean="0">
                <a:solidFill>
                  <a:schemeClr val="bg1"/>
                </a:solidFill>
                <a:latin typeface="Times New Roman" panose="02020603050405020304" pitchFamily="18" charset="0"/>
                <a:cs typeface="Times New Roman" panose="02020603050405020304" pitchFamily="18" charset="0"/>
              </a:rPr>
              <a:t>? Principalmente donne, di ogni condizione sociale, di ogni tipo di titolo di studio: dalla bidella alla docente universitaria. Adulti: pochi i giovani, la media è dai 40 in poi. Vengono apposta da Roma in su: malgrado i tentativi, non abbiamo mai avuto un turista. Chi viene una volta di solito ritorna e spesso si attiva per farlo sul suo territorio.   </a:t>
            </a:r>
            <a:endParaRPr lang="it-IT" sz="17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3372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837677" y="1"/>
            <a:ext cx="4306323" cy="6832640"/>
          </a:xfrm>
          <a:prstGeom prst="rect">
            <a:avLst/>
          </a:prstGeom>
          <a:noFill/>
        </p:spPr>
        <p:txBody>
          <a:bodyPr wrap="square" rtlCol="0">
            <a:spAutoFit/>
          </a:bodyPr>
          <a:lstStyle/>
          <a:p>
            <a:r>
              <a:rPr lang="it-IT" sz="2300" b="1" dirty="0" smtClean="0">
                <a:solidFill>
                  <a:prstClr val="white"/>
                </a:solidFill>
                <a:latin typeface="Times New Roman" pitchFamily="18" charset="0"/>
                <a:cs typeface="Times New Roman" pitchFamily="18" charset="0"/>
              </a:rPr>
              <a:t>Lo studio delle civiltà antiche e delle culture popolari alpine e montanare viene condotto per cercare soluzioni ed esempi. Patriarcato e capitalismo sono solo l’ultimo respiro di una storia dell’umanità che è molto più antica di quanto normalmente si pensi: e che si è sviluppata secondo regole diverse da quelle che si credono eterne. Il mercato in poche generazioni è riuscito a distruggere civiltà che vivevano in armonia con l’ambiente da migliaia di anni. Che per lo più sapevano darsi dei limiti e non oltrepassare la capacità </a:t>
            </a:r>
          </a:p>
          <a:p>
            <a:r>
              <a:rPr lang="it-IT" sz="2300" b="1" dirty="0" smtClean="0">
                <a:solidFill>
                  <a:prstClr val="white"/>
                </a:solidFill>
                <a:latin typeface="Times New Roman" pitchFamily="18" charset="0"/>
                <a:cs typeface="Times New Roman" pitchFamily="18" charset="0"/>
              </a:rPr>
              <a:t>portante degli ecosistemi.</a:t>
            </a:r>
            <a:r>
              <a:rPr lang="it-IT" sz="24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0"/>
            <a:ext cx="4837675" cy="68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920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0" y="0"/>
            <a:ext cx="9144000" cy="2677656"/>
          </a:xfrm>
          <a:prstGeom prst="rect">
            <a:avLst/>
          </a:prstGeom>
          <a:noFill/>
        </p:spPr>
        <p:txBody>
          <a:bodyPr wrap="square" rtlCol="0">
            <a:spAutoFit/>
          </a:bodyPr>
          <a:lstStyle/>
          <a:p>
            <a:r>
              <a:rPr lang="it-IT" sz="2400" b="1" dirty="0">
                <a:solidFill>
                  <a:prstClr val="white"/>
                </a:solidFill>
                <a:latin typeface="Times New Roman" pitchFamily="18" charset="0"/>
                <a:cs typeface="Times New Roman" pitchFamily="18" charset="0"/>
              </a:rPr>
              <a:t>La rivoluzione urbana segna l'inizio di un movimento migratorio che sembra inarrestabile: lo spostamento di popolazione dalle zone interne, principalmente montagnose ma anche pianeggianti, alle città e alle coste, contemporaneamente, per quanto riguarda l'Italia, alla migrazione dal Sud al Nord. E' un movimento tuttora in atto, </a:t>
            </a:r>
            <a:r>
              <a:rPr lang="it-IT" sz="2400" b="1" dirty="0" smtClean="0">
                <a:solidFill>
                  <a:prstClr val="white"/>
                </a:solidFill>
                <a:latin typeface="Times New Roman" pitchFamily="18" charset="0"/>
                <a:cs typeface="Times New Roman" pitchFamily="18" charset="0"/>
              </a:rPr>
              <a:t>che coinvolge primariamente le componenti riproduttive e in parte quelle culturalmente più preparate: le donne e i giovani laureati.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 y="2677656"/>
            <a:ext cx="9144000"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0" y="5128756"/>
            <a:ext cx="9144000" cy="1569660"/>
          </a:xfrm>
          <a:prstGeom prst="rect">
            <a:avLst/>
          </a:prstGeom>
          <a:noFill/>
        </p:spPr>
        <p:txBody>
          <a:bodyPr wrap="square" rtlCol="0">
            <a:spAutoFit/>
          </a:bodyPr>
          <a:lstStyle/>
          <a:p>
            <a:r>
              <a:rPr lang="it-IT" sz="2400" b="1" dirty="0" smtClean="0">
                <a:solidFill>
                  <a:schemeClr val="bg1"/>
                </a:solidFill>
                <a:latin typeface="Times New Roman" panose="02020603050405020304" pitchFamily="18" charset="0"/>
                <a:cs typeface="Times New Roman" panose="02020603050405020304" pitchFamily="18" charset="0"/>
              </a:rPr>
              <a:t>E’ un movimento che </a:t>
            </a:r>
            <a:r>
              <a:rPr lang="it-IT" sz="2400" b="1" dirty="0">
                <a:solidFill>
                  <a:schemeClr val="bg1"/>
                </a:solidFill>
                <a:latin typeface="Times New Roman" panose="02020603050405020304" pitchFamily="18" charset="0"/>
                <a:cs typeface="Times New Roman" panose="02020603050405020304" pitchFamily="18" charset="0"/>
              </a:rPr>
              <a:t>probabilmente dovrà invertirsi causa il riscaldamento globale. </a:t>
            </a:r>
            <a:r>
              <a:rPr lang="it-IT" sz="2400" b="1" dirty="0" smtClean="0">
                <a:solidFill>
                  <a:schemeClr val="bg1"/>
                </a:solidFill>
                <a:latin typeface="Times New Roman" panose="02020603050405020304" pitchFamily="18" charset="0"/>
                <a:cs typeface="Times New Roman" panose="02020603050405020304" pitchFamily="18" charset="0"/>
              </a:rPr>
              <a:t>I dati metereologici danno entro il 2050 il clima di Milano come quello di Karachi oggi: gran parte delle metropoli non saranno più abitabili. </a:t>
            </a:r>
            <a:endParaRPr lang="it-IT"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2974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3" name="CasellaDiTesto 2"/>
          <p:cNvSpPr txBox="1"/>
          <p:nvPr/>
        </p:nvSpPr>
        <p:spPr>
          <a:xfrm>
            <a:off x="6799456" y="11113"/>
            <a:ext cx="2268252" cy="6555641"/>
          </a:xfrm>
          <a:prstGeom prst="rect">
            <a:avLst/>
          </a:prstGeom>
          <a:noFill/>
        </p:spPr>
        <p:txBody>
          <a:bodyPr wrap="square" rtlCol="0">
            <a:spAutoFit/>
          </a:bodyPr>
          <a:lstStyle/>
          <a:p>
            <a:r>
              <a:rPr lang="it-IT" sz="2000" b="1" dirty="0">
                <a:solidFill>
                  <a:schemeClr val="bg1"/>
                </a:solidFill>
                <a:latin typeface="Times New Roman" panose="02020603050405020304" pitchFamily="18" charset="0"/>
                <a:cs typeface="Times New Roman" panose="02020603050405020304" pitchFamily="18" charset="0"/>
              </a:rPr>
              <a:t>In Italia la </a:t>
            </a:r>
            <a:r>
              <a:rPr lang="it-IT" sz="2000" b="1" dirty="0" smtClean="0">
                <a:solidFill>
                  <a:schemeClr val="bg1"/>
                </a:solidFill>
                <a:latin typeface="Times New Roman" panose="02020603050405020304" pitchFamily="18" charset="0"/>
                <a:cs typeface="Times New Roman" panose="02020603050405020304" pitchFamily="18" charset="0"/>
              </a:rPr>
              <a:t>popolazione </a:t>
            </a:r>
            <a:r>
              <a:rPr lang="it-IT" sz="2000" b="1" dirty="0">
                <a:solidFill>
                  <a:schemeClr val="bg1"/>
                </a:solidFill>
                <a:latin typeface="Times New Roman" panose="02020603050405020304" pitchFamily="18" charset="0"/>
                <a:cs typeface="Times New Roman" panose="02020603050405020304" pitchFamily="18" charset="0"/>
              </a:rPr>
              <a:t>si è concentrata lungo le coste. Vicino al mare si trovano </a:t>
            </a:r>
            <a:r>
              <a:rPr lang="it-IT" sz="2000" b="1" dirty="0" smtClean="0">
                <a:solidFill>
                  <a:schemeClr val="bg1"/>
                </a:solidFill>
                <a:latin typeface="Times New Roman" panose="02020603050405020304" pitchFamily="18" charset="0"/>
                <a:cs typeface="Times New Roman" panose="02020603050405020304" pitchFamily="18" charset="0"/>
              </a:rPr>
              <a:t>gli </a:t>
            </a:r>
            <a:r>
              <a:rPr lang="it-IT" sz="2000" b="1" dirty="0">
                <a:solidFill>
                  <a:schemeClr val="bg1"/>
                </a:solidFill>
                <a:latin typeface="Times New Roman" panose="02020603050405020304" pitchFamily="18" charset="0"/>
                <a:cs typeface="Times New Roman" panose="02020603050405020304" pitchFamily="18" charset="0"/>
              </a:rPr>
              <a:t>insediamenti produttivi </a:t>
            </a:r>
            <a:r>
              <a:rPr lang="it-IT" sz="2000" b="1" dirty="0" smtClean="0">
                <a:solidFill>
                  <a:schemeClr val="bg1"/>
                </a:solidFill>
                <a:latin typeface="Times New Roman" panose="02020603050405020304" pitchFamily="18" charset="0"/>
                <a:cs typeface="Times New Roman" panose="02020603050405020304" pitchFamily="18" charset="0"/>
              </a:rPr>
              <a:t>, industriali e agricoli</a:t>
            </a:r>
            <a:r>
              <a:rPr lang="it-IT" sz="2000" b="1" dirty="0">
                <a:solidFill>
                  <a:schemeClr val="bg1"/>
                </a:solidFill>
                <a:latin typeface="Times New Roman" panose="02020603050405020304" pitchFamily="18" charset="0"/>
                <a:cs typeface="Times New Roman" panose="02020603050405020304" pitchFamily="18" charset="0"/>
              </a:rPr>
              <a:t>. </a:t>
            </a:r>
            <a:r>
              <a:rPr lang="it-IT" sz="2000" b="1" dirty="0" smtClean="0">
                <a:solidFill>
                  <a:schemeClr val="bg1"/>
                </a:solidFill>
                <a:latin typeface="Times New Roman" panose="02020603050405020304" pitchFamily="18" charset="0"/>
                <a:cs typeface="Times New Roman" panose="02020603050405020304" pitchFamily="18" charset="0"/>
              </a:rPr>
              <a:t>Il </a:t>
            </a:r>
            <a:r>
              <a:rPr lang="it-IT" sz="2000" b="1" dirty="0">
                <a:solidFill>
                  <a:schemeClr val="bg1"/>
                </a:solidFill>
                <a:latin typeface="Times New Roman" panose="02020603050405020304" pitchFamily="18" charset="0"/>
                <a:cs typeface="Times New Roman" panose="02020603050405020304" pitchFamily="18" charset="0"/>
              </a:rPr>
              <a:t>cambiamento climatico favorirà </a:t>
            </a:r>
            <a:r>
              <a:rPr lang="it-IT" sz="2000" b="1" dirty="0" smtClean="0">
                <a:solidFill>
                  <a:schemeClr val="bg1"/>
                </a:solidFill>
                <a:latin typeface="Times New Roman" panose="02020603050405020304" pitchFamily="18" charset="0"/>
                <a:cs typeface="Times New Roman" panose="02020603050405020304" pitchFamily="18" charset="0"/>
              </a:rPr>
              <a:t>la </a:t>
            </a:r>
            <a:r>
              <a:rPr lang="it-IT" sz="2000" b="1" dirty="0">
                <a:solidFill>
                  <a:schemeClr val="bg1"/>
                </a:solidFill>
                <a:latin typeface="Times New Roman" panose="02020603050405020304" pitchFamily="18" charset="0"/>
                <a:cs typeface="Times New Roman" panose="02020603050405020304" pitchFamily="18" charset="0"/>
              </a:rPr>
              <a:t>desertificazione di ampie aree del Sud, già dipendenti </a:t>
            </a:r>
            <a:r>
              <a:rPr lang="it-IT" sz="2000" b="1" dirty="0" smtClean="0">
                <a:solidFill>
                  <a:schemeClr val="bg1"/>
                </a:solidFill>
                <a:latin typeface="Times New Roman" panose="02020603050405020304" pitchFamily="18" charset="0"/>
                <a:cs typeface="Times New Roman" panose="02020603050405020304" pitchFamily="18" charset="0"/>
              </a:rPr>
              <a:t>dall’irrigazione. </a:t>
            </a:r>
            <a:r>
              <a:rPr lang="it-IT" sz="2000" b="1" dirty="0">
                <a:solidFill>
                  <a:schemeClr val="bg1"/>
                </a:solidFill>
                <a:latin typeface="Times New Roman" panose="02020603050405020304" pitchFamily="18" charset="0"/>
                <a:cs typeface="Times New Roman" panose="02020603050405020304" pitchFamily="18" charset="0"/>
              </a:rPr>
              <a:t>Nel giro di pochi decenni diversi milioni di persone dovranno essere ricollocate.</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8" y="11113"/>
            <a:ext cx="6804025" cy="68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698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7478828" y="1"/>
            <a:ext cx="1681230" cy="3216265"/>
          </a:xfrm>
          <a:prstGeom prst="rect">
            <a:avLst/>
          </a:prstGeom>
          <a:noFill/>
        </p:spPr>
        <p:txBody>
          <a:bodyPr wrap="square" rtlCol="0">
            <a:spAutoFit/>
          </a:bodyPr>
          <a:lstStyle/>
          <a:p>
            <a:r>
              <a:rPr lang="it-IT" sz="2000" b="1" i="1" dirty="0" smtClean="0">
                <a:solidFill>
                  <a:prstClr val="white"/>
                </a:solidFill>
                <a:latin typeface="Times New Roman" pitchFamily="18" charset="0"/>
                <a:cs typeface="Times New Roman" pitchFamily="18" charset="0"/>
              </a:rPr>
              <a:t>Il «progresso» e il capitale hanno accelerato il processo di marginalizzazione delle montagne. </a:t>
            </a:r>
          </a:p>
          <a:p>
            <a:endParaRPr lang="it-IT" sz="23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304" t="27285" r="13759" b="20455"/>
          <a:stretch/>
        </p:blipFill>
        <p:spPr bwMode="auto">
          <a:xfrm>
            <a:off x="0" y="0"/>
            <a:ext cx="74788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580112" y="2846934"/>
            <a:ext cx="3546223" cy="3170099"/>
          </a:xfrm>
          <a:prstGeom prst="rect">
            <a:avLst/>
          </a:prstGeom>
          <a:solidFill>
            <a:srgbClr val="267826"/>
          </a:solidFill>
        </p:spPr>
        <p:txBody>
          <a:bodyPr wrap="square" rtlCol="0">
            <a:spAutoFit/>
          </a:bodyPr>
          <a:lstStyle/>
          <a:p>
            <a:r>
              <a:rPr lang="it-IT" sz="2000" b="1" dirty="0">
                <a:solidFill>
                  <a:schemeClr val="bg1"/>
                </a:solidFill>
                <a:latin typeface="Times New Roman" panose="02020603050405020304" pitchFamily="18" charset="0"/>
                <a:cs typeface="Times New Roman" panose="02020603050405020304" pitchFamily="18" charset="0"/>
              </a:rPr>
              <a:t>Il 60% dei comuni d’Italia sono oramai aree in cui non vi sono più servizi e produzione; luoghi dove vive meno di 1/4 della popolazione complessiva del Paese.  Un modello di organizzazione geografica dell’economia che è già affermato </a:t>
            </a:r>
            <a:r>
              <a:rPr lang="it-IT" sz="2000" b="1" dirty="0" smtClean="0">
                <a:solidFill>
                  <a:schemeClr val="bg1"/>
                </a:solidFill>
                <a:latin typeface="Times New Roman" panose="02020603050405020304" pitchFamily="18" charset="0"/>
                <a:cs typeface="Times New Roman" panose="02020603050405020304" pitchFamily="18" charset="0"/>
              </a:rPr>
              <a:t>in gran parte dei paesi a «sviluppo avanzato».</a:t>
            </a:r>
            <a:endParaRPr lang="it-IT"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032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0" y="5664200"/>
            <a:ext cx="9144000" cy="1200329"/>
          </a:xfrm>
          <a:prstGeom prst="rect">
            <a:avLst/>
          </a:prstGeom>
          <a:noFill/>
        </p:spPr>
        <p:txBody>
          <a:bodyPr wrap="square" rtlCol="0">
            <a:spAutoFit/>
          </a:bodyPr>
          <a:lstStyle/>
          <a:p>
            <a:r>
              <a:rPr lang="it-IT" b="1" dirty="0">
                <a:solidFill>
                  <a:prstClr val="white"/>
                </a:solidFill>
                <a:latin typeface="Times New Roman" pitchFamily="18" charset="0"/>
                <a:cs typeface="Times New Roman" pitchFamily="18" charset="0"/>
              </a:rPr>
              <a:t>Lo spopolamento è un problema di genere: le donne, appena hanno potuto, hanno abbandonato in massa i paesi di montagna, attuando una protesta femminista radicale contro un modello patriarcale di famiglia che non voleva rinnovarsi. Se non se ne </a:t>
            </a:r>
            <a:endParaRPr lang="it-IT" b="1" dirty="0" smtClean="0">
              <a:solidFill>
                <a:prstClr val="white"/>
              </a:solidFill>
              <a:latin typeface="Times New Roman" pitchFamily="18" charset="0"/>
              <a:cs typeface="Times New Roman" pitchFamily="18" charset="0"/>
            </a:endParaRPr>
          </a:p>
          <a:p>
            <a:r>
              <a:rPr lang="it-IT" b="1" dirty="0" smtClean="0">
                <a:solidFill>
                  <a:prstClr val="white"/>
                </a:solidFill>
                <a:latin typeface="Times New Roman" pitchFamily="18" charset="0"/>
                <a:cs typeface="Times New Roman" pitchFamily="18" charset="0"/>
              </a:rPr>
              <a:t>sono </a:t>
            </a:r>
            <a:r>
              <a:rPr lang="it-IT" b="1" dirty="0">
                <a:solidFill>
                  <a:prstClr val="white"/>
                </a:solidFill>
                <a:latin typeface="Times New Roman" pitchFamily="18" charset="0"/>
                <a:cs typeface="Times New Roman" pitchFamily="18" charset="0"/>
              </a:rPr>
              <a:t>andate, hanno rifiutato di sposare un contadino e spinto le proprie figlie alla fuga. </a:t>
            </a:r>
            <a:endParaRPr lang="it-IT" sz="20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99563" cy="566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674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0" y="5664200"/>
            <a:ext cx="9144000" cy="1200329"/>
          </a:xfrm>
          <a:prstGeom prst="rect">
            <a:avLst/>
          </a:prstGeom>
          <a:noFill/>
        </p:spPr>
        <p:txBody>
          <a:bodyPr wrap="square" rtlCol="0">
            <a:spAutoFit/>
          </a:bodyPr>
          <a:lstStyle/>
          <a:p>
            <a:r>
              <a:rPr lang="it-IT" b="1" dirty="0">
                <a:solidFill>
                  <a:prstClr val="white"/>
                </a:solidFill>
                <a:latin typeface="Times New Roman" pitchFamily="18" charset="0"/>
                <a:cs typeface="Times New Roman" pitchFamily="18" charset="0"/>
              </a:rPr>
              <a:t>Così mentre la popolazione italiana aumenta del 20% </a:t>
            </a:r>
            <a:r>
              <a:rPr lang="it-IT" b="1" dirty="0" smtClean="0">
                <a:solidFill>
                  <a:prstClr val="white"/>
                </a:solidFill>
                <a:latin typeface="Times New Roman" pitchFamily="18" charset="0"/>
                <a:cs typeface="Times New Roman" pitchFamily="18" charset="0"/>
              </a:rPr>
              <a:t>in </a:t>
            </a:r>
            <a:r>
              <a:rPr lang="it-IT" b="1" dirty="0">
                <a:solidFill>
                  <a:prstClr val="white"/>
                </a:solidFill>
                <a:latin typeface="Times New Roman" pitchFamily="18" charset="0"/>
                <a:cs typeface="Times New Roman" pitchFamily="18" charset="0"/>
              </a:rPr>
              <a:t>cinquant’anni, sono pochissimi i comuni alpini che reggono il passo: gli altri si avviano inesorabilmente verso la </a:t>
            </a:r>
            <a:endParaRPr lang="it-IT" b="1" dirty="0" smtClean="0">
              <a:solidFill>
                <a:prstClr val="white"/>
              </a:solidFill>
              <a:latin typeface="Times New Roman" pitchFamily="18" charset="0"/>
              <a:cs typeface="Times New Roman" pitchFamily="18" charset="0"/>
            </a:endParaRPr>
          </a:p>
          <a:p>
            <a:r>
              <a:rPr lang="it-IT" b="1" dirty="0" smtClean="0">
                <a:solidFill>
                  <a:prstClr val="white"/>
                </a:solidFill>
                <a:latin typeface="Times New Roman" pitchFamily="18" charset="0"/>
                <a:cs typeface="Times New Roman" pitchFamily="18" charset="0"/>
              </a:rPr>
              <a:t>marginalità </a:t>
            </a:r>
            <a:r>
              <a:rPr lang="it-IT" b="1" dirty="0">
                <a:solidFill>
                  <a:prstClr val="white"/>
                </a:solidFill>
                <a:latin typeface="Times New Roman" pitchFamily="18" charset="0"/>
                <a:cs typeface="Times New Roman" pitchFamily="18" charset="0"/>
              </a:rPr>
              <a:t>economica, sociale, culturale. </a:t>
            </a:r>
            <a:r>
              <a:rPr lang="it-IT" b="1" dirty="0" smtClean="0">
                <a:solidFill>
                  <a:prstClr val="white"/>
                </a:solidFill>
                <a:latin typeface="Times New Roman" pitchFamily="18" charset="0"/>
                <a:cs typeface="Times New Roman" pitchFamily="18" charset="0"/>
              </a:rPr>
              <a:t>Lo spopolamento è aggravato dal brain </a:t>
            </a:r>
          </a:p>
          <a:p>
            <a:r>
              <a:rPr lang="it-IT" b="1" dirty="0" err="1" smtClean="0">
                <a:solidFill>
                  <a:prstClr val="white"/>
                </a:solidFill>
                <a:latin typeface="Times New Roman" pitchFamily="18" charset="0"/>
                <a:cs typeface="Times New Roman" pitchFamily="18" charset="0"/>
              </a:rPr>
              <a:t>drain</a:t>
            </a:r>
            <a:r>
              <a:rPr lang="it-IT" b="1" dirty="0" smtClean="0">
                <a:solidFill>
                  <a:prstClr val="white"/>
                </a:solidFill>
                <a:latin typeface="Times New Roman" pitchFamily="18" charset="0"/>
                <a:cs typeface="Times New Roman" pitchFamily="18" charset="0"/>
              </a:rPr>
              <a:t> giovanile: la provincia di Bolzano ha i tassi più alti d’Italia di emigrazione. </a:t>
            </a:r>
            <a:endParaRPr lang="it-IT" sz="20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62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751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6865362" y="0"/>
            <a:ext cx="2278638" cy="6740307"/>
          </a:xfrm>
          <a:prstGeom prst="rect">
            <a:avLst/>
          </a:prstGeom>
        </p:spPr>
        <p:txBody>
          <a:bodyPr wrap="square">
            <a:spAutoFit/>
          </a:bodyPr>
          <a:lstStyle/>
          <a:p>
            <a:r>
              <a:rPr lang="it-IT" sz="2700" b="1" dirty="0" smtClean="0">
                <a:solidFill>
                  <a:prstClr val="white"/>
                </a:solidFill>
                <a:latin typeface="Times New Roman" panose="02020603050405020304" pitchFamily="18" charset="0"/>
                <a:cs typeface="Times New Roman" panose="02020603050405020304" pitchFamily="18" charset="0"/>
              </a:rPr>
              <a:t>Associazione Sherwood è nata nel </a:t>
            </a:r>
            <a:r>
              <a:rPr lang="it-IT" sz="2700" b="1" dirty="0">
                <a:solidFill>
                  <a:prstClr val="white"/>
                </a:solidFill>
                <a:latin typeface="Times New Roman" panose="02020603050405020304" pitchFamily="18" charset="0"/>
                <a:cs typeface="Times New Roman" panose="02020603050405020304" pitchFamily="18" charset="0"/>
              </a:rPr>
              <a:t>2016. L'idea è quella di creare un centro di ricerca-azione sull'economia di sussistenza e l'autosviluppo per cercare di sopravvivere alla crisi climatica.</a:t>
            </a:r>
            <a:endParaRPr lang="it-IT" sz="2800" b="1" dirty="0">
              <a:solidFill>
                <a:prstClr val="white"/>
              </a:solidFill>
              <a:latin typeface="Times New Roman" panose="02020603050405020304" pitchFamily="18" charset="0"/>
              <a:cs typeface="Times New Roman" panose="02020603050405020304" pitchFamily="18" charset="0"/>
            </a:endParaRPr>
          </a:p>
        </p:txBody>
      </p:sp>
      <p:pic>
        <p:nvPicPr>
          <p:cNvPr id="34819" name="Picture 3" descr="C:\Users\admin\Documents\sherwood - documenti\sherwood -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 y="-4068"/>
            <a:ext cx="6840582" cy="684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974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837677" y="1"/>
            <a:ext cx="4306323" cy="6878806"/>
          </a:xfrm>
          <a:prstGeom prst="rect">
            <a:avLst/>
          </a:prstGeom>
          <a:noFill/>
        </p:spPr>
        <p:txBody>
          <a:bodyPr wrap="square" rtlCol="0">
            <a:spAutoFit/>
          </a:bodyPr>
          <a:lstStyle/>
          <a:p>
            <a:r>
              <a:rPr lang="it-IT" sz="1900" b="1" dirty="0">
                <a:solidFill>
                  <a:prstClr val="white"/>
                </a:solidFill>
                <a:latin typeface="Times New Roman" pitchFamily="18" charset="0"/>
                <a:cs typeface="Times New Roman" pitchFamily="18" charset="0"/>
              </a:rPr>
              <a:t>Il problema </a:t>
            </a:r>
            <a:r>
              <a:rPr lang="it-IT" sz="1900" b="1" dirty="0" smtClean="0">
                <a:solidFill>
                  <a:prstClr val="white"/>
                </a:solidFill>
                <a:latin typeface="Times New Roman" pitchFamily="18" charset="0"/>
                <a:cs typeface="Times New Roman" pitchFamily="18" charset="0"/>
              </a:rPr>
              <a:t>dello spopolamento si </a:t>
            </a:r>
            <a:r>
              <a:rPr lang="it-IT" sz="1900" b="1" dirty="0">
                <a:solidFill>
                  <a:prstClr val="white"/>
                </a:solidFill>
                <a:latin typeface="Times New Roman" pitchFamily="18" charset="0"/>
                <a:cs typeface="Times New Roman" pitchFamily="18" charset="0"/>
              </a:rPr>
              <a:t>ripercuote immediatamente a livello di territorio. I versanti curati per tremila anni, terrazzati, spietrati, sorretti dall’intervento umano, non reggono all’abbandono. Ritorna il bosco con le piante ad alto fusto, che non sono più tagliate:  si ripristina il limite altimetrico naturale degli alberi, abbassato dall’intervento umano per creare spazi di pascolo per le bestie. Il terreno, non più sorretto dalle terrazze che non vengono più riparate e si disfano, frana, trascinando con sé tutto ciò che esiste fino a valle. Gli interventi «tecnologici» di controllo (come la cementificazione dei letti dei torrenti) non fanno che peggiorare la situazione, perché pensano di sostituire il lavoro umano di presidio e riparazione che soltanto la permanenza degli abitanti  e una cultura di lavoro e di cura condivisa e costante possono realizzare.</a:t>
            </a:r>
            <a:r>
              <a:rPr lang="it-IT" sz="2300" b="1" dirty="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 y="0"/>
            <a:ext cx="47816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11560" y="5661248"/>
            <a:ext cx="1229824"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Nervi (</a:t>
            </a:r>
            <a:r>
              <a:rPr lang="it-IT" b="1" dirty="0" err="1" smtClean="0">
                <a:solidFill>
                  <a:schemeClr val="bg1"/>
                </a:solidFill>
                <a:latin typeface="Times New Roman" panose="02020603050405020304" pitchFamily="18" charset="0"/>
                <a:cs typeface="Times New Roman" panose="02020603050405020304" pitchFamily="18" charset="0"/>
              </a:rPr>
              <a:t>Ge</a:t>
            </a:r>
            <a:r>
              <a:rPr lang="it-IT" b="1" dirty="0" smtClean="0">
                <a:solidFill>
                  <a:schemeClr val="bg1"/>
                </a:solidFill>
                <a:latin typeface="Times New Roman" panose="02020603050405020304" pitchFamily="18" charset="0"/>
                <a:cs typeface="Times New Roman" panose="02020603050405020304" pitchFamily="18" charset="0"/>
              </a:rPr>
              <a:t>)</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0960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0" y="5039506"/>
            <a:ext cx="9144000" cy="2031325"/>
          </a:xfrm>
          <a:prstGeom prst="rect">
            <a:avLst/>
          </a:prstGeom>
          <a:noFill/>
        </p:spPr>
        <p:txBody>
          <a:bodyPr wrap="square" rtlCol="0">
            <a:spAutoFit/>
          </a:bodyPr>
          <a:lstStyle/>
          <a:p>
            <a:r>
              <a:rPr lang="it-IT" b="1" dirty="0">
                <a:solidFill>
                  <a:prstClr val="white"/>
                </a:solidFill>
                <a:latin typeface="Times New Roman" pitchFamily="18" charset="0"/>
                <a:cs typeface="Times New Roman" pitchFamily="18" charset="0"/>
              </a:rPr>
              <a:t>Questo tipo di interventi sono praticamente inutili: costosissimi, mettono a repentaglio la vita di operatori altamente specializzati e ben più utili in altre condizioni, salvano una manciata di vite (quando va bene) ma non servono a salvaguardare il territorio.  Sono </a:t>
            </a:r>
          </a:p>
          <a:p>
            <a:r>
              <a:rPr lang="it-IT" b="1" dirty="0">
                <a:solidFill>
                  <a:prstClr val="white"/>
                </a:solidFill>
                <a:latin typeface="Times New Roman" pitchFamily="18" charset="0"/>
                <a:cs typeface="Times New Roman" pitchFamily="18" charset="0"/>
              </a:rPr>
              <a:t>una vetrina per i politici,  che possono vantarsi dell’efficienza della protezione civile, investire in mezzi scenografici e filmare interventi spettacolari, mentre il lavoro di controllo e ripristino del degrado è continuo e non fa notizia (ma permetterebbe di limitare il danno).</a:t>
            </a:r>
          </a:p>
          <a:p>
            <a:r>
              <a:rPr lang="it-IT" b="1" dirty="0" smtClean="0">
                <a:solidFill>
                  <a:prstClr val="white"/>
                </a:solidFill>
                <a:latin typeface="Times New Roman" pitchFamily="18" charset="0"/>
                <a:cs typeface="Times New Roman" pitchFamily="18" charset="0"/>
              </a:rPr>
              <a:t>. </a:t>
            </a:r>
            <a:endParaRPr lang="it-IT" sz="20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 y="6956"/>
            <a:ext cx="9107487"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545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3645024"/>
            <a:ext cx="8626447" cy="2088232"/>
          </a:xfrm>
        </p:spPr>
        <p:txBody>
          <a:bodyPr>
            <a:normAutofit/>
          </a:bodyPr>
          <a:lstStyle/>
          <a:p>
            <a:r>
              <a:rPr lang="it-IT" b="1" dirty="0" smtClean="0">
                <a:solidFill>
                  <a:schemeClr val="bg1"/>
                </a:solidFill>
                <a:latin typeface="Times New Roman" panose="02020603050405020304" pitchFamily="18" charset="0"/>
                <a:cs typeface="Times New Roman" panose="02020603050405020304" pitchFamily="18" charset="0"/>
              </a:rPr>
              <a:t>Perché studiare la preistoria oggi?</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2511"/>
          <a:stretch/>
        </p:blipFill>
        <p:spPr bwMode="auto">
          <a:xfrm>
            <a:off x="0" y="720406"/>
            <a:ext cx="9144000" cy="272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48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3645024"/>
            <a:ext cx="8626447" cy="2088232"/>
          </a:xfrm>
        </p:spPr>
        <p:txBody>
          <a:bodyPr>
            <a:normAutofit/>
          </a:bodyPr>
          <a:lstStyle/>
          <a:p>
            <a:r>
              <a:rPr lang="it-IT" b="1" dirty="0" smtClean="0">
                <a:solidFill>
                  <a:schemeClr val="bg1"/>
                </a:solidFill>
                <a:latin typeface="Times New Roman" panose="02020603050405020304" pitchFamily="18" charset="0"/>
                <a:cs typeface="Times New Roman" panose="02020603050405020304" pitchFamily="18" charset="0"/>
              </a:rPr>
              <a:t>Perché studiare la preistoria oggi?</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121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0" y="5373216"/>
            <a:ext cx="9207319" cy="2585323"/>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Da molto tempo si è scoperto che le società «preistoriche» non sono dominate da </a:t>
            </a:r>
            <a:r>
              <a:rPr lang="it-IT" b="1" dirty="0">
                <a:solidFill>
                  <a:schemeClr val="bg1"/>
                </a:solidFill>
                <a:latin typeface="Times New Roman" panose="02020603050405020304" pitchFamily="18" charset="0"/>
                <a:cs typeface="Times New Roman" panose="02020603050405020304" pitchFamily="18" charset="0"/>
              </a:rPr>
              <a:t>un’economia di miseria e di scarsità di mezzi di sussistenza. </a:t>
            </a:r>
            <a:r>
              <a:rPr lang="it-IT" b="1" dirty="0" smtClean="0">
                <a:solidFill>
                  <a:schemeClr val="bg1"/>
                </a:solidFill>
                <a:latin typeface="Times New Roman" panose="02020603050405020304" pitchFamily="18" charset="0"/>
                <a:cs typeface="Times New Roman" panose="02020603050405020304" pitchFamily="18" charset="0"/>
              </a:rPr>
              <a:t>Ponendosi stretti limiti demografici e calcolando la capacità portante degli ecosistemi, vivono </a:t>
            </a:r>
            <a:r>
              <a:rPr lang="it-IT" b="1" dirty="0">
                <a:solidFill>
                  <a:schemeClr val="bg1"/>
                </a:solidFill>
                <a:latin typeface="Times New Roman" panose="02020603050405020304" pitchFamily="18" charset="0"/>
                <a:cs typeface="Times New Roman" panose="02020603050405020304" pitchFamily="18" charset="0"/>
              </a:rPr>
              <a:t>nell’abbondanza, e non diventano povere se non quando entrano in contatto continuo e prolungato con i bisogni che l’Occidente ha creato, e che il loro sistema di produzione non è in grado di soddisfare. </a:t>
            </a:r>
            <a:endParaRPr lang="it-IT" b="1" dirty="0" smtClean="0">
              <a:solidFill>
                <a:schemeClr val="bg1"/>
              </a:solidFill>
              <a:latin typeface="Times New Roman" panose="02020603050405020304" pitchFamily="18" charset="0"/>
              <a:cs typeface="Times New Roman" panose="02020603050405020304" pitchFamily="18" charset="0"/>
            </a:endParaRPr>
          </a:p>
          <a:p>
            <a:endParaRPr lang="it-IT" dirty="0"/>
          </a:p>
          <a:p>
            <a:r>
              <a:rPr lang="it-IT" dirty="0" smtClean="0"/>
              <a:t>La </a:t>
            </a:r>
            <a:r>
              <a:rPr lang="it-IT" dirty="0"/>
              <a:t>fame cronica di cui soffre gran parte dell’umanità è una creazione della nostra epoca, ed è la conseguenza di un’evoluzione tecnologica senza precedenti, che però, in compenso, ha creato un’umanità di miserabili.</a:t>
            </a:r>
          </a:p>
        </p:txBody>
      </p:sp>
    </p:spTree>
    <p:extLst>
      <p:ext uri="{BB962C8B-B14F-4D97-AF65-F5344CB8AC3E}">
        <p14:creationId xmlns:p14="http://schemas.microsoft.com/office/powerpoint/2010/main" val="4010927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62379" y="4941168"/>
            <a:ext cx="7272807" cy="1754326"/>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Le tribù di cacciatori-raccoglitori sono strutture quasi egualitarie: le differenze di classe cominciano ad </a:t>
            </a:r>
            <a:r>
              <a:rPr lang="it-IT" b="1" dirty="0" smtClean="0">
                <a:solidFill>
                  <a:schemeClr val="bg1"/>
                </a:solidFill>
                <a:latin typeface="Times New Roman" panose="02020603050405020304" pitchFamily="18" charset="0"/>
                <a:cs typeface="Times New Roman" panose="02020603050405020304" pitchFamily="18" charset="0"/>
              </a:rPr>
              <a:t>esistere molto tardi nella storia dell’umanità. </a:t>
            </a:r>
            <a:r>
              <a:rPr lang="it-IT" b="1" dirty="0">
                <a:solidFill>
                  <a:schemeClr val="bg1"/>
                </a:solidFill>
                <a:latin typeface="Times New Roman" panose="02020603050405020304" pitchFamily="18" charset="0"/>
                <a:cs typeface="Times New Roman" panose="02020603050405020304" pitchFamily="18" charset="0"/>
              </a:rPr>
              <a:t>La fame cronica di cui soffre gran parte </a:t>
            </a:r>
            <a:r>
              <a:rPr lang="it-IT" b="1" dirty="0" smtClean="0">
                <a:solidFill>
                  <a:schemeClr val="bg1"/>
                </a:solidFill>
                <a:latin typeface="Times New Roman" panose="02020603050405020304" pitchFamily="18" charset="0"/>
                <a:cs typeface="Times New Roman" panose="02020603050405020304" pitchFamily="18" charset="0"/>
              </a:rPr>
              <a:t>del genere umano </a:t>
            </a:r>
            <a:r>
              <a:rPr lang="it-IT" b="1" dirty="0">
                <a:solidFill>
                  <a:schemeClr val="bg1"/>
                </a:solidFill>
                <a:latin typeface="Times New Roman" panose="02020603050405020304" pitchFamily="18" charset="0"/>
                <a:cs typeface="Times New Roman" panose="02020603050405020304" pitchFamily="18" charset="0"/>
              </a:rPr>
              <a:t>è una creazione della nostra epoca, ed è la conseguenza di un’evoluzione tecnologica senza precedenti, che però, in compenso, ha creato </a:t>
            </a:r>
            <a:r>
              <a:rPr lang="it-IT" b="1" dirty="0" smtClean="0">
                <a:solidFill>
                  <a:schemeClr val="bg1"/>
                </a:solidFill>
                <a:latin typeface="Times New Roman" panose="02020603050405020304" pitchFamily="18" charset="0"/>
                <a:cs typeface="Times New Roman" panose="02020603050405020304" pitchFamily="18" charset="0"/>
              </a:rPr>
              <a:t>generazioni di </a:t>
            </a:r>
            <a:r>
              <a:rPr lang="it-IT" b="1" dirty="0">
                <a:solidFill>
                  <a:schemeClr val="bg1"/>
                </a:solidFill>
                <a:latin typeface="Times New Roman" panose="02020603050405020304" pitchFamily="18" charset="0"/>
                <a:cs typeface="Times New Roman" panose="02020603050405020304" pitchFamily="18" charset="0"/>
              </a:rPr>
              <a:t>miserabili.</a:t>
            </a:r>
          </a:p>
        </p:txBody>
      </p:sp>
      <p:sp>
        <p:nvSpPr>
          <p:cNvPr id="5" name="Rettangolo 4"/>
          <p:cNvSpPr/>
          <p:nvPr/>
        </p:nvSpPr>
        <p:spPr>
          <a:xfrm>
            <a:off x="395536" y="260648"/>
            <a:ext cx="4572000" cy="369332"/>
          </a:xfrm>
          <a:prstGeom prst="rect">
            <a:avLst/>
          </a:prstGeom>
        </p:spPr>
        <p:txBody>
          <a:bodyPr>
            <a:spAutoFit/>
          </a:bodyPr>
          <a:lstStyle/>
          <a:p>
            <a:r>
              <a:rPr lang="it-IT" b="1" dirty="0" smtClean="0">
                <a:solidFill>
                  <a:schemeClr val="bg1"/>
                </a:solidFill>
                <a:latin typeface="Times New Roman" panose="02020603050405020304" pitchFamily="18" charset="0"/>
                <a:cs typeface="Times New Roman" panose="02020603050405020304" pitchFamily="18" charset="0"/>
              </a:rPr>
              <a:t>Alpi Apuane</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51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3071" y="6057781"/>
            <a:ext cx="8329287" cy="800219"/>
          </a:xfrm>
          <a:prstGeom prst="rect">
            <a:avLst/>
          </a:prstGeom>
          <a:noFill/>
        </p:spPr>
        <p:txBody>
          <a:bodyPr wrap="square" rtlCol="0">
            <a:spAutoFit/>
          </a:bodyPr>
          <a:lstStyle/>
          <a:p>
            <a:r>
              <a:rPr lang="it-IT" sz="2300" b="1" dirty="0" smtClean="0">
                <a:solidFill>
                  <a:prstClr val="white"/>
                </a:solidFill>
                <a:latin typeface="Times New Roman" panose="02020603050405020304" pitchFamily="18" charset="0"/>
                <a:cs typeface="Times New Roman" panose="02020603050405020304" pitchFamily="18" charset="0"/>
              </a:rPr>
              <a:t>Sulle Alpi sono rimaste strutture socio economiche,  costruttive e produttive arcaiche, le cui origini risalgono all’età della pietra.  </a:t>
            </a:r>
            <a:endParaRPr lang="it-IT" sz="2300" b="1" dirty="0">
              <a:solidFill>
                <a:prstClr val="white"/>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98160" cy="62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615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0" y="-119"/>
            <a:ext cx="9127232" cy="2569934"/>
          </a:xfrm>
          <a:prstGeom prst="rect">
            <a:avLst/>
          </a:prstGeom>
          <a:noFill/>
        </p:spPr>
        <p:txBody>
          <a:bodyPr wrap="square" rtlCol="0">
            <a:spAutoFit/>
          </a:bodyPr>
          <a:lstStyle/>
          <a:p>
            <a:r>
              <a:rPr lang="it-IT" sz="2300" b="1" dirty="0">
                <a:solidFill>
                  <a:prstClr val="white"/>
                </a:solidFill>
                <a:latin typeface="Times New Roman" panose="02020603050405020304" pitchFamily="18" charset="0"/>
                <a:cs typeface="Times New Roman" panose="02020603050405020304" pitchFamily="18" charset="0"/>
              </a:rPr>
              <a:t>Ogni cultura individua  un elemento naturale prevalente in cui costruirà le proprie abitazioni, e con cui esprimerà il proprio concetto di bellezza e di benessere.   </a:t>
            </a:r>
            <a:r>
              <a:rPr lang="it-IT" sz="2300" b="1" dirty="0" smtClean="0">
                <a:solidFill>
                  <a:prstClr val="white"/>
                </a:solidFill>
                <a:latin typeface="Times New Roman" panose="02020603050405020304" pitchFamily="18" charset="0"/>
                <a:cs typeface="Times New Roman" panose="02020603050405020304" pitchFamily="18" charset="0"/>
              </a:rPr>
              <a:t>Per </a:t>
            </a:r>
            <a:r>
              <a:rPr lang="it-IT" sz="2300" b="1" dirty="0">
                <a:solidFill>
                  <a:prstClr val="white"/>
                </a:solidFill>
                <a:latin typeface="Times New Roman" panose="02020603050405020304" pitchFamily="18" charset="0"/>
                <a:cs typeface="Times New Roman" panose="02020603050405020304" pitchFamily="18" charset="0"/>
              </a:rPr>
              <a:t>i popoli </a:t>
            </a:r>
            <a:r>
              <a:rPr lang="it-IT" sz="2300" b="1" dirty="0" smtClean="0">
                <a:solidFill>
                  <a:prstClr val="white"/>
                </a:solidFill>
                <a:latin typeface="Times New Roman" panose="02020603050405020304" pitchFamily="18" charset="0"/>
                <a:cs typeface="Times New Roman" panose="02020603050405020304" pitchFamily="18" charset="0"/>
              </a:rPr>
              <a:t>alpini, </a:t>
            </a:r>
            <a:r>
              <a:rPr lang="it-IT" sz="2300" b="1" dirty="0">
                <a:solidFill>
                  <a:prstClr val="white"/>
                </a:solidFill>
                <a:latin typeface="Times New Roman" panose="02020603050405020304" pitchFamily="18" charset="0"/>
                <a:cs typeface="Times New Roman" panose="02020603050405020304" pitchFamily="18" charset="0"/>
              </a:rPr>
              <a:t>questa sostanza è la pietra</a:t>
            </a:r>
            <a:r>
              <a:rPr lang="it-IT" sz="2300" b="1" dirty="0" smtClean="0">
                <a:solidFill>
                  <a:prstClr val="white"/>
                </a:solidFill>
                <a:latin typeface="Times New Roman" panose="02020603050405020304" pitchFamily="18" charset="0"/>
                <a:cs typeface="Times New Roman" panose="02020603050405020304" pitchFamily="18" charset="0"/>
              </a:rPr>
              <a:t>. I </a:t>
            </a:r>
            <a:r>
              <a:rPr lang="it-IT" sz="2300" b="1" dirty="0">
                <a:solidFill>
                  <a:prstClr val="white"/>
                </a:solidFill>
                <a:latin typeface="Times New Roman" panose="02020603050405020304" pitchFamily="18" charset="0"/>
                <a:cs typeface="Times New Roman" panose="02020603050405020304" pitchFamily="18" charset="0"/>
              </a:rPr>
              <a:t>sassi, ossa della </a:t>
            </a:r>
            <a:r>
              <a:rPr lang="it-IT" sz="2300" b="1" dirty="0" smtClean="0">
                <a:solidFill>
                  <a:prstClr val="white"/>
                </a:solidFill>
                <a:latin typeface="Times New Roman" panose="02020603050405020304" pitchFamily="18" charset="0"/>
                <a:cs typeface="Times New Roman" panose="02020603050405020304" pitchFamily="18" charset="0"/>
              </a:rPr>
              <a:t>Madre Terra</a:t>
            </a:r>
            <a:r>
              <a:rPr lang="it-IT" sz="2300" b="1" dirty="0">
                <a:solidFill>
                  <a:prstClr val="white"/>
                </a:solidFill>
                <a:latin typeface="Times New Roman" panose="02020603050405020304" pitchFamily="18" charset="0"/>
                <a:cs typeface="Times New Roman" panose="02020603050405020304" pitchFamily="18" charset="0"/>
              </a:rPr>
              <a:t>, rappresentano la </a:t>
            </a:r>
            <a:r>
              <a:rPr lang="it-IT" sz="2300" b="1" dirty="0" smtClean="0">
                <a:solidFill>
                  <a:prstClr val="white"/>
                </a:solidFill>
                <a:latin typeface="Times New Roman" panose="02020603050405020304" pitchFamily="18" charset="0"/>
                <a:cs typeface="Times New Roman" panose="02020603050405020304" pitchFamily="18" charset="0"/>
              </a:rPr>
              <a:t>Gran Madre.</a:t>
            </a:r>
            <a:endParaRPr lang="it-IT" sz="2300" b="1" dirty="0">
              <a:solidFill>
                <a:prstClr val="white"/>
              </a:solidFill>
              <a:latin typeface="Times New Roman" panose="02020603050405020304" pitchFamily="18" charset="0"/>
              <a:cs typeface="Times New Roman" panose="02020603050405020304" pitchFamily="18" charset="0"/>
            </a:endParaRPr>
          </a:p>
          <a:p>
            <a:r>
              <a:rPr lang="it-IT" sz="2300" b="1" dirty="0">
                <a:solidFill>
                  <a:prstClr val="white"/>
                </a:solidFill>
                <a:latin typeface="Times New Roman" panose="02020603050405020304" pitchFamily="18" charset="0"/>
                <a:cs typeface="Times New Roman" panose="02020603050405020304" pitchFamily="18" charset="0"/>
              </a:rPr>
              <a:t>Mentre ad  altri i massi possono fare </a:t>
            </a:r>
            <a:endParaRPr lang="it-IT" sz="2300" b="1" dirty="0" smtClean="0">
              <a:solidFill>
                <a:prstClr val="white"/>
              </a:solidFill>
              <a:latin typeface="Times New Roman" panose="02020603050405020304" pitchFamily="18" charset="0"/>
              <a:cs typeface="Times New Roman" panose="02020603050405020304" pitchFamily="18" charset="0"/>
            </a:endParaRPr>
          </a:p>
          <a:p>
            <a:r>
              <a:rPr lang="it-IT" sz="2300" b="1" dirty="0" smtClean="0">
                <a:solidFill>
                  <a:prstClr val="white"/>
                </a:solidFill>
                <a:latin typeface="Times New Roman" panose="02020603050405020304" pitchFamily="18" charset="0"/>
                <a:cs typeface="Times New Roman" panose="02020603050405020304" pitchFamily="18" charset="0"/>
              </a:rPr>
              <a:t>paura</a:t>
            </a:r>
            <a:r>
              <a:rPr lang="it-IT" sz="2300" b="1" dirty="0">
                <a:solidFill>
                  <a:prstClr val="white"/>
                </a:solidFill>
                <a:latin typeface="Times New Roman" panose="02020603050405020304" pitchFamily="18" charset="0"/>
                <a:cs typeface="Times New Roman" panose="02020603050405020304" pitchFamily="18" charset="0"/>
              </a:rPr>
              <a:t>, </a:t>
            </a:r>
            <a:r>
              <a:rPr lang="it-IT" sz="2300" b="1" dirty="0" smtClean="0">
                <a:solidFill>
                  <a:prstClr val="white"/>
                </a:solidFill>
                <a:latin typeface="Times New Roman" panose="02020603050405020304" pitchFamily="18" charset="0"/>
                <a:cs typeface="Times New Roman" panose="02020603050405020304" pitchFamily="18" charset="0"/>
              </a:rPr>
              <a:t>la nostra </a:t>
            </a:r>
            <a:r>
              <a:rPr lang="it-IT" sz="2300" b="1" dirty="0">
                <a:solidFill>
                  <a:prstClr val="white"/>
                </a:solidFill>
                <a:latin typeface="Times New Roman" panose="02020603050405020304" pitchFamily="18" charset="0"/>
                <a:cs typeface="Times New Roman" panose="02020603050405020304" pitchFamily="18" charset="0"/>
              </a:rPr>
              <a:t>gente li cerca e li </a:t>
            </a:r>
            <a:endParaRPr lang="it-IT" sz="2300" b="1" dirty="0" smtClean="0">
              <a:solidFill>
                <a:prstClr val="white"/>
              </a:solidFill>
              <a:latin typeface="Times New Roman" panose="02020603050405020304" pitchFamily="18" charset="0"/>
              <a:cs typeface="Times New Roman" panose="02020603050405020304" pitchFamily="18" charset="0"/>
            </a:endParaRPr>
          </a:p>
          <a:p>
            <a:r>
              <a:rPr lang="it-IT" sz="2300" b="1" dirty="0" smtClean="0">
                <a:solidFill>
                  <a:prstClr val="white"/>
                </a:solidFill>
                <a:latin typeface="Times New Roman" panose="02020603050405020304" pitchFamily="18" charset="0"/>
                <a:cs typeface="Times New Roman" panose="02020603050405020304" pitchFamily="18" charset="0"/>
              </a:rPr>
              <a:t>impiega </a:t>
            </a:r>
            <a:r>
              <a:rPr lang="it-IT" sz="2300" b="1" dirty="0">
                <a:solidFill>
                  <a:prstClr val="white"/>
                </a:solidFill>
                <a:latin typeface="Times New Roman" panose="02020603050405020304" pitchFamily="18" charset="0"/>
                <a:cs typeface="Times New Roman" panose="02020603050405020304" pitchFamily="18" charset="0"/>
              </a:rPr>
              <a:t>nelle </a:t>
            </a:r>
            <a:r>
              <a:rPr lang="it-IT" sz="2300" b="1" dirty="0" smtClean="0">
                <a:solidFill>
                  <a:prstClr val="white"/>
                </a:solidFill>
                <a:latin typeface="Times New Roman" panose="02020603050405020304" pitchFamily="18" charset="0"/>
                <a:cs typeface="Times New Roman" panose="02020603050405020304" pitchFamily="18" charset="0"/>
              </a:rPr>
              <a:t>maniere più </a:t>
            </a:r>
            <a:r>
              <a:rPr lang="it-IT" sz="2300" b="1" dirty="0">
                <a:solidFill>
                  <a:prstClr val="white"/>
                </a:solidFill>
                <a:latin typeface="Times New Roman" panose="02020603050405020304" pitchFamily="18" charset="0"/>
                <a:cs typeface="Times New Roman" panose="02020603050405020304" pitchFamily="18" charset="0"/>
              </a:rPr>
              <a:t>strane </a:t>
            </a:r>
            <a:r>
              <a:rPr lang="it-IT" sz="2300" b="1" dirty="0" smtClean="0">
                <a:solidFill>
                  <a:prstClr val="white"/>
                </a:solidFill>
                <a:latin typeface="Times New Roman" panose="02020603050405020304" pitchFamily="18" charset="0"/>
                <a:cs typeface="Times New Roman" panose="02020603050405020304" pitchFamily="18" charset="0"/>
              </a:rPr>
              <a:t>….  </a:t>
            </a:r>
            <a:endParaRPr lang="it-IT" sz="2300" b="1" dirty="0">
              <a:solidFill>
                <a:prstClr val="white"/>
              </a:solidFill>
              <a:latin typeface="Times New Roman" panose="02020603050405020304" pitchFamily="18" charset="0"/>
              <a:cs typeface="Times New Roman" panose="02020603050405020304" pitchFamily="18"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 y="2569815"/>
            <a:ext cx="3200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605951"/>
            <a:ext cx="426720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179"/>
          <a:stretch/>
        </p:blipFill>
        <p:spPr bwMode="auto">
          <a:xfrm>
            <a:off x="4953000" y="1466993"/>
            <a:ext cx="4174232"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3209032" y="2682621"/>
            <a:ext cx="1752600" cy="923330"/>
          </a:xfrm>
          <a:prstGeom prst="rect">
            <a:avLst/>
          </a:prstGeom>
        </p:spPr>
        <p:txBody>
          <a:bodyPr wrap="square">
            <a:spAutoFit/>
          </a:bodyPr>
          <a:lstStyle/>
          <a:p>
            <a:r>
              <a:rPr lang="it-IT" b="1" dirty="0">
                <a:solidFill>
                  <a:prstClr val="white"/>
                </a:solidFill>
                <a:latin typeface="Times New Roman" panose="02020603050405020304" pitchFamily="18" charset="0"/>
                <a:cs typeface="Times New Roman" panose="02020603050405020304" pitchFamily="18" charset="0"/>
              </a:rPr>
              <a:t>Lugnacco, </a:t>
            </a:r>
          </a:p>
          <a:p>
            <a:r>
              <a:rPr lang="it-IT" b="1" dirty="0">
                <a:solidFill>
                  <a:prstClr val="white"/>
                </a:solidFill>
                <a:latin typeface="Times New Roman" panose="02020603050405020304" pitchFamily="18" charset="0"/>
                <a:cs typeface="Times New Roman" panose="02020603050405020304" pitchFamily="18" charset="0"/>
              </a:rPr>
              <a:t>Val </a:t>
            </a:r>
            <a:r>
              <a:rPr lang="it-IT" b="1" dirty="0" err="1">
                <a:solidFill>
                  <a:prstClr val="white"/>
                </a:solidFill>
                <a:latin typeface="Times New Roman" panose="02020603050405020304" pitchFamily="18" charset="0"/>
                <a:cs typeface="Times New Roman" panose="02020603050405020304" pitchFamily="18" charset="0"/>
              </a:rPr>
              <a:t>Chiusella</a:t>
            </a:r>
            <a:r>
              <a:rPr lang="it-IT" b="1" dirty="0">
                <a:solidFill>
                  <a:prstClr val="white"/>
                </a:solidFill>
                <a:latin typeface="Times New Roman" panose="02020603050405020304" pitchFamily="18" charset="0"/>
                <a:cs typeface="Times New Roman" panose="02020603050405020304" pitchFamily="18" charset="0"/>
              </a:rPr>
              <a:t>,</a:t>
            </a:r>
          </a:p>
          <a:p>
            <a:r>
              <a:rPr lang="it-IT" b="1" dirty="0">
                <a:solidFill>
                  <a:prstClr val="white"/>
                </a:solidFill>
                <a:latin typeface="Times New Roman" panose="02020603050405020304" pitchFamily="18" charset="0"/>
                <a:cs typeface="Times New Roman" panose="02020603050405020304" pitchFamily="18" charset="0"/>
              </a:rPr>
              <a:t>Ivrea</a:t>
            </a:r>
          </a:p>
        </p:txBody>
      </p:sp>
      <p:sp>
        <p:nvSpPr>
          <p:cNvPr id="8" name="Rettangolo 7"/>
          <p:cNvSpPr/>
          <p:nvPr/>
        </p:nvSpPr>
        <p:spPr>
          <a:xfrm>
            <a:off x="7484368" y="3594243"/>
            <a:ext cx="1659632" cy="2585323"/>
          </a:xfrm>
          <a:prstGeom prst="rect">
            <a:avLst/>
          </a:prstGeom>
        </p:spPr>
        <p:txBody>
          <a:bodyPr wrap="square">
            <a:spAutoFit/>
          </a:bodyPr>
          <a:lstStyle/>
          <a:p>
            <a:r>
              <a:rPr lang="it-IT" b="1" dirty="0">
                <a:solidFill>
                  <a:prstClr val="white"/>
                </a:solidFill>
                <a:latin typeface="Times New Roman" panose="02020603050405020304" pitchFamily="18" charset="0"/>
                <a:cs typeface="Times New Roman" panose="02020603050405020304" pitchFamily="18" charset="0"/>
              </a:rPr>
              <a:t>Questo menhir era la panchina della chiesa del convento delle monache…  adesso </a:t>
            </a:r>
            <a:r>
              <a:rPr lang="it-IT" b="1" dirty="0" smtClean="0">
                <a:solidFill>
                  <a:prstClr val="white"/>
                </a:solidFill>
                <a:latin typeface="Times New Roman" panose="02020603050405020304" pitchFamily="18" charset="0"/>
                <a:cs typeface="Times New Roman" panose="02020603050405020304" pitchFamily="18" charset="0"/>
              </a:rPr>
              <a:t>è stato </a:t>
            </a:r>
            <a:r>
              <a:rPr lang="it-IT" b="1" dirty="0">
                <a:solidFill>
                  <a:prstClr val="white"/>
                </a:solidFill>
                <a:latin typeface="Times New Roman" panose="02020603050405020304" pitchFamily="18" charset="0"/>
                <a:cs typeface="Times New Roman" panose="02020603050405020304" pitchFamily="18" charset="0"/>
              </a:rPr>
              <a:t>rimesso </a:t>
            </a:r>
            <a:r>
              <a:rPr lang="it-IT" b="1" dirty="0" smtClean="0">
                <a:solidFill>
                  <a:prstClr val="white"/>
                </a:solidFill>
                <a:latin typeface="Times New Roman" panose="02020603050405020304" pitchFamily="18" charset="0"/>
                <a:cs typeface="Times New Roman" panose="02020603050405020304" pitchFamily="18" charset="0"/>
              </a:rPr>
              <a:t>in </a:t>
            </a:r>
            <a:r>
              <a:rPr lang="it-IT" b="1" dirty="0">
                <a:solidFill>
                  <a:prstClr val="white"/>
                </a:solidFill>
                <a:latin typeface="Times New Roman" panose="02020603050405020304" pitchFamily="18" charset="0"/>
                <a:cs typeface="Times New Roman" panose="02020603050405020304" pitchFamily="18" charset="0"/>
              </a:rPr>
              <a:t>piedi…</a:t>
            </a:r>
          </a:p>
        </p:txBody>
      </p:sp>
    </p:spTree>
    <p:extLst>
      <p:ext uri="{BB962C8B-B14F-4D97-AF65-F5344CB8AC3E}">
        <p14:creationId xmlns:p14="http://schemas.microsoft.com/office/powerpoint/2010/main" val="2311274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3" name="Rettangolo 2"/>
          <p:cNvSpPr/>
          <p:nvPr/>
        </p:nvSpPr>
        <p:spPr>
          <a:xfrm>
            <a:off x="3458592" y="2682621"/>
            <a:ext cx="1503039" cy="1200329"/>
          </a:xfrm>
          <a:prstGeom prst="rect">
            <a:avLst/>
          </a:prstGeom>
        </p:spPr>
        <p:txBody>
          <a:bodyPr wrap="square">
            <a:spAutoFit/>
          </a:bodyPr>
          <a:lstStyle/>
          <a:p>
            <a:r>
              <a:rPr lang="it-IT" b="1" dirty="0">
                <a:solidFill>
                  <a:prstClr val="white"/>
                </a:solidFill>
                <a:latin typeface="Times New Roman" panose="02020603050405020304" pitchFamily="18" charset="0"/>
                <a:cs typeface="Times New Roman" panose="02020603050405020304" pitchFamily="18" charset="0"/>
              </a:rPr>
              <a:t>Lugnacco, </a:t>
            </a:r>
          </a:p>
          <a:p>
            <a:r>
              <a:rPr lang="it-IT" b="1" dirty="0">
                <a:solidFill>
                  <a:prstClr val="white"/>
                </a:solidFill>
                <a:latin typeface="Times New Roman" panose="02020603050405020304" pitchFamily="18" charset="0"/>
                <a:cs typeface="Times New Roman" panose="02020603050405020304" pitchFamily="18" charset="0"/>
              </a:rPr>
              <a:t>Val </a:t>
            </a:r>
            <a:r>
              <a:rPr lang="it-IT" b="1" dirty="0" err="1">
                <a:solidFill>
                  <a:prstClr val="white"/>
                </a:solidFill>
                <a:latin typeface="Times New Roman" panose="02020603050405020304" pitchFamily="18" charset="0"/>
                <a:cs typeface="Times New Roman" panose="02020603050405020304" pitchFamily="18" charset="0"/>
              </a:rPr>
              <a:t>Chiusella</a:t>
            </a:r>
            <a:r>
              <a:rPr lang="it-IT" b="1" dirty="0">
                <a:solidFill>
                  <a:prstClr val="white"/>
                </a:solidFill>
                <a:latin typeface="Times New Roman" panose="02020603050405020304" pitchFamily="18" charset="0"/>
                <a:cs typeface="Times New Roman" panose="02020603050405020304" pitchFamily="18" charset="0"/>
              </a:rPr>
              <a:t>,</a:t>
            </a:r>
          </a:p>
          <a:p>
            <a:r>
              <a:rPr lang="it-IT" b="1" dirty="0">
                <a:solidFill>
                  <a:prstClr val="white"/>
                </a:solidFill>
                <a:latin typeface="Times New Roman" panose="02020603050405020304" pitchFamily="18" charset="0"/>
                <a:cs typeface="Times New Roman" panose="02020603050405020304" pitchFamily="18" charset="0"/>
              </a:rPr>
              <a:t>Ivrea</a:t>
            </a:r>
          </a:p>
        </p:txBody>
      </p:sp>
      <p:sp>
        <p:nvSpPr>
          <p:cNvPr id="8" name="Rettangolo 7"/>
          <p:cNvSpPr/>
          <p:nvPr/>
        </p:nvSpPr>
        <p:spPr>
          <a:xfrm>
            <a:off x="4501417" y="3769171"/>
            <a:ext cx="1783496" cy="2308324"/>
          </a:xfrm>
          <a:prstGeom prst="rect">
            <a:avLst/>
          </a:prstGeom>
        </p:spPr>
        <p:txBody>
          <a:bodyPr wrap="square">
            <a:spAutoFit/>
          </a:bodyPr>
          <a:lstStyle/>
          <a:p>
            <a:r>
              <a:rPr lang="it-IT" b="1" dirty="0">
                <a:solidFill>
                  <a:prstClr val="white"/>
                </a:solidFill>
                <a:latin typeface="Times New Roman" panose="02020603050405020304" pitchFamily="18" charset="0"/>
                <a:cs typeface="Times New Roman" panose="02020603050405020304" pitchFamily="18" charset="0"/>
              </a:rPr>
              <a:t>Questo menhir era la panchina della chiesa del convento delle monache…  adesso </a:t>
            </a:r>
            <a:r>
              <a:rPr lang="it-IT" b="1" dirty="0" smtClean="0">
                <a:solidFill>
                  <a:prstClr val="white"/>
                </a:solidFill>
                <a:latin typeface="Times New Roman" panose="02020603050405020304" pitchFamily="18" charset="0"/>
                <a:cs typeface="Times New Roman" panose="02020603050405020304" pitchFamily="18" charset="0"/>
              </a:rPr>
              <a:t>è stato </a:t>
            </a:r>
            <a:r>
              <a:rPr lang="it-IT" b="1" dirty="0">
                <a:solidFill>
                  <a:prstClr val="white"/>
                </a:solidFill>
                <a:latin typeface="Times New Roman" panose="02020603050405020304" pitchFamily="18" charset="0"/>
                <a:cs typeface="Times New Roman" panose="02020603050405020304" pitchFamily="18" charset="0"/>
              </a:rPr>
              <a:t>rimesso </a:t>
            </a:r>
            <a:r>
              <a:rPr lang="it-IT" b="1" dirty="0" smtClean="0">
                <a:solidFill>
                  <a:prstClr val="white"/>
                </a:solidFill>
                <a:latin typeface="Times New Roman" panose="02020603050405020304" pitchFamily="18" charset="0"/>
                <a:cs typeface="Times New Roman" panose="02020603050405020304" pitchFamily="18" charset="0"/>
              </a:rPr>
              <a:t>in </a:t>
            </a:r>
            <a:r>
              <a:rPr lang="it-IT" b="1" dirty="0">
                <a:solidFill>
                  <a:prstClr val="white"/>
                </a:solidFill>
                <a:latin typeface="Times New Roman" panose="02020603050405020304" pitchFamily="18" charset="0"/>
                <a:cs typeface="Times New Roman" panose="02020603050405020304" pitchFamily="18" charset="0"/>
              </a:rPr>
              <a:t>piedi…</a:t>
            </a:r>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73" r="17093"/>
          <a:stretch/>
        </p:blipFill>
        <p:spPr bwMode="auto">
          <a:xfrm>
            <a:off x="29592" y="-29716"/>
            <a:ext cx="3429001"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4" y="3861539"/>
            <a:ext cx="4462463"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411" y="34595"/>
            <a:ext cx="4187825"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3514294"/>
            <a:ext cx="2859087"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939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107503" y="5556055"/>
            <a:ext cx="8432575" cy="1200329"/>
          </a:xfrm>
          <a:prstGeom prst="rect">
            <a:avLst/>
          </a:prstGeom>
          <a:noFill/>
        </p:spPr>
        <p:txBody>
          <a:bodyPr wrap="square" rtlCol="0">
            <a:spAutoFit/>
          </a:bodyPr>
          <a:lstStyle/>
          <a:p>
            <a:r>
              <a:rPr lang="it-IT" sz="2400" b="1" dirty="0" smtClean="0">
                <a:solidFill>
                  <a:prstClr val="white"/>
                </a:solidFill>
                <a:latin typeface="Times New Roman" pitchFamily="18" charset="0"/>
                <a:cs typeface="Times New Roman" pitchFamily="18" charset="0"/>
              </a:rPr>
              <a:t>Le </a:t>
            </a:r>
            <a:r>
              <a:rPr lang="it-IT" sz="2400" b="1" dirty="0">
                <a:solidFill>
                  <a:prstClr val="white"/>
                </a:solidFill>
                <a:latin typeface="Times New Roman" pitchFamily="18" charset="0"/>
                <a:cs typeface="Times New Roman" pitchFamily="18" charset="0"/>
              </a:rPr>
              <a:t>strutture </a:t>
            </a:r>
            <a:r>
              <a:rPr lang="it-IT" sz="2400" b="1" dirty="0" smtClean="0">
                <a:solidFill>
                  <a:prstClr val="white"/>
                </a:solidFill>
                <a:latin typeface="Times New Roman" pitchFamily="18" charset="0"/>
                <a:cs typeface="Times New Roman" pitchFamily="18" charset="0"/>
              </a:rPr>
              <a:t>socio-economiche delle </a:t>
            </a:r>
            <a:r>
              <a:rPr lang="it-IT" sz="2400" b="1" dirty="0">
                <a:solidFill>
                  <a:prstClr val="white"/>
                </a:solidFill>
                <a:latin typeface="Times New Roman" pitchFamily="18" charset="0"/>
                <a:cs typeface="Times New Roman" pitchFamily="18" charset="0"/>
              </a:rPr>
              <a:t>comunità </a:t>
            </a:r>
            <a:r>
              <a:rPr lang="it-IT" sz="2400" b="1" dirty="0" smtClean="0">
                <a:solidFill>
                  <a:prstClr val="white"/>
                </a:solidFill>
                <a:latin typeface="Times New Roman" pitchFamily="18" charset="0"/>
                <a:cs typeface="Times New Roman" pitchFamily="18" charset="0"/>
              </a:rPr>
              <a:t>alpine  </a:t>
            </a:r>
            <a:r>
              <a:rPr lang="it-IT" sz="2400" b="1" dirty="0">
                <a:solidFill>
                  <a:prstClr val="white"/>
                </a:solidFill>
                <a:latin typeface="Times New Roman" pitchFamily="18" charset="0"/>
                <a:cs typeface="Times New Roman" pitchFamily="18" charset="0"/>
              </a:rPr>
              <a:t>non sono state sostanzialmente modificate né dagli Etruschi, né dai Celti, né dai Romani. </a:t>
            </a:r>
            <a:r>
              <a:rPr lang="it-IT" sz="2400" b="1" dirty="0" smtClean="0">
                <a:solidFill>
                  <a:prstClr val="white"/>
                </a:solidFill>
                <a:latin typeface="Times New Roman" pitchFamily="18" charset="0"/>
                <a:cs typeface="Times New Roman" pitchFamily="18" charset="0"/>
              </a:rPr>
              <a:t>Lo stesso avviene con la religione e la cultura. </a:t>
            </a:r>
            <a:endParaRPr lang="it-IT" sz="3200" b="1" dirty="0">
              <a:solidFill>
                <a:prstClr val="white"/>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2655" y="5992812"/>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744"/>
          <a:stretch/>
        </p:blipFill>
        <p:spPr bwMode="auto">
          <a:xfrm>
            <a:off x="25524" y="12328"/>
            <a:ext cx="9123246" cy="564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323528" y="332656"/>
            <a:ext cx="1537600" cy="369332"/>
          </a:xfrm>
          <a:prstGeom prst="rect">
            <a:avLst/>
          </a:prstGeom>
          <a:noFill/>
        </p:spPr>
        <p:txBody>
          <a:bodyPr wrap="non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Monti </a:t>
            </a:r>
            <a:r>
              <a:rPr lang="it-IT" b="1" dirty="0" err="1" smtClean="0">
                <a:solidFill>
                  <a:prstClr val="black"/>
                </a:solidFill>
                <a:latin typeface="Times New Roman" panose="02020603050405020304" pitchFamily="18" charset="0"/>
                <a:cs typeface="Times New Roman" panose="02020603050405020304" pitchFamily="18" charset="0"/>
              </a:rPr>
              <a:t>Lessini</a:t>
            </a:r>
            <a:endParaRPr lang="it-IT"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73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5811167" y="1"/>
            <a:ext cx="3348891" cy="6801862"/>
          </a:xfrm>
          <a:prstGeom prst="rect">
            <a:avLst/>
          </a:prstGeom>
          <a:noFill/>
        </p:spPr>
        <p:txBody>
          <a:bodyPr wrap="square" rtlCol="0">
            <a:spAutoFit/>
          </a:bodyPr>
          <a:lstStyle/>
          <a:p>
            <a:r>
              <a:rPr lang="it-IT" sz="2400" b="1" dirty="0">
                <a:solidFill>
                  <a:prstClr val="white"/>
                </a:solidFill>
                <a:latin typeface="Times New Roman" pitchFamily="18" charset="0"/>
                <a:cs typeface="Times New Roman" pitchFamily="18" charset="0"/>
              </a:rPr>
              <a:t>Le società </a:t>
            </a:r>
            <a:r>
              <a:rPr lang="it-IT" sz="2400" b="1" dirty="0" err="1">
                <a:solidFill>
                  <a:prstClr val="white"/>
                </a:solidFill>
                <a:latin typeface="Times New Roman" pitchFamily="18" charset="0"/>
                <a:cs typeface="Times New Roman" pitchFamily="18" charset="0"/>
              </a:rPr>
              <a:t>matrifocali</a:t>
            </a:r>
            <a:r>
              <a:rPr lang="it-IT" sz="2400" b="1" dirty="0">
                <a:solidFill>
                  <a:prstClr val="white"/>
                </a:solidFill>
                <a:latin typeface="Times New Roman" pitchFamily="18" charset="0"/>
                <a:cs typeface="Times New Roman" pitchFamily="18" charset="0"/>
              </a:rPr>
              <a:t> egualitarie, in cui non esiste quasi la proprietà privata, è assente l’aristocrazia e la schiavitù,  i capi in guerra sono eletti dall’assemblea del popolo in armi e le </a:t>
            </a:r>
            <a:r>
              <a:rPr lang="it-IT" sz="2400" b="1" dirty="0" smtClean="0">
                <a:solidFill>
                  <a:prstClr val="white"/>
                </a:solidFill>
                <a:latin typeface="Times New Roman" pitchFamily="18" charset="0"/>
                <a:cs typeface="Times New Roman" pitchFamily="18" charset="0"/>
              </a:rPr>
              <a:t>donne </a:t>
            </a:r>
            <a:r>
              <a:rPr lang="it-IT" sz="2400" b="1" dirty="0">
                <a:solidFill>
                  <a:prstClr val="white"/>
                </a:solidFill>
                <a:latin typeface="Times New Roman" pitchFamily="18" charset="0"/>
                <a:cs typeface="Times New Roman" pitchFamily="18" charset="0"/>
              </a:rPr>
              <a:t>combattono,  resistono all’attacco delle culture patriarcali lontano dei luoghi di concentrazione e riproduzione del potere: fuori delle città, nelle campagne, sulle montagne, nei boschi.</a:t>
            </a:r>
            <a:r>
              <a:rPr lang="it-IT" sz="28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2"/>
            <a:ext cx="58166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11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6865362" y="0"/>
            <a:ext cx="2278638" cy="6740307"/>
          </a:xfrm>
          <a:prstGeom prst="rect">
            <a:avLst/>
          </a:prstGeom>
        </p:spPr>
        <p:txBody>
          <a:bodyPr wrap="square">
            <a:spAutoFit/>
          </a:bodyPr>
          <a:lstStyle/>
          <a:p>
            <a:r>
              <a:rPr lang="it-IT" sz="2700" b="1" dirty="0" smtClean="0">
                <a:solidFill>
                  <a:prstClr val="white"/>
                </a:solidFill>
                <a:latin typeface="Times New Roman" panose="02020603050405020304" pitchFamily="18" charset="0"/>
                <a:cs typeface="Times New Roman" panose="02020603050405020304" pitchFamily="18" charset="0"/>
              </a:rPr>
              <a:t>Associazione Sherwood è nata nel </a:t>
            </a:r>
            <a:r>
              <a:rPr lang="it-IT" sz="2700" b="1" dirty="0">
                <a:solidFill>
                  <a:prstClr val="white"/>
                </a:solidFill>
                <a:latin typeface="Times New Roman" panose="02020603050405020304" pitchFamily="18" charset="0"/>
                <a:cs typeface="Times New Roman" panose="02020603050405020304" pitchFamily="18" charset="0"/>
              </a:rPr>
              <a:t>2016. L'idea è quella di creare un centro di ricerca-azione sull'economia di sussistenza e l'autosviluppo per cercare di sopravvivere alla crisi climatica.</a:t>
            </a:r>
            <a:endParaRPr lang="it-IT" sz="2800" b="1" dirty="0">
              <a:solidFill>
                <a:prstClr val="white"/>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92430" y="5291916"/>
            <a:ext cx="9036496" cy="1477328"/>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Stiamo </a:t>
            </a:r>
            <a:r>
              <a:rPr lang="it-IT" b="1" dirty="0">
                <a:solidFill>
                  <a:schemeClr val="bg1"/>
                </a:solidFill>
                <a:latin typeface="Times New Roman" panose="02020603050405020304" pitchFamily="18" charset="0"/>
                <a:cs typeface="Times New Roman" panose="02020603050405020304" pitchFamily="18" charset="0"/>
              </a:rPr>
              <a:t>restaurando una casa in totale autocostruzione, che ha già aperto una piccola foresteria ed aprirà a breve una sala convegni-formazione. L'obiettivo è creare un centro di documentazione e di ricerca-azione sulle culture alpine, sulla storia delle donne in montagna e sulle economie di autosussistenza </a:t>
            </a:r>
            <a:r>
              <a:rPr lang="it-IT" b="1" dirty="0" smtClean="0">
                <a:solidFill>
                  <a:schemeClr val="bg1"/>
                </a:solidFill>
                <a:latin typeface="Times New Roman" panose="02020603050405020304" pitchFamily="18" charset="0"/>
                <a:cs typeface="Times New Roman" panose="02020603050405020304" pitchFamily="18" charset="0"/>
              </a:rPr>
              <a:t>per elaborare soluzioni di sopravvivenza gestibili dal basso rispetto alla </a:t>
            </a:r>
            <a:r>
              <a:rPr lang="it-IT" b="1" dirty="0">
                <a:solidFill>
                  <a:schemeClr val="bg1"/>
                </a:solidFill>
                <a:latin typeface="Times New Roman" panose="02020603050405020304" pitchFamily="18" charset="0"/>
                <a:cs typeface="Times New Roman" panose="02020603050405020304" pitchFamily="18" charset="0"/>
              </a:rPr>
              <a:t>crisi ambientale e al riscaldamento del pianeta.</a:t>
            </a:r>
          </a:p>
        </p:txBody>
      </p:sp>
    </p:spTree>
    <p:extLst>
      <p:ext uri="{BB962C8B-B14F-4D97-AF65-F5344CB8AC3E}">
        <p14:creationId xmlns:p14="http://schemas.microsoft.com/office/powerpoint/2010/main" val="2905641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3172285" y="0"/>
            <a:ext cx="5971716" cy="6863417"/>
          </a:xfrm>
          <a:prstGeom prst="rect">
            <a:avLst/>
          </a:prstGeom>
        </p:spPr>
        <p:txBody>
          <a:bodyPr wrap="square">
            <a:spAutoFit/>
          </a:bodyPr>
          <a:lstStyle/>
          <a:p>
            <a:r>
              <a:rPr lang="it-IT" sz="4000" b="1" dirty="0" smtClean="0">
                <a:solidFill>
                  <a:prstClr val="white"/>
                </a:solidFill>
                <a:latin typeface="Times New Roman" panose="02020603050405020304" pitchFamily="18" charset="0"/>
                <a:cs typeface="Times New Roman" panose="02020603050405020304" pitchFamily="18" charset="0"/>
              </a:rPr>
              <a:t>Le Regole che sulle Alpi si sono tramandate per secoli (ma probabilmente per millenni) avevano uno scopo fondamentale: impedire il depauperamento del territorio imponendo dei limiti allo sfruttamento. Praticamente, frenare </a:t>
            </a:r>
          </a:p>
          <a:p>
            <a:r>
              <a:rPr lang="it-IT" sz="4000" b="1" dirty="0" smtClean="0">
                <a:solidFill>
                  <a:prstClr val="white"/>
                </a:solidFill>
                <a:latin typeface="Times New Roman" panose="02020603050405020304" pitchFamily="18" charset="0"/>
                <a:cs typeface="Times New Roman" panose="02020603050405020304" pitchFamily="18" charset="0"/>
              </a:rPr>
              <a:t>lo sviluppo. </a:t>
            </a:r>
            <a:endParaRPr lang="it-IT" sz="4000" b="1" dirty="0">
              <a:solidFill>
                <a:prstClr val="white"/>
              </a:solidFill>
              <a:latin typeface="Times New Roman" panose="02020603050405020304" pitchFamily="18" charset="0"/>
              <a:cs typeface="Times New Roman" panose="02020603050405020304" pitchFamily="18"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172284"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187624" y="3140968"/>
            <a:ext cx="1768637" cy="1200329"/>
          </a:xfrm>
          <a:prstGeom prst="rect">
            <a:avLst/>
          </a:prstGeom>
          <a:noFill/>
        </p:spPr>
        <p:txBody>
          <a:bodyPr wrap="square" rtlCol="0">
            <a:spAutoFit/>
          </a:bodyPr>
          <a:lstStyle/>
          <a:p>
            <a:r>
              <a:rPr lang="it-IT" b="1" dirty="0" err="1" smtClean="0">
                <a:solidFill>
                  <a:prstClr val="white"/>
                </a:solidFill>
                <a:latin typeface="Times New Roman" panose="02020603050405020304" pitchFamily="18" charset="0"/>
                <a:cs typeface="Times New Roman" panose="02020603050405020304" pitchFamily="18" charset="0"/>
              </a:rPr>
              <a:t>Sass</a:t>
            </a:r>
            <a:r>
              <a:rPr lang="it-IT" b="1" dirty="0" smtClean="0">
                <a:solidFill>
                  <a:prstClr val="white"/>
                </a:solidFill>
                <a:latin typeface="Times New Roman" panose="02020603050405020304" pitchFamily="18" charset="0"/>
                <a:cs typeface="Times New Roman" panose="02020603050405020304" pitchFamily="18" charset="0"/>
              </a:rPr>
              <a:t> de la </a:t>
            </a:r>
            <a:r>
              <a:rPr lang="it-IT" b="1" dirty="0" err="1" smtClean="0">
                <a:solidFill>
                  <a:prstClr val="white"/>
                </a:solidFill>
                <a:latin typeface="Times New Roman" panose="02020603050405020304" pitchFamily="18" charset="0"/>
                <a:cs typeface="Times New Roman" panose="02020603050405020304" pitchFamily="18" charset="0"/>
              </a:rPr>
              <a:t>rason</a:t>
            </a:r>
            <a:r>
              <a:rPr lang="it-IT" b="1" dirty="0" smtClean="0">
                <a:solidFill>
                  <a:prstClr val="white"/>
                </a:solidFill>
                <a:latin typeface="Times New Roman" panose="02020603050405020304" pitchFamily="18" charset="0"/>
                <a:cs typeface="Times New Roman" panose="02020603050405020304" pitchFamily="18" charset="0"/>
              </a:rPr>
              <a:t>, Egna (</a:t>
            </a:r>
            <a:r>
              <a:rPr lang="it-IT" b="1" dirty="0" err="1" smtClean="0">
                <a:solidFill>
                  <a:prstClr val="white"/>
                </a:solidFill>
                <a:latin typeface="Times New Roman" panose="02020603050405020304" pitchFamily="18" charset="0"/>
                <a:cs typeface="Times New Roman" panose="02020603050405020304" pitchFamily="18" charset="0"/>
              </a:rPr>
              <a:t>Bz</a:t>
            </a:r>
            <a:r>
              <a:rPr lang="it-IT" b="1" dirty="0" smtClean="0">
                <a:solidFill>
                  <a:prstClr val="white"/>
                </a:solidFill>
                <a:latin typeface="Times New Roman" panose="02020603050405020304" pitchFamily="18" charset="0"/>
                <a:cs typeface="Times New Roman" panose="02020603050405020304" pitchFamily="18" charset="0"/>
              </a:rPr>
              <a:t>), piazza della Libertà</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075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693735" y="0"/>
            <a:ext cx="3450265" cy="3000821"/>
          </a:xfrm>
          <a:prstGeom prst="rect">
            <a:avLst/>
          </a:prstGeom>
        </p:spPr>
        <p:txBody>
          <a:bodyPr wrap="square">
            <a:spAutoFit/>
          </a:bodyPr>
          <a:lstStyle/>
          <a:p>
            <a:r>
              <a:rPr lang="it-IT" sz="2100" b="1" dirty="0" smtClean="0">
                <a:solidFill>
                  <a:prstClr val="white"/>
                </a:solidFill>
                <a:latin typeface="Times New Roman" panose="02020603050405020304" pitchFamily="18" charset="0"/>
                <a:cs typeface="Times New Roman" panose="02020603050405020304" pitchFamily="18" charset="0"/>
              </a:rPr>
              <a:t>Pietra di Antro. Biacis, Pulfero (Ud). Pietra della Regola, Terlago (Tn).  Pietra del Giudizio, Luserna (Tn): sono solo alcune delle antiche Pietre Sacre attorno a cui si riunivano le comunità per deliberare sull’uso del territorio. </a:t>
            </a:r>
            <a:endParaRPr lang="it-IT" sz="2100" b="1" dirty="0">
              <a:solidFill>
                <a:prstClr val="white"/>
              </a:solidFill>
              <a:latin typeface="Times New Roman" panose="02020603050405020304" pitchFamily="18" charset="0"/>
              <a:cs typeface="Times New Roman" panose="02020603050405020304" pitchFamily="18" charset="0"/>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 y="0"/>
            <a:ext cx="5693612" cy="376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882" y="3002028"/>
            <a:ext cx="4075745" cy="369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 y="3784621"/>
            <a:ext cx="4419724" cy="308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106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27217" y="5994203"/>
            <a:ext cx="9144000" cy="877163"/>
          </a:xfrm>
          <a:prstGeom prst="rect">
            <a:avLst/>
          </a:prstGeom>
          <a:noFill/>
        </p:spPr>
        <p:txBody>
          <a:bodyPr wrap="square" rtlCol="0">
            <a:spAutoFit/>
          </a:bodyPr>
          <a:lstStyle/>
          <a:p>
            <a:r>
              <a:rPr lang="it-IT" sz="1700" b="1" dirty="0" smtClean="0">
                <a:solidFill>
                  <a:prstClr val="white"/>
                </a:solidFill>
                <a:latin typeface="Times New Roman" pitchFamily="18" charset="0"/>
                <a:cs typeface="Times New Roman" pitchFamily="18" charset="0"/>
              </a:rPr>
              <a:t>Un’altra tecnologia è possibile: gran parte della tecnologia che alza il livello di vita </a:t>
            </a:r>
          </a:p>
          <a:p>
            <a:r>
              <a:rPr lang="it-IT" sz="1700" b="1" dirty="0" smtClean="0">
                <a:solidFill>
                  <a:prstClr val="white"/>
                </a:solidFill>
                <a:latin typeface="Times New Roman" pitchFamily="18" charset="0"/>
                <a:cs typeface="Times New Roman" pitchFamily="18" charset="0"/>
              </a:rPr>
              <a:t>in Europa viene creata nel Medio Evo….. Attraverso processi di elaborazione collettiva basati sul bisogno e sulla conoscenza del territorio in comunità contadine tendenzialmente egualitarie</a:t>
            </a:r>
            <a:endParaRPr lang="it-IT" sz="17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258"/>
          <a:stretch/>
        </p:blipFill>
        <p:spPr bwMode="auto">
          <a:xfrm>
            <a:off x="2610" y="0"/>
            <a:ext cx="9193213" cy="598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23528" y="188640"/>
            <a:ext cx="4572000" cy="646331"/>
          </a:xfrm>
          <a:prstGeom prst="rect">
            <a:avLst/>
          </a:prstGeom>
        </p:spPr>
        <p:txBody>
          <a:bodyPr>
            <a:spAutoFit/>
          </a:bodyPr>
          <a:lstStyle/>
          <a:p>
            <a:r>
              <a:rPr lang="it-IT" b="1" dirty="0">
                <a:solidFill>
                  <a:schemeClr val="bg1"/>
                </a:solidFill>
                <a:latin typeface="Times New Roman" panose="02020603050405020304" pitchFamily="18" charset="0"/>
                <a:cs typeface="Times New Roman" panose="02020603050405020304" pitchFamily="18" charset="0"/>
              </a:rPr>
              <a:t>Mulino ad acqua. Dal secolo VI.</a:t>
            </a:r>
          </a:p>
          <a:p>
            <a:r>
              <a:rPr lang="it-IT" b="1" dirty="0">
                <a:solidFill>
                  <a:schemeClr val="bg1"/>
                </a:solidFill>
                <a:latin typeface="Times New Roman" panose="02020603050405020304" pitchFamily="18" charset="0"/>
                <a:cs typeface="Times New Roman" panose="02020603050405020304" pitchFamily="18" charset="0"/>
              </a:rPr>
              <a:t>Molinetto della Croda, Refrontolo (Tv) </a:t>
            </a:r>
          </a:p>
        </p:txBody>
      </p:sp>
    </p:spTree>
    <p:extLst>
      <p:ext uri="{BB962C8B-B14F-4D97-AF65-F5344CB8AC3E}">
        <p14:creationId xmlns:p14="http://schemas.microsoft.com/office/powerpoint/2010/main" val="10063841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rgbClr val="C0504D">
                    <a:lumMod val="75000"/>
                  </a:srgbClr>
                </a:solidFill>
                <a:latin typeface="Times New Roman" pitchFamily="18" charset="0"/>
                <a:cs typeface="Times New Roman" pitchFamily="18" charset="0"/>
              </a:rPr>
              <a:t>Michela Zucca</a:t>
            </a:r>
          </a:p>
          <a:p>
            <a:r>
              <a:rPr lang="it-IT" sz="800" b="1" dirty="0" smtClean="0">
                <a:solidFill>
                  <a:srgbClr val="C0504D">
                    <a:lumMod val="75000"/>
                  </a:srgbClr>
                </a:solidFill>
                <a:latin typeface="Times New Roman" pitchFamily="18" charset="0"/>
                <a:cs typeface="Times New Roman" pitchFamily="18" charset="0"/>
              </a:rPr>
              <a:t>Servizi Culturali</a:t>
            </a:r>
            <a:endParaRPr lang="it-IT" sz="800" b="1" dirty="0">
              <a:solidFill>
                <a:srgbClr val="C0504D">
                  <a:lumMod val="75000"/>
                </a:srgbClr>
              </a:solidFill>
              <a:latin typeface="Times New Roman" pitchFamily="18" charset="0"/>
              <a:cs typeface="Times New Roman" pitchFamily="18" charset="0"/>
            </a:endParaRPr>
          </a:p>
        </p:txBody>
      </p:sp>
      <p:sp>
        <p:nvSpPr>
          <p:cNvPr id="2" name="Rettangolo 1"/>
          <p:cNvSpPr/>
          <p:nvPr/>
        </p:nvSpPr>
        <p:spPr>
          <a:xfrm>
            <a:off x="2866174" y="9158"/>
            <a:ext cx="6300299" cy="369332"/>
          </a:xfrm>
          <a:prstGeom prst="rect">
            <a:avLst/>
          </a:prstGeom>
        </p:spPr>
        <p:txBody>
          <a:bodyPr wrap="square">
            <a:spAutoFit/>
          </a:bodyPr>
          <a:lstStyle/>
          <a:p>
            <a:r>
              <a:rPr lang="it-IT" b="1" dirty="0" smtClean="0">
                <a:solidFill>
                  <a:srgbClr val="AC2048"/>
                </a:solidFill>
                <a:latin typeface="Times New Roman" pitchFamily="18" charset="0"/>
                <a:cs typeface="Times New Roman" pitchFamily="18" charset="0"/>
              </a:rPr>
              <a:t>Segheria ad acqua. Santa Gertrude, Val d’Ultimo (</a:t>
            </a:r>
            <a:r>
              <a:rPr lang="it-IT" b="1" dirty="0" err="1" smtClean="0">
                <a:solidFill>
                  <a:srgbClr val="AC2048"/>
                </a:solidFill>
                <a:latin typeface="Times New Roman" pitchFamily="18" charset="0"/>
                <a:cs typeface="Times New Roman" pitchFamily="18" charset="0"/>
              </a:rPr>
              <a:t>Bz</a:t>
            </a:r>
            <a:r>
              <a:rPr lang="it-IT" b="1" dirty="0" smtClean="0">
                <a:solidFill>
                  <a:srgbClr val="AC2048"/>
                </a:solidFill>
                <a:latin typeface="Times New Roman" pitchFamily="18" charset="0"/>
                <a:cs typeface="Times New Roman" pitchFamily="18" charset="0"/>
              </a:rPr>
              <a:t>). </a:t>
            </a:r>
            <a:endParaRPr lang="it-IT" b="1" dirty="0">
              <a:solidFill>
                <a:srgbClr val="AC2048"/>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58"/>
            <a:ext cx="9166473" cy="473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7406" y="4487364"/>
            <a:ext cx="3647132" cy="237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7494" y="9158"/>
            <a:ext cx="3711272" cy="646331"/>
          </a:xfrm>
          <a:prstGeom prst="rect">
            <a:avLst/>
          </a:prstGeom>
          <a:noFill/>
        </p:spPr>
        <p:txBody>
          <a:bodyPr wrap="none" rtlCol="0">
            <a:spAutoFit/>
          </a:bodyPr>
          <a:lstStyle/>
          <a:p>
            <a:r>
              <a:rPr lang="it-IT" b="1" dirty="0" smtClean="0">
                <a:solidFill>
                  <a:schemeClr val="bg1"/>
                </a:solidFill>
                <a:latin typeface="Times New Roman" pitchFamily="18" charset="0"/>
                <a:cs typeface="Times New Roman" pitchFamily="18" charset="0"/>
              </a:rPr>
              <a:t>Segheria ad acqua. Santa Gertrude.</a:t>
            </a:r>
          </a:p>
          <a:p>
            <a:r>
              <a:rPr lang="it-IT" b="1" dirty="0" smtClean="0">
                <a:solidFill>
                  <a:schemeClr val="bg1"/>
                </a:solidFill>
                <a:latin typeface="Times New Roman" pitchFamily="18" charset="0"/>
                <a:cs typeface="Times New Roman" pitchFamily="18" charset="0"/>
              </a:rPr>
              <a:t> Val d’Ultimo (</a:t>
            </a:r>
            <a:r>
              <a:rPr lang="it-IT" b="1" dirty="0" err="1" smtClean="0">
                <a:solidFill>
                  <a:schemeClr val="bg1"/>
                </a:solidFill>
                <a:latin typeface="Times New Roman" pitchFamily="18" charset="0"/>
                <a:cs typeface="Times New Roman" pitchFamily="18" charset="0"/>
              </a:rPr>
              <a:t>Bz</a:t>
            </a:r>
            <a:r>
              <a:rPr lang="it-IT" b="1" dirty="0" smtClean="0">
                <a:solidFill>
                  <a:schemeClr val="bg1"/>
                </a:solidFill>
                <a:latin typeface="Times New Roman" pitchFamily="18" charset="0"/>
                <a:cs typeface="Times New Roman" pitchFamily="18" charset="0"/>
              </a:rPr>
              <a:t>)</a:t>
            </a:r>
            <a:endParaRPr lang="it-IT" b="1" dirty="0">
              <a:solidFill>
                <a:schemeClr val="bg1"/>
              </a:solidFill>
              <a:latin typeface="Times New Roman" pitchFamily="18" charset="0"/>
              <a:cs typeface="Times New Roman" pitchFamily="18" charset="0"/>
            </a:endParaRPr>
          </a:p>
        </p:txBody>
      </p:sp>
      <p:sp>
        <p:nvSpPr>
          <p:cNvPr id="7" name="CasellaDiTesto 6"/>
          <p:cNvSpPr txBox="1"/>
          <p:nvPr/>
        </p:nvSpPr>
        <p:spPr>
          <a:xfrm>
            <a:off x="1" y="4756502"/>
            <a:ext cx="5508104" cy="2031325"/>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L’elaborazione collettiva di un ciclo di produzione prevede la diversificazione a seconda del territorio e l’invenzione di tutta una serie di attrezzi di grande precisione e specificità. Questo implicava la formazione di competenze complesse che venivano tramandate. Di fatto anche se non rende moltissimo, azzera gli sprechi e l’impatto ambientale. </a:t>
            </a:r>
            <a:endParaRPr lang="it-IT" b="1" dirty="0">
              <a:solidFill>
                <a:schemeClr val="bg1"/>
              </a:solidFill>
              <a:latin typeface="Times New Roman" pitchFamily="18" charset="0"/>
              <a:cs typeface="Times New Roman" pitchFamily="18" charset="0"/>
            </a:endParaRPr>
          </a:p>
        </p:txBody>
      </p:sp>
      <p:sp>
        <p:nvSpPr>
          <p:cNvPr id="8" name="CasellaDiTesto 7"/>
          <p:cNvSpPr txBox="1"/>
          <p:nvPr/>
        </p:nvSpPr>
        <p:spPr>
          <a:xfrm>
            <a:off x="5485631" y="4426477"/>
            <a:ext cx="3658369" cy="923330"/>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Strumento usato per arpionare i tronchi durante la fluitazione in Cadore (</a:t>
            </a:r>
            <a:r>
              <a:rPr lang="it-IT" b="1" dirty="0" err="1" smtClean="0">
                <a:solidFill>
                  <a:schemeClr val="bg1"/>
                </a:solidFill>
                <a:latin typeface="Times New Roman" pitchFamily="18" charset="0"/>
                <a:cs typeface="Times New Roman" pitchFamily="18" charset="0"/>
              </a:rPr>
              <a:t>Bl</a:t>
            </a:r>
            <a:r>
              <a:rPr lang="it-IT" b="1" dirty="0" smtClean="0">
                <a:solidFill>
                  <a:schemeClr val="bg1"/>
                </a:solidFill>
                <a:latin typeface="Times New Roman" pitchFamily="18" charset="0"/>
                <a:cs typeface="Times New Roman" pitchFamily="18" charset="0"/>
              </a:rPr>
              <a:t>) </a:t>
            </a:r>
            <a:endParaRPr lang="it-IT"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89620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1754" y="6488668"/>
            <a:ext cx="9144000" cy="369332"/>
          </a:xfrm>
          <a:prstGeom prst="rect">
            <a:avLst/>
          </a:prstGeom>
          <a:noFill/>
        </p:spPr>
        <p:txBody>
          <a:bodyPr wrap="square" rtlCol="0">
            <a:spAutoFit/>
          </a:bodyPr>
          <a:lstStyle/>
          <a:p>
            <a:r>
              <a:rPr lang="it-IT" b="1" dirty="0" smtClean="0">
                <a:solidFill>
                  <a:prstClr val="white"/>
                </a:solidFill>
                <a:latin typeface="Times New Roman" pitchFamily="18" charset="0"/>
                <a:cs typeface="Times New Roman" pitchFamily="18" charset="0"/>
              </a:rPr>
              <a:t>. </a:t>
            </a:r>
            <a:endParaRPr lang="it-IT" sz="20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78"/>
          <a:stretch/>
        </p:blipFill>
        <p:spPr bwMode="auto">
          <a:xfrm>
            <a:off x="-35831" y="0"/>
            <a:ext cx="91780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7356" y="196831"/>
            <a:ext cx="5832648" cy="1754326"/>
          </a:xfrm>
          <a:prstGeom prst="rect">
            <a:avLst/>
          </a:prstGeom>
          <a:noFill/>
        </p:spPr>
        <p:txBody>
          <a:bodyPr wrap="square" rtlCol="0">
            <a:spAutoFit/>
          </a:bodyPr>
          <a:lstStyle/>
          <a:p>
            <a:r>
              <a:rPr lang="it-IT" b="1" dirty="0" smtClean="0">
                <a:solidFill>
                  <a:srgbClr val="267826"/>
                </a:solidFill>
                <a:latin typeface="Times New Roman" panose="02020603050405020304" pitchFamily="18" charset="0"/>
                <a:cs typeface="Times New Roman" panose="02020603050405020304" pitchFamily="18" charset="0"/>
              </a:rPr>
              <a:t>La produzione «tradizionale» di energia consente di reimpiegare la stessa fonte più e più volte, per usi diversi (fra cui nel caso dell’acqua anche quello umano</a:t>
            </a:r>
            <a:r>
              <a:rPr lang="it-IT" b="1" dirty="0">
                <a:solidFill>
                  <a:srgbClr val="267826"/>
                </a:solidFill>
                <a:latin typeface="Times New Roman" panose="02020603050405020304" pitchFamily="18" charset="0"/>
                <a:cs typeface="Times New Roman" panose="02020603050405020304" pitchFamily="18" charset="0"/>
              </a:rPr>
              <a:t>), di essere gestita dal basso, spesso </a:t>
            </a:r>
            <a:r>
              <a:rPr lang="it-IT" b="1" dirty="0" smtClean="0">
                <a:solidFill>
                  <a:srgbClr val="267826"/>
                </a:solidFill>
                <a:latin typeface="Times New Roman" panose="02020603050405020304" pitchFamily="18" charset="0"/>
                <a:cs typeface="Times New Roman" panose="02020603050405020304" pitchFamily="18" charset="0"/>
              </a:rPr>
              <a:t>di non bruciare niente (a parte il riscaldamento delle abitazioni), quindi evitando CO2, scorie e rifiuti. </a:t>
            </a:r>
            <a:endParaRPr lang="it-IT" b="1" dirty="0">
              <a:solidFill>
                <a:srgbClr val="267826"/>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582118" y="5288340"/>
            <a:ext cx="4561882" cy="1569660"/>
          </a:xfrm>
          <a:prstGeom prst="rect">
            <a:avLst/>
          </a:prstGeom>
          <a:noFill/>
        </p:spPr>
        <p:txBody>
          <a:bodyPr wrap="square" rtlCol="0">
            <a:spAutoFit/>
          </a:bodyPr>
          <a:lstStyle/>
          <a:p>
            <a:r>
              <a:rPr lang="it-IT" sz="1600" b="1" dirty="0" smtClean="0">
                <a:solidFill>
                  <a:srgbClr val="091D09"/>
                </a:solidFill>
                <a:latin typeface="Times New Roman" panose="02020603050405020304" pitchFamily="18" charset="0"/>
                <a:cs typeface="Times New Roman" panose="02020603050405020304" pitchFamily="18" charset="0"/>
              </a:rPr>
              <a:t>Calavino (Tn), 1400 abitanti, aveva più di 20 ruote da mulino fino agli anni ‘50, più due trombe idrauliche che alimentavano il fuoco per il maglio. Oltre alle farine si producevano tessili, porcellane, ferro. Mariano </a:t>
            </a:r>
            <a:r>
              <a:rPr lang="it-IT" sz="1600" b="1" dirty="0">
                <a:solidFill>
                  <a:srgbClr val="091D09"/>
                </a:solidFill>
                <a:latin typeface="Times New Roman" panose="02020603050405020304" pitchFamily="18" charset="0"/>
                <a:cs typeface="Times New Roman" panose="02020603050405020304" pitchFamily="18" charset="0"/>
              </a:rPr>
              <a:t>Bosetti, Il bacino idrografico del </a:t>
            </a:r>
            <a:r>
              <a:rPr lang="it-IT" sz="1600" b="1" dirty="0" err="1">
                <a:solidFill>
                  <a:srgbClr val="091D09"/>
                </a:solidFill>
                <a:latin typeface="Times New Roman" panose="02020603050405020304" pitchFamily="18" charset="0"/>
                <a:cs typeface="Times New Roman" panose="02020603050405020304" pitchFamily="18" charset="0"/>
              </a:rPr>
              <a:t>Sarca</a:t>
            </a:r>
            <a:r>
              <a:rPr lang="it-IT" sz="1600" b="1" dirty="0">
                <a:solidFill>
                  <a:srgbClr val="091D09"/>
                </a:solidFill>
                <a:latin typeface="Times New Roman" panose="02020603050405020304" pitchFamily="18" charset="0"/>
                <a:cs typeface="Times New Roman" panose="02020603050405020304" pitchFamily="18" charset="0"/>
              </a:rPr>
              <a:t> nella Bassa Valle dei Laghi</a:t>
            </a:r>
          </a:p>
        </p:txBody>
      </p:sp>
    </p:spTree>
    <p:extLst>
      <p:ext uri="{BB962C8B-B14F-4D97-AF65-F5344CB8AC3E}">
        <p14:creationId xmlns:p14="http://schemas.microsoft.com/office/powerpoint/2010/main" val="42359659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6803414" y="3139320"/>
            <a:ext cx="1768637" cy="1200329"/>
          </a:xfrm>
          <a:prstGeom prst="rect">
            <a:avLst/>
          </a:prstGeom>
          <a:noFill/>
        </p:spPr>
        <p:txBody>
          <a:bodyPr wrap="square" rtlCol="0">
            <a:spAutoFit/>
          </a:bodyPr>
          <a:lstStyle/>
          <a:p>
            <a:r>
              <a:rPr lang="it-IT" b="1" dirty="0" err="1" smtClean="0">
                <a:solidFill>
                  <a:prstClr val="white"/>
                </a:solidFill>
                <a:latin typeface="Times New Roman" panose="02020603050405020304" pitchFamily="18" charset="0"/>
                <a:cs typeface="Times New Roman" panose="02020603050405020304" pitchFamily="18" charset="0"/>
              </a:rPr>
              <a:t>Sass</a:t>
            </a:r>
            <a:r>
              <a:rPr lang="it-IT" b="1" dirty="0" smtClean="0">
                <a:solidFill>
                  <a:prstClr val="white"/>
                </a:solidFill>
                <a:latin typeface="Times New Roman" panose="02020603050405020304" pitchFamily="18" charset="0"/>
                <a:cs typeface="Times New Roman" panose="02020603050405020304" pitchFamily="18" charset="0"/>
              </a:rPr>
              <a:t> de la </a:t>
            </a:r>
            <a:r>
              <a:rPr lang="it-IT" b="1" dirty="0" err="1" smtClean="0">
                <a:solidFill>
                  <a:prstClr val="white"/>
                </a:solidFill>
                <a:latin typeface="Times New Roman" panose="02020603050405020304" pitchFamily="18" charset="0"/>
                <a:cs typeface="Times New Roman" panose="02020603050405020304" pitchFamily="18" charset="0"/>
              </a:rPr>
              <a:t>rason</a:t>
            </a:r>
            <a:r>
              <a:rPr lang="it-IT" b="1" dirty="0" smtClean="0">
                <a:solidFill>
                  <a:prstClr val="white"/>
                </a:solidFill>
                <a:latin typeface="Times New Roman" panose="02020603050405020304" pitchFamily="18" charset="0"/>
                <a:cs typeface="Times New Roman" panose="02020603050405020304" pitchFamily="18" charset="0"/>
              </a:rPr>
              <a:t>, Egna (</a:t>
            </a:r>
            <a:r>
              <a:rPr lang="it-IT" b="1" dirty="0" err="1" smtClean="0">
                <a:solidFill>
                  <a:prstClr val="white"/>
                </a:solidFill>
                <a:latin typeface="Times New Roman" panose="02020603050405020304" pitchFamily="18" charset="0"/>
                <a:cs typeface="Times New Roman" panose="02020603050405020304" pitchFamily="18" charset="0"/>
              </a:rPr>
              <a:t>Bz</a:t>
            </a:r>
            <a:r>
              <a:rPr lang="it-IT" b="1" dirty="0" smtClean="0">
                <a:solidFill>
                  <a:prstClr val="white"/>
                </a:solidFill>
                <a:latin typeface="Times New Roman" panose="02020603050405020304" pitchFamily="18" charset="0"/>
                <a:cs typeface="Times New Roman" panose="02020603050405020304" pitchFamily="18" charset="0"/>
              </a:rPr>
              <a:t>), piazza della Libertà</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6" y="0"/>
            <a:ext cx="9224459" cy="691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6803415" y="169277"/>
            <a:ext cx="2256664" cy="646331"/>
          </a:xfrm>
          <a:prstGeom prst="rect">
            <a:avLst/>
          </a:prstGeom>
        </p:spPr>
        <p:txBody>
          <a:bodyPr wrap="square">
            <a:spAutoFit/>
          </a:bodyPr>
          <a:lstStyle/>
          <a:p>
            <a:r>
              <a:rPr lang="it-IT" b="1" dirty="0" smtClean="0">
                <a:solidFill>
                  <a:prstClr val="white"/>
                </a:solidFill>
                <a:latin typeface="Times New Roman" panose="02020603050405020304" pitchFamily="18" charset="0"/>
                <a:cs typeface="Times New Roman" panose="02020603050405020304" pitchFamily="18" charset="0"/>
              </a:rPr>
              <a:t>Banco de la </a:t>
            </a:r>
            <a:r>
              <a:rPr lang="it-IT" b="1" dirty="0" err="1" smtClean="0">
                <a:solidFill>
                  <a:prstClr val="white"/>
                </a:solidFill>
                <a:latin typeface="Times New Roman" panose="02020603050405020304" pitchFamily="18" charset="0"/>
                <a:cs typeface="Times New Roman" panose="02020603050405020304" pitchFamily="18" charset="0"/>
              </a:rPr>
              <a:t>Reson</a:t>
            </a:r>
            <a:r>
              <a:rPr lang="it-IT" b="1" dirty="0" smtClean="0">
                <a:solidFill>
                  <a:prstClr val="white"/>
                </a:solidFill>
                <a:latin typeface="Times New Roman" panose="02020603050405020304" pitchFamily="18" charset="0"/>
                <a:cs typeface="Times New Roman" panose="02020603050405020304" pitchFamily="18" charset="0"/>
              </a:rPr>
              <a:t>, Cavalese (Tn)</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79512" y="4558968"/>
            <a:ext cx="8964488" cy="2246769"/>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A causa della crisi climatica che il mondo deve affrontare siamo obbligati a fare «un passo indietro» nello sviluppo e nel consumo delle risorse. Per questo è necessario studiare quelle società che sono state capaci di darsi dei limiti e all’occorrenza di «regredire».  </a:t>
            </a:r>
            <a:endParaRPr lang="it-IT" sz="2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668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1754" y="4566380"/>
            <a:ext cx="9144000" cy="2308324"/>
          </a:xfrm>
          <a:prstGeom prst="rect">
            <a:avLst/>
          </a:prstGeom>
          <a:noFill/>
        </p:spPr>
        <p:txBody>
          <a:bodyPr wrap="square" rtlCol="0">
            <a:spAutoFit/>
          </a:bodyPr>
          <a:lstStyle/>
          <a:p>
            <a:r>
              <a:rPr lang="it-IT" b="1" dirty="0">
                <a:solidFill>
                  <a:prstClr val="white"/>
                </a:solidFill>
                <a:latin typeface="Times New Roman" pitchFamily="18" charset="0"/>
                <a:cs typeface="Times New Roman" pitchFamily="18" charset="0"/>
              </a:rPr>
              <a:t>Fra poco, a causa del riscaldamento climatico e dell'impossibile scalata sociale a meno che non si appartenga al </a:t>
            </a:r>
            <a:r>
              <a:rPr lang="it-IT" b="1" dirty="0" smtClean="0">
                <a:solidFill>
                  <a:prstClr val="white"/>
                </a:solidFill>
                <a:latin typeface="Times New Roman" pitchFamily="18" charset="0"/>
                <a:cs typeface="Times New Roman" pitchFamily="18" charset="0"/>
              </a:rPr>
              <a:t>10% di popolazione privilegiata, </a:t>
            </a:r>
            <a:r>
              <a:rPr lang="it-IT" b="1" dirty="0">
                <a:solidFill>
                  <a:prstClr val="white"/>
                </a:solidFill>
                <a:latin typeface="Times New Roman" pitchFamily="18" charset="0"/>
                <a:cs typeface="Times New Roman" pitchFamily="18" charset="0"/>
              </a:rPr>
              <a:t>molti di noi dovranno porsi il problema di come cibarsi e di come scaldarsi d'inverno. Dato che in Italia gran parte del territorio agricolo è stato abbandonato, soprattutto in montagna, si sono aperti spazi di libertà che consentiranno la pianificazione di una società diversa possibile, basata sulla condivisione. Un sistema sociale "tradizionale", che consente a tutti di </a:t>
            </a:r>
            <a:r>
              <a:rPr lang="it-IT" b="1" dirty="0" smtClean="0">
                <a:solidFill>
                  <a:prstClr val="white"/>
                </a:solidFill>
                <a:latin typeface="Times New Roman" pitchFamily="18" charset="0"/>
                <a:cs typeface="Times New Roman" pitchFamily="18" charset="0"/>
              </a:rPr>
              <a:t>vivere, e che, </a:t>
            </a:r>
          </a:p>
          <a:p>
            <a:r>
              <a:rPr lang="it-IT" b="1" dirty="0" smtClean="0">
                <a:solidFill>
                  <a:prstClr val="white"/>
                </a:solidFill>
                <a:latin typeface="Times New Roman" pitchFamily="18" charset="0"/>
                <a:cs typeface="Times New Roman" pitchFamily="18" charset="0"/>
              </a:rPr>
              <a:t>a fronte di costi sociali tutto sommato limitati, permette la massima protezione agli </a:t>
            </a:r>
          </a:p>
          <a:p>
            <a:r>
              <a:rPr lang="it-IT" b="1" dirty="0" smtClean="0">
                <a:solidFill>
                  <a:prstClr val="white"/>
                </a:solidFill>
                <a:latin typeface="Times New Roman" pitchFamily="18" charset="0"/>
                <a:cs typeface="Times New Roman" pitchFamily="18" charset="0"/>
              </a:rPr>
              <a:t>elementi deboli. </a:t>
            </a:r>
            <a:endParaRPr lang="it-IT" sz="20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 y="-6497"/>
            <a:ext cx="9145754" cy="457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1696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987824" y="3364081"/>
            <a:ext cx="5832648" cy="3139321"/>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Nelle comunità preindustriali, anche in quelle agricole di piccole dimensioni, esisteva un modello economico che tendeva all’autarchia: si cercava di produrre tutto quanto serviva all’autosussistenza, per ridurre la necessità di servirsi degli scambi di mercato. Le relazioni di produzione erano definite in base alla parentela. La forza lavoro si limitava a ciò che la famiglia poteva gestire, eliminando gli sprechi. Questo sistema economico è crollato quando è entrato in contatto col mercato, sia per quanto riguarda le civiltà “di interesse etnografico”, </a:t>
            </a:r>
            <a:r>
              <a:rPr lang="it-IT" b="1" dirty="0" smtClean="0">
                <a:solidFill>
                  <a:schemeClr val="bg1"/>
                </a:solidFill>
                <a:latin typeface="Times New Roman" panose="02020603050405020304" pitchFamily="18" charset="0"/>
                <a:cs typeface="Times New Roman" panose="02020603050405020304" pitchFamily="18" charset="0"/>
              </a:rPr>
              <a:t> sia </a:t>
            </a:r>
            <a:r>
              <a:rPr lang="it-IT" b="1" dirty="0">
                <a:solidFill>
                  <a:schemeClr val="bg1"/>
                </a:solidFill>
                <a:latin typeface="Times New Roman" panose="02020603050405020304" pitchFamily="18" charset="0"/>
                <a:cs typeface="Times New Roman" panose="02020603050405020304" pitchFamily="18" charset="0"/>
              </a:rPr>
              <a:t>per le culture contadine europee.</a:t>
            </a:r>
          </a:p>
        </p:txBody>
      </p:sp>
      <p:sp>
        <p:nvSpPr>
          <p:cNvPr id="6" name="CasellaDiTesto 5"/>
          <p:cNvSpPr txBox="1"/>
          <p:nvPr/>
        </p:nvSpPr>
        <p:spPr>
          <a:xfrm>
            <a:off x="294651" y="453474"/>
            <a:ext cx="2890663"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Monte Forato, Alpi Apuane</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959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043608" y="4797152"/>
            <a:ext cx="7488832" cy="1754326"/>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Ma non si può </a:t>
            </a:r>
            <a:r>
              <a:rPr lang="it-IT" b="1" dirty="0" smtClean="0">
                <a:solidFill>
                  <a:schemeClr val="bg1"/>
                </a:solidFill>
                <a:latin typeface="Times New Roman" panose="02020603050405020304" pitchFamily="18" charset="0"/>
                <a:cs typeface="Times New Roman" panose="02020603050405020304" pitchFamily="18" charset="0"/>
              </a:rPr>
              <a:t>considerare arretrato il sistema economico tradizionale, </a:t>
            </a:r>
            <a:r>
              <a:rPr lang="it-IT" b="1" dirty="0">
                <a:solidFill>
                  <a:schemeClr val="bg1"/>
                </a:solidFill>
                <a:latin typeface="Times New Roman" panose="02020603050405020304" pitchFamily="18" charset="0"/>
                <a:cs typeface="Times New Roman" panose="02020603050405020304" pitchFamily="18" charset="0"/>
              </a:rPr>
              <a:t>perché riusciva a realizzare ciò che gli economisti oggi provano (invano) a teorizzare: il ciclo chiuso, produzione-consumo-riuso/riciclaggio dei rifiuti-cura dell’ambiente. Quando questa organizzazione, che è durata per migliaia di secoli, è saltata su vasta scala, il pianeta si è avviato verso il disastro ecologico.</a:t>
            </a:r>
          </a:p>
        </p:txBody>
      </p:sp>
      <p:sp>
        <p:nvSpPr>
          <p:cNvPr id="5" name="CasellaDiTesto 4"/>
          <p:cNvSpPr txBox="1"/>
          <p:nvPr/>
        </p:nvSpPr>
        <p:spPr>
          <a:xfrm>
            <a:off x="7380312" y="908720"/>
            <a:ext cx="1422249"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Alpi Apuane</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844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331640" y="4869160"/>
            <a:ext cx="7272808" cy="1200329"/>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Per questo motivo non si può pensare all’economia tradizionale come </a:t>
            </a:r>
            <a:r>
              <a:rPr lang="it-IT" b="1" dirty="0" smtClean="0">
                <a:solidFill>
                  <a:schemeClr val="bg1"/>
                </a:solidFill>
                <a:latin typeface="Times New Roman" panose="02020603050405020304" pitchFamily="18" charset="0"/>
                <a:cs typeface="Times New Roman" panose="02020603050405020304" pitchFamily="18" charset="0"/>
              </a:rPr>
              <a:t>a un sistema </a:t>
            </a:r>
            <a:r>
              <a:rPr lang="it-IT" b="1" dirty="0">
                <a:solidFill>
                  <a:schemeClr val="bg1"/>
                </a:solidFill>
                <a:latin typeface="Times New Roman" panose="02020603050405020304" pitchFamily="18" charset="0"/>
                <a:cs typeface="Times New Roman" panose="02020603050405020304" pitchFamily="18" charset="0"/>
              </a:rPr>
              <a:t>“semplice”: viceversa, si tratta di una metodologia complessa di sfruttamento della natura che minimizza il danno, e che può fornire delle idee utili in tempi di crisi ambientale. </a:t>
            </a:r>
          </a:p>
        </p:txBody>
      </p:sp>
      <p:sp>
        <p:nvSpPr>
          <p:cNvPr id="5" name="CasellaDiTesto 4"/>
          <p:cNvSpPr txBox="1"/>
          <p:nvPr/>
        </p:nvSpPr>
        <p:spPr>
          <a:xfrm>
            <a:off x="7452320" y="1916832"/>
            <a:ext cx="1422249"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Alpi Apuane</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445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129066" y="0"/>
            <a:ext cx="4014934" cy="6324808"/>
          </a:xfrm>
          <a:prstGeom prst="rect">
            <a:avLst/>
          </a:prstGeom>
        </p:spPr>
        <p:txBody>
          <a:bodyPr wrap="square">
            <a:spAutoFit/>
          </a:bodyPr>
          <a:lstStyle/>
          <a:p>
            <a:r>
              <a:rPr lang="it-IT" sz="2700" b="1" dirty="0">
                <a:solidFill>
                  <a:prstClr val="white"/>
                </a:solidFill>
                <a:latin typeface="Times New Roman" panose="02020603050405020304" pitchFamily="18" charset="0"/>
                <a:cs typeface="Times New Roman" panose="02020603050405020304" pitchFamily="18" charset="0"/>
              </a:rPr>
              <a:t>Sherwood già dalla statuto ha messo una discrimine positiva di residenza, genere e classe sulle persone che lavoreranno al progetto: saranno privilegiati chi viene da ceti bassi, da bassa formazione di ambiente di provenienza, chi risiede in paesi di piccole dimensioni in montagna (e sarà chiesto il cambiamento di residenza), le donne</a:t>
            </a:r>
            <a:r>
              <a:rPr lang="it-IT" sz="2700" b="1" dirty="0" smtClean="0">
                <a:solidFill>
                  <a:prstClr val="white"/>
                </a:solidFill>
                <a:latin typeface="Times New Roman" panose="02020603050405020304" pitchFamily="18" charset="0"/>
                <a:cs typeface="Times New Roman" panose="02020603050405020304" pitchFamily="18" charset="0"/>
              </a:rPr>
              <a:t>..</a:t>
            </a:r>
            <a:endParaRPr lang="it-IT" sz="2800" b="1" dirty="0">
              <a:solidFill>
                <a:prstClr val="white"/>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46"/>
            <a:ext cx="5129066" cy="683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653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
            <a:ext cx="9144000" cy="685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555776" y="116632"/>
            <a:ext cx="6480720" cy="2308324"/>
          </a:xfrm>
          <a:prstGeom prst="rect">
            <a:avLst/>
          </a:prstGeom>
          <a:solidFill>
            <a:srgbClr val="267826"/>
          </a:solid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Malgrado il «progresso», l’orticoltura a zappa rimane la metodologia più produttiva in assoluto. Gli ultimi dati disponibili riguardano la Russia: il 30% della superficie, lavorata a mano con attrezzi «primordiali» produce il 70% delle derrate alimentari disponibili per la popolazione. Con danno ecologico e sprechi ridotti al minimo. Anche in Italia i dati CIA dimostrano che il 50% delle persone ha accesso a un orto. Non esistono dati certi per l’accesso alle risorse forestali. </a:t>
            </a:r>
            <a:endParaRPr lang="it-IT" b="1" dirty="0">
              <a:solidFill>
                <a:schemeClr val="bg1"/>
              </a:solidFill>
              <a:latin typeface="Times New Roman" panose="02020603050405020304" pitchFamily="18" charset="0"/>
              <a:cs typeface="Times New Roman" panose="02020603050405020304" pitchFamily="18" charset="0"/>
            </a:endParaRPr>
          </a:p>
        </p:txBody>
      </p:sp>
      <p:sp>
        <p:nvSpPr>
          <p:cNvPr id="5" name="Rettangolo 4"/>
          <p:cNvSpPr/>
          <p:nvPr/>
        </p:nvSpPr>
        <p:spPr>
          <a:xfrm>
            <a:off x="3059832" y="5864807"/>
            <a:ext cx="4104456" cy="830997"/>
          </a:xfrm>
          <a:prstGeom prst="rect">
            <a:avLst/>
          </a:prstGeom>
        </p:spPr>
        <p:txBody>
          <a:bodyPr wrap="square">
            <a:spAutoFit/>
          </a:bodyPr>
          <a:lstStyle/>
          <a:p>
            <a:r>
              <a:rPr lang="it-IT" sz="1600" b="1" dirty="0">
                <a:solidFill>
                  <a:schemeClr val="bg1"/>
                </a:solidFill>
                <a:latin typeface="Times New Roman" panose="02020603050405020304" pitchFamily="18" charset="0"/>
                <a:cs typeface="Times New Roman" panose="02020603050405020304" pitchFamily="18" charset="0"/>
              </a:rPr>
              <a:t>Premio Miglior Orto alpino, edizione 2016, Secondo Premio Rachele </a:t>
            </a:r>
            <a:r>
              <a:rPr lang="it-IT" sz="1600" b="1" dirty="0" err="1">
                <a:solidFill>
                  <a:schemeClr val="bg1"/>
                </a:solidFill>
                <a:latin typeface="Times New Roman" panose="02020603050405020304" pitchFamily="18" charset="0"/>
                <a:cs typeface="Times New Roman" panose="02020603050405020304" pitchFamily="18" charset="0"/>
              </a:rPr>
              <a:t>Guadiosi</a:t>
            </a:r>
            <a:r>
              <a:rPr lang="it-IT" sz="1600" b="1" dirty="0">
                <a:solidFill>
                  <a:schemeClr val="bg1"/>
                </a:solidFill>
                <a:latin typeface="Times New Roman" panose="02020603050405020304" pitchFamily="18" charset="0"/>
                <a:cs typeface="Times New Roman" panose="02020603050405020304" pitchFamily="18" charset="0"/>
              </a:rPr>
              <a:t>, </a:t>
            </a:r>
            <a:endParaRPr lang="it-IT" sz="1600" b="1" dirty="0" smtClean="0">
              <a:solidFill>
                <a:schemeClr val="bg1"/>
              </a:solidFill>
              <a:latin typeface="Times New Roman" panose="02020603050405020304" pitchFamily="18" charset="0"/>
              <a:cs typeface="Times New Roman" panose="02020603050405020304" pitchFamily="18" charset="0"/>
            </a:endParaRPr>
          </a:p>
          <a:p>
            <a:r>
              <a:rPr lang="it-IT" sz="1600" b="1" dirty="0" smtClean="0">
                <a:solidFill>
                  <a:schemeClr val="bg1"/>
                </a:solidFill>
                <a:latin typeface="Times New Roman" panose="02020603050405020304" pitchFamily="18" charset="0"/>
                <a:cs typeface="Times New Roman" panose="02020603050405020304" pitchFamily="18" charset="0"/>
              </a:rPr>
              <a:t>Valle </a:t>
            </a:r>
            <a:r>
              <a:rPr lang="it-IT" sz="1600" b="1" dirty="0">
                <a:solidFill>
                  <a:schemeClr val="bg1"/>
                </a:solidFill>
                <a:latin typeface="Times New Roman" panose="02020603050405020304" pitchFamily="18" charset="0"/>
                <a:cs typeface="Times New Roman" panose="02020603050405020304" pitchFamily="18" charset="0"/>
              </a:rPr>
              <a:t>di </a:t>
            </a:r>
            <a:r>
              <a:rPr lang="it-IT" sz="1600" b="1" dirty="0" smtClean="0">
                <a:solidFill>
                  <a:schemeClr val="bg1"/>
                </a:solidFill>
                <a:latin typeface="Times New Roman" panose="02020603050405020304" pitchFamily="18" charset="0"/>
                <a:cs typeface="Times New Roman" panose="02020603050405020304" pitchFamily="18" charset="0"/>
              </a:rPr>
              <a:t>Saviore (</a:t>
            </a:r>
            <a:r>
              <a:rPr lang="it-IT" sz="1600" b="1" dirty="0" err="1" smtClean="0">
                <a:solidFill>
                  <a:schemeClr val="bg1"/>
                </a:solidFill>
                <a:latin typeface="Times New Roman" panose="02020603050405020304" pitchFamily="18" charset="0"/>
                <a:cs typeface="Times New Roman" panose="02020603050405020304" pitchFamily="18" charset="0"/>
              </a:rPr>
              <a:t>Bs</a:t>
            </a:r>
            <a:r>
              <a:rPr lang="it-IT" sz="1600" b="1" dirty="0" smtClean="0">
                <a:solidFill>
                  <a:schemeClr val="bg1"/>
                </a:solidFill>
                <a:latin typeface="Times New Roman" panose="02020603050405020304" pitchFamily="18" charset="0"/>
                <a:cs typeface="Times New Roman" panose="02020603050405020304" pitchFamily="18" charset="0"/>
              </a:rPr>
              <a:t>). Foto </a:t>
            </a:r>
            <a:r>
              <a:rPr lang="it-IT" sz="1600" b="1" dirty="0" err="1" smtClean="0">
                <a:solidFill>
                  <a:schemeClr val="bg1"/>
                </a:solidFill>
                <a:latin typeface="Times New Roman" panose="02020603050405020304" pitchFamily="18" charset="0"/>
                <a:cs typeface="Times New Roman" panose="02020603050405020304" pitchFamily="18" charset="0"/>
              </a:rPr>
              <a:t>Vesna</a:t>
            </a:r>
            <a:r>
              <a:rPr lang="it-IT" sz="1600" b="1" dirty="0" smtClean="0">
                <a:solidFill>
                  <a:schemeClr val="bg1"/>
                </a:solidFill>
                <a:latin typeface="Times New Roman" panose="02020603050405020304" pitchFamily="18" charset="0"/>
                <a:cs typeface="Times New Roman" panose="02020603050405020304" pitchFamily="18" charset="0"/>
              </a:rPr>
              <a:t> </a:t>
            </a:r>
            <a:r>
              <a:rPr lang="it-IT" sz="1600" b="1" dirty="0" err="1" smtClean="0">
                <a:solidFill>
                  <a:schemeClr val="bg1"/>
                </a:solidFill>
                <a:latin typeface="Times New Roman" panose="02020603050405020304" pitchFamily="18" charset="0"/>
                <a:cs typeface="Times New Roman" panose="02020603050405020304" pitchFamily="18" charset="0"/>
              </a:rPr>
              <a:t>Roccon</a:t>
            </a:r>
            <a:endParaRPr lang="it-IT"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826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143500" y="0"/>
            <a:ext cx="4000500" cy="6324808"/>
          </a:xfrm>
          <a:prstGeom prst="rect">
            <a:avLst/>
          </a:prstGeom>
        </p:spPr>
        <p:txBody>
          <a:bodyPr wrap="square">
            <a:spAutoFit/>
          </a:bodyPr>
          <a:lstStyle/>
          <a:p>
            <a:r>
              <a:rPr lang="it-IT" sz="2700" b="1" dirty="0">
                <a:solidFill>
                  <a:prstClr val="white"/>
                </a:solidFill>
                <a:latin typeface="Times New Roman" panose="02020603050405020304" pitchFamily="18" charset="0"/>
                <a:cs typeface="Times New Roman" panose="02020603050405020304" pitchFamily="18" charset="0"/>
              </a:rPr>
              <a:t>In </a:t>
            </a:r>
            <a:r>
              <a:rPr lang="it-IT" sz="2700" b="1" dirty="0" smtClean="0">
                <a:solidFill>
                  <a:prstClr val="white"/>
                </a:solidFill>
                <a:latin typeface="Times New Roman" panose="02020603050405020304" pitchFamily="18" charset="0"/>
                <a:cs typeface="Times New Roman" panose="02020603050405020304" pitchFamily="18" charset="0"/>
              </a:rPr>
              <a:t>ambiti come questi, il </a:t>
            </a:r>
            <a:r>
              <a:rPr lang="it-IT" sz="2700" b="1" dirty="0">
                <a:solidFill>
                  <a:prstClr val="white"/>
                </a:solidFill>
                <a:latin typeface="Times New Roman" panose="02020603050405020304" pitchFamily="18" charset="0"/>
                <a:cs typeface="Times New Roman" panose="02020603050405020304" pitchFamily="18" charset="0"/>
              </a:rPr>
              <a:t>lavoro dello </a:t>
            </a:r>
            <a:r>
              <a:rPr lang="it-IT" sz="2700" b="1" dirty="0" smtClean="0">
                <a:solidFill>
                  <a:prstClr val="white"/>
                </a:solidFill>
                <a:latin typeface="Times New Roman" panose="02020603050405020304" pitchFamily="18" charset="0"/>
                <a:cs typeface="Times New Roman" panose="02020603050405020304" pitchFamily="18" charset="0"/>
              </a:rPr>
              <a:t>studioso, e di associazioni come Sherwood, </a:t>
            </a:r>
            <a:r>
              <a:rPr lang="it-IT" sz="2700" b="1" dirty="0">
                <a:solidFill>
                  <a:prstClr val="white"/>
                </a:solidFill>
                <a:latin typeface="Times New Roman" panose="02020603050405020304" pitchFamily="18" charset="0"/>
                <a:cs typeface="Times New Roman" panose="02020603050405020304" pitchFamily="18" charset="0"/>
              </a:rPr>
              <a:t>può collegarsi strettamente alle richieste </a:t>
            </a:r>
            <a:r>
              <a:rPr lang="it-IT" sz="2700" b="1" dirty="0" smtClean="0">
                <a:solidFill>
                  <a:prstClr val="white"/>
                </a:solidFill>
                <a:latin typeface="Times New Roman" panose="02020603050405020304" pitchFamily="18" charset="0"/>
                <a:cs typeface="Times New Roman" panose="02020603050405020304" pitchFamily="18" charset="0"/>
              </a:rPr>
              <a:t>del </a:t>
            </a:r>
            <a:r>
              <a:rPr lang="it-IT" sz="2700" b="1" dirty="0">
                <a:solidFill>
                  <a:prstClr val="white"/>
                </a:solidFill>
                <a:latin typeface="Times New Roman" panose="02020603050405020304" pitchFamily="18" charset="0"/>
                <a:cs typeface="Times New Roman" panose="02020603050405020304" pitchFamily="18" charset="0"/>
              </a:rPr>
              <a:t>contesto sociale vivo, che sta cercando </a:t>
            </a:r>
            <a:r>
              <a:rPr lang="it-IT" sz="2700" b="1" dirty="0" smtClean="0">
                <a:solidFill>
                  <a:prstClr val="white"/>
                </a:solidFill>
                <a:latin typeface="Times New Roman" panose="02020603050405020304" pitchFamily="18" charset="0"/>
                <a:cs typeface="Times New Roman" panose="02020603050405020304" pitchFamily="18" charset="0"/>
              </a:rPr>
              <a:t>– da </a:t>
            </a:r>
            <a:r>
              <a:rPr lang="it-IT" sz="2700" b="1" dirty="0">
                <a:solidFill>
                  <a:prstClr val="white"/>
                </a:solidFill>
                <a:latin typeface="Times New Roman" panose="02020603050405020304" pitchFamily="18" charset="0"/>
                <a:cs typeface="Times New Roman" panose="02020603050405020304" pitchFamily="18" charset="0"/>
              </a:rPr>
              <a:t>decenni, </a:t>
            </a:r>
            <a:r>
              <a:rPr lang="it-IT" sz="2700" b="1" dirty="0" smtClean="0">
                <a:solidFill>
                  <a:prstClr val="white"/>
                </a:solidFill>
                <a:latin typeface="Times New Roman" panose="02020603050405020304" pitchFamily="18" charset="0"/>
                <a:cs typeface="Times New Roman" panose="02020603050405020304" pitchFamily="18" charset="0"/>
              </a:rPr>
              <a:t>ormai - </a:t>
            </a:r>
            <a:r>
              <a:rPr lang="it-IT" sz="2700" b="1" dirty="0">
                <a:solidFill>
                  <a:prstClr val="white"/>
                </a:solidFill>
                <a:latin typeface="Times New Roman" panose="02020603050405020304" pitchFamily="18" charset="0"/>
                <a:cs typeface="Times New Roman" panose="02020603050405020304" pitchFamily="18" charset="0"/>
              </a:rPr>
              <a:t>un nuovo paradigma economico, che rispetti gli ecosistemi invece di distruggerli, e </a:t>
            </a:r>
            <a:r>
              <a:rPr lang="it-IT" sz="2700" b="1" dirty="0" smtClean="0">
                <a:solidFill>
                  <a:prstClr val="white"/>
                </a:solidFill>
                <a:latin typeface="Times New Roman" panose="02020603050405020304" pitchFamily="18" charset="0"/>
                <a:cs typeface="Times New Roman" panose="02020603050405020304" pitchFamily="18" charset="0"/>
              </a:rPr>
              <a:t>che aumenti le possibilità di sopravvivenza alla </a:t>
            </a:r>
          </a:p>
          <a:p>
            <a:r>
              <a:rPr lang="it-IT" sz="2700" b="1" dirty="0" smtClean="0">
                <a:solidFill>
                  <a:prstClr val="white"/>
                </a:solidFill>
                <a:latin typeface="Times New Roman" panose="02020603050405020304" pitchFamily="18" charset="0"/>
                <a:cs typeface="Times New Roman" panose="02020603050405020304" pitchFamily="18" charset="0"/>
              </a:rPr>
              <a:t>crisi climatica.  </a:t>
            </a:r>
            <a:endParaRPr lang="it-IT" sz="2700" b="1" dirty="0">
              <a:solidFill>
                <a:prstClr val="white"/>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123728" y="6093296"/>
            <a:ext cx="1422249"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Alpi Apuane</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451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4850219" y="0"/>
            <a:ext cx="4293781" cy="6740307"/>
          </a:xfrm>
          <a:prstGeom prst="rect">
            <a:avLst/>
          </a:prstGeom>
        </p:spPr>
        <p:txBody>
          <a:bodyPr wrap="square">
            <a:spAutoFit/>
          </a:bodyPr>
          <a:lstStyle/>
          <a:p>
            <a:r>
              <a:rPr lang="it-IT" sz="2700" b="1" dirty="0">
                <a:solidFill>
                  <a:prstClr val="white"/>
                </a:solidFill>
                <a:latin typeface="Times New Roman" panose="02020603050405020304" pitchFamily="18" charset="0"/>
                <a:cs typeface="Times New Roman" panose="02020603050405020304" pitchFamily="18" charset="0"/>
              </a:rPr>
              <a:t>Siamo stati a Malta per cercare di capire come mai una società </a:t>
            </a:r>
            <a:r>
              <a:rPr lang="it-IT" sz="2700" b="1" dirty="0" err="1">
                <a:solidFill>
                  <a:prstClr val="white"/>
                </a:solidFill>
                <a:latin typeface="Times New Roman" panose="02020603050405020304" pitchFamily="18" charset="0"/>
                <a:cs typeface="Times New Roman" panose="02020603050405020304" pitchFamily="18" charset="0"/>
              </a:rPr>
              <a:t>matrifocale</a:t>
            </a:r>
            <a:r>
              <a:rPr lang="it-IT" sz="2700" b="1" dirty="0">
                <a:solidFill>
                  <a:prstClr val="white"/>
                </a:solidFill>
                <a:latin typeface="Times New Roman" panose="02020603050405020304" pitchFamily="18" charset="0"/>
                <a:cs typeface="Times New Roman" panose="02020603050405020304" pitchFamily="18" charset="0"/>
              </a:rPr>
              <a:t>, egualitaria, avanzatissima non </a:t>
            </a:r>
            <a:r>
              <a:rPr lang="it-IT" sz="2700" b="1" dirty="0" smtClean="0">
                <a:solidFill>
                  <a:prstClr val="white"/>
                </a:solidFill>
                <a:latin typeface="Times New Roman" panose="02020603050405020304" pitchFamily="18" charset="0"/>
                <a:cs typeface="Times New Roman" panose="02020603050405020304" pitchFamily="18" charset="0"/>
              </a:rPr>
              <a:t>riuscì </a:t>
            </a:r>
            <a:r>
              <a:rPr lang="it-IT" sz="2700" b="1" dirty="0">
                <a:solidFill>
                  <a:prstClr val="white"/>
                </a:solidFill>
                <a:latin typeface="Times New Roman" panose="02020603050405020304" pitchFamily="18" charset="0"/>
                <a:cs typeface="Times New Roman" panose="02020603050405020304" pitchFamily="18" charset="0"/>
              </a:rPr>
              <a:t>a capire di aver raggiunto il proprio limite ecologico </a:t>
            </a:r>
            <a:r>
              <a:rPr lang="it-IT" sz="2700" b="1" dirty="0" smtClean="0">
                <a:solidFill>
                  <a:prstClr val="white"/>
                </a:solidFill>
                <a:latin typeface="Times New Roman" panose="02020603050405020304" pitchFamily="18" charset="0"/>
                <a:cs typeface="Times New Roman" panose="02020603050405020304" pitchFamily="18" charset="0"/>
              </a:rPr>
              <a:t>e </a:t>
            </a:r>
            <a:r>
              <a:rPr lang="it-IT" sz="2700" b="1" dirty="0">
                <a:solidFill>
                  <a:prstClr val="white"/>
                </a:solidFill>
                <a:latin typeface="Times New Roman" panose="02020603050405020304" pitchFamily="18" charset="0"/>
                <a:cs typeface="Times New Roman" panose="02020603050405020304" pitchFamily="18" charset="0"/>
              </a:rPr>
              <a:t>si </a:t>
            </a:r>
            <a:r>
              <a:rPr lang="it-IT" sz="2700" b="1" dirty="0" smtClean="0">
                <a:solidFill>
                  <a:prstClr val="white"/>
                </a:solidFill>
                <a:latin typeface="Times New Roman" panose="02020603050405020304" pitchFamily="18" charset="0"/>
                <a:cs typeface="Times New Roman" panose="02020603050405020304" pitchFamily="18" charset="0"/>
              </a:rPr>
              <a:t>estinse </a:t>
            </a:r>
            <a:r>
              <a:rPr lang="it-IT" sz="2700" b="1" dirty="0">
                <a:solidFill>
                  <a:prstClr val="white"/>
                </a:solidFill>
                <a:latin typeface="Times New Roman" panose="02020603050405020304" pitchFamily="18" charset="0"/>
                <a:cs typeface="Times New Roman" panose="02020603050405020304" pitchFamily="18" charset="0"/>
              </a:rPr>
              <a:t>nel giro di pochi anni. </a:t>
            </a:r>
            <a:r>
              <a:rPr lang="it-IT" sz="2700" b="1" dirty="0" smtClean="0">
                <a:solidFill>
                  <a:prstClr val="white"/>
                </a:solidFill>
                <a:latin typeface="Times New Roman" panose="02020603050405020304" pitchFamily="18" charset="0"/>
                <a:cs typeface="Times New Roman" panose="02020603050405020304" pitchFamily="18" charset="0"/>
              </a:rPr>
              <a:t>Probabilmente – come sta succedendo a noi – avevano sottovalutato il pericolo, avevano creduto nell’aiuto degli dei, si erano rifiutati di individuare le cause e di prendere contromisure adeguate: morirono tutti.   </a:t>
            </a:r>
            <a:endParaRPr lang="it-IT" sz="2700" b="1" dirty="0">
              <a:solidFill>
                <a:prstClr val="white"/>
              </a:solidFill>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485021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613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6142444" y="0"/>
            <a:ext cx="3001556" cy="6740307"/>
          </a:xfrm>
          <a:prstGeom prst="rect">
            <a:avLst/>
          </a:prstGeom>
        </p:spPr>
        <p:txBody>
          <a:bodyPr wrap="square">
            <a:spAutoFit/>
          </a:bodyPr>
          <a:lstStyle/>
          <a:p>
            <a:r>
              <a:rPr lang="it-IT" sz="2700" b="1" dirty="0" smtClean="0">
                <a:solidFill>
                  <a:prstClr val="white"/>
                </a:solidFill>
                <a:latin typeface="Times New Roman" panose="02020603050405020304" pitchFamily="18" charset="0"/>
                <a:cs typeface="Times New Roman" panose="02020603050405020304" pitchFamily="18" charset="0"/>
              </a:rPr>
              <a:t>Stiamo  cercando di capire quali meccanismi sociali hanno messo in campo culture che, in diverse parti del mondo, hanno deciso di «tornare indietro». Fino ad ora è stato interpretato come segno di imbarbarimento. Ora però si impongono </a:t>
            </a:r>
          </a:p>
          <a:p>
            <a:r>
              <a:rPr lang="it-IT" sz="2700" b="1" dirty="0" smtClean="0">
                <a:solidFill>
                  <a:prstClr val="white"/>
                </a:solidFill>
                <a:latin typeface="Times New Roman" panose="02020603050405020304" pitchFamily="18" charset="0"/>
                <a:cs typeface="Times New Roman" panose="02020603050405020304" pitchFamily="18" charset="0"/>
              </a:rPr>
              <a:t>criteri diversi.  </a:t>
            </a:r>
            <a:endParaRPr lang="it-IT" sz="2700" b="1" dirty="0">
              <a:solidFill>
                <a:prstClr val="white"/>
              </a:solidFill>
              <a:latin typeface="Times New Roman" panose="02020603050405020304" pitchFamily="18" charset="0"/>
              <a:cs typeface="Times New Roman" panose="02020603050405020304" pitchFamily="18" charset="0"/>
            </a:endParaRPr>
          </a:p>
        </p:txBody>
      </p:sp>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619" r="16747"/>
          <a:stretch/>
        </p:blipFill>
        <p:spPr bwMode="auto">
          <a:xfrm>
            <a:off x="25028" y="0"/>
            <a:ext cx="6117416" cy="683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07504" y="1267019"/>
            <a:ext cx="1249060" cy="646331"/>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Aborigeni </a:t>
            </a:r>
          </a:p>
          <a:p>
            <a:r>
              <a:rPr lang="it-IT" b="1" dirty="0" smtClean="0">
                <a:solidFill>
                  <a:schemeClr val="bg1"/>
                </a:solidFill>
                <a:latin typeface="Times New Roman" panose="02020603050405020304" pitchFamily="18" charset="0"/>
                <a:cs typeface="Times New Roman" panose="02020603050405020304" pitchFamily="18" charset="0"/>
              </a:rPr>
              <a:t>australiani</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357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79512" y="4744046"/>
            <a:ext cx="8964488" cy="1815882"/>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Di fronte alla crisi ambientale, al pericolo di estinzione, altri popoli (quelli appunto «rimasti» o «regrediti» all’Età della Pietra) sono riusciti a reagire, ad imporsi dei limiti, a sopravvivere. Abbiamo molto da imparare da loro.   </a:t>
            </a:r>
            <a:endParaRPr lang="it-IT" sz="2800" b="1" dirty="0">
              <a:solidFill>
                <a:prstClr val="white"/>
              </a:solidFill>
              <a:latin typeface="Times New Roman" panose="02020603050405020304" pitchFamily="18" charset="0"/>
              <a:cs typeface="Times New Roman" panose="02020603050405020304" pitchFamily="18" charset="0"/>
            </a:endParaRPr>
          </a:p>
        </p:txBody>
      </p:sp>
      <p:pic>
        <p:nvPicPr>
          <p:cNvPr id="378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30" r="10583"/>
          <a:stretch/>
        </p:blipFill>
        <p:spPr bwMode="auto">
          <a:xfrm>
            <a:off x="0" y="0"/>
            <a:ext cx="9144000" cy="468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084168" y="3429000"/>
            <a:ext cx="2396810"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Africani San. Namibia</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282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4" y="0"/>
            <a:ext cx="9185004" cy="682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656160" y="836712"/>
            <a:ext cx="5976664" cy="4524315"/>
          </a:xfrm>
          <a:prstGeom prst="rect">
            <a:avLst/>
          </a:prstGeom>
          <a:noFill/>
        </p:spPr>
        <p:txBody>
          <a:bodyPr wrap="square" rtlCol="0">
            <a:spAutoFit/>
          </a:bodyPr>
          <a:lstStyle/>
          <a:p>
            <a:pPr algn="ctr"/>
            <a:r>
              <a:rPr lang="it-IT" sz="7200" b="1" dirty="0" smtClean="0">
                <a:solidFill>
                  <a:schemeClr val="bg1"/>
                </a:solidFill>
                <a:latin typeface="Times New Roman" panose="02020603050405020304" pitchFamily="18" charset="0"/>
                <a:cs typeface="Times New Roman" panose="02020603050405020304" pitchFamily="18" charset="0"/>
              </a:rPr>
              <a:t>Saremo capaci di fare altrettanto  anche noi?</a:t>
            </a:r>
            <a:endParaRPr lang="it-IT" sz="7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963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684522" y="2321004"/>
            <a:ext cx="8037166" cy="2215991"/>
          </a:xfrm>
          <a:prstGeom prst="rect">
            <a:avLst/>
          </a:prstGeom>
          <a:noFill/>
        </p:spPr>
        <p:txBody>
          <a:bodyPr wrap="square" rtlCol="0">
            <a:spAutoFit/>
          </a:bodyPr>
          <a:lstStyle/>
          <a:p>
            <a:pPr algn="ctr"/>
            <a:r>
              <a:rPr lang="it-IT" sz="13800" b="1" dirty="0" smtClean="0">
                <a:solidFill>
                  <a:prstClr val="white"/>
                </a:solidFill>
                <a:latin typeface="Times New Roman" pitchFamily="18" charset="0"/>
                <a:cs typeface="Times New Roman" pitchFamily="18" charset="0"/>
              </a:rPr>
              <a:t>GRAZIE</a:t>
            </a:r>
            <a:r>
              <a:rPr lang="it-IT" sz="4400" b="1" dirty="0" smtClean="0">
                <a:solidFill>
                  <a:prstClr val="white"/>
                </a:solidFill>
                <a:latin typeface="Times New Roman" pitchFamily="18" charset="0"/>
                <a:cs typeface="Times New Roman" pitchFamily="18" charset="0"/>
              </a:rPr>
              <a:t> </a:t>
            </a:r>
            <a:endParaRPr lang="it-IT" sz="44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Tree>
    <p:extLst>
      <p:ext uri="{BB962C8B-B14F-4D97-AF65-F5344CB8AC3E}">
        <p14:creationId xmlns:p14="http://schemas.microsoft.com/office/powerpoint/2010/main" val="253985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74" y="0"/>
            <a:ext cx="9314805" cy="690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62379" y="5229200"/>
            <a:ext cx="8640960" cy="1477328"/>
          </a:xfrm>
          <a:prstGeom prst="rect">
            <a:avLst/>
          </a:prstGeom>
          <a:solidFill>
            <a:srgbClr val="267826"/>
          </a:solid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Chi </a:t>
            </a:r>
            <a:r>
              <a:rPr lang="it-IT" b="1" dirty="0">
                <a:solidFill>
                  <a:schemeClr val="bg1"/>
                </a:solidFill>
                <a:latin typeface="Times New Roman" panose="02020603050405020304" pitchFamily="18" charset="0"/>
                <a:cs typeface="Times New Roman" panose="02020603050405020304" pitchFamily="18" charset="0"/>
              </a:rPr>
              <a:t>verrà a </a:t>
            </a:r>
            <a:r>
              <a:rPr lang="it-IT" b="1" dirty="0" smtClean="0">
                <a:solidFill>
                  <a:schemeClr val="bg1"/>
                </a:solidFill>
                <a:latin typeface="Times New Roman" panose="02020603050405020304" pitchFamily="18" charset="0"/>
                <a:cs typeface="Times New Roman" panose="02020603050405020304" pitchFamily="18" charset="0"/>
              </a:rPr>
              <a:t>Sherwood </a:t>
            </a:r>
            <a:r>
              <a:rPr lang="it-IT" b="1" dirty="0">
                <a:solidFill>
                  <a:schemeClr val="bg1"/>
                </a:solidFill>
                <a:latin typeface="Times New Roman" panose="02020603050405020304" pitchFamily="18" charset="0"/>
                <a:cs typeface="Times New Roman" panose="02020603050405020304" pitchFamily="18" charset="0"/>
              </a:rPr>
              <a:t>dovrà fare sia lavoro intellettuale che manuale, mantenere la struttura e fare autoproduzione per tutto quello che sarà possibile, come sta già succedendo adesso. La ricerca di base dovrà essere accompagnata dal lavoro manuale di produzione, riproduzione e mantenimento. In questo senso la casa funziona come oggetto formativo e possiamo insegnare a chi vuole prendere questa strada. </a:t>
            </a:r>
          </a:p>
        </p:txBody>
      </p:sp>
      <p:sp>
        <p:nvSpPr>
          <p:cNvPr id="7" name="CasellaDiTesto 6"/>
          <p:cNvSpPr txBox="1"/>
          <p:nvPr/>
        </p:nvSpPr>
        <p:spPr>
          <a:xfrm>
            <a:off x="251520" y="260648"/>
            <a:ext cx="1902641" cy="923330"/>
          </a:xfrm>
          <a:prstGeom prst="rect">
            <a:avLst/>
          </a:prstGeom>
          <a:solidFill>
            <a:srgbClr val="267826"/>
          </a:solid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Costruzione presidio No </a:t>
            </a:r>
            <a:r>
              <a:rPr lang="it-IT" b="1" dirty="0" err="1" smtClean="0">
                <a:solidFill>
                  <a:schemeClr val="bg1"/>
                </a:solidFill>
                <a:latin typeface="Times New Roman" panose="02020603050405020304" pitchFamily="18" charset="0"/>
                <a:cs typeface="Times New Roman" panose="02020603050405020304" pitchFamily="18" charset="0"/>
              </a:rPr>
              <a:t>Tav</a:t>
            </a:r>
            <a:r>
              <a:rPr lang="it-IT" b="1" dirty="0" smtClean="0">
                <a:solidFill>
                  <a:schemeClr val="bg1"/>
                </a:solidFill>
                <a:latin typeface="Times New Roman" panose="02020603050405020304" pitchFamily="18" charset="0"/>
                <a:cs typeface="Times New Roman" panose="02020603050405020304" pitchFamily="18" charset="0"/>
              </a:rPr>
              <a:t> a La Maddalena</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012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5159449" y="1"/>
            <a:ext cx="4000609" cy="8648521"/>
          </a:xfrm>
          <a:prstGeom prst="rect">
            <a:avLst/>
          </a:prstGeom>
          <a:noFill/>
        </p:spPr>
        <p:txBody>
          <a:bodyPr wrap="square" rtlCol="0">
            <a:spAutoFit/>
          </a:bodyPr>
          <a:lstStyle/>
          <a:p>
            <a:r>
              <a:rPr lang="it-IT" sz="2400" b="1" dirty="0">
                <a:solidFill>
                  <a:prstClr val="white"/>
                </a:solidFill>
                <a:latin typeface="Times New Roman" pitchFamily="18" charset="0"/>
                <a:cs typeface="Times New Roman" pitchFamily="18" charset="0"/>
              </a:rPr>
              <a:t>La </a:t>
            </a:r>
            <a:r>
              <a:rPr lang="it-IT" sz="2400" b="1" dirty="0" err="1">
                <a:solidFill>
                  <a:prstClr val="white"/>
                </a:solidFill>
                <a:latin typeface="Times New Roman" pitchFamily="18" charset="0"/>
                <a:cs typeface="Times New Roman" pitchFamily="18" charset="0"/>
              </a:rPr>
              <a:t>mission</a:t>
            </a:r>
            <a:r>
              <a:rPr lang="it-IT" sz="2400" b="1" dirty="0">
                <a:solidFill>
                  <a:prstClr val="white"/>
                </a:solidFill>
                <a:latin typeface="Times New Roman" pitchFamily="18" charset="0"/>
                <a:cs typeface="Times New Roman" pitchFamily="18" charset="0"/>
              </a:rPr>
              <a:t> di Sherwood </a:t>
            </a:r>
            <a:r>
              <a:rPr lang="it-IT" sz="2400" b="1" dirty="0" smtClean="0">
                <a:solidFill>
                  <a:prstClr val="white"/>
                </a:solidFill>
                <a:latin typeface="Times New Roman" pitchFamily="18" charset="0"/>
                <a:cs typeface="Times New Roman" pitchFamily="18" charset="0"/>
              </a:rPr>
              <a:t>viene </a:t>
            </a:r>
            <a:r>
              <a:rPr lang="it-IT" sz="2400" b="1" dirty="0">
                <a:solidFill>
                  <a:prstClr val="white"/>
                </a:solidFill>
                <a:latin typeface="Times New Roman" pitchFamily="18" charset="0"/>
                <a:cs typeface="Times New Roman" pitchFamily="18" charset="0"/>
              </a:rPr>
              <a:t>perseguita con attività che </a:t>
            </a:r>
            <a:r>
              <a:rPr lang="it-IT" sz="2400" b="1" dirty="0" smtClean="0">
                <a:solidFill>
                  <a:prstClr val="white"/>
                </a:solidFill>
                <a:latin typeface="Times New Roman" pitchFamily="18" charset="0"/>
                <a:cs typeface="Times New Roman" pitchFamily="18" charset="0"/>
              </a:rPr>
              <a:t>sviluppano </a:t>
            </a:r>
            <a:r>
              <a:rPr lang="it-IT" sz="2400" b="1" dirty="0">
                <a:solidFill>
                  <a:prstClr val="white"/>
                </a:solidFill>
                <a:latin typeface="Times New Roman" pitchFamily="18" charset="0"/>
                <a:cs typeface="Times New Roman" pitchFamily="18" charset="0"/>
              </a:rPr>
              <a:t>alcuni temi forti,  che secondo noi sono alla base </a:t>
            </a:r>
            <a:r>
              <a:rPr lang="it-IT" sz="2400" b="1" dirty="0" smtClean="0">
                <a:solidFill>
                  <a:prstClr val="white"/>
                </a:solidFill>
                <a:latin typeface="Times New Roman" pitchFamily="18" charset="0"/>
                <a:cs typeface="Times New Roman" pitchFamily="18" charset="0"/>
              </a:rPr>
              <a:t>della civiltà alpina:</a:t>
            </a:r>
          </a:p>
          <a:p>
            <a:endParaRPr lang="it-IT" sz="2400" b="1" dirty="0">
              <a:solidFill>
                <a:prstClr val="white"/>
              </a:solidFill>
              <a:latin typeface="Times New Roman" pitchFamily="18" charset="0"/>
              <a:cs typeface="Times New Roman" pitchFamily="18" charset="0"/>
            </a:endParaRPr>
          </a:p>
          <a:p>
            <a:r>
              <a:rPr lang="it-IT" sz="2400" b="1" dirty="0">
                <a:solidFill>
                  <a:prstClr val="white"/>
                </a:solidFill>
                <a:latin typeface="Times New Roman" pitchFamily="18" charset="0"/>
                <a:cs typeface="Times New Roman" pitchFamily="18" charset="0"/>
              </a:rPr>
              <a:t>· </a:t>
            </a:r>
            <a:r>
              <a:rPr lang="it-IT" sz="2400" b="1" dirty="0" smtClean="0">
                <a:solidFill>
                  <a:prstClr val="white"/>
                </a:solidFill>
                <a:latin typeface="Times New Roman" pitchFamily="18" charset="0"/>
                <a:cs typeface="Times New Roman" pitchFamily="18" charset="0"/>
              </a:rPr>
              <a:t>Coscienza </a:t>
            </a:r>
            <a:r>
              <a:rPr lang="it-IT" sz="2400" b="1" dirty="0">
                <a:solidFill>
                  <a:prstClr val="white"/>
                </a:solidFill>
                <a:latin typeface="Times New Roman" pitchFamily="18" charset="0"/>
                <a:cs typeface="Times New Roman" pitchFamily="18" charset="0"/>
              </a:rPr>
              <a:t>di comunità, identità e </a:t>
            </a:r>
            <a:r>
              <a:rPr lang="it-IT" sz="2400" b="1" dirty="0" smtClean="0">
                <a:solidFill>
                  <a:prstClr val="white"/>
                </a:solidFill>
                <a:latin typeface="Times New Roman" pitchFamily="18" charset="0"/>
                <a:cs typeface="Times New Roman" pitchFamily="18" charset="0"/>
              </a:rPr>
              <a:t>condivisione</a:t>
            </a:r>
          </a:p>
          <a:p>
            <a:endParaRPr lang="it-IT" sz="2400" b="1" dirty="0">
              <a:solidFill>
                <a:prstClr val="white"/>
              </a:solidFill>
              <a:latin typeface="Times New Roman" pitchFamily="18" charset="0"/>
              <a:cs typeface="Times New Roman" pitchFamily="18" charset="0"/>
            </a:endParaRPr>
          </a:p>
          <a:p>
            <a:r>
              <a:rPr lang="it-IT" sz="2400" b="1" dirty="0" smtClean="0">
                <a:solidFill>
                  <a:prstClr val="white"/>
                </a:solidFill>
                <a:latin typeface="Times New Roman" pitchFamily="18" charset="0"/>
                <a:cs typeface="Times New Roman" pitchFamily="18" charset="0"/>
              </a:rPr>
              <a:t>· </a:t>
            </a:r>
            <a:r>
              <a:rPr lang="it-IT" sz="2400" b="1" dirty="0">
                <a:solidFill>
                  <a:prstClr val="white"/>
                </a:solidFill>
                <a:latin typeface="Times New Roman" pitchFamily="18" charset="0"/>
                <a:cs typeface="Times New Roman" pitchFamily="18" charset="0"/>
              </a:rPr>
              <a:t>Cooperazione alpina ed extra </a:t>
            </a:r>
            <a:r>
              <a:rPr lang="it-IT" sz="2400" b="1" dirty="0" smtClean="0">
                <a:solidFill>
                  <a:prstClr val="white"/>
                </a:solidFill>
                <a:latin typeface="Times New Roman" pitchFamily="18" charset="0"/>
                <a:cs typeface="Times New Roman" pitchFamily="18" charset="0"/>
              </a:rPr>
              <a:t>– alpina</a:t>
            </a:r>
          </a:p>
          <a:p>
            <a:endParaRPr lang="it-IT" sz="2400" b="1" dirty="0">
              <a:solidFill>
                <a:prstClr val="white"/>
              </a:solidFill>
              <a:latin typeface="Times New Roman" pitchFamily="18" charset="0"/>
              <a:cs typeface="Times New Roman" pitchFamily="18" charset="0"/>
            </a:endParaRPr>
          </a:p>
          <a:p>
            <a:r>
              <a:rPr lang="it-IT" sz="2400" b="1" dirty="0" smtClean="0">
                <a:solidFill>
                  <a:prstClr val="white"/>
                </a:solidFill>
                <a:latin typeface="Times New Roman" pitchFamily="18" charset="0"/>
                <a:cs typeface="Times New Roman" pitchFamily="18" charset="0"/>
              </a:rPr>
              <a:t>· Autosviluppo</a:t>
            </a:r>
            <a:r>
              <a:rPr lang="it-IT" sz="2400" b="1" dirty="0">
                <a:solidFill>
                  <a:prstClr val="white"/>
                </a:solidFill>
                <a:latin typeface="Times New Roman" pitchFamily="18" charset="0"/>
                <a:cs typeface="Times New Roman" pitchFamily="18" charset="0"/>
              </a:rPr>
              <a:t>, valorizzazione e uso di risorse interne al </a:t>
            </a:r>
            <a:r>
              <a:rPr lang="it-IT" sz="2400" b="1" dirty="0" smtClean="0">
                <a:solidFill>
                  <a:prstClr val="white"/>
                </a:solidFill>
                <a:latin typeface="Times New Roman" pitchFamily="18" charset="0"/>
                <a:cs typeface="Times New Roman" pitchFamily="18" charset="0"/>
              </a:rPr>
              <a:t>territorio</a:t>
            </a:r>
          </a:p>
          <a:p>
            <a:endParaRPr lang="it-IT" sz="2400" b="1" dirty="0">
              <a:solidFill>
                <a:prstClr val="white"/>
              </a:solidFill>
              <a:latin typeface="Times New Roman" pitchFamily="18" charset="0"/>
              <a:cs typeface="Times New Roman" pitchFamily="18" charset="0"/>
            </a:endParaRPr>
          </a:p>
          <a:p>
            <a:r>
              <a:rPr lang="it-IT" sz="2400" b="1" dirty="0" smtClean="0">
                <a:solidFill>
                  <a:prstClr val="white"/>
                </a:solidFill>
                <a:latin typeface="Times New Roman" pitchFamily="18" charset="0"/>
                <a:cs typeface="Times New Roman" pitchFamily="18" charset="0"/>
              </a:rPr>
              <a:t>· Rafforzamento </a:t>
            </a:r>
            <a:r>
              <a:rPr lang="it-IT" sz="2400" b="1" dirty="0">
                <a:solidFill>
                  <a:prstClr val="white"/>
                </a:solidFill>
                <a:latin typeface="Times New Roman" pitchFamily="18" charset="0"/>
                <a:cs typeface="Times New Roman" pitchFamily="18" charset="0"/>
              </a:rPr>
              <a:t>del </a:t>
            </a:r>
            <a:endParaRPr lang="it-IT" sz="2400" b="1" dirty="0" smtClean="0">
              <a:solidFill>
                <a:prstClr val="white"/>
              </a:solidFill>
              <a:latin typeface="Times New Roman" pitchFamily="18" charset="0"/>
              <a:cs typeface="Times New Roman" pitchFamily="18" charset="0"/>
            </a:endParaRPr>
          </a:p>
          <a:p>
            <a:r>
              <a:rPr lang="it-IT" sz="2400" b="1" dirty="0" smtClean="0">
                <a:solidFill>
                  <a:prstClr val="white"/>
                </a:solidFill>
                <a:latin typeface="Times New Roman" pitchFamily="18" charset="0"/>
                <a:cs typeface="Times New Roman" pitchFamily="18" charset="0"/>
              </a:rPr>
              <a:t>ruolo </a:t>
            </a:r>
            <a:r>
              <a:rPr lang="it-IT" sz="2400" b="1" dirty="0">
                <a:solidFill>
                  <a:prstClr val="white"/>
                </a:solidFill>
                <a:latin typeface="Times New Roman" pitchFamily="18" charset="0"/>
                <a:cs typeface="Times New Roman" pitchFamily="18" charset="0"/>
              </a:rPr>
              <a:t>delle donne</a:t>
            </a:r>
          </a:p>
          <a:p>
            <a:endParaRPr lang="it-IT" sz="3200" b="1" dirty="0">
              <a:solidFill>
                <a:prstClr val="white"/>
              </a:solidFill>
              <a:latin typeface="Times New Roman" pitchFamily="18" charset="0"/>
              <a:cs typeface="Times New Roman" pitchFamily="18" charset="0"/>
            </a:endParaRPr>
          </a:p>
          <a:p>
            <a:r>
              <a:rPr lang="it-IT" sz="3200" b="1" dirty="0">
                <a:solidFill>
                  <a:prstClr val="white"/>
                </a:solidFill>
                <a:latin typeface="Times New Roman" pitchFamily="18" charset="0"/>
                <a:cs typeface="Times New Roman" pitchFamily="18" charset="0"/>
              </a:rPr>
              <a:t> </a:t>
            </a:r>
          </a:p>
          <a:p>
            <a:r>
              <a:rPr lang="it-IT" sz="3200" b="1" dirty="0" smtClean="0">
                <a:solidFill>
                  <a:prstClr val="white"/>
                </a:solidFill>
                <a:latin typeface="Times New Roman" pitchFamily="18" charset="0"/>
                <a:cs typeface="Times New Roman" pitchFamily="18" charset="0"/>
              </a:rPr>
              <a:t> </a:t>
            </a:r>
            <a:endParaRPr lang="it-IT" sz="3200" b="1" dirty="0">
              <a:solidFill>
                <a:prstClr val="white"/>
              </a:solidFill>
              <a:latin typeface="Times New Roman" pitchFamily="18" charset="0"/>
              <a:cs typeface="Times New Roman" pitchFamily="18" charset="0"/>
            </a:endParaRPr>
          </a:p>
          <a:p>
            <a:r>
              <a:rPr lang="it-IT" sz="28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2" y="-5490"/>
            <a:ext cx="5147617" cy="68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667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867023" y="1"/>
            <a:ext cx="4293035" cy="8156079"/>
          </a:xfrm>
          <a:prstGeom prst="rect">
            <a:avLst/>
          </a:prstGeom>
          <a:noFill/>
        </p:spPr>
        <p:txBody>
          <a:bodyPr wrap="square" rtlCol="0">
            <a:spAutoFit/>
          </a:bodyPr>
          <a:lstStyle/>
          <a:p>
            <a:r>
              <a:rPr lang="it-IT" sz="2400" b="1" dirty="0">
                <a:solidFill>
                  <a:prstClr val="white"/>
                </a:solidFill>
                <a:latin typeface="Times New Roman" pitchFamily="18" charset="0"/>
                <a:cs typeface="Times New Roman" pitchFamily="18" charset="0"/>
              </a:rPr>
              <a:t>Come attività di diffusione e comunicazione abbiamo "inventato" l'</a:t>
            </a:r>
            <a:r>
              <a:rPr lang="it-IT" sz="2400" b="1" dirty="0" err="1">
                <a:solidFill>
                  <a:prstClr val="white"/>
                </a:solidFill>
                <a:latin typeface="Times New Roman" pitchFamily="18" charset="0"/>
                <a:cs typeface="Times New Roman" pitchFamily="18" charset="0"/>
              </a:rPr>
              <a:t>arkeotrekking</a:t>
            </a:r>
            <a:r>
              <a:rPr lang="it-IT" sz="2400" b="1" dirty="0">
                <a:solidFill>
                  <a:prstClr val="white"/>
                </a:solidFill>
                <a:latin typeface="Times New Roman" pitchFamily="18" charset="0"/>
                <a:cs typeface="Times New Roman" pitchFamily="18" charset="0"/>
              </a:rPr>
              <a:t>. Non si tratta di un'attività turistica ma di divulgazione.  Il trekking è un'iniziativa politica</a:t>
            </a:r>
            <a:r>
              <a:rPr lang="it-IT" sz="2400" b="1" dirty="0" smtClean="0">
                <a:solidFill>
                  <a:prstClr val="white"/>
                </a:solidFill>
                <a:latin typeface="Times New Roman" pitchFamily="18" charset="0"/>
                <a:cs typeface="Times New Roman" pitchFamily="18" charset="0"/>
              </a:rPr>
              <a:t>. </a:t>
            </a:r>
            <a:r>
              <a:rPr lang="it-IT" sz="2400" b="1" dirty="0">
                <a:solidFill>
                  <a:prstClr val="white"/>
                </a:solidFill>
                <a:latin typeface="Times New Roman" pitchFamily="18" charset="0"/>
                <a:cs typeface="Times New Roman" pitchFamily="18" charset="0"/>
              </a:rPr>
              <a:t>Impostiamo i nostri trekking come veri e propri seminari di riscoperta di sistemi di sopravvivenza e condivisione delle tribù delle Alpi che potrebbero diventare soluzioni di sopravvivenza alla crisi climatica, al patriarcato e al fascismo dilagante. L'</a:t>
            </a:r>
            <a:r>
              <a:rPr lang="it-IT" sz="2400" b="1" dirty="0" err="1">
                <a:solidFill>
                  <a:prstClr val="white"/>
                </a:solidFill>
                <a:latin typeface="Times New Roman" pitchFamily="18" charset="0"/>
                <a:cs typeface="Times New Roman" pitchFamily="18" charset="0"/>
              </a:rPr>
              <a:t>arkeotrekking</a:t>
            </a:r>
            <a:r>
              <a:rPr lang="it-IT" sz="2400" b="1" dirty="0">
                <a:solidFill>
                  <a:prstClr val="white"/>
                </a:solidFill>
                <a:latin typeface="Times New Roman" pitchFamily="18" charset="0"/>
                <a:cs typeface="Times New Roman" pitchFamily="18" charset="0"/>
              </a:rPr>
              <a:t> è </a:t>
            </a:r>
            <a:r>
              <a:rPr lang="it-IT" sz="2400" b="1" dirty="0" smtClean="0">
                <a:solidFill>
                  <a:prstClr val="white"/>
                </a:solidFill>
                <a:latin typeface="Times New Roman" pitchFamily="18" charset="0"/>
                <a:cs typeface="Times New Roman" pitchFamily="18" charset="0"/>
              </a:rPr>
              <a:t>dichiaratamente </a:t>
            </a:r>
          </a:p>
          <a:p>
            <a:r>
              <a:rPr lang="it-IT" sz="2400" b="1" dirty="0" smtClean="0">
                <a:solidFill>
                  <a:prstClr val="white"/>
                </a:solidFill>
                <a:latin typeface="Times New Roman" pitchFamily="18" charset="0"/>
                <a:cs typeface="Times New Roman" pitchFamily="18" charset="0"/>
              </a:rPr>
              <a:t>femminista</a:t>
            </a:r>
            <a:r>
              <a:rPr lang="it-IT" sz="2400" b="1" dirty="0">
                <a:solidFill>
                  <a:prstClr val="white"/>
                </a:solidFill>
                <a:latin typeface="Times New Roman" pitchFamily="18" charset="0"/>
                <a:cs typeface="Times New Roman" pitchFamily="18" charset="0"/>
              </a:rPr>
              <a:t>. </a:t>
            </a:r>
            <a:endParaRPr lang="it-IT" sz="3200" b="1" dirty="0">
              <a:solidFill>
                <a:prstClr val="white"/>
              </a:solidFill>
              <a:latin typeface="Times New Roman" pitchFamily="18" charset="0"/>
              <a:cs typeface="Times New Roman" pitchFamily="18" charset="0"/>
            </a:endParaRPr>
          </a:p>
          <a:p>
            <a:r>
              <a:rPr lang="it-IT" sz="3200" b="1" dirty="0">
                <a:solidFill>
                  <a:prstClr val="white"/>
                </a:solidFill>
                <a:latin typeface="Times New Roman" pitchFamily="18" charset="0"/>
                <a:cs typeface="Times New Roman" pitchFamily="18" charset="0"/>
              </a:rPr>
              <a:t> </a:t>
            </a:r>
          </a:p>
          <a:p>
            <a:r>
              <a:rPr lang="it-IT" sz="3200" b="1" dirty="0" smtClean="0">
                <a:solidFill>
                  <a:prstClr val="white"/>
                </a:solidFill>
                <a:latin typeface="Times New Roman" pitchFamily="18" charset="0"/>
                <a:cs typeface="Times New Roman" pitchFamily="18" charset="0"/>
              </a:rPr>
              <a:t> </a:t>
            </a:r>
            <a:endParaRPr lang="it-IT" sz="3200" b="1" dirty="0">
              <a:solidFill>
                <a:prstClr val="white"/>
              </a:solidFill>
              <a:latin typeface="Times New Roman" pitchFamily="18" charset="0"/>
              <a:cs typeface="Times New Roman" pitchFamily="18" charset="0"/>
            </a:endParaRPr>
          </a:p>
          <a:p>
            <a:r>
              <a:rPr lang="it-IT" sz="28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311"/>
            <a:ext cx="4849112"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287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867023" y="1"/>
            <a:ext cx="4293035" cy="6740307"/>
          </a:xfrm>
          <a:prstGeom prst="rect">
            <a:avLst/>
          </a:prstGeom>
          <a:noFill/>
        </p:spPr>
        <p:txBody>
          <a:bodyPr wrap="square" rtlCol="0">
            <a:spAutoFit/>
          </a:bodyPr>
          <a:lstStyle/>
          <a:p>
            <a:r>
              <a:rPr lang="it-IT" sz="2400" b="1" dirty="0">
                <a:solidFill>
                  <a:prstClr val="white"/>
                </a:solidFill>
                <a:latin typeface="Times New Roman" pitchFamily="18" charset="0"/>
                <a:cs typeface="Times New Roman" pitchFamily="18" charset="0"/>
              </a:rPr>
              <a:t>Attraverso passeggiate alla portata di tutte </a:t>
            </a:r>
            <a:r>
              <a:rPr lang="it-IT" sz="2400" b="1" dirty="0" smtClean="0">
                <a:solidFill>
                  <a:prstClr val="white"/>
                </a:solidFill>
                <a:latin typeface="Times New Roman" pitchFamily="18" charset="0"/>
                <a:cs typeface="Times New Roman" pitchFamily="18" charset="0"/>
              </a:rPr>
              <a:t>(in cui la fatica della salita fa parte del percorso formativo), </a:t>
            </a:r>
            <a:r>
              <a:rPr lang="it-IT" sz="2400" b="1" dirty="0">
                <a:solidFill>
                  <a:prstClr val="white"/>
                </a:solidFill>
                <a:latin typeface="Times New Roman" pitchFamily="18" charset="0"/>
                <a:cs typeface="Times New Roman" pitchFamily="18" charset="0"/>
              </a:rPr>
              <a:t>identifichiamo le tracce delle antiche comunità. Studiamo i sistemi di funzionamento delle comunità egualitarie e di quelle civiltà che sono riuscite a "tornare indietro" e a sopravvivere alle crisi ambientali, rispetto a quelle che invece non hanno saputo regolarsi e capire i vincoli che la natura gli imponeva e sono scomparse. Per questa ragione ci occupiamo di riscoprire l'archeologia di </a:t>
            </a:r>
            <a:r>
              <a:rPr lang="it-IT" sz="2400" b="1" dirty="0" smtClean="0">
                <a:solidFill>
                  <a:prstClr val="white"/>
                </a:solidFill>
                <a:latin typeface="Times New Roman" pitchFamily="18" charset="0"/>
                <a:cs typeface="Times New Roman" pitchFamily="18" charset="0"/>
              </a:rPr>
              <a:t>montagna.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506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360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5652120" y="1"/>
            <a:ext cx="3491880" cy="7786747"/>
          </a:xfrm>
          <a:prstGeom prst="rect">
            <a:avLst/>
          </a:prstGeom>
          <a:noFill/>
        </p:spPr>
        <p:txBody>
          <a:bodyPr wrap="square" rtlCol="0">
            <a:spAutoFit/>
          </a:bodyPr>
          <a:lstStyle/>
          <a:p>
            <a:r>
              <a:rPr lang="it-IT" sz="2400" b="1" dirty="0" smtClean="0">
                <a:solidFill>
                  <a:prstClr val="white"/>
                </a:solidFill>
                <a:latin typeface="Times New Roman" pitchFamily="18" charset="0"/>
                <a:cs typeface="Times New Roman" pitchFamily="18" charset="0"/>
              </a:rPr>
              <a:t>Gli </a:t>
            </a:r>
            <a:r>
              <a:rPr lang="it-IT" sz="2400" b="1" dirty="0" err="1" smtClean="0">
                <a:solidFill>
                  <a:prstClr val="white"/>
                </a:solidFill>
                <a:latin typeface="Times New Roman" pitchFamily="18" charset="0"/>
                <a:cs typeface="Times New Roman" pitchFamily="18" charset="0"/>
              </a:rPr>
              <a:t>arkeotrekking</a:t>
            </a:r>
            <a:r>
              <a:rPr lang="it-IT" sz="2400" b="1" dirty="0" smtClean="0">
                <a:solidFill>
                  <a:prstClr val="white"/>
                </a:solidFill>
                <a:latin typeface="Times New Roman" pitchFamily="18" charset="0"/>
                <a:cs typeface="Times New Roman" pitchFamily="18" charset="0"/>
              </a:rPr>
              <a:t> e tutte le nostre attività sono basate sulla condivisione non solo di idee, ma anche di spazi e di mezzi. Per questo motivo chiediamo ai partecipanti di condividere gli spazi di vita, cioè le stanza se pernottano a Sherwood, e le macchine, in modo da causare meno traffico possibile e consumare meno combustibile. Fino ad ora abbiamo avuto poche obiezioni.  </a:t>
            </a:r>
            <a:endParaRPr lang="it-IT" sz="3200" b="1" dirty="0">
              <a:solidFill>
                <a:prstClr val="white"/>
              </a:solidFill>
              <a:latin typeface="Times New Roman" pitchFamily="18" charset="0"/>
              <a:cs typeface="Times New Roman" pitchFamily="18" charset="0"/>
            </a:endParaRPr>
          </a:p>
          <a:p>
            <a:r>
              <a:rPr lang="it-IT" sz="3200" b="1" dirty="0">
                <a:solidFill>
                  <a:prstClr val="white"/>
                </a:solidFill>
                <a:latin typeface="Times New Roman" pitchFamily="18" charset="0"/>
                <a:cs typeface="Times New Roman" pitchFamily="18" charset="0"/>
              </a:rPr>
              <a:t> </a:t>
            </a:r>
          </a:p>
          <a:p>
            <a:r>
              <a:rPr lang="it-IT" sz="3200" b="1" dirty="0" smtClean="0">
                <a:solidFill>
                  <a:prstClr val="white"/>
                </a:solidFill>
                <a:latin typeface="Times New Roman" pitchFamily="18" charset="0"/>
                <a:cs typeface="Times New Roman" pitchFamily="18" charset="0"/>
              </a:rPr>
              <a:t> </a:t>
            </a:r>
            <a:endParaRPr lang="it-IT" sz="3200" b="1" dirty="0">
              <a:solidFill>
                <a:prstClr val="white"/>
              </a:solidFill>
              <a:latin typeface="Times New Roman" pitchFamily="18" charset="0"/>
              <a:cs typeface="Times New Roman" pitchFamily="18" charset="0"/>
            </a:endParaRPr>
          </a:p>
          <a:p>
            <a:r>
              <a:rPr lang="it-IT" sz="28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269"/>
          <a:stretch/>
        </p:blipFill>
        <p:spPr bwMode="auto">
          <a:xfrm>
            <a:off x="1" y="2"/>
            <a:ext cx="5652119" cy="685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269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2762</TotalTime>
  <Words>3339</Words>
  <Application>Microsoft Office PowerPoint</Application>
  <PresentationFormat>Presentazione su schermo (4:3)</PresentationFormat>
  <Paragraphs>213</Paragraphs>
  <Slides>46</Slides>
  <Notes>17</Notes>
  <HiddenSlides>0</HiddenSlides>
  <MMClips>0</MMClips>
  <ScaleCrop>false</ScaleCrop>
  <HeadingPairs>
    <vt:vector size="4" baseType="variant">
      <vt:variant>
        <vt:lpstr>Tema</vt:lpstr>
      </vt:variant>
      <vt:variant>
        <vt:i4>6</vt:i4>
      </vt:variant>
      <vt:variant>
        <vt:lpstr>Titoli diapositive</vt:lpstr>
      </vt:variant>
      <vt:variant>
        <vt:i4>46</vt:i4>
      </vt:variant>
    </vt:vector>
  </HeadingPairs>
  <TitlesOfParts>
    <vt:vector size="52" baseType="lpstr">
      <vt:lpstr>Tema di Office</vt:lpstr>
      <vt:lpstr>1_Tema di Office</vt:lpstr>
      <vt:lpstr>2_Tema di Office</vt:lpstr>
      <vt:lpstr>3_Tema di Office</vt:lpstr>
      <vt:lpstr>4_Tema di Office</vt:lpstr>
      <vt:lpstr>5_Tema di Office</vt:lpstr>
      <vt:lpstr>L’arkeotrekking e le antiche culture egualitarie: saper “tornare indietro” per sopravvivere alla crisi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Perché studiare la preistoria oggi?</vt:lpstr>
      <vt:lpstr>Perché studiare la preistoria oggi?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luca</cp:lastModifiedBy>
  <cp:revision>120</cp:revision>
  <dcterms:created xsi:type="dcterms:W3CDTF">2012-10-15T09:54:41Z</dcterms:created>
  <dcterms:modified xsi:type="dcterms:W3CDTF">2019-09-24T15:57:35Z</dcterms:modified>
</cp:coreProperties>
</file>