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5" r:id="rId3"/>
    <p:sldId id="299" r:id="rId4"/>
    <p:sldId id="392" r:id="rId5"/>
    <p:sldId id="396" r:id="rId6"/>
    <p:sldId id="358" r:id="rId7"/>
    <p:sldId id="382" r:id="rId8"/>
    <p:sldId id="390" r:id="rId9"/>
    <p:sldId id="368" r:id="rId10"/>
    <p:sldId id="378" r:id="rId11"/>
    <p:sldId id="370" r:id="rId12"/>
    <p:sldId id="372" r:id="rId13"/>
    <p:sldId id="374" r:id="rId14"/>
    <p:sldId id="359" r:id="rId15"/>
    <p:sldId id="366" r:id="rId16"/>
    <p:sldId id="380" r:id="rId17"/>
    <p:sldId id="381" r:id="rId18"/>
    <p:sldId id="364" r:id="rId19"/>
    <p:sldId id="387" r:id="rId20"/>
    <p:sldId id="385" r:id="rId21"/>
    <p:sldId id="388" r:id="rId22"/>
    <p:sldId id="315" r:id="rId23"/>
    <p:sldId id="394" r:id="rId24"/>
    <p:sldId id="384" r:id="rId25"/>
    <p:sldId id="310" r:id="rId26"/>
    <p:sldId id="318" r:id="rId27"/>
    <p:sldId id="320" r:id="rId28"/>
    <p:sldId id="314" r:id="rId29"/>
    <p:sldId id="376" r:id="rId30"/>
    <p:sldId id="395" r:id="rId31"/>
    <p:sldId id="353" r:id="rId32"/>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288" y="-17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556A852F-5C5C-4D38-9115-CFF5866D4CAA}" type="datetimeFigureOut">
              <a:rPr lang="it-IT" smtClean="0"/>
              <a:pPr/>
              <a:t>20/02/2018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63C1E80-A0CC-4477-BC65-E9C439D1B6BE}"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56A852F-5C5C-4D38-9115-CFF5866D4CAA}" type="datetimeFigureOut">
              <a:rPr lang="it-IT" smtClean="0"/>
              <a:pPr/>
              <a:t>20/02/2018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63C1E80-A0CC-4477-BC65-E9C439D1B6BE}"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56A852F-5C5C-4D38-9115-CFF5866D4CAA}" type="datetimeFigureOut">
              <a:rPr lang="it-IT" smtClean="0"/>
              <a:pPr/>
              <a:t>20/02/2018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63C1E80-A0CC-4477-BC65-E9C439D1B6BE}"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56A852F-5C5C-4D38-9115-CFF5866D4CAA}" type="datetimeFigureOut">
              <a:rPr lang="it-IT" smtClean="0"/>
              <a:pPr/>
              <a:t>20/02/2018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63C1E80-A0CC-4477-BC65-E9C439D1B6BE}"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556A852F-5C5C-4D38-9115-CFF5866D4CAA}" type="datetimeFigureOut">
              <a:rPr lang="it-IT" smtClean="0"/>
              <a:pPr/>
              <a:t>20/02/2018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563C1E80-A0CC-4477-BC65-E9C439D1B6BE}"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556A852F-5C5C-4D38-9115-CFF5866D4CAA}" type="datetimeFigureOut">
              <a:rPr lang="it-IT" smtClean="0"/>
              <a:pPr/>
              <a:t>20/02/2018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63C1E80-A0CC-4477-BC65-E9C439D1B6BE}"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556A852F-5C5C-4D38-9115-CFF5866D4CAA}" type="datetimeFigureOut">
              <a:rPr lang="it-IT" smtClean="0"/>
              <a:pPr/>
              <a:t>20/02/2018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563C1E80-A0CC-4477-BC65-E9C439D1B6BE}"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556A852F-5C5C-4D38-9115-CFF5866D4CAA}" type="datetimeFigureOut">
              <a:rPr lang="it-IT" smtClean="0"/>
              <a:pPr/>
              <a:t>20/02/2018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563C1E80-A0CC-4477-BC65-E9C439D1B6BE}"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56A852F-5C5C-4D38-9115-CFF5866D4CAA}" type="datetimeFigureOut">
              <a:rPr lang="it-IT" smtClean="0"/>
              <a:pPr/>
              <a:t>20/02/2018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563C1E80-A0CC-4477-BC65-E9C439D1B6BE}"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56A852F-5C5C-4D38-9115-CFF5866D4CAA}" type="datetimeFigureOut">
              <a:rPr lang="it-IT" smtClean="0"/>
              <a:pPr/>
              <a:t>20/02/2018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63C1E80-A0CC-4477-BC65-E9C439D1B6BE}"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56A852F-5C5C-4D38-9115-CFF5866D4CAA}" type="datetimeFigureOut">
              <a:rPr lang="it-IT" smtClean="0"/>
              <a:pPr/>
              <a:t>20/02/2018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563C1E80-A0CC-4477-BC65-E9C439D1B6BE}"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tile tx="0" ty="0" sx="100000" sy="100000" flip="none" algn="tl"/>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6A852F-5C5C-4D38-9115-CFF5866D4CAA}" type="datetimeFigureOut">
              <a:rPr lang="it-IT" smtClean="0"/>
              <a:pPr/>
              <a:t>20/02/2018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3C1E80-A0CC-4477-BC65-E9C439D1B6BE}"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14348" y="2357430"/>
            <a:ext cx="7772400" cy="1470025"/>
          </a:xfrm>
        </p:spPr>
        <p:txBody>
          <a:bodyPr>
            <a:noAutofit/>
          </a:bodyPr>
          <a:lstStyle/>
          <a:p>
            <a:r>
              <a:rPr lang="it-IT" sz="6000" b="1" dirty="0" smtClean="0"/>
              <a:t> </a:t>
            </a:r>
            <a:r>
              <a:rPr lang="it-IT" sz="6000" b="1" dirty="0" smtClean="0">
                <a:solidFill>
                  <a:schemeClr val="accent2">
                    <a:lumMod val="50000"/>
                  </a:schemeClr>
                </a:solidFill>
                <a:latin typeface="Copperplate Gothic Bold" pitchFamily="34" charset="0"/>
              </a:rPr>
              <a:t> </a:t>
            </a:r>
            <a:r>
              <a:rPr lang="it-IT" sz="5400" b="1" dirty="0" smtClean="0">
                <a:solidFill>
                  <a:schemeClr val="accent2">
                    <a:lumMod val="50000"/>
                  </a:schemeClr>
                </a:solidFill>
                <a:latin typeface="Copperplate Gothic Bold" pitchFamily="34" charset="0"/>
              </a:rPr>
              <a:t>STREGHE, FEMMINE DANNATE, MALEDETTE AMANTI DEL DEMONIO</a:t>
            </a:r>
            <a:r>
              <a:rPr lang="it-IT" sz="5400" b="1" dirty="0" smtClean="0">
                <a:solidFill>
                  <a:srgbClr val="C00000"/>
                </a:solidFill>
                <a:latin typeface="Old English Text MT" pitchFamily="66" charset="0"/>
              </a:rPr>
              <a:t/>
            </a:r>
            <a:br>
              <a:rPr lang="it-IT" sz="5400" b="1" dirty="0" smtClean="0">
                <a:solidFill>
                  <a:srgbClr val="C00000"/>
                </a:solidFill>
                <a:latin typeface="Old English Text MT" pitchFamily="66" charset="0"/>
              </a:rPr>
            </a:br>
            <a:r>
              <a:rPr lang="it-IT" sz="8000" b="1" dirty="0" smtClean="0">
                <a:solidFill>
                  <a:srgbClr val="C00000"/>
                </a:solidFill>
                <a:latin typeface="Old English Text MT" pitchFamily="66" charset="0"/>
              </a:rPr>
              <a:t>Michela Zucca</a:t>
            </a:r>
            <a:endParaRPr lang="it-IT" sz="8000" b="1" dirty="0">
              <a:solidFill>
                <a:srgbClr val="C00000"/>
              </a:solidFill>
              <a:latin typeface="Old English Text MT" pitchFamily="66" charset="0"/>
            </a:endParaRPr>
          </a:p>
        </p:txBody>
      </p:sp>
      <p:pic>
        <p:nvPicPr>
          <p:cNvPr id="3"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4" name="Rettangolo 3"/>
          <p:cNvSpPr/>
          <p:nvPr/>
        </p:nvSpPr>
        <p:spPr>
          <a:xfrm>
            <a:off x="8215306" y="6519446"/>
            <a:ext cx="928694" cy="338554"/>
          </a:xfrm>
          <a:prstGeom prst="rect">
            <a:avLst/>
          </a:prstGeom>
        </p:spPr>
        <p:txBody>
          <a:bodyPr wrap="square">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F79646">
                    <a:lumMod val="50000"/>
                  </a:srgbClr>
                </a:solidFill>
                <a:latin typeface="Times New Roman" pitchFamily="18" charset="0"/>
                <a:cs typeface="Times New Roman" pitchFamily="18" charset="0"/>
              </a:rPr>
              <a:t>Michela Zucca</a:t>
            </a:r>
          </a:p>
          <a:p>
            <a:pPr algn="ctr"/>
            <a:r>
              <a:rPr lang="it-IT" sz="800" b="1" dirty="0" smtClean="0">
                <a:solidFill>
                  <a:srgbClr val="F79646">
                    <a:lumMod val="50000"/>
                  </a:srgbClr>
                </a:solidFill>
                <a:latin typeface="Times New Roman" pitchFamily="18" charset="0"/>
                <a:cs typeface="Times New Roman" pitchFamily="18" charset="0"/>
              </a:rPr>
              <a:t>Servizi Culturali</a:t>
            </a:r>
            <a:endParaRPr lang="it-IT" sz="800" b="1" dirty="0">
              <a:solidFill>
                <a:srgbClr val="F79646">
                  <a:lumMod val="50000"/>
                </a:srgbClr>
              </a:solidFill>
              <a:latin typeface="Times New Roman" pitchFamily="18" charset="0"/>
              <a:cs typeface="Times New Roman" pitchFamily="18" charset="0"/>
            </a:endParaRPr>
          </a:p>
        </p:txBody>
      </p:sp>
      <p:sp>
        <p:nvSpPr>
          <p:cNvPr id="9" name="CasellaDiTesto 8"/>
          <p:cNvSpPr txBox="1"/>
          <p:nvPr/>
        </p:nvSpPr>
        <p:spPr>
          <a:xfrm>
            <a:off x="0" y="6519446"/>
            <a:ext cx="9144000" cy="338554"/>
          </a:xfrm>
          <a:prstGeom prst="rect">
            <a:avLst/>
          </a:prstGeom>
          <a:noFill/>
        </p:spPr>
        <p:txBody>
          <a:bodyPr wrap="square" rtlCol="0">
            <a:spAutoFit/>
          </a:bodyPr>
          <a:lstStyle/>
          <a:p>
            <a:r>
              <a:rPr lang="it-IT" sz="1600" b="1" i="1" dirty="0" smtClean="0">
                <a:solidFill>
                  <a:srgbClr val="C0504D">
                    <a:lumMod val="50000"/>
                  </a:srgbClr>
                </a:solidFill>
                <a:latin typeface="Copperplate Gothic Bold" pitchFamily="34" charset="0"/>
              </a:rPr>
              <a:t>Erbario del XV sec.: la mandragora è associata al drago simbolo della Dea</a:t>
            </a:r>
            <a:endParaRPr lang="it-IT" b="1" i="1" dirty="0">
              <a:solidFill>
                <a:srgbClr val="C0504D">
                  <a:lumMod val="50000"/>
                </a:srgbClr>
              </a:solidFill>
              <a:latin typeface="Copperplate Gothic Bold" pitchFamily="34" charset="0"/>
            </a:endParaRPr>
          </a:p>
        </p:txBody>
      </p:sp>
      <p:sp>
        <p:nvSpPr>
          <p:cNvPr id="2" name="Segnaposto contenuto 1"/>
          <p:cNvSpPr>
            <a:spLocks noGrp="1"/>
          </p:cNvSpPr>
          <p:nvPr>
            <p:ph idx="1"/>
          </p:nvPr>
        </p:nvSpPr>
        <p:spPr/>
        <p:txBody>
          <a:bodyPr/>
          <a:lstStyle/>
          <a:p>
            <a:endParaRPr lang="it-IT"/>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379"/>
            <a:ext cx="9126066" cy="66917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2085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F79646">
                    <a:lumMod val="50000"/>
                  </a:srgbClr>
                </a:solidFill>
                <a:latin typeface="Times New Roman" pitchFamily="18" charset="0"/>
                <a:cs typeface="Times New Roman" pitchFamily="18" charset="0"/>
              </a:rPr>
              <a:t>Michela Zucca</a:t>
            </a:r>
          </a:p>
          <a:p>
            <a:pPr algn="ctr"/>
            <a:r>
              <a:rPr lang="it-IT" sz="800" b="1" dirty="0" smtClean="0">
                <a:solidFill>
                  <a:srgbClr val="F79646">
                    <a:lumMod val="50000"/>
                  </a:srgbClr>
                </a:solidFill>
                <a:latin typeface="Times New Roman" pitchFamily="18" charset="0"/>
                <a:cs typeface="Times New Roman" pitchFamily="18" charset="0"/>
              </a:rPr>
              <a:t>Servizi Culturali</a:t>
            </a:r>
            <a:endParaRPr lang="it-IT" sz="800" b="1" dirty="0">
              <a:solidFill>
                <a:srgbClr val="F79646">
                  <a:lumMod val="50000"/>
                </a:srgbClr>
              </a:solidFill>
              <a:latin typeface="Times New Roman" pitchFamily="18" charset="0"/>
              <a:cs typeface="Times New Roman" pitchFamily="18" charset="0"/>
            </a:endParaRPr>
          </a:p>
        </p:txBody>
      </p:sp>
      <p:sp>
        <p:nvSpPr>
          <p:cNvPr id="9" name="CasellaDiTesto 8"/>
          <p:cNvSpPr txBox="1"/>
          <p:nvPr/>
        </p:nvSpPr>
        <p:spPr>
          <a:xfrm>
            <a:off x="0" y="6519446"/>
            <a:ext cx="9144000" cy="369332"/>
          </a:xfrm>
          <a:prstGeom prst="rect">
            <a:avLst/>
          </a:prstGeom>
          <a:noFill/>
        </p:spPr>
        <p:txBody>
          <a:bodyPr wrap="square" rtlCol="0">
            <a:spAutoFit/>
          </a:bodyPr>
          <a:lstStyle/>
          <a:p>
            <a:r>
              <a:rPr lang="it-IT" b="1" i="1" dirty="0" smtClean="0">
                <a:solidFill>
                  <a:srgbClr val="C0504D">
                    <a:lumMod val="50000"/>
                  </a:srgbClr>
                </a:solidFill>
                <a:latin typeface="Copperplate Gothic Bold" pitchFamily="34" charset="0"/>
              </a:rPr>
              <a:t>Orto del monastero benedettino di Fulda, Assia. Germania (fon. 747)</a:t>
            </a:r>
            <a:endParaRPr lang="it-IT" b="1" i="1" dirty="0">
              <a:solidFill>
                <a:srgbClr val="C0504D">
                  <a:lumMod val="50000"/>
                </a:srgbClr>
              </a:solidFill>
              <a:latin typeface="Copperplate Gothic Bold" pitchFamily="34" charset="0"/>
            </a:endParaRP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0" y="2426370"/>
            <a:ext cx="9144001" cy="40747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CasellaDiTesto 4"/>
          <p:cNvSpPr txBox="1"/>
          <p:nvPr/>
        </p:nvSpPr>
        <p:spPr>
          <a:xfrm>
            <a:off x="0" y="0"/>
            <a:ext cx="9144000" cy="2031325"/>
          </a:xfrm>
          <a:prstGeom prst="rect">
            <a:avLst/>
          </a:prstGeom>
          <a:noFill/>
        </p:spPr>
        <p:txBody>
          <a:bodyPr wrap="square" rtlCol="0">
            <a:spAutoFit/>
          </a:bodyPr>
          <a:lstStyle/>
          <a:p>
            <a:r>
              <a:rPr lang="it-IT" b="1" dirty="0" smtClean="0">
                <a:solidFill>
                  <a:schemeClr val="accent2">
                    <a:lumMod val="50000"/>
                  </a:schemeClr>
                </a:solidFill>
                <a:latin typeface="Copperplate Gothic Bold" panose="020E0705020206020404" pitchFamily="34" charset="0"/>
              </a:rPr>
              <a:t>D’altra parte i primi orti, che ospitavano piante officinali  e non mangerecce (le erbe da mangiare si andavano a prendere direttamente in bosco), furono impiantati nei monasteri femminili. Una delle intellettuali </a:t>
            </a:r>
            <a:r>
              <a:rPr lang="it-IT" b="1" dirty="0" smtClean="0">
                <a:solidFill>
                  <a:schemeClr val="accent2">
                    <a:lumMod val="50000"/>
                  </a:schemeClr>
                </a:solidFill>
                <a:latin typeface="Copperplate Gothic Bold" panose="020E0705020206020404" pitchFamily="34" charset="0"/>
              </a:rPr>
              <a:t>del mondo antico </a:t>
            </a:r>
            <a:r>
              <a:rPr lang="it-IT" b="1" dirty="0" smtClean="0">
                <a:solidFill>
                  <a:schemeClr val="accent2">
                    <a:lumMod val="50000"/>
                  </a:schemeClr>
                </a:solidFill>
                <a:latin typeface="Copperplate Gothic Bold" panose="020E0705020206020404" pitchFamily="34" charset="0"/>
              </a:rPr>
              <a:t>più </a:t>
            </a:r>
            <a:r>
              <a:rPr lang="it-IT" b="1" dirty="0" smtClean="0">
                <a:solidFill>
                  <a:schemeClr val="accent2">
                    <a:lumMod val="50000"/>
                  </a:schemeClr>
                </a:solidFill>
                <a:latin typeface="Copperplate Gothic Bold" panose="020E0705020206020404" pitchFamily="34" charset="0"/>
              </a:rPr>
              <a:t> insigni importanti </a:t>
            </a:r>
            <a:r>
              <a:rPr lang="it-IT" b="1" dirty="0" smtClean="0">
                <a:solidFill>
                  <a:schemeClr val="accent2">
                    <a:lumMod val="50000"/>
                  </a:schemeClr>
                </a:solidFill>
                <a:latin typeface="Copperplate Gothic Bold" panose="020E0705020206020404" pitchFamily="34" charset="0"/>
              </a:rPr>
              <a:t>fu Ildegarda di </a:t>
            </a:r>
            <a:r>
              <a:rPr lang="it-IT" b="1" dirty="0" err="1" smtClean="0">
                <a:solidFill>
                  <a:schemeClr val="accent2">
                    <a:lumMod val="50000"/>
                  </a:schemeClr>
                </a:solidFill>
                <a:latin typeface="Copperplate Gothic Bold" panose="020E0705020206020404" pitchFamily="34" charset="0"/>
              </a:rPr>
              <a:t>Bingen</a:t>
            </a:r>
            <a:r>
              <a:rPr lang="it-IT" b="1" dirty="0" smtClean="0">
                <a:solidFill>
                  <a:schemeClr val="accent2">
                    <a:lumMod val="50000"/>
                  </a:schemeClr>
                </a:solidFill>
                <a:latin typeface="Copperplate Gothic Bold" panose="020E0705020206020404" pitchFamily="34" charset="0"/>
              </a:rPr>
              <a:t>, benedettina, badessa, figura liminale  sempre al confine con l’eresia, che costruì uno dei primi erbari medioevali in cui accanto a ricette per vari tipi di malanni, annotava anche quella per la pozione di quando non vuoi «che il marito ti si accosti» ….  </a:t>
            </a:r>
            <a:endParaRPr lang="it-IT" b="1" dirty="0">
              <a:solidFill>
                <a:schemeClr val="accent2">
                  <a:lumMod val="50000"/>
                </a:schemeClr>
              </a:solidFill>
              <a:latin typeface="Copperplate Gothic Bold" panose="020E0705020206020404" pitchFamily="34" charset="0"/>
            </a:endParaRPr>
          </a:p>
        </p:txBody>
      </p:sp>
    </p:spTree>
    <p:extLst>
      <p:ext uri="{BB962C8B-B14F-4D97-AF65-F5344CB8AC3E}">
        <p14:creationId xmlns:p14="http://schemas.microsoft.com/office/powerpoint/2010/main" val="22135933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F79646">
                    <a:lumMod val="50000"/>
                  </a:srgbClr>
                </a:solidFill>
                <a:latin typeface="Times New Roman" pitchFamily="18" charset="0"/>
                <a:cs typeface="Times New Roman" pitchFamily="18" charset="0"/>
              </a:rPr>
              <a:t>Michela Zucca</a:t>
            </a:r>
          </a:p>
          <a:p>
            <a:pPr algn="ctr"/>
            <a:r>
              <a:rPr lang="it-IT" sz="800" b="1" dirty="0" smtClean="0">
                <a:solidFill>
                  <a:srgbClr val="F79646">
                    <a:lumMod val="50000"/>
                  </a:srgbClr>
                </a:solidFill>
                <a:latin typeface="Times New Roman" pitchFamily="18" charset="0"/>
                <a:cs typeface="Times New Roman" pitchFamily="18" charset="0"/>
              </a:rPr>
              <a:t>Servizi Culturali</a:t>
            </a:r>
            <a:endParaRPr lang="it-IT" sz="800" b="1" dirty="0">
              <a:solidFill>
                <a:srgbClr val="F79646">
                  <a:lumMod val="50000"/>
                </a:srgbClr>
              </a:solidFill>
              <a:latin typeface="Times New Roman" pitchFamily="18" charset="0"/>
              <a:cs typeface="Times New Roman" pitchFamily="18" charset="0"/>
            </a:endParaRPr>
          </a:p>
        </p:txBody>
      </p:sp>
      <p:sp>
        <p:nvSpPr>
          <p:cNvPr id="9" name="CasellaDiTesto 8"/>
          <p:cNvSpPr txBox="1"/>
          <p:nvPr/>
        </p:nvSpPr>
        <p:spPr>
          <a:xfrm>
            <a:off x="-19050" y="6056263"/>
            <a:ext cx="9144000" cy="646331"/>
          </a:xfrm>
          <a:prstGeom prst="rect">
            <a:avLst/>
          </a:prstGeom>
          <a:noFill/>
        </p:spPr>
        <p:txBody>
          <a:bodyPr wrap="square" rtlCol="0">
            <a:spAutoFit/>
          </a:bodyPr>
          <a:lstStyle/>
          <a:p>
            <a:r>
              <a:rPr lang="it-IT" b="1" dirty="0" smtClean="0">
                <a:solidFill>
                  <a:srgbClr val="C0504D">
                    <a:lumMod val="50000"/>
                  </a:srgbClr>
                </a:solidFill>
                <a:latin typeface="Copperplate Gothic Bold" pitchFamily="34" charset="0"/>
              </a:rPr>
              <a:t>Da sempre l’orto è considerato spazio di stretta pertinenza femminile, vero e proprio «armadio delle medicine» di casa. </a:t>
            </a:r>
            <a:endParaRPr lang="it-IT" b="1" dirty="0">
              <a:solidFill>
                <a:srgbClr val="C0504D">
                  <a:lumMod val="50000"/>
                </a:srgbClr>
              </a:solidFill>
              <a:latin typeface="Copperplate Gothic Bold" pitchFamily="34" charset="0"/>
            </a:endParaRPr>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155" y="0"/>
            <a:ext cx="9124181" cy="60781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90895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F79646">
                    <a:lumMod val="50000"/>
                  </a:srgbClr>
                </a:solidFill>
                <a:latin typeface="Times New Roman" pitchFamily="18" charset="0"/>
                <a:cs typeface="Times New Roman" pitchFamily="18" charset="0"/>
              </a:rPr>
              <a:t>Michela Zucca</a:t>
            </a:r>
          </a:p>
          <a:p>
            <a:pPr algn="ctr"/>
            <a:r>
              <a:rPr lang="it-IT" sz="800" b="1" dirty="0" smtClean="0">
                <a:solidFill>
                  <a:srgbClr val="F79646">
                    <a:lumMod val="50000"/>
                  </a:srgbClr>
                </a:solidFill>
                <a:latin typeface="Times New Roman" pitchFamily="18" charset="0"/>
                <a:cs typeface="Times New Roman" pitchFamily="18" charset="0"/>
              </a:rPr>
              <a:t>Servizi Culturali</a:t>
            </a:r>
            <a:endParaRPr lang="it-IT" sz="800" b="1" dirty="0">
              <a:solidFill>
                <a:srgbClr val="F79646">
                  <a:lumMod val="50000"/>
                </a:srgbClr>
              </a:solidFill>
              <a:latin typeface="Times New Roman" pitchFamily="18" charset="0"/>
              <a:cs typeface="Times New Roman" pitchFamily="18" charset="0"/>
            </a:endParaRPr>
          </a:p>
        </p:txBody>
      </p:sp>
      <p:sp>
        <p:nvSpPr>
          <p:cNvPr id="9" name="CasellaDiTesto 8"/>
          <p:cNvSpPr txBox="1"/>
          <p:nvPr/>
        </p:nvSpPr>
        <p:spPr>
          <a:xfrm>
            <a:off x="0" y="6150114"/>
            <a:ext cx="9144000" cy="646331"/>
          </a:xfrm>
          <a:prstGeom prst="rect">
            <a:avLst/>
          </a:prstGeom>
          <a:noFill/>
        </p:spPr>
        <p:txBody>
          <a:bodyPr wrap="square" rtlCol="0">
            <a:spAutoFit/>
          </a:bodyPr>
          <a:lstStyle/>
          <a:p>
            <a:r>
              <a:rPr lang="it-IT" b="1" i="1" dirty="0" smtClean="0">
                <a:solidFill>
                  <a:srgbClr val="C0504D">
                    <a:lumMod val="50000"/>
                  </a:srgbClr>
                </a:solidFill>
                <a:latin typeface="Copperplate Gothic Bold" pitchFamily="34" charset="0"/>
              </a:rPr>
              <a:t>Palla scaccia spiriti maligni di vetro (</a:t>
            </a:r>
            <a:r>
              <a:rPr lang="it-IT" b="1" i="1" dirty="0" err="1" smtClean="0">
                <a:solidFill>
                  <a:srgbClr val="C0504D">
                    <a:lumMod val="50000"/>
                  </a:srgbClr>
                </a:solidFill>
                <a:latin typeface="Copperplate Gothic Bold" pitchFamily="34" charset="0"/>
              </a:rPr>
              <a:t>Glaskugel</a:t>
            </a:r>
            <a:r>
              <a:rPr lang="it-IT" b="1" i="1" dirty="0" smtClean="0">
                <a:solidFill>
                  <a:srgbClr val="C0504D">
                    <a:lumMod val="50000"/>
                  </a:srgbClr>
                </a:solidFill>
                <a:latin typeface="Copperplate Gothic Bold" pitchFamily="34" charset="0"/>
              </a:rPr>
              <a:t>),  diffusa in gran parte degli orti dei paesi alpini di lingua tedesca e in Tirolo. </a:t>
            </a:r>
            <a:endParaRPr lang="it-IT" b="1" i="1" dirty="0">
              <a:solidFill>
                <a:srgbClr val="C0504D">
                  <a:lumMod val="50000"/>
                </a:srgbClr>
              </a:solidFill>
              <a:latin typeface="Copperplate Gothic Bold" pitchFamily="34" charset="0"/>
            </a:endParaRPr>
          </a:p>
        </p:txBody>
      </p:sp>
      <p:sp>
        <p:nvSpPr>
          <p:cNvPr id="5" name="CasellaDiTesto 4"/>
          <p:cNvSpPr txBox="1"/>
          <p:nvPr/>
        </p:nvSpPr>
        <p:spPr>
          <a:xfrm>
            <a:off x="0" y="0"/>
            <a:ext cx="9144000" cy="2308324"/>
          </a:xfrm>
          <a:prstGeom prst="rect">
            <a:avLst/>
          </a:prstGeom>
          <a:noFill/>
        </p:spPr>
        <p:txBody>
          <a:bodyPr wrap="square" rtlCol="0">
            <a:spAutoFit/>
          </a:bodyPr>
          <a:lstStyle/>
          <a:p>
            <a:r>
              <a:rPr lang="it-IT" b="1" dirty="0" smtClean="0">
                <a:solidFill>
                  <a:srgbClr val="C0504D">
                    <a:lumMod val="50000"/>
                  </a:srgbClr>
                </a:solidFill>
                <a:latin typeface="Copperplate Gothic Bold" panose="020E0705020206020404" pitchFamily="34" charset="0"/>
              </a:rPr>
              <a:t>Di fatto ancora oggi, gli orti mantengono una dimensione «fatata» e «magica». E’ nell’orto che si trova il «serpentello» la cui testa deve essere tagliata e pestata per avvelenare il marito della Donna Lombarda che vuole andarsene con l’amante: ma è sempre nell’orto che si coltivano quel particolare tipo di fiore che ogni donna faceva crescere per portare  sugli altari della Madonna, che aveva sostituito l’antica Signora delle Streghe, e che veniva pregata per la guarigione, l’amore, la gravidanza ….  </a:t>
            </a:r>
            <a:endParaRPr lang="it-IT" b="1" dirty="0">
              <a:solidFill>
                <a:srgbClr val="C0504D">
                  <a:lumMod val="50000"/>
                </a:srgbClr>
              </a:solidFill>
              <a:latin typeface="Copperplate Gothic Bold" panose="020E0705020206020404" pitchFamily="34" charset="0"/>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308324"/>
            <a:ext cx="9163050" cy="3816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293318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0" y="6078108"/>
            <a:ext cx="9144000" cy="646331"/>
          </a:xfrm>
          <a:prstGeom prst="rect">
            <a:avLst/>
          </a:prstGeom>
          <a:noFill/>
        </p:spPr>
        <p:txBody>
          <a:bodyPr wrap="square" rtlCol="0">
            <a:spAutoFit/>
          </a:bodyPr>
          <a:lstStyle/>
          <a:p>
            <a:r>
              <a:rPr lang="it-IT" b="1" dirty="0" smtClean="0">
                <a:solidFill>
                  <a:schemeClr val="accent2">
                    <a:lumMod val="50000"/>
                  </a:schemeClr>
                </a:solidFill>
                <a:latin typeface="Copperplate Gothic Bold" pitchFamily="34" charset="0"/>
              </a:rPr>
              <a:t>L’amanita </a:t>
            </a:r>
            <a:r>
              <a:rPr lang="it-IT" b="1" dirty="0" err="1" smtClean="0">
                <a:solidFill>
                  <a:schemeClr val="accent2">
                    <a:lumMod val="50000"/>
                  </a:schemeClr>
                </a:solidFill>
                <a:latin typeface="Copperplate Gothic Bold" pitchFamily="34" charset="0"/>
              </a:rPr>
              <a:t>muscaria</a:t>
            </a:r>
            <a:r>
              <a:rPr lang="it-IT" b="1" dirty="0" smtClean="0">
                <a:solidFill>
                  <a:schemeClr val="accent2">
                    <a:lumMod val="50000"/>
                  </a:schemeClr>
                </a:solidFill>
                <a:latin typeface="Copperplate Gothic Bold" pitchFamily="34" charset="0"/>
              </a:rPr>
              <a:t> è considerata «il fungo delle streghe». In realtà però non c’è quasi nessuna testimonianza del suo uso nell’unguento.</a:t>
            </a:r>
            <a:endParaRPr lang="it-IT" b="1" dirty="0">
              <a:solidFill>
                <a:schemeClr val="accent2">
                  <a:lumMod val="50000"/>
                </a:schemeClr>
              </a:solidFill>
              <a:latin typeface="Copperplate Gothic Bold" pitchFamily="34" charset="0"/>
            </a:endParaRPr>
          </a:p>
        </p:txBody>
      </p:sp>
      <p:sp>
        <p:nvSpPr>
          <p:cNvPr id="2" name="Segnaposto contenuto 1"/>
          <p:cNvSpPr>
            <a:spLocks noGrp="1"/>
          </p:cNvSpPr>
          <p:nvPr>
            <p:ph idx="1"/>
          </p:nvPr>
        </p:nvSpPr>
        <p:spPr/>
        <p:txBody>
          <a:bodyPr/>
          <a:lstStyle/>
          <a:p>
            <a:endParaRPr lang="it-IT"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3218"/>
            <a:ext cx="9144000" cy="6095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34220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F79646">
                    <a:lumMod val="50000"/>
                  </a:srgbClr>
                </a:solidFill>
                <a:latin typeface="Times New Roman" pitchFamily="18" charset="0"/>
                <a:cs typeface="Times New Roman" pitchFamily="18" charset="0"/>
              </a:rPr>
              <a:t>Michela Zucca</a:t>
            </a:r>
          </a:p>
          <a:p>
            <a:pPr algn="ctr"/>
            <a:r>
              <a:rPr lang="it-IT" sz="800" b="1" dirty="0" smtClean="0">
                <a:solidFill>
                  <a:srgbClr val="F79646">
                    <a:lumMod val="50000"/>
                  </a:srgbClr>
                </a:solidFill>
                <a:latin typeface="Times New Roman" pitchFamily="18" charset="0"/>
                <a:cs typeface="Times New Roman" pitchFamily="18" charset="0"/>
              </a:rPr>
              <a:t>Servizi Culturali</a:t>
            </a:r>
            <a:endParaRPr lang="it-IT" sz="800" b="1" dirty="0">
              <a:solidFill>
                <a:srgbClr val="F79646">
                  <a:lumMod val="50000"/>
                </a:srgbClr>
              </a:solidFill>
              <a:latin typeface="Times New Roman" pitchFamily="18" charset="0"/>
              <a:cs typeface="Times New Roman" pitchFamily="18" charset="0"/>
            </a:endParaRPr>
          </a:p>
        </p:txBody>
      </p:sp>
      <p:sp>
        <p:nvSpPr>
          <p:cNvPr id="9" name="CasellaDiTesto 8"/>
          <p:cNvSpPr txBox="1"/>
          <p:nvPr/>
        </p:nvSpPr>
        <p:spPr>
          <a:xfrm>
            <a:off x="5292080" y="0"/>
            <a:ext cx="3851920" cy="7232749"/>
          </a:xfrm>
          <a:prstGeom prst="rect">
            <a:avLst/>
          </a:prstGeom>
          <a:noFill/>
        </p:spPr>
        <p:txBody>
          <a:bodyPr wrap="square" rtlCol="0">
            <a:spAutoFit/>
          </a:bodyPr>
          <a:lstStyle/>
          <a:p>
            <a:r>
              <a:rPr lang="it-IT" sz="1600" b="1" dirty="0">
                <a:solidFill>
                  <a:srgbClr val="C0504D">
                    <a:lumMod val="50000"/>
                  </a:srgbClr>
                </a:solidFill>
                <a:latin typeface="Copperplate Gothic Bold" pitchFamily="34" charset="0"/>
              </a:rPr>
              <a:t>Il </a:t>
            </a:r>
            <a:r>
              <a:rPr lang="it-IT" sz="1600" b="1" dirty="0" smtClean="0">
                <a:solidFill>
                  <a:srgbClr val="C0504D">
                    <a:lumMod val="50000"/>
                  </a:srgbClr>
                </a:solidFill>
                <a:latin typeface="Copperplate Gothic Bold" pitchFamily="34" charset="0"/>
              </a:rPr>
              <a:t>papavero nel </a:t>
            </a:r>
            <a:r>
              <a:rPr lang="it-IT" sz="1600" b="1" dirty="0" err="1" smtClean="0">
                <a:solidFill>
                  <a:srgbClr val="C0504D">
                    <a:lumMod val="50000"/>
                  </a:srgbClr>
                </a:solidFill>
                <a:latin typeface="Copperplate Gothic Bold" pitchFamily="34" charset="0"/>
              </a:rPr>
              <a:t>Codex</a:t>
            </a:r>
            <a:r>
              <a:rPr lang="it-IT" sz="1600" b="1" dirty="0" smtClean="0">
                <a:solidFill>
                  <a:srgbClr val="C0504D">
                    <a:lumMod val="50000"/>
                  </a:srgbClr>
                </a:solidFill>
                <a:latin typeface="Copperplate Gothic Bold" pitchFamily="34" charset="0"/>
              </a:rPr>
              <a:t> </a:t>
            </a:r>
            <a:r>
              <a:rPr lang="it-IT" sz="1600" b="1" dirty="0" err="1">
                <a:solidFill>
                  <a:srgbClr val="C0504D">
                    <a:lumMod val="50000"/>
                  </a:srgbClr>
                </a:solidFill>
                <a:latin typeface="Copperplate Gothic Bold" pitchFamily="34" charset="0"/>
              </a:rPr>
              <a:t>Aniciae</a:t>
            </a:r>
            <a:r>
              <a:rPr lang="it-IT" sz="1600" b="1" dirty="0">
                <a:solidFill>
                  <a:srgbClr val="C0504D">
                    <a:lumMod val="50000"/>
                  </a:srgbClr>
                </a:solidFill>
                <a:latin typeface="Copperplate Gothic Bold" pitchFamily="34" charset="0"/>
              </a:rPr>
              <a:t> </a:t>
            </a:r>
            <a:r>
              <a:rPr lang="it-IT" sz="1600" b="1" dirty="0" err="1" smtClean="0">
                <a:solidFill>
                  <a:srgbClr val="C0504D">
                    <a:lumMod val="50000"/>
                  </a:srgbClr>
                </a:solidFill>
                <a:latin typeface="Copperplate Gothic Bold" pitchFamily="34" charset="0"/>
              </a:rPr>
              <a:t>Julianae</a:t>
            </a:r>
            <a:r>
              <a:rPr lang="it-IT" sz="1600" b="1" dirty="0" smtClean="0">
                <a:solidFill>
                  <a:srgbClr val="C0504D">
                    <a:lumMod val="50000"/>
                  </a:srgbClr>
                </a:solidFill>
                <a:latin typeface="Copperplate Gothic Bold" pitchFamily="34" charset="0"/>
              </a:rPr>
              <a:t>. Questo manoscritto,   </a:t>
            </a:r>
            <a:r>
              <a:rPr lang="it-IT" sz="1600" b="1" dirty="0">
                <a:solidFill>
                  <a:srgbClr val="C0504D">
                    <a:lumMod val="50000"/>
                  </a:srgbClr>
                </a:solidFill>
                <a:latin typeface="Copperplate Gothic Bold" pitchFamily="34" charset="0"/>
              </a:rPr>
              <a:t>noto </a:t>
            </a:r>
            <a:r>
              <a:rPr lang="it-IT" sz="1600" b="1" dirty="0" smtClean="0">
                <a:solidFill>
                  <a:srgbClr val="C0504D">
                    <a:lumMod val="50000"/>
                  </a:srgbClr>
                </a:solidFill>
                <a:latin typeface="Copperplate Gothic Bold" pitchFamily="34" charset="0"/>
              </a:rPr>
              <a:t>anche come </a:t>
            </a:r>
            <a:r>
              <a:rPr lang="it-IT" sz="1600" b="1" dirty="0" err="1">
                <a:solidFill>
                  <a:srgbClr val="C0504D">
                    <a:lumMod val="50000"/>
                  </a:srgbClr>
                </a:solidFill>
                <a:latin typeface="Copperplate Gothic Bold" pitchFamily="34" charset="0"/>
              </a:rPr>
              <a:t>Codex</a:t>
            </a:r>
            <a:r>
              <a:rPr lang="it-IT" sz="1600" b="1" dirty="0">
                <a:solidFill>
                  <a:srgbClr val="C0504D">
                    <a:lumMod val="50000"/>
                  </a:srgbClr>
                </a:solidFill>
                <a:latin typeface="Copperplate Gothic Bold" pitchFamily="34" charset="0"/>
              </a:rPr>
              <a:t> </a:t>
            </a:r>
            <a:r>
              <a:rPr lang="it-IT" sz="1600" b="1" dirty="0" err="1" smtClean="0">
                <a:solidFill>
                  <a:srgbClr val="C0504D">
                    <a:lumMod val="50000"/>
                  </a:srgbClr>
                </a:solidFill>
                <a:latin typeface="Copperplate Gothic Bold" pitchFamily="34" charset="0"/>
              </a:rPr>
              <a:t>Vindobonensis</a:t>
            </a:r>
            <a:r>
              <a:rPr lang="it-IT" sz="1600" b="1" dirty="0" smtClean="0">
                <a:solidFill>
                  <a:srgbClr val="C0504D">
                    <a:lumMod val="50000"/>
                  </a:srgbClr>
                </a:solidFill>
                <a:latin typeface="Copperplate Gothic Bold" pitchFamily="34" charset="0"/>
              </a:rPr>
              <a:t>, </a:t>
            </a:r>
            <a:r>
              <a:rPr lang="it-IT" sz="1600" b="1" dirty="0">
                <a:solidFill>
                  <a:srgbClr val="C0504D">
                    <a:lumMod val="50000"/>
                  </a:srgbClr>
                </a:solidFill>
                <a:latin typeface="Copperplate Gothic Bold" pitchFamily="34" charset="0"/>
              </a:rPr>
              <a:t>è la copia illustrata più antica </a:t>
            </a:r>
            <a:r>
              <a:rPr lang="it-IT" sz="1600" b="1" dirty="0" smtClean="0">
                <a:solidFill>
                  <a:srgbClr val="C0504D">
                    <a:lumMod val="50000"/>
                  </a:srgbClr>
                </a:solidFill>
                <a:latin typeface="Copperplate Gothic Bold" pitchFamily="34" charset="0"/>
              </a:rPr>
              <a:t>del </a:t>
            </a:r>
            <a:r>
              <a:rPr lang="it-IT" sz="1600" b="1" dirty="0">
                <a:solidFill>
                  <a:srgbClr val="C0504D">
                    <a:lumMod val="50000"/>
                  </a:srgbClr>
                </a:solidFill>
                <a:latin typeface="Copperplate Gothic Bold" pitchFamily="34" charset="0"/>
              </a:rPr>
              <a:t>De materia medica del medico greco Dioscoride, vissuto nel I secolo. È </a:t>
            </a:r>
            <a:r>
              <a:rPr lang="it-IT" sz="1600" b="1" dirty="0" smtClean="0">
                <a:solidFill>
                  <a:srgbClr val="C0504D">
                    <a:lumMod val="50000"/>
                  </a:srgbClr>
                </a:solidFill>
                <a:latin typeface="Copperplate Gothic Bold" pitchFamily="34" charset="0"/>
              </a:rPr>
              <a:t>l’erbario </a:t>
            </a:r>
            <a:r>
              <a:rPr lang="it-IT" sz="1600" b="1" dirty="0">
                <a:solidFill>
                  <a:srgbClr val="C0504D">
                    <a:lumMod val="50000"/>
                  </a:srgbClr>
                </a:solidFill>
                <a:latin typeface="Copperplate Gothic Bold" pitchFamily="34" charset="0"/>
              </a:rPr>
              <a:t>più </a:t>
            </a:r>
            <a:r>
              <a:rPr lang="it-IT" sz="1600" b="1" dirty="0" smtClean="0">
                <a:solidFill>
                  <a:srgbClr val="C0504D">
                    <a:lumMod val="50000"/>
                  </a:srgbClr>
                </a:solidFill>
                <a:latin typeface="Copperplate Gothic Bold" pitchFamily="34" charset="0"/>
              </a:rPr>
              <a:t>vecchio rinvenuto. </a:t>
            </a:r>
            <a:r>
              <a:rPr lang="it-IT" sz="1600" b="1" dirty="0">
                <a:solidFill>
                  <a:srgbClr val="C0504D">
                    <a:lumMod val="50000"/>
                  </a:srgbClr>
                </a:solidFill>
                <a:latin typeface="Copperplate Gothic Bold" pitchFamily="34" charset="0"/>
              </a:rPr>
              <a:t>Si trova </a:t>
            </a:r>
            <a:r>
              <a:rPr lang="it-IT" sz="1600" b="1" dirty="0" smtClean="0">
                <a:solidFill>
                  <a:srgbClr val="C0504D">
                    <a:lumMod val="50000"/>
                  </a:srgbClr>
                </a:solidFill>
                <a:latin typeface="Copperplate Gothic Bold" pitchFamily="34" charset="0"/>
              </a:rPr>
              <a:t>nella Biblioteca Nazionale  di Vienna. Il </a:t>
            </a:r>
            <a:r>
              <a:rPr lang="it-IT" sz="1600" b="1" dirty="0" err="1">
                <a:solidFill>
                  <a:srgbClr val="C0504D">
                    <a:lumMod val="50000"/>
                  </a:srgbClr>
                </a:solidFill>
                <a:latin typeface="Copperplate Gothic Bold" pitchFamily="34" charset="0"/>
              </a:rPr>
              <a:t>Codex</a:t>
            </a:r>
            <a:r>
              <a:rPr lang="it-IT" sz="1600" b="1" dirty="0">
                <a:solidFill>
                  <a:srgbClr val="C0504D">
                    <a:lumMod val="50000"/>
                  </a:srgbClr>
                </a:solidFill>
                <a:latin typeface="Copperplate Gothic Bold" pitchFamily="34" charset="0"/>
              </a:rPr>
              <a:t> venne regalato dal popolo di Costantinopoli ad Anicia Giuliana (Annika), figlia dell'imperatore </a:t>
            </a:r>
            <a:r>
              <a:rPr lang="it-IT" sz="1600" b="1" dirty="0" smtClean="0">
                <a:solidFill>
                  <a:srgbClr val="C0504D">
                    <a:lumMod val="50000"/>
                  </a:srgbClr>
                </a:solidFill>
                <a:latin typeface="Copperplate Gothic Bold" pitchFamily="34" charset="0"/>
              </a:rPr>
              <a:t>d'Occidente, </a:t>
            </a:r>
            <a:r>
              <a:rPr lang="it-IT" sz="1600" b="1" dirty="0">
                <a:solidFill>
                  <a:srgbClr val="C0504D">
                    <a:lumMod val="50000"/>
                  </a:srgbClr>
                </a:solidFill>
                <a:latin typeface="Copperplate Gothic Bold" pitchFamily="34" charset="0"/>
              </a:rPr>
              <a:t>verso il 512-513 per ringraziarla della costruzione di una chiesa dedicata alla Madonna</a:t>
            </a:r>
            <a:r>
              <a:rPr lang="it-IT" sz="1600" b="1" dirty="0" smtClean="0">
                <a:solidFill>
                  <a:srgbClr val="C0504D">
                    <a:lumMod val="50000"/>
                  </a:srgbClr>
                </a:solidFill>
                <a:latin typeface="Copperplate Gothic Bold" pitchFamily="34" charset="0"/>
              </a:rPr>
              <a:t>. L'ultimo </a:t>
            </a:r>
            <a:r>
              <a:rPr lang="it-IT" sz="1600" b="1" dirty="0">
                <a:solidFill>
                  <a:srgbClr val="C0504D">
                    <a:lumMod val="50000"/>
                  </a:srgbClr>
                </a:solidFill>
                <a:latin typeface="Copperplate Gothic Bold" pitchFamily="34" charset="0"/>
              </a:rPr>
              <a:t>proprietario del codice a Costantinopoli, divenuta intanto Istanbul, fu l'ebreo </a:t>
            </a:r>
            <a:r>
              <a:rPr lang="it-IT" sz="1600" b="1" dirty="0" err="1">
                <a:solidFill>
                  <a:srgbClr val="C0504D">
                    <a:lumMod val="50000"/>
                  </a:srgbClr>
                </a:solidFill>
                <a:latin typeface="Copperplate Gothic Bold" pitchFamily="34" charset="0"/>
              </a:rPr>
              <a:t>Moise</a:t>
            </a:r>
            <a:r>
              <a:rPr lang="it-IT" sz="1600" b="1" dirty="0">
                <a:solidFill>
                  <a:srgbClr val="C0504D">
                    <a:lumMod val="50000"/>
                  </a:srgbClr>
                </a:solidFill>
                <a:latin typeface="Copperplate Gothic Bold" pitchFamily="34" charset="0"/>
              </a:rPr>
              <a:t> </a:t>
            </a:r>
            <a:r>
              <a:rPr lang="it-IT" sz="1600" b="1" dirty="0" err="1">
                <a:solidFill>
                  <a:srgbClr val="C0504D">
                    <a:lumMod val="50000"/>
                  </a:srgbClr>
                </a:solidFill>
                <a:latin typeface="Copperplate Gothic Bold" pitchFamily="34" charset="0"/>
              </a:rPr>
              <a:t>Hamon</a:t>
            </a:r>
            <a:r>
              <a:rPr lang="it-IT" sz="1600" b="1" dirty="0">
                <a:solidFill>
                  <a:srgbClr val="C0504D">
                    <a:lumMod val="50000"/>
                  </a:srgbClr>
                </a:solidFill>
                <a:latin typeface="Copperplate Gothic Bold" pitchFamily="34" charset="0"/>
              </a:rPr>
              <a:t> medico di Solimano il Magnifico. Qui nel Cinquecento lo scoprì l'ambasciatore dell'imperatore Ferdinando I, </a:t>
            </a:r>
            <a:r>
              <a:rPr lang="it-IT" sz="1600" b="1" dirty="0" err="1">
                <a:solidFill>
                  <a:srgbClr val="C0504D">
                    <a:lumMod val="50000"/>
                  </a:srgbClr>
                </a:solidFill>
                <a:latin typeface="Copperplate Gothic Bold" pitchFamily="34" charset="0"/>
              </a:rPr>
              <a:t>Augherius</a:t>
            </a:r>
            <a:r>
              <a:rPr lang="it-IT" sz="1600" b="1" dirty="0">
                <a:solidFill>
                  <a:srgbClr val="C0504D">
                    <a:lumMod val="50000"/>
                  </a:srgbClr>
                </a:solidFill>
                <a:latin typeface="Copperplate Gothic Bold" pitchFamily="34" charset="0"/>
              </a:rPr>
              <a:t> de </a:t>
            </a:r>
            <a:r>
              <a:rPr lang="it-IT" sz="1600" b="1" dirty="0" err="1">
                <a:solidFill>
                  <a:srgbClr val="C0504D">
                    <a:lumMod val="50000"/>
                  </a:srgbClr>
                </a:solidFill>
                <a:latin typeface="Copperplate Gothic Bold" pitchFamily="34" charset="0"/>
              </a:rPr>
              <a:t>Busbecq</a:t>
            </a:r>
            <a:r>
              <a:rPr lang="it-IT" sz="1600" b="1" dirty="0">
                <a:solidFill>
                  <a:srgbClr val="C0504D">
                    <a:lumMod val="50000"/>
                  </a:srgbClr>
                </a:solidFill>
                <a:latin typeface="Copperplate Gothic Bold" pitchFamily="34" charset="0"/>
              </a:rPr>
              <a:t>. Il figlio di </a:t>
            </a:r>
            <a:r>
              <a:rPr lang="it-IT" sz="1600" b="1" dirty="0" err="1">
                <a:solidFill>
                  <a:srgbClr val="C0504D">
                    <a:lumMod val="50000"/>
                  </a:srgbClr>
                </a:solidFill>
                <a:latin typeface="Copperplate Gothic Bold" pitchFamily="34" charset="0"/>
              </a:rPr>
              <a:t>Hamon</a:t>
            </a:r>
            <a:r>
              <a:rPr lang="it-IT" sz="1600" b="1" dirty="0">
                <a:solidFill>
                  <a:srgbClr val="C0504D">
                    <a:lumMod val="50000"/>
                  </a:srgbClr>
                </a:solidFill>
                <a:latin typeface="Copperplate Gothic Bold" pitchFamily="34" charset="0"/>
              </a:rPr>
              <a:t> lo vendette all'imperatore </a:t>
            </a:r>
            <a:r>
              <a:rPr lang="it-IT" sz="1600" b="1" dirty="0" smtClean="0">
                <a:solidFill>
                  <a:srgbClr val="C0504D">
                    <a:lumMod val="50000"/>
                  </a:srgbClr>
                </a:solidFill>
                <a:latin typeface="Copperplate Gothic Bold" pitchFamily="34" charset="0"/>
              </a:rPr>
              <a:t>d'Austria</a:t>
            </a:r>
            <a:r>
              <a:rPr lang="it-IT" sz="1600" b="1" dirty="0">
                <a:solidFill>
                  <a:srgbClr val="C0504D">
                    <a:lumMod val="50000"/>
                  </a:srgbClr>
                </a:solidFill>
                <a:latin typeface="Copperplate Gothic Bold" pitchFamily="34" charset="0"/>
              </a:rPr>
              <a:t>. </a:t>
            </a:r>
            <a:endParaRPr lang="it-IT" sz="1600" b="1" dirty="0" smtClean="0">
              <a:solidFill>
                <a:srgbClr val="C0504D">
                  <a:lumMod val="50000"/>
                </a:srgbClr>
              </a:solidFill>
              <a:latin typeface="Copperplate Gothic Bold"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292080" cy="6872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13090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F79646">
                    <a:lumMod val="50000"/>
                  </a:srgbClr>
                </a:solidFill>
                <a:latin typeface="Times New Roman" pitchFamily="18" charset="0"/>
                <a:cs typeface="Times New Roman" pitchFamily="18" charset="0"/>
              </a:rPr>
              <a:t>Michela Zucca</a:t>
            </a:r>
          </a:p>
          <a:p>
            <a:pPr algn="ctr"/>
            <a:r>
              <a:rPr lang="it-IT" sz="800" b="1" dirty="0" smtClean="0">
                <a:solidFill>
                  <a:srgbClr val="F79646">
                    <a:lumMod val="50000"/>
                  </a:srgbClr>
                </a:solidFill>
                <a:latin typeface="Times New Roman" pitchFamily="18" charset="0"/>
                <a:cs typeface="Times New Roman" pitchFamily="18" charset="0"/>
              </a:rPr>
              <a:t>Servizi Culturali</a:t>
            </a:r>
            <a:endParaRPr lang="it-IT" sz="800" b="1" dirty="0">
              <a:solidFill>
                <a:srgbClr val="F79646">
                  <a:lumMod val="50000"/>
                </a:srgbClr>
              </a:solidFill>
              <a:latin typeface="Times New Roman" pitchFamily="18" charset="0"/>
              <a:cs typeface="Times New Roman" pitchFamily="18" charset="0"/>
            </a:endParaRPr>
          </a:p>
        </p:txBody>
      </p:sp>
      <p:sp>
        <p:nvSpPr>
          <p:cNvPr id="9" name="CasellaDiTesto 8"/>
          <p:cNvSpPr txBox="1"/>
          <p:nvPr/>
        </p:nvSpPr>
        <p:spPr>
          <a:xfrm>
            <a:off x="4906226" y="0"/>
            <a:ext cx="4237774" cy="6555641"/>
          </a:xfrm>
          <a:prstGeom prst="rect">
            <a:avLst/>
          </a:prstGeom>
          <a:noFill/>
        </p:spPr>
        <p:txBody>
          <a:bodyPr wrap="square" rtlCol="0">
            <a:spAutoFit/>
          </a:bodyPr>
          <a:lstStyle/>
          <a:p>
            <a:r>
              <a:rPr lang="it-IT" sz="2000" b="1" dirty="0" smtClean="0">
                <a:solidFill>
                  <a:srgbClr val="C0504D">
                    <a:lumMod val="50000"/>
                  </a:srgbClr>
                </a:solidFill>
                <a:latin typeface="Copperplate Gothic Bold" pitchFamily="34" charset="0"/>
              </a:rPr>
              <a:t>L’impiego di piante psicotrope come il papavero da oppio, che calmava il dolore e faceva cessare il pianto di bambini che dovevano essere lasciati a casa da soli per ore senza cure e senza nutrimento, era conosciuto dalle popolazione alpine che ne facevano largo uso. Ma ne conoscevano – e bene – anche i difetti e le controindicazioni: tanto è vero che appena le condizioni di vita si sono migliorate, e i nonni hanno cominciato a poter stare a casa ad occuparsi dei nipoti, nessuno lo ha più dato ai bambini.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769"/>
            <a:ext cx="4906226" cy="68907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57429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F79646">
                    <a:lumMod val="50000"/>
                  </a:srgbClr>
                </a:solidFill>
                <a:latin typeface="Times New Roman" pitchFamily="18" charset="0"/>
                <a:cs typeface="Times New Roman" pitchFamily="18" charset="0"/>
              </a:rPr>
              <a:t>Michela Zucca</a:t>
            </a:r>
          </a:p>
          <a:p>
            <a:pPr algn="ctr"/>
            <a:r>
              <a:rPr lang="it-IT" sz="800" b="1" dirty="0" smtClean="0">
                <a:solidFill>
                  <a:srgbClr val="F79646">
                    <a:lumMod val="50000"/>
                  </a:srgbClr>
                </a:solidFill>
                <a:latin typeface="Times New Roman" pitchFamily="18" charset="0"/>
                <a:cs typeface="Times New Roman" pitchFamily="18" charset="0"/>
              </a:rPr>
              <a:t>Servizi Culturali</a:t>
            </a:r>
            <a:endParaRPr lang="it-IT" sz="800" b="1" dirty="0">
              <a:solidFill>
                <a:srgbClr val="F79646">
                  <a:lumMod val="50000"/>
                </a:srgbClr>
              </a:solidFill>
              <a:latin typeface="Times New Roman" pitchFamily="18" charset="0"/>
              <a:cs typeface="Times New Roman" pitchFamily="18" charset="0"/>
            </a:endParaRPr>
          </a:p>
        </p:txBody>
      </p:sp>
      <p:sp>
        <p:nvSpPr>
          <p:cNvPr id="9" name="CasellaDiTesto 8"/>
          <p:cNvSpPr txBox="1"/>
          <p:nvPr/>
        </p:nvSpPr>
        <p:spPr>
          <a:xfrm>
            <a:off x="4906226" y="0"/>
            <a:ext cx="4237774" cy="707886"/>
          </a:xfrm>
          <a:prstGeom prst="rect">
            <a:avLst/>
          </a:prstGeom>
          <a:noFill/>
        </p:spPr>
        <p:txBody>
          <a:bodyPr wrap="square" rtlCol="0">
            <a:spAutoFit/>
          </a:bodyPr>
          <a:lstStyle/>
          <a:p>
            <a:r>
              <a:rPr lang="it-IT" sz="2000" b="1" dirty="0" smtClean="0">
                <a:solidFill>
                  <a:srgbClr val="C0504D">
                    <a:lumMod val="50000"/>
                  </a:srgbClr>
                </a:solidFill>
                <a:latin typeface="Copperplate Gothic Bold" pitchFamily="34" charset="0"/>
              </a:rPr>
              <a:t>Orto con papavero da oppio in </a:t>
            </a:r>
            <a:r>
              <a:rPr lang="it-IT" sz="2000" b="1" dirty="0" err="1" smtClean="0">
                <a:solidFill>
                  <a:srgbClr val="C0504D">
                    <a:lumMod val="50000"/>
                  </a:srgbClr>
                </a:solidFill>
                <a:latin typeface="Copperplate Gothic Bold" pitchFamily="34" charset="0"/>
              </a:rPr>
              <a:t>ValVenosta</a:t>
            </a:r>
            <a:r>
              <a:rPr lang="it-IT" sz="2000" b="1" dirty="0" smtClean="0">
                <a:solidFill>
                  <a:srgbClr val="C0504D">
                    <a:lumMod val="50000"/>
                  </a:srgbClr>
                </a:solidFill>
                <a:latin typeface="Copperplate Gothic Bold" pitchFamily="34" charset="0"/>
              </a:rPr>
              <a:t> (</a:t>
            </a:r>
            <a:r>
              <a:rPr lang="it-IT" sz="2000" b="1" dirty="0" err="1" smtClean="0">
                <a:solidFill>
                  <a:srgbClr val="C0504D">
                    <a:lumMod val="50000"/>
                  </a:srgbClr>
                </a:solidFill>
                <a:latin typeface="Copperplate Gothic Bold" pitchFamily="34" charset="0"/>
              </a:rPr>
              <a:t>Bz</a:t>
            </a:r>
            <a:r>
              <a:rPr lang="it-IT" sz="2000" b="1" dirty="0" smtClean="0">
                <a:solidFill>
                  <a:srgbClr val="C0504D">
                    <a:lumMod val="50000"/>
                  </a:srgbClr>
                </a:solidFill>
                <a:latin typeface="Copperplate Gothic Bold" pitchFamily="34" charset="0"/>
              </a:rPr>
              <a:t>) . </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574" r="20401" b="47733"/>
          <a:stretch/>
        </p:blipFill>
        <p:spPr bwMode="auto">
          <a:xfrm>
            <a:off x="-29343" y="3026"/>
            <a:ext cx="9173343" cy="67851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9070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F79646">
                    <a:lumMod val="50000"/>
                  </a:srgbClr>
                </a:solidFill>
                <a:latin typeface="Times New Roman" pitchFamily="18" charset="0"/>
                <a:cs typeface="Times New Roman" pitchFamily="18" charset="0"/>
              </a:rPr>
              <a:t>Michela Zucca</a:t>
            </a:r>
          </a:p>
          <a:p>
            <a:pPr algn="ctr"/>
            <a:r>
              <a:rPr lang="it-IT" sz="800" b="1" dirty="0" smtClean="0">
                <a:solidFill>
                  <a:srgbClr val="F79646">
                    <a:lumMod val="50000"/>
                  </a:srgbClr>
                </a:solidFill>
                <a:latin typeface="Times New Roman" pitchFamily="18" charset="0"/>
                <a:cs typeface="Times New Roman" pitchFamily="18" charset="0"/>
              </a:rPr>
              <a:t>Servizi Culturali</a:t>
            </a:r>
            <a:endParaRPr lang="it-IT" sz="800" b="1" dirty="0">
              <a:solidFill>
                <a:srgbClr val="F79646">
                  <a:lumMod val="50000"/>
                </a:srgbClr>
              </a:solidFill>
              <a:latin typeface="Times New Roman" pitchFamily="18" charset="0"/>
              <a:cs typeface="Times New Roman" pitchFamily="18" charset="0"/>
            </a:endParaRPr>
          </a:p>
        </p:txBody>
      </p:sp>
      <p:sp>
        <p:nvSpPr>
          <p:cNvPr id="9" name="CasellaDiTesto 8"/>
          <p:cNvSpPr txBox="1"/>
          <p:nvPr/>
        </p:nvSpPr>
        <p:spPr>
          <a:xfrm>
            <a:off x="4572000" y="0"/>
            <a:ext cx="4572000" cy="6863417"/>
          </a:xfrm>
          <a:prstGeom prst="rect">
            <a:avLst/>
          </a:prstGeom>
          <a:noFill/>
        </p:spPr>
        <p:txBody>
          <a:bodyPr wrap="square" rtlCol="0">
            <a:spAutoFit/>
          </a:bodyPr>
          <a:lstStyle/>
          <a:p>
            <a:r>
              <a:rPr lang="it-IT" sz="2000" b="1" dirty="0" smtClean="0">
                <a:solidFill>
                  <a:srgbClr val="C0504D">
                    <a:lumMod val="50000"/>
                  </a:srgbClr>
                </a:solidFill>
                <a:latin typeface="Copperplate Gothic Bold" pitchFamily="34" charset="0"/>
              </a:rPr>
              <a:t>Si può interpretare la stregoneria anche come una malattia sociale, sintomo ed espressione di una rete di paure condivise, di rancori e di invidie che non aspettano che la minima occasione per manifestarsi e colpire. I processi e le condanne hanno mutilato e disperso famiglie intere: proprio quelle che, in società fortemente egualitarie al proprio interno, detenevano, forse, dei segreti e delle capacità terapeutiche o, semplicemente, di interpretazione della realtà maggiori di altre. </a:t>
            </a:r>
            <a:endParaRPr lang="it-IT" sz="2000" b="1" dirty="0" smtClean="0">
              <a:solidFill>
                <a:srgbClr val="C0504D">
                  <a:lumMod val="50000"/>
                </a:srgbClr>
              </a:solidFill>
              <a:latin typeface="Copperplate Gothic Bold" pitchFamily="34" charset="0"/>
            </a:endParaRPr>
          </a:p>
          <a:p>
            <a:r>
              <a:rPr lang="it-IT" sz="2000" b="1" dirty="0" smtClean="0">
                <a:solidFill>
                  <a:srgbClr val="C0504D">
                    <a:lumMod val="50000"/>
                  </a:srgbClr>
                </a:solidFill>
                <a:latin typeface="Copperplate Gothic Bold" pitchFamily="34" charset="0"/>
              </a:rPr>
              <a:t>Ma non si può parlar di streghe senza nominare il suo compagno: il diavolo. Creato ad arte dall’Inquisizione a forza di torture (per l’ortodossia cattolica, il diavolo è la lontananza da Dio e non ha corpo) deve sostituire la Dea femmina di matrice arcaica. </a:t>
            </a:r>
            <a:endParaRPr lang="it-IT" sz="2000" b="1" dirty="0" smtClean="0">
              <a:solidFill>
                <a:srgbClr val="C0504D">
                  <a:lumMod val="50000"/>
                </a:srgbClr>
              </a:solidFill>
              <a:latin typeface="Copperplate Gothic Bold" pitchFamily="34" charset="0"/>
            </a:endParaRPr>
          </a:p>
        </p:txBody>
      </p:sp>
      <p:pic>
        <p:nvPicPr>
          <p:cNvPr id="10" name="Picture 2" descr="C:\Users\mzucca\Desktop\streghe - presentazione\18.jpg"/>
          <p:cNvPicPr>
            <a:picLocks noChangeAspect="1" noChangeArrowheads="1"/>
          </p:cNvPicPr>
          <p:nvPr/>
        </p:nvPicPr>
        <p:blipFill>
          <a:blip r:embed="rId3" cstate="print"/>
          <a:srcRect/>
          <a:stretch>
            <a:fillRect/>
          </a:stretch>
        </p:blipFill>
        <p:spPr bwMode="auto">
          <a:xfrm>
            <a:off x="0" y="0"/>
            <a:ext cx="4612640" cy="6858001"/>
          </a:xfrm>
          <a:prstGeom prst="rect">
            <a:avLst/>
          </a:prstGeom>
          <a:noFill/>
        </p:spPr>
      </p:pic>
    </p:spTree>
    <p:extLst>
      <p:ext uri="{BB962C8B-B14F-4D97-AF65-F5344CB8AC3E}">
        <p14:creationId xmlns:p14="http://schemas.microsoft.com/office/powerpoint/2010/main" val="37381315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F79646">
                    <a:lumMod val="50000"/>
                  </a:srgbClr>
                </a:solidFill>
                <a:latin typeface="Times New Roman" pitchFamily="18" charset="0"/>
                <a:cs typeface="Times New Roman" pitchFamily="18" charset="0"/>
              </a:rPr>
              <a:t>Michela Zucca</a:t>
            </a:r>
          </a:p>
          <a:p>
            <a:pPr algn="ctr"/>
            <a:r>
              <a:rPr lang="it-IT" sz="800" b="1" dirty="0" smtClean="0">
                <a:solidFill>
                  <a:srgbClr val="F79646">
                    <a:lumMod val="50000"/>
                  </a:srgbClr>
                </a:solidFill>
                <a:latin typeface="Times New Roman" pitchFamily="18" charset="0"/>
                <a:cs typeface="Times New Roman" pitchFamily="18" charset="0"/>
              </a:rPr>
              <a:t>Servizi Culturali</a:t>
            </a:r>
            <a:endParaRPr lang="it-IT" sz="800" b="1" dirty="0">
              <a:solidFill>
                <a:srgbClr val="F79646">
                  <a:lumMod val="50000"/>
                </a:srgbClr>
              </a:solidFill>
              <a:latin typeface="Times New Roman" pitchFamily="18" charset="0"/>
              <a:cs typeface="Times New Roman" pitchFamily="18" charset="0"/>
            </a:endParaRPr>
          </a:p>
        </p:txBody>
      </p:sp>
      <p:sp>
        <p:nvSpPr>
          <p:cNvPr id="9" name="CasellaDiTesto 8"/>
          <p:cNvSpPr txBox="1"/>
          <p:nvPr/>
        </p:nvSpPr>
        <p:spPr>
          <a:xfrm>
            <a:off x="5004048" y="0"/>
            <a:ext cx="4139952" cy="400110"/>
          </a:xfrm>
          <a:prstGeom prst="rect">
            <a:avLst/>
          </a:prstGeom>
          <a:noFill/>
        </p:spPr>
        <p:txBody>
          <a:bodyPr wrap="square" rtlCol="0">
            <a:spAutoFit/>
          </a:bodyPr>
          <a:lstStyle/>
          <a:p>
            <a:r>
              <a:rPr lang="it-IT" sz="2000" b="1" dirty="0" smtClean="0">
                <a:solidFill>
                  <a:srgbClr val="C0504D">
                    <a:lumMod val="50000"/>
                  </a:srgbClr>
                </a:solidFill>
                <a:latin typeface="Copperplate Gothic Bold" pitchFamily="34" charset="0"/>
              </a:rPr>
              <a:t>Diavoli coi pentoloni. </a:t>
            </a: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2292" t="44473" r="11544" b="12478"/>
          <a:stretch/>
        </p:blipFill>
        <p:spPr bwMode="auto">
          <a:xfrm rot="16200000">
            <a:off x="984061" y="-990138"/>
            <a:ext cx="6858001" cy="88382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71700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F79646">
                    <a:lumMod val="50000"/>
                  </a:srgbClr>
                </a:solidFill>
                <a:latin typeface="Times New Roman" pitchFamily="18" charset="0"/>
                <a:cs typeface="Times New Roman" pitchFamily="18" charset="0"/>
              </a:rPr>
              <a:t>Michela Zucca</a:t>
            </a:r>
          </a:p>
          <a:p>
            <a:pPr algn="ctr"/>
            <a:r>
              <a:rPr lang="it-IT" sz="800" b="1" dirty="0" smtClean="0">
                <a:solidFill>
                  <a:srgbClr val="F79646">
                    <a:lumMod val="50000"/>
                  </a:srgbClr>
                </a:solidFill>
                <a:latin typeface="Times New Roman" pitchFamily="18" charset="0"/>
                <a:cs typeface="Times New Roman" pitchFamily="18" charset="0"/>
              </a:rPr>
              <a:t>Servizi Culturali</a:t>
            </a:r>
            <a:endParaRPr lang="it-IT" sz="800" b="1" dirty="0">
              <a:solidFill>
                <a:srgbClr val="F79646">
                  <a:lumMod val="50000"/>
                </a:srgbClr>
              </a:solidFill>
              <a:latin typeface="Times New Roman" pitchFamily="18" charset="0"/>
              <a:cs typeface="Times New Roman" pitchFamily="18" charset="0"/>
            </a:endParaRPr>
          </a:p>
        </p:txBody>
      </p:sp>
      <p:sp>
        <p:nvSpPr>
          <p:cNvPr id="9" name="CasellaDiTesto 8"/>
          <p:cNvSpPr txBox="1"/>
          <p:nvPr/>
        </p:nvSpPr>
        <p:spPr>
          <a:xfrm>
            <a:off x="0" y="5196007"/>
            <a:ext cx="9144000" cy="1477328"/>
          </a:xfrm>
          <a:prstGeom prst="rect">
            <a:avLst/>
          </a:prstGeom>
          <a:noFill/>
        </p:spPr>
        <p:txBody>
          <a:bodyPr wrap="square" rtlCol="0">
            <a:spAutoFit/>
          </a:bodyPr>
          <a:lstStyle/>
          <a:p>
            <a:r>
              <a:rPr lang="it-IT" b="1" dirty="0" smtClean="0">
                <a:solidFill>
                  <a:srgbClr val="C0504D">
                    <a:lumMod val="50000"/>
                  </a:srgbClr>
                </a:solidFill>
                <a:latin typeface="Copperplate Gothic Bold" pitchFamily="34" charset="0"/>
              </a:rPr>
              <a:t>Si pensa che le streghe fossero tutte vecchie e brutte, con la verruca sul naso,  gobbe e macilente: in realtà furono processate donne di tutte le età, dai 7 ai 93 anni. Non solo: il 30% dei processi fu a carico di uomini. La stragrande maggioranza delle condanne, però,   fu inflitta a donne.</a:t>
            </a:r>
            <a:r>
              <a:rPr lang="it-IT" sz="1700" b="1" dirty="0" smtClean="0">
                <a:solidFill>
                  <a:srgbClr val="C0504D">
                    <a:lumMod val="50000"/>
                  </a:srgbClr>
                </a:solidFill>
                <a:latin typeface="Copperplate Gothic Bold" pitchFamily="34" charset="0"/>
              </a:rPr>
              <a:t>  </a:t>
            </a:r>
            <a:endParaRPr lang="it-IT" sz="1700" b="1" dirty="0">
              <a:solidFill>
                <a:srgbClr val="C0504D">
                  <a:lumMod val="50000"/>
                </a:srgbClr>
              </a:solidFill>
              <a:latin typeface="Copperplate Gothic Bold" pitchFamily="34" charset="0"/>
            </a:endParaRPr>
          </a:p>
        </p:txBody>
      </p:sp>
      <p:pic>
        <p:nvPicPr>
          <p:cNvPr id="11" name="Picture 2" descr="http://www.homolaicus.com/storia/medioevo/images/streghe.jpg"/>
          <p:cNvPicPr>
            <a:picLocks noChangeAspect="1" noChangeArrowheads="1"/>
          </p:cNvPicPr>
          <p:nvPr/>
        </p:nvPicPr>
        <p:blipFill>
          <a:blip r:embed="rId3"/>
          <a:srcRect/>
          <a:stretch>
            <a:fillRect/>
          </a:stretch>
        </p:blipFill>
        <p:spPr bwMode="auto">
          <a:xfrm>
            <a:off x="0" y="0"/>
            <a:ext cx="9144001" cy="5259294"/>
          </a:xfrm>
          <a:prstGeom prst="rect">
            <a:avLst/>
          </a:prstGeom>
          <a:noFill/>
        </p:spPr>
      </p:pic>
    </p:spTree>
    <p:extLst>
      <p:ext uri="{BB962C8B-B14F-4D97-AF65-F5344CB8AC3E}">
        <p14:creationId xmlns:p14="http://schemas.microsoft.com/office/powerpoint/2010/main" val="37129008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F79646">
                    <a:lumMod val="50000"/>
                  </a:srgbClr>
                </a:solidFill>
                <a:latin typeface="Times New Roman" pitchFamily="18" charset="0"/>
                <a:cs typeface="Times New Roman" pitchFamily="18" charset="0"/>
              </a:rPr>
              <a:t>Michela Zucca</a:t>
            </a:r>
          </a:p>
          <a:p>
            <a:pPr algn="ctr"/>
            <a:r>
              <a:rPr lang="it-IT" sz="800" b="1" dirty="0" smtClean="0">
                <a:solidFill>
                  <a:srgbClr val="F79646">
                    <a:lumMod val="50000"/>
                  </a:srgbClr>
                </a:solidFill>
                <a:latin typeface="Times New Roman" pitchFamily="18" charset="0"/>
                <a:cs typeface="Times New Roman" pitchFamily="18" charset="0"/>
              </a:rPr>
              <a:t>Servizi Culturali</a:t>
            </a:r>
            <a:endParaRPr lang="it-IT" sz="800" b="1" dirty="0">
              <a:solidFill>
                <a:srgbClr val="F79646">
                  <a:lumMod val="50000"/>
                </a:srgbClr>
              </a:solidFill>
              <a:latin typeface="Times New Roman" pitchFamily="18" charset="0"/>
              <a:cs typeface="Times New Roman" pitchFamily="18" charset="0"/>
            </a:endParaRPr>
          </a:p>
        </p:txBody>
      </p:sp>
      <p:sp>
        <p:nvSpPr>
          <p:cNvPr id="9" name="CasellaDiTesto 8"/>
          <p:cNvSpPr txBox="1"/>
          <p:nvPr/>
        </p:nvSpPr>
        <p:spPr>
          <a:xfrm>
            <a:off x="4212668" y="0"/>
            <a:ext cx="4931332" cy="6863417"/>
          </a:xfrm>
          <a:prstGeom prst="rect">
            <a:avLst/>
          </a:prstGeom>
          <a:noFill/>
        </p:spPr>
        <p:txBody>
          <a:bodyPr wrap="square" rtlCol="0">
            <a:spAutoFit/>
          </a:bodyPr>
          <a:lstStyle/>
          <a:p>
            <a:r>
              <a:rPr lang="it-IT" sz="2000" b="1" dirty="0" smtClean="0">
                <a:solidFill>
                  <a:srgbClr val="C0504D">
                    <a:lumMod val="50000"/>
                  </a:srgbClr>
                </a:solidFill>
                <a:latin typeface="Copperplate Gothic Bold" pitchFamily="34" charset="0"/>
              </a:rPr>
              <a:t>In un primo momento il diavolo viene descritto come un uomo bellissimo, dalle strabilianti capacità sessuali, che soddisfaceva tutte le donne, «prima naturalmente quelle giovani e belle, ma poi anche quelle vecchie e brutte, e con tutte faceva egregiamente il proprio dovere». Certo che un demonio di questo tipo non poteva andar bene agli inquisitori: le accusare facevano del proprio meglio per dare una risposta logica  ai preti depravati che le sottoponevano ad ogni sorta di supplizio, e che erano abituati alla sessualità  unicamente come abuso sulla donna e violenza. Per cui cercano di abbrutire Lucifero il più possibile, facendolo diventare un uomo bestia e rendendo il rapporto sessuale disgustoso e doloroso, «fissandosi» sulla descrizione del membro di Lucifero, che diventa un arnese orribile  </a:t>
            </a:r>
            <a:endParaRPr lang="it-IT" sz="2000" b="1" dirty="0" smtClean="0">
              <a:solidFill>
                <a:srgbClr val="C0504D">
                  <a:lumMod val="50000"/>
                </a:srgbClr>
              </a:solidFill>
              <a:latin typeface="Copperplate Gothic Bold" pitchFamily="34" charset="0"/>
            </a:endParaRPr>
          </a:p>
        </p:txBody>
      </p:sp>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525" t="27560" r="7362" b="37799"/>
          <a:stretch/>
        </p:blipFill>
        <p:spPr bwMode="auto">
          <a:xfrm rot="16200000">
            <a:off x="-1306257" y="1339076"/>
            <a:ext cx="6858003" cy="4179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75499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F79646">
                    <a:lumMod val="50000"/>
                  </a:srgbClr>
                </a:solidFill>
                <a:latin typeface="Times New Roman" pitchFamily="18" charset="0"/>
                <a:cs typeface="Times New Roman" pitchFamily="18" charset="0"/>
              </a:rPr>
              <a:t>Michela Zucca</a:t>
            </a:r>
          </a:p>
          <a:p>
            <a:pPr algn="ctr"/>
            <a:r>
              <a:rPr lang="it-IT" sz="800" b="1" dirty="0" smtClean="0">
                <a:solidFill>
                  <a:srgbClr val="F79646">
                    <a:lumMod val="50000"/>
                  </a:srgbClr>
                </a:solidFill>
                <a:latin typeface="Times New Roman" pitchFamily="18" charset="0"/>
                <a:cs typeface="Times New Roman" pitchFamily="18" charset="0"/>
              </a:rPr>
              <a:t>Servizi Culturali</a:t>
            </a:r>
            <a:endParaRPr lang="it-IT" sz="800" b="1" dirty="0">
              <a:solidFill>
                <a:srgbClr val="F79646">
                  <a:lumMod val="50000"/>
                </a:srgbClr>
              </a:solidFill>
              <a:latin typeface="Times New Roman" pitchFamily="18" charset="0"/>
              <a:cs typeface="Times New Roman" pitchFamily="18" charset="0"/>
            </a:endParaRPr>
          </a:p>
        </p:txBody>
      </p:sp>
      <p:sp>
        <p:nvSpPr>
          <p:cNvPr id="9" name="CasellaDiTesto 8"/>
          <p:cNvSpPr txBox="1"/>
          <p:nvPr/>
        </p:nvSpPr>
        <p:spPr>
          <a:xfrm>
            <a:off x="0" y="5877272"/>
            <a:ext cx="8604448" cy="1015663"/>
          </a:xfrm>
          <a:prstGeom prst="rect">
            <a:avLst/>
          </a:prstGeom>
          <a:noFill/>
        </p:spPr>
        <p:txBody>
          <a:bodyPr wrap="square" rtlCol="0">
            <a:spAutoFit/>
          </a:bodyPr>
          <a:lstStyle/>
          <a:p>
            <a:r>
              <a:rPr lang="it-IT" sz="2000" b="1" dirty="0" smtClean="0">
                <a:solidFill>
                  <a:srgbClr val="C0504D">
                    <a:lumMod val="50000"/>
                  </a:srgbClr>
                </a:solidFill>
                <a:latin typeface="Copperplate Gothic Bold" pitchFamily="34" charset="0"/>
              </a:rPr>
              <a:t>E così il povero diavolo diventa sempre più brutto e disgustoso, il rapporto sessuale con lui non solo non dà piacere ma provoca dolori atroci, ed è lui che diventa il personaggio dominante nel  sabba. </a:t>
            </a:r>
            <a:endParaRPr lang="it-IT" sz="2000" b="1" dirty="0" smtClean="0">
              <a:solidFill>
                <a:srgbClr val="C0504D">
                  <a:lumMod val="50000"/>
                </a:srgbClr>
              </a:solidFill>
              <a:latin typeface="Copperplate Gothic Bold" pitchFamily="34" charset="0"/>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9" y="0"/>
            <a:ext cx="9109772" cy="587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114440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8409" y="5073403"/>
            <a:ext cx="9144000" cy="1754326"/>
          </a:xfrm>
          <a:prstGeom prst="rect">
            <a:avLst/>
          </a:prstGeom>
          <a:noFill/>
        </p:spPr>
        <p:txBody>
          <a:bodyPr wrap="square" rtlCol="0">
            <a:spAutoFit/>
          </a:bodyPr>
          <a:lstStyle/>
          <a:p>
            <a:r>
              <a:rPr lang="it-IT" b="1" dirty="0" smtClean="0">
                <a:solidFill>
                  <a:schemeClr val="accent2">
                    <a:lumMod val="50000"/>
                  </a:schemeClr>
                </a:solidFill>
                <a:latin typeface="Copperplate Gothic Bold" pitchFamily="34" charset="0"/>
              </a:rPr>
              <a:t>Ma, in realtà, i processi sono molti di più. Di tanti non si sono conservati gli atti, o sono stati distrutti o persi; non solo: molte delle supposte streghe venivano bruciate, linciate pubblicamente, eliminate senza far troppo rumore, assassinate con un’”azione di vicinato spontanea” e immediata, subito rimossa dalla coscienza collettiva. Di queste vicende poche tracce sono rimaste; qualche leggenda, qualche citazione a margine nei registri.</a:t>
            </a:r>
            <a:r>
              <a:rPr lang="it-IT" b="1" dirty="0" smtClean="0"/>
              <a:t> </a:t>
            </a:r>
          </a:p>
        </p:txBody>
      </p:sp>
      <p:pic>
        <p:nvPicPr>
          <p:cNvPr id="8" name="Picture 6" descr="http://chetempochefa.blog.rai.it/files/2010/11/1.jpg"/>
          <p:cNvPicPr>
            <a:picLocks noChangeAspect="1" noChangeArrowheads="1"/>
          </p:cNvPicPr>
          <p:nvPr/>
        </p:nvPicPr>
        <p:blipFill>
          <a:blip r:embed="rId3"/>
          <a:srcRect b="5445"/>
          <a:stretch>
            <a:fillRect/>
          </a:stretch>
        </p:blipFill>
        <p:spPr bwMode="auto">
          <a:xfrm>
            <a:off x="8409" y="2276872"/>
            <a:ext cx="9144000" cy="2786082"/>
          </a:xfrm>
          <a:prstGeom prst="rect">
            <a:avLst/>
          </a:prstGeom>
          <a:noFill/>
        </p:spPr>
      </p:pic>
      <p:sp>
        <p:nvSpPr>
          <p:cNvPr id="10" name="CasellaDiTesto 9"/>
          <p:cNvSpPr txBox="1"/>
          <p:nvPr/>
        </p:nvSpPr>
        <p:spPr>
          <a:xfrm>
            <a:off x="0" y="0"/>
            <a:ext cx="9144000" cy="2308324"/>
          </a:xfrm>
          <a:prstGeom prst="rect">
            <a:avLst/>
          </a:prstGeom>
          <a:noFill/>
        </p:spPr>
        <p:txBody>
          <a:bodyPr wrap="square" rtlCol="0">
            <a:spAutoFit/>
          </a:bodyPr>
          <a:lstStyle/>
          <a:p>
            <a:r>
              <a:rPr lang="it-IT" b="1" dirty="0" smtClean="0">
                <a:solidFill>
                  <a:schemeClr val="accent2">
                    <a:lumMod val="50000"/>
                  </a:schemeClr>
                </a:solidFill>
                <a:latin typeface="Copperplate Gothic Bold" pitchFamily="34" charset="0"/>
              </a:rPr>
              <a:t>Per dare una stima numerica della stregoneria, comunque prudente</a:t>
            </a:r>
            <a:r>
              <a:rPr lang="it-IT" b="1" dirty="0" smtClean="0">
                <a:solidFill>
                  <a:schemeClr val="accent2">
                    <a:lumMod val="50000"/>
                  </a:schemeClr>
                </a:solidFill>
                <a:latin typeface="Copperplate Gothic Bold" pitchFamily="34" charset="0"/>
              </a:rPr>
              <a:t>, che si basa solo sui documenti rimasti, decisamente pochi, nelle Tre </a:t>
            </a:r>
            <a:r>
              <a:rPr lang="it-IT" b="1" dirty="0" smtClean="0">
                <a:solidFill>
                  <a:schemeClr val="accent2">
                    <a:lumMod val="50000"/>
                  </a:schemeClr>
                </a:solidFill>
                <a:latin typeface="Copperplate Gothic Bold" pitchFamily="34" charset="0"/>
              </a:rPr>
              <a:t>Valli svizzere ticinesi, </a:t>
            </a:r>
            <a:r>
              <a:rPr lang="it-IT" b="1" dirty="0" smtClean="0">
                <a:solidFill>
                  <a:schemeClr val="accent2">
                    <a:lumMod val="50000"/>
                  </a:schemeClr>
                </a:solidFill>
                <a:latin typeface="Copperplate Gothic Bold" pitchFamily="34" charset="0"/>
              </a:rPr>
              <a:t>su una popolazione che oscilla tra le 16mila e le 17mila persone, i processi superano il mezzo migliaio. In Riviera si contano a decine. Nella sola </a:t>
            </a:r>
            <a:r>
              <a:rPr lang="it-IT" b="1" dirty="0" err="1" smtClean="0">
                <a:solidFill>
                  <a:schemeClr val="accent2">
                    <a:lumMod val="50000"/>
                  </a:schemeClr>
                </a:solidFill>
                <a:latin typeface="Copperplate Gothic Bold" pitchFamily="34" charset="0"/>
              </a:rPr>
              <a:t>Leventina</a:t>
            </a:r>
            <a:r>
              <a:rPr lang="it-IT" b="1" dirty="0" smtClean="0">
                <a:solidFill>
                  <a:schemeClr val="accent2">
                    <a:lumMod val="50000"/>
                  </a:schemeClr>
                </a:solidFill>
                <a:latin typeface="Copperplate Gothic Bold" pitchFamily="34" charset="0"/>
              </a:rPr>
              <a:t> sono più di 250 tra il 1610 e il 1687, oltre 50 in  </a:t>
            </a:r>
            <a:r>
              <a:rPr lang="it-IT" b="1" dirty="0" err="1" smtClean="0">
                <a:solidFill>
                  <a:schemeClr val="accent2">
                    <a:lumMod val="50000"/>
                  </a:schemeClr>
                </a:solidFill>
                <a:latin typeface="Copperplate Gothic Bold" pitchFamily="34" charset="0"/>
              </a:rPr>
              <a:t>Val</a:t>
            </a:r>
            <a:r>
              <a:rPr lang="it-IT" b="1" dirty="0" smtClean="0">
                <a:solidFill>
                  <a:schemeClr val="accent2">
                    <a:lumMod val="50000"/>
                  </a:schemeClr>
                </a:solidFill>
                <a:latin typeface="Copperplate Gothic Bold" pitchFamily="34" charset="0"/>
              </a:rPr>
              <a:t> di </a:t>
            </a:r>
            <a:r>
              <a:rPr lang="it-IT" b="1" dirty="0" err="1" smtClean="0">
                <a:solidFill>
                  <a:schemeClr val="accent2">
                    <a:lumMod val="50000"/>
                  </a:schemeClr>
                </a:solidFill>
                <a:latin typeface="Copperplate Gothic Bold" pitchFamily="34" charset="0"/>
              </a:rPr>
              <a:t>Blenio</a:t>
            </a:r>
            <a:r>
              <a:rPr lang="it-IT" b="1" dirty="0" smtClean="0">
                <a:solidFill>
                  <a:schemeClr val="accent2">
                    <a:lumMod val="50000"/>
                  </a:schemeClr>
                </a:solidFill>
                <a:latin typeface="Copperplate Gothic Bold" pitchFamily="34" charset="0"/>
              </a:rPr>
              <a:t> nel secondo quarto del ‘600. In </a:t>
            </a:r>
            <a:r>
              <a:rPr lang="it-IT" b="1" dirty="0" err="1" smtClean="0">
                <a:solidFill>
                  <a:schemeClr val="accent2">
                    <a:lumMod val="50000"/>
                  </a:schemeClr>
                </a:solidFill>
                <a:latin typeface="Copperplate Gothic Bold" pitchFamily="34" charset="0"/>
              </a:rPr>
              <a:t>Val</a:t>
            </a:r>
            <a:r>
              <a:rPr lang="it-IT" b="1" dirty="0" smtClean="0">
                <a:solidFill>
                  <a:schemeClr val="accent2">
                    <a:lumMod val="50000"/>
                  </a:schemeClr>
                </a:solidFill>
                <a:latin typeface="Copperplate Gothic Bold" pitchFamily="34" charset="0"/>
              </a:rPr>
              <a:t> di  </a:t>
            </a:r>
            <a:r>
              <a:rPr lang="it-IT" b="1" dirty="0" err="1" smtClean="0">
                <a:solidFill>
                  <a:schemeClr val="accent2">
                    <a:lumMod val="50000"/>
                  </a:schemeClr>
                </a:solidFill>
                <a:latin typeface="Copperplate Gothic Bold" pitchFamily="34" charset="0"/>
              </a:rPr>
              <a:t>Poschiavo</a:t>
            </a:r>
            <a:r>
              <a:rPr lang="it-IT" b="1" dirty="0" smtClean="0">
                <a:solidFill>
                  <a:schemeClr val="accent2">
                    <a:lumMod val="50000"/>
                  </a:schemeClr>
                </a:solidFill>
                <a:latin typeface="Copperplate Gothic Bold" pitchFamily="34" charset="0"/>
              </a:rPr>
              <a:t>, nel 1672-73 si tengono qualcosa come 86 processi. In </a:t>
            </a:r>
            <a:r>
              <a:rPr lang="it-IT" b="1" dirty="0" err="1" smtClean="0">
                <a:solidFill>
                  <a:schemeClr val="accent2">
                    <a:lumMod val="50000"/>
                  </a:schemeClr>
                </a:solidFill>
                <a:latin typeface="Copperplate Gothic Bold" pitchFamily="34" charset="0"/>
              </a:rPr>
              <a:t>Val</a:t>
            </a:r>
            <a:r>
              <a:rPr lang="it-IT" b="1" dirty="0" smtClean="0">
                <a:solidFill>
                  <a:schemeClr val="accent2">
                    <a:lumMod val="50000"/>
                  </a:schemeClr>
                </a:solidFill>
                <a:latin typeface="Copperplate Gothic Bold" pitchFamily="34" charset="0"/>
              </a:rPr>
              <a:t> </a:t>
            </a:r>
            <a:r>
              <a:rPr lang="it-IT" b="1" dirty="0" err="1" smtClean="0">
                <a:solidFill>
                  <a:schemeClr val="accent2">
                    <a:lumMod val="50000"/>
                  </a:schemeClr>
                </a:solidFill>
                <a:latin typeface="Copperplate Gothic Bold" pitchFamily="34" charset="0"/>
              </a:rPr>
              <a:t>Bregaglia</a:t>
            </a:r>
            <a:r>
              <a:rPr lang="it-IT" b="1" dirty="0" smtClean="0">
                <a:solidFill>
                  <a:schemeClr val="accent2">
                    <a:lumMod val="50000"/>
                  </a:schemeClr>
                </a:solidFill>
                <a:latin typeface="Copperplate Gothic Bold" pitchFamily="34" charset="0"/>
              </a:rPr>
              <a:t>, tra il 1650 e il 1659, si celebrano 53 procedimenti giudiziari per stregoneria, e in </a:t>
            </a:r>
            <a:r>
              <a:rPr lang="it-IT" b="1" dirty="0" err="1" smtClean="0">
                <a:solidFill>
                  <a:schemeClr val="accent2">
                    <a:lumMod val="50000"/>
                  </a:schemeClr>
                </a:solidFill>
                <a:latin typeface="Copperplate Gothic Bold" pitchFamily="34" charset="0"/>
              </a:rPr>
              <a:t>Mesolcina</a:t>
            </a:r>
            <a:r>
              <a:rPr lang="it-IT" b="1" dirty="0" smtClean="0">
                <a:solidFill>
                  <a:schemeClr val="accent2">
                    <a:lumMod val="50000"/>
                  </a:schemeClr>
                </a:solidFill>
                <a:latin typeface="Copperplate Gothic Bold" pitchFamily="34" charset="0"/>
              </a:rPr>
              <a:t> una trentina fra il 1610 ne il 1637.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F79646">
                    <a:lumMod val="50000"/>
                  </a:srgbClr>
                </a:solidFill>
                <a:latin typeface="Times New Roman" pitchFamily="18" charset="0"/>
                <a:cs typeface="Times New Roman" pitchFamily="18" charset="0"/>
              </a:rPr>
              <a:t>Michela Zucca</a:t>
            </a:r>
          </a:p>
          <a:p>
            <a:pPr algn="ctr"/>
            <a:r>
              <a:rPr lang="it-IT" sz="800" b="1" dirty="0" smtClean="0">
                <a:solidFill>
                  <a:srgbClr val="F79646">
                    <a:lumMod val="50000"/>
                  </a:srgbClr>
                </a:solidFill>
                <a:latin typeface="Times New Roman" pitchFamily="18" charset="0"/>
                <a:cs typeface="Times New Roman" pitchFamily="18" charset="0"/>
              </a:rPr>
              <a:t>Servizi Culturali</a:t>
            </a:r>
            <a:endParaRPr lang="it-IT" sz="800" b="1" dirty="0">
              <a:solidFill>
                <a:srgbClr val="F79646">
                  <a:lumMod val="50000"/>
                </a:srgbClr>
              </a:solidFill>
              <a:latin typeface="Times New Roman" pitchFamily="18" charset="0"/>
              <a:cs typeface="Times New Roman" pitchFamily="18" charset="0"/>
            </a:endParaRPr>
          </a:p>
        </p:txBody>
      </p:sp>
      <p:sp>
        <p:nvSpPr>
          <p:cNvPr id="9" name="CasellaDiTesto 8"/>
          <p:cNvSpPr txBox="1"/>
          <p:nvPr/>
        </p:nvSpPr>
        <p:spPr>
          <a:xfrm>
            <a:off x="4786314" y="0"/>
            <a:ext cx="4357686" cy="6524863"/>
          </a:xfrm>
          <a:prstGeom prst="rect">
            <a:avLst/>
          </a:prstGeom>
          <a:noFill/>
        </p:spPr>
        <p:txBody>
          <a:bodyPr wrap="square" rtlCol="0">
            <a:spAutoFit/>
          </a:bodyPr>
          <a:lstStyle/>
          <a:p>
            <a:r>
              <a:rPr lang="it-IT" sz="1900" b="1" dirty="0" smtClean="0">
                <a:solidFill>
                  <a:srgbClr val="C0504D">
                    <a:lumMod val="50000"/>
                  </a:srgbClr>
                </a:solidFill>
                <a:latin typeface="Copperplate Gothic Bold" pitchFamily="34" charset="0"/>
              </a:rPr>
              <a:t>D’altra parte il cristianesimo penetra lentamente nelle valli. Fin al Concilio di Trento, le parrocchie non sono obbligate ad avere un prete; e molte chiese di montagna si ritrovano senza sacerdote. La precarietà dell’esistenza (si muore per qualunque cosa), le difficoltà di procurarsi da mangiare (nel XIV secolo si entra in un periodo di clima più freddo),  le catastrofi ricorrenti alimentano  la paura e lo stress. In queste condizioni, la religione  romana è lontana e lo Stato nemico;  ci si affida ai culti antichi, che le donne praticano da tempi immemorabili, per cercare consolazione e speranza. </a:t>
            </a:r>
          </a:p>
        </p:txBody>
      </p:sp>
      <p:pic>
        <p:nvPicPr>
          <p:cNvPr id="8" name="Picture 2" descr="http://www.airesis.net/Immagini/stagionifollia/portone_unguentomagico_01.jpg"/>
          <p:cNvPicPr>
            <a:picLocks noChangeAspect="1" noChangeArrowheads="1"/>
          </p:cNvPicPr>
          <p:nvPr/>
        </p:nvPicPr>
        <p:blipFill>
          <a:blip r:embed="rId3"/>
          <a:srcRect/>
          <a:stretch>
            <a:fillRect/>
          </a:stretch>
        </p:blipFill>
        <p:spPr bwMode="auto">
          <a:xfrm>
            <a:off x="0" y="0"/>
            <a:ext cx="4786346" cy="6831218"/>
          </a:xfrm>
          <a:prstGeom prst="rect">
            <a:avLst/>
          </a:prstGeom>
          <a:noFill/>
        </p:spPr>
      </p:pic>
    </p:spTree>
    <p:extLst>
      <p:ext uri="{BB962C8B-B14F-4D97-AF65-F5344CB8AC3E}">
        <p14:creationId xmlns:p14="http://schemas.microsoft.com/office/powerpoint/2010/main" val="18959621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F79646">
                    <a:lumMod val="50000"/>
                  </a:srgbClr>
                </a:solidFill>
                <a:latin typeface="Times New Roman" pitchFamily="18" charset="0"/>
                <a:cs typeface="Times New Roman" pitchFamily="18" charset="0"/>
              </a:rPr>
              <a:t>Michela Zucca</a:t>
            </a:r>
          </a:p>
          <a:p>
            <a:pPr algn="ctr"/>
            <a:r>
              <a:rPr lang="it-IT" sz="800" b="1" dirty="0" smtClean="0">
                <a:solidFill>
                  <a:srgbClr val="F79646">
                    <a:lumMod val="50000"/>
                  </a:srgbClr>
                </a:solidFill>
                <a:latin typeface="Times New Roman" pitchFamily="18" charset="0"/>
                <a:cs typeface="Times New Roman" pitchFamily="18" charset="0"/>
              </a:rPr>
              <a:t>Servizi Culturali</a:t>
            </a:r>
            <a:endParaRPr lang="it-IT" sz="800" b="1" dirty="0">
              <a:solidFill>
                <a:srgbClr val="F79646">
                  <a:lumMod val="50000"/>
                </a:srgbClr>
              </a:solidFill>
              <a:latin typeface="Times New Roman" pitchFamily="18" charset="0"/>
              <a:cs typeface="Times New Roman" pitchFamily="18" charset="0"/>
            </a:endParaRPr>
          </a:p>
        </p:txBody>
      </p:sp>
      <p:sp>
        <p:nvSpPr>
          <p:cNvPr id="9" name="CasellaDiTesto 8"/>
          <p:cNvSpPr txBox="1"/>
          <p:nvPr/>
        </p:nvSpPr>
        <p:spPr>
          <a:xfrm>
            <a:off x="0" y="6072206"/>
            <a:ext cx="9144000" cy="830997"/>
          </a:xfrm>
          <a:prstGeom prst="rect">
            <a:avLst/>
          </a:prstGeom>
          <a:noFill/>
        </p:spPr>
        <p:txBody>
          <a:bodyPr wrap="square" rtlCol="0">
            <a:spAutoFit/>
          </a:bodyPr>
          <a:lstStyle/>
          <a:p>
            <a:r>
              <a:rPr lang="it-IT" sz="1600" b="1" dirty="0" smtClean="0">
                <a:solidFill>
                  <a:srgbClr val="C0504D">
                    <a:lumMod val="50000"/>
                  </a:srgbClr>
                </a:solidFill>
                <a:latin typeface="Copperplate Gothic Bold" pitchFamily="34" charset="0"/>
              </a:rPr>
              <a:t>E’ la sabba partecipazione al sabba che costituisce una delle imputazioni principali per le donne. Ma il sabba è quel che resta delle antiche feste di cambiamento di stagione, in cui veniva celebrata  una sessualità che nella religione della Dea aveva una funzione sacra. </a:t>
            </a:r>
            <a:endParaRPr lang="it-IT" sz="1400" b="1" dirty="0" smtClean="0">
              <a:solidFill>
                <a:srgbClr val="C0504D">
                  <a:lumMod val="50000"/>
                </a:srgbClr>
              </a:solidFill>
              <a:latin typeface="Copperplate Gothic Bold" pitchFamily="34" charset="0"/>
            </a:endParaRPr>
          </a:p>
        </p:txBody>
      </p:sp>
      <p:pic>
        <p:nvPicPr>
          <p:cNvPr id="5" name="Picture 1" descr="C:\Users\mzucca\Desktop\streghe - presentazione\3.jpg"/>
          <p:cNvPicPr>
            <a:picLocks noGrp="1" noChangeAspect="1" noChangeArrowheads="1"/>
          </p:cNvPicPr>
          <p:nvPr>
            <p:ph idx="1"/>
          </p:nvPr>
        </p:nvPicPr>
        <p:blipFill>
          <a:blip r:embed="rId3" cstate="print"/>
          <a:srcRect/>
          <a:stretch>
            <a:fillRect/>
          </a:stretch>
        </p:blipFill>
        <p:spPr bwMode="auto">
          <a:xfrm>
            <a:off x="0" y="0"/>
            <a:ext cx="9144000" cy="6066296"/>
          </a:xfrm>
          <a:prstGeom prst="rect">
            <a:avLst/>
          </a:prstGeom>
          <a:noFill/>
        </p:spPr>
      </p:pic>
    </p:spTree>
    <p:extLst>
      <p:ext uri="{BB962C8B-B14F-4D97-AF65-F5344CB8AC3E}">
        <p14:creationId xmlns:p14="http://schemas.microsoft.com/office/powerpoint/2010/main" val="586607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0" y="6072206"/>
            <a:ext cx="9144000" cy="1277273"/>
          </a:xfrm>
          <a:prstGeom prst="rect">
            <a:avLst/>
          </a:prstGeom>
          <a:noFill/>
        </p:spPr>
        <p:txBody>
          <a:bodyPr wrap="square" rtlCol="0">
            <a:spAutoFit/>
          </a:bodyPr>
          <a:lstStyle/>
          <a:p>
            <a:r>
              <a:rPr lang="it-IT" sz="1400" b="1" dirty="0" smtClean="0">
                <a:solidFill>
                  <a:schemeClr val="accent2">
                    <a:lumMod val="50000"/>
                  </a:schemeClr>
                </a:solidFill>
                <a:latin typeface="Copperplate Gothic Bold" pitchFamily="34" charset="0"/>
              </a:rPr>
              <a:t>Le donne </a:t>
            </a:r>
            <a:r>
              <a:rPr lang="it-IT" sz="1200" dirty="0" smtClean="0"/>
              <a:t> </a:t>
            </a:r>
            <a:r>
              <a:rPr lang="it-IT" sz="1400" b="1" dirty="0" smtClean="0">
                <a:solidFill>
                  <a:schemeClr val="accent2">
                    <a:lumMod val="50000"/>
                  </a:schemeClr>
                </a:solidFill>
                <a:latin typeface="Copperplate Gothic Bold" pitchFamily="34" charset="0"/>
              </a:rPr>
              <a:t>si ritrovano per ballare col demonio,  per celebrare culti orgiastici e per rinnegare religione cristiana e autorità costituita in decine e decine di posti, che sono rimasti nella memoria popolare oltre che nelle cronache dei processi. </a:t>
            </a:r>
          </a:p>
          <a:p>
            <a:endParaRPr lang="it-IT" b="1" dirty="0" smtClean="0">
              <a:solidFill>
                <a:schemeClr val="accent2">
                  <a:lumMod val="50000"/>
                </a:schemeClr>
              </a:solidFill>
              <a:latin typeface="Copperplate Gothic Bold" pitchFamily="34" charset="0"/>
            </a:endParaRPr>
          </a:p>
          <a:p>
            <a:r>
              <a:rPr lang="it-IT" sz="1700" b="1" dirty="0" smtClean="0">
                <a:solidFill>
                  <a:schemeClr val="accent2">
                    <a:lumMod val="50000"/>
                  </a:schemeClr>
                </a:solidFill>
                <a:latin typeface="Copperplate Gothic Bold" pitchFamily="34" charset="0"/>
              </a:rPr>
              <a:t> </a:t>
            </a:r>
            <a:endParaRPr lang="it-IT" sz="1700" b="1" dirty="0">
              <a:solidFill>
                <a:schemeClr val="accent2">
                  <a:lumMod val="50000"/>
                </a:schemeClr>
              </a:solidFill>
              <a:latin typeface="Copperplate Gothic Bold" pitchFamily="34" charset="0"/>
            </a:endParaRPr>
          </a:p>
        </p:txBody>
      </p:sp>
      <p:pic>
        <p:nvPicPr>
          <p:cNvPr id="14" name="Picture 2" descr="C:\Users\mzucca\Desktop\streghe - presentazione\2.jpg"/>
          <p:cNvPicPr>
            <a:picLocks noGrp="1" noChangeAspect="1" noChangeArrowheads="1"/>
          </p:cNvPicPr>
          <p:nvPr>
            <p:ph idx="1"/>
          </p:nvPr>
        </p:nvPicPr>
        <p:blipFill>
          <a:blip r:embed="rId3" cstate="print"/>
          <a:srcRect/>
          <a:stretch>
            <a:fillRect/>
          </a:stretch>
        </p:blipFill>
        <p:spPr bwMode="auto">
          <a:xfrm>
            <a:off x="0" y="0"/>
            <a:ext cx="9144000" cy="6066294"/>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7072330" y="0"/>
            <a:ext cx="2071670" cy="6632585"/>
          </a:xfrm>
          <a:prstGeom prst="rect">
            <a:avLst/>
          </a:prstGeom>
          <a:noFill/>
        </p:spPr>
        <p:txBody>
          <a:bodyPr wrap="square" rtlCol="0">
            <a:spAutoFit/>
          </a:bodyPr>
          <a:lstStyle/>
          <a:p>
            <a:r>
              <a:rPr lang="it-IT" sz="1700" b="1" dirty="0" smtClean="0">
                <a:solidFill>
                  <a:schemeClr val="accent2">
                    <a:lumMod val="50000"/>
                  </a:schemeClr>
                </a:solidFill>
                <a:latin typeface="Copperplate Gothic Bold" pitchFamily="34" charset="0"/>
              </a:rPr>
              <a:t>Persino i preti si fanno tentare dal demonio: il prevosto di Rovereto verrà rapito e portato a Milano in incognito, in quella che si potrebbe definire  un’operazione di “</a:t>
            </a:r>
            <a:r>
              <a:rPr lang="it-IT" sz="1700" b="1" dirty="0" err="1" smtClean="0">
                <a:solidFill>
                  <a:schemeClr val="accent2">
                    <a:lumMod val="50000"/>
                  </a:schemeClr>
                </a:solidFill>
                <a:latin typeface="Copperplate Gothic Bold" pitchFamily="34" charset="0"/>
              </a:rPr>
              <a:t>extraordinary</a:t>
            </a:r>
            <a:r>
              <a:rPr lang="it-IT" sz="1700" b="1" dirty="0" smtClean="0">
                <a:solidFill>
                  <a:schemeClr val="accent2">
                    <a:lumMod val="50000"/>
                  </a:schemeClr>
                </a:solidFill>
                <a:latin typeface="Copperplate Gothic Bold" pitchFamily="34" charset="0"/>
              </a:rPr>
              <a:t> </a:t>
            </a:r>
            <a:r>
              <a:rPr lang="it-IT" sz="1700" b="1" dirty="0" err="1" smtClean="0">
                <a:solidFill>
                  <a:schemeClr val="accent2">
                    <a:lumMod val="50000"/>
                  </a:schemeClr>
                </a:solidFill>
                <a:latin typeface="Copperplate Gothic Bold" pitchFamily="34" charset="0"/>
              </a:rPr>
              <a:t>rendition</a:t>
            </a:r>
            <a:r>
              <a:rPr lang="it-IT" sz="1700" b="1" dirty="0" smtClean="0">
                <a:solidFill>
                  <a:schemeClr val="accent2">
                    <a:lumMod val="50000"/>
                  </a:schemeClr>
                </a:solidFill>
                <a:latin typeface="Copperplate Gothic Bold" pitchFamily="34" charset="0"/>
              </a:rPr>
              <a:t>”. Celebrava messe nere, sparivano ragazze e capi di bestiame. Finirà bruciato in piazza </a:t>
            </a:r>
            <a:r>
              <a:rPr lang="it-IT" sz="1700" b="1" dirty="0" err="1" smtClean="0">
                <a:solidFill>
                  <a:schemeClr val="accent2">
                    <a:lumMod val="50000"/>
                  </a:schemeClr>
                </a:solidFill>
                <a:latin typeface="Copperplate Gothic Bold" pitchFamily="34" charset="0"/>
              </a:rPr>
              <a:t>Vetra</a:t>
            </a:r>
            <a:r>
              <a:rPr lang="it-IT" sz="1700" b="1" dirty="0" smtClean="0">
                <a:solidFill>
                  <a:schemeClr val="accent2">
                    <a:lumMod val="50000"/>
                  </a:schemeClr>
                </a:solidFill>
                <a:latin typeface="Copperplate Gothic Bold" pitchFamily="34" charset="0"/>
              </a:rPr>
              <a:t>.  </a:t>
            </a:r>
          </a:p>
        </p:txBody>
      </p:sp>
      <p:pic>
        <p:nvPicPr>
          <p:cNvPr id="56322" name="Picture 2" descr="https://testadelserpente.files.wordpress.com/2015/04/diavolo-tentatore.jpg"/>
          <p:cNvPicPr>
            <a:picLocks noChangeAspect="1" noChangeArrowheads="1"/>
          </p:cNvPicPr>
          <p:nvPr/>
        </p:nvPicPr>
        <p:blipFill>
          <a:blip r:embed="rId3"/>
          <a:srcRect/>
          <a:stretch>
            <a:fillRect/>
          </a:stretch>
        </p:blipFill>
        <p:spPr bwMode="auto">
          <a:xfrm>
            <a:off x="0" y="-1440"/>
            <a:ext cx="7143768" cy="685944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4929190" y="0"/>
            <a:ext cx="4214810" cy="6894195"/>
          </a:xfrm>
          <a:prstGeom prst="rect">
            <a:avLst/>
          </a:prstGeom>
          <a:noFill/>
        </p:spPr>
        <p:txBody>
          <a:bodyPr wrap="square" rtlCol="0">
            <a:spAutoFit/>
          </a:bodyPr>
          <a:lstStyle/>
          <a:p>
            <a:r>
              <a:rPr lang="it-IT" sz="1700" b="1" dirty="0" smtClean="0">
                <a:solidFill>
                  <a:schemeClr val="accent2">
                    <a:lumMod val="50000"/>
                  </a:schemeClr>
                </a:solidFill>
                <a:latin typeface="Copperplate Gothic Bold" pitchFamily="34" charset="0"/>
              </a:rPr>
              <a:t>La credenza nell’efficacia della magia era condivisa in ogni ceto sociale: degli “operatori del magico” si servivano tutti. In Svizzera italiana  esiste un vero e proprio “mago comunale”: lo testimoniano non solo la Casa del Negromante di Locarno, ma anche il fatto che, quando le pratiche stregonesche (per lo più femminili) sono percepite come sempre più pericolose, è proprio ad una figura di questo tipo che il </a:t>
            </a:r>
            <a:r>
              <a:rPr lang="it-IT" sz="1700" b="1" dirty="0" err="1" smtClean="0">
                <a:solidFill>
                  <a:schemeClr val="accent2">
                    <a:lumMod val="50000"/>
                  </a:schemeClr>
                </a:solidFill>
                <a:latin typeface="Copperplate Gothic Bold" pitchFamily="34" charset="0"/>
              </a:rPr>
              <a:t>lanfogto</a:t>
            </a:r>
            <a:r>
              <a:rPr lang="it-IT" sz="1700" b="1" dirty="0" smtClean="0">
                <a:solidFill>
                  <a:schemeClr val="accent2">
                    <a:lumMod val="50000"/>
                  </a:schemeClr>
                </a:solidFill>
                <a:latin typeface="Copperplate Gothic Bold" pitchFamily="34" charset="0"/>
              </a:rPr>
              <a:t> e il Consiglio affidano l’incarico di scovare le streghe in Riviera. Con la raccomandazione di essere prudente nelle accuse, e di non perseguire nessuno in caso di dubbio. Siamo alla metà del ‘500: le arti di maestro Adamo </a:t>
            </a:r>
            <a:r>
              <a:rPr lang="it-IT" sz="1700" b="1" dirty="0" err="1" smtClean="0">
                <a:solidFill>
                  <a:schemeClr val="accent2">
                    <a:lumMod val="50000"/>
                  </a:schemeClr>
                </a:solidFill>
                <a:latin typeface="Copperplate Gothic Bold" pitchFamily="34" charset="0"/>
              </a:rPr>
              <a:t>Scioll</a:t>
            </a:r>
            <a:r>
              <a:rPr lang="it-IT" sz="1700" b="1" dirty="0" smtClean="0">
                <a:solidFill>
                  <a:schemeClr val="accent2">
                    <a:lumMod val="50000"/>
                  </a:schemeClr>
                </a:solidFill>
                <a:latin typeface="Copperplate Gothic Bold" pitchFamily="34" charset="0"/>
              </a:rPr>
              <a:t> irritano l’alto clero, che si vedeva sottrarre la possibilità di operare in un ambito che considerava di sua competenza esclusiva. </a:t>
            </a:r>
          </a:p>
        </p:txBody>
      </p:sp>
      <p:pic>
        <p:nvPicPr>
          <p:cNvPr id="37890" name="Picture 2" descr="http://www.luminarium.org/renlit/faustuswoodcutlarge.gif"/>
          <p:cNvPicPr>
            <a:picLocks noChangeAspect="1" noChangeArrowheads="1"/>
          </p:cNvPicPr>
          <p:nvPr/>
        </p:nvPicPr>
        <p:blipFill>
          <a:blip r:embed="rId3"/>
          <a:srcRect r="38008"/>
          <a:stretch>
            <a:fillRect/>
          </a:stretch>
        </p:blipFill>
        <p:spPr bwMode="auto">
          <a:xfrm>
            <a:off x="0" y="70261"/>
            <a:ext cx="4929190" cy="6787739"/>
          </a:xfrm>
          <a:prstGeom prst="rect">
            <a:avLst/>
          </a:prstGeom>
          <a:noFill/>
        </p:spPr>
      </p:pic>
      <p:cxnSp>
        <p:nvCxnSpPr>
          <p:cNvPr id="10" name="Connettore 1 9"/>
          <p:cNvCxnSpPr/>
          <p:nvPr/>
        </p:nvCxnSpPr>
        <p:spPr>
          <a:xfrm rot="5400000">
            <a:off x="1571604" y="3786190"/>
            <a:ext cx="571504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3" name="CasellaDiTesto 12"/>
          <p:cNvSpPr txBox="1"/>
          <p:nvPr/>
        </p:nvSpPr>
        <p:spPr>
          <a:xfrm>
            <a:off x="4857752" y="142852"/>
            <a:ext cx="71438" cy="6463308"/>
          </a:xfrm>
          <a:prstGeom prst="rect">
            <a:avLst/>
          </a:prstGeom>
          <a:solidFill>
            <a:schemeClr val="tx1"/>
          </a:solidFill>
          <a:ln>
            <a:solidFill>
              <a:schemeClr val="tx1"/>
            </a:solidFill>
          </a:ln>
        </p:spPr>
        <p:txBody>
          <a:bodyPr wrap="square" rtlCol="0">
            <a:spAutoFit/>
          </a:bodyPr>
          <a:lstStyle/>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smtClean="0"/>
          </a:p>
          <a:p>
            <a:endParaRPr lang="it-IT"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0" y="0"/>
            <a:ext cx="4929190" cy="5078313"/>
          </a:xfrm>
          <a:prstGeom prst="rect">
            <a:avLst/>
          </a:prstGeom>
          <a:noFill/>
        </p:spPr>
        <p:txBody>
          <a:bodyPr wrap="square" rtlCol="0">
            <a:spAutoFit/>
          </a:bodyPr>
          <a:lstStyle/>
          <a:p>
            <a:r>
              <a:rPr lang="it-IT" b="1" dirty="0" smtClean="0">
                <a:solidFill>
                  <a:schemeClr val="accent2">
                    <a:lumMod val="50000"/>
                  </a:schemeClr>
                </a:solidFill>
                <a:latin typeface="Copperplate Gothic Bold" pitchFamily="34" charset="0"/>
              </a:rPr>
              <a:t>La repressione e le torture più efferate </a:t>
            </a:r>
            <a:r>
              <a:rPr lang="it-IT" b="1" dirty="0" smtClean="0">
                <a:solidFill>
                  <a:schemeClr val="accent2">
                    <a:lumMod val="50000"/>
                  </a:schemeClr>
                </a:solidFill>
                <a:latin typeface="Copperplate Gothic Bold" pitchFamily="34" charset="0"/>
              </a:rPr>
              <a:t>però non avvengono per mano dell’Inquisizione, più </a:t>
            </a:r>
            <a:r>
              <a:rPr lang="it-IT" b="1" dirty="0" smtClean="0">
                <a:solidFill>
                  <a:schemeClr val="accent2">
                    <a:lumMod val="50000"/>
                  </a:schemeClr>
                </a:solidFill>
                <a:latin typeface="Copperplate Gothic Bold" pitchFamily="34" charset="0"/>
              </a:rPr>
              <a:t>per ordine civile che ecclesiastico: i più feroci persecutori furono proprio le autorità cittadine. Nei baliaggi </a:t>
            </a:r>
            <a:r>
              <a:rPr lang="it-IT" b="1" dirty="0" smtClean="0">
                <a:solidFill>
                  <a:schemeClr val="accent2">
                    <a:lumMod val="50000"/>
                  </a:schemeClr>
                </a:solidFill>
                <a:latin typeface="Copperplate Gothic Bold" pitchFamily="34" charset="0"/>
              </a:rPr>
              <a:t>svizzeri italiani</a:t>
            </a:r>
            <a:r>
              <a:rPr lang="it-IT" b="1" dirty="0" smtClean="0">
                <a:solidFill>
                  <a:schemeClr val="accent2">
                    <a:lumMod val="50000"/>
                  </a:schemeClr>
                </a:solidFill>
                <a:latin typeface="Copperplate Gothic Bold" pitchFamily="34" charset="0"/>
              </a:rPr>
              <a:t>, nonostante le proteste dei vescovi, locali e milanesi, i processi per stregoneria furono sempre celebrati esclusivamente dai “Signori temporali”. Il clero indigeno tentò invano di imporre l’istituzione di un tribunale dell’inquisizione a </a:t>
            </a:r>
            <a:r>
              <a:rPr lang="it-IT" b="1" dirty="0" err="1" smtClean="0">
                <a:solidFill>
                  <a:schemeClr val="accent2">
                    <a:lumMod val="50000"/>
                  </a:schemeClr>
                </a:solidFill>
                <a:latin typeface="Copperplate Gothic Bold" pitchFamily="34" charset="0"/>
              </a:rPr>
              <a:t>Biasca</a:t>
            </a:r>
            <a:r>
              <a:rPr lang="it-IT" b="1" dirty="0" smtClean="0">
                <a:solidFill>
                  <a:schemeClr val="accent2">
                    <a:lumMod val="50000"/>
                  </a:schemeClr>
                </a:solidFill>
                <a:latin typeface="Copperplate Gothic Bold" pitchFamily="34" charset="0"/>
              </a:rPr>
              <a:t>: di solito  i preti vennero chiamati soltanto quando tutto si era già concluso, per la confessione (alle dichiarazioni rese sotto i tormenti doveva comunque seguire una deposizione “de plano”, senza costrizione) e per l’eventuale benedizione (se l’accusato si pentiva). </a:t>
            </a:r>
          </a:p>
        </p:txBody>
      </p:sp>
      <p:pic>
        <p:nvPicPr>
          <p:cNvPr id="58370" name="Picture 2" descr="http://www.summagallicana.it/lessico/i/Inquisizione_Pedro_Berruguete_Saint_Dominic_Presiding_over_an_Auto-da-fe_(1475).jpg"/>
          <p:cNvPicPr>
            <a:picLocks noChangeAspect="1" noChangeArrowheads="1"/>
          </p:cNvPicPr>
          <p:nvPr/>
        </p:nvPicPr>
        <p:blipFill>
          <a:blip r:embed="rId3"/>
          <a:srcRect/>
          <a:stretch>
            <a:fillRect/>
          </a:stretch>
        </p:blipFill>
        <p:spPr bwMode="auto">
          <a:xfrm>
            <a:off x="4924425" y="-400051"/>
            <a:ext cx="4219575" cy="7258051"/>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6660232" y="0"/>
            <a:ext cx="2483768" cy="6817251"/>
          </a:xfrm>
          <a:prstGeom prst="rect">
            <a:avLst/>
          </a:prstGeom>
          <a:noFill/>
        </p:spPr>
        <p:txBody>
          <a:bodyPr wrap="square" rtlCol="0">
            <a:spAutoFit/>
          </a:bodyPr>
          <a:lstStyle/>
          <a:p>
            <a:r>
              <a:rPr lang="it-IT" sz="1900" b="1" dirty="0" smtClean="0">
                <a:solidFill>
                  <a:schemeClr val="accent2">
                    <a:lumMod val="50000"/>
                  </a:schemeClr>
                </a:solidFill>
                <a:latin typeface="Copperplate Gothic Bold" pitchFamily="34" charset="0"/>
              </a:rPr>
              <a:t>Per non essere sopraffatte, le donne ingaggiarono una lunga lotta. Ma preti e capitale riuscirono a rompere la solidarietà di classe che aveva portato alle rivolte medioevali dando ai maschi (a qualunque maschio) la possibilità di essere «padrone in casa propria», e anche se comunque servo, di poter disporre di una donna da schiavizzare.    </a:t>
            </a:r>
            <a:endParaRPr lang="it-IT" sz="1900" b="1" dirty="0" smtClean="0">
              <a:solidFill>
                <a:schemeClr val="accent2">
                  <a:lumMod val="50000"/>
                </a:schemeClr>
              </a:solidFill>
              <a:latin typeface="Copperplate Gothic Bold" pitchFamily="34" charset="0"/>
            </a:endParaRPr>
          </a:p>
        </p:txBody>
      </p:sp>
      <p:sp>
        <p:nvSpPr>
          <p:cNvPr id="2" name="Segnaposto contenuto 1"/>
          <p:cNvSpPr>
            <a:spLocks noGrp="1"/>
          </p:cNvSpPr>
          <p:nvPr>
            <p:ph idx="1"/>
          </p:nvPr>
        </p:nvSpPr>
        <p:spPr/>
        <p:txBody>
          <a:bodyPr/>
          <a:lstStyle/>
          <a:p>
            <a:r>
              <a:rPr lang="it-IT" dirty="0" smtClean="0"/>
              <a:t>fata</a:t>
            </a:r>
            <a:endParaRPr lang="it-IT"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434"/>
            <a:ext cx="6660233" cy="68600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37900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mzucca\Desktop\streghe.jpg"/>
          <p:cNvPicPr>
            <a:picLocks noGrp="1" noChangeAspect="1" noChangeArrowheads="1"/>
          </p:cNvPicPr>
          <p:nvPr>
            <p:ph idx="1"/>
          </p:nvPr>
        </p:nvPicPr>
        <p:blipFill>
          <a:blip r:embed="rId2"/>
          <a:srcRect/>
          <a:stretch>
            <a:fillRect/>
          </a:stretch>
        </p:blipFill>
        <p:spPr bwMode="auto">
          <a:xfrm>
            <a:off x="0" y="0"/>
            <a:ext cx="9155884" cy="5718724"/>
          </a:xfrm>
          <a:prstGeom prst="rect">
            <a:avLst/>
          </a:prstGeom>
          <a:noFill/>
        </p:spPr>
      </p:pic>
      <p:pic>
        <p:nvPicPr>
          <p:cNvPr id="6" name="Picture 4" descr="donnar"/>
          <p:cNvPicPr/>
          <p:nvPr/>
        </p:nvPicPr>
        <p:blipFill>
          <a:blip r:embed="rId3"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0" y="5657671"/>
            <a:ext cx="8358214" cy="1200329"/>
          </a:xfrm>
          <a:prstGeom prst="rect">
            <a:avLst/>
          </a:prstGeom>
          <a:noFill/>
        </p:spPr>
        <p:txBody>
          <a:bodyPr wrap="square" rtlCol="0">
            <a:spAutoFit/>
          </a:bodyPr>
          <a:lstStyle/>
          <a:p>
            <a:r>
              <a:rPr lang="it-IT" b="1" dirty="0" smtClean="0">
                <a:solidFill>
                  <a:schemeClr val="accent2">
                    <a:lumMod val="50000"/>
                  </a:schemeClr>
                </a:solidFill>
                <a:latin typeface="Copperplate Gothic Bold" pitchFamily="34" charset="0"/>
              </a:rPr>
              <a:t>Una delle accuse rivolte più frequentemente alle streghe è quella di saper scatenare le tempeste e le calamità naturali. Con ogni probabilità, si invidiava loro la capacità di saper leggere i segni della </a:t>
            </a:r>
            <a:r>
              <a:rPr lang="it-IT" b="1" dirty="0" err="1" smtClean="0">
                <a:solidFill>
                  <a:schemeClr val="accent2">
                    <a:lumMod val="50000"/>
                  </a:schemeClr>
                </a:solidFill>
                <a:latin typeface="Copperplate Gothic Bold" pitchFamily="34" charset="0"/>
              </a:rPr>
              <a:t>natura……</a:t>
            </a:r>
            <a:endParaRPr lang="it-IT" b="1" dirty="0">
              <a:solidFill>
                <a:schemeClr val="accent2">
                  <a:lumMod val="50000"/>
                </a:schemeClr>
              </a:solidFill>
              <a:latin typeface="Copperplate Gothic Bold"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7236296" y="0"/>
            <a:ext cx="1907704" cy="5940088"/>
          </a:xfrm>
          <a:prstGeom prst="rect">
            <a:avLst/>
          </a:prstGeom>
          <a:noFill/>
        </p:spPr>
        <p:txBody>
          <a:bodyPr wrap="square" rtlCol="0">
            <a:spAutoFit/>
          </a:bodyPr>
          <a:lstStyle/>
          <a:p>
            <a:r>
              <a:rPr lang="it-IT" sz="1900" b="1" dirty="0" smtClean="0">
                <a:solidFill>
                  <a:schemeClr val="accent2">
                    <a:lumMod val="50000"/>
                  </a:schemeClr>
                </a:solidFill>
                <a:latin typeface="Copperplate Gothic Bold" pitchFamily="34" charset="0"/>
              </a:rPr>
              <a:t>La storia della stregoneria è stata sdoganata per il grande pubblico con il femminismo. Da allora, per la gente delle montagne (che non ha mai dimenticato i roghi delle sue donne) le streghe sono tornate ad essere quello che erano ai tempi della Dea. </a:t>
            </a:r>
            <a:endParaRPr lang="it-IT" sz="1900" b="1" dirty="0" smtClean="0">
              <a:solidFill>
                <a:schemeClr val="accent2">
                  <a:lumMod val="50000"/>
                </a:schemeClr>
              </a:solidFill>
              <a:latin typeface="Copperplate Gothic Bold" pitchFamily="34" charset="0"/>
            </a:endParaRP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2411" t="15502" r="13681" b="40876"/>
          <a:stretch/>
        </p:blipFill>
        <p:spPr bwMode="auto">
          <a:xfrm rot="10800000">
            <a:off x="0" y="0"/>
            <a:ext cx="7236296" cy="68766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285163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8" name="Segnaposto contenuto 2"/>
          <p:cNvSpPr>
            <a:spLocks noGrp="1"/>
          </p:cNvSpPr>
          <p:nvPr>
            <p:ph idx="1"/>
          </p:nvPr>
        </p:nvSpPr>
        <p:spPr>
          <a:xfrm>
            <a:off x="457200" y="1600200"/>
            <a:ext cx="8229600" cy="4525963"/>
          </a:xfrm>
        </p:spPr>
        <p:txBody>
          <a:bodyPr>
            <a:normAutofit/>
          </a:bodyPr>
          <a:lstStyle/>
          <a:p>
            <a:pPr algn="ctr">
              <a:buNone/>
            </a:pPr>
            <a:r>
              <a:rPr lang="it-IT" sz="19900" b="1" dirty="0" smtClean="0">
                <a:solidFill>
                  <a:srgbClr val="C00000"/>
                </a:solidFill>
                <a:latin typeface="Old English Text MT" pitchFamily="66" charset="0"/>
              </a:rPr>
              <a:t>grazie</a:t>
            </a:r>
            <a:endParaRPr lang="it-IT" sz="19900" b="1" dirty="0">
              <a:solidFill>
                <a:srgbClr val="C00000"/>
              </a:solidFill>
              <a:latin typeface="Old English Text MT" pitchFamily="66"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F79646">
                    <a:lumMod val="50000"/>
                  </a:srgbClr>
                </a:solidFill>
                <a:latin typeface="Times New Roman" pitchFamily="18" charset="0"/>
                <a:cs typeface="Times New Roman" pitchFamily="18" charset="0"/>
              </a:rPr>
              <a:t>Michela Zucca</a:t>
            </a:r>
          </a:p>
          <a:p>
            <a:pPr algn="ctr"/>
            <a:r>
              <a:rPr lang="it-IT" sz="800" b="1" dirty="0" smtClean="0">
                <a:solidFill>
                  <a:srgbClr val="F79646">
                    <a:lumMod val="50000"/>
                  </a:srgbClr>
                </a:solidFill>
                <a:latin typeface="Times New Roman" pitchFamily="18" charset="0"/>
                <a:cs typeface="Times New Roman" pitchFamily="18" charset="0"/>
              </a:rPr>
              <a:t>Servizi Culturali</a:t>
            </a:r>
            <a:endParaRPr lang="it-IT" sz="800" b="1" dirty="0">
              <a:solidFill>
                <a:srgbClr val="F79646">
                  <a:lumMod val="50000"/>
                </a:srgbClr>
              </a:solidFill>
              <a:latin typeface="Times New Roman" pitchFamily="18" charset="0"/>
              <a:cs typeface="Times New Roman" pitchFamily="18" charset="0"/>
            </a:endParaRPr>
          </a:p>
        </p:txBody>
      </p:sp>
      <p:sp>
        <p:nvSpPr>
          <p:cNvPr id="9" name="CasellaDiTesto 8"/>
          <p:cNvSpPr txBox="1"/>
          <p:nvPr/>
        </p:nvSpPr>
        <p:spPr>
          <a:xfrm>
            <a:off x="5072066" y="0"/>
            <a:ext cx="4071934" cy="6924973"/>
          </a:xfrm>
          <a:prstGeom prst="rect">
            <a:avLst/>
          </a:prstGeom>
          <a:noFill/>
        </p:spPr>
        <p:txBody>
          <a:bodyPr wrap="square" rtlCol="0">
            <a:spAutoFit/>
          </a:bodyPr>
          <a:lstStyle/>
          <a:p>
            <a:r>
              <a:rPr lang="it-IT" sz="2000" b="1" dirty="0" smtClean="0">
                <a:solidFill>
                  <a:srgbClr val="C0504D">
                    <a:lumMod val="50000"/>
                  </a:srgbClr>
                </a:solidFill>
                <a:latin typeface="Copperplate Gothic Bold" pitchFamily="34" charset="0"/>
              </a:rPr>
              <a:t>Di fatto streghe sono tutte le donne del popolo: perché impersonavano un modo di vivere radicalmente diverso. La </a:t>
            </a:r>
            <a:r>
              <a:rPr lang="it-IT" sz="2000" b="1" dirty="0" smtClean="0">
                <a:solidFill>
                  <a:srgbClr val="C0504D">
                    <a:lumMod val="50000"/>
                  </a:srgbClr>
                </a:solidFill>
                <a:latin typeface="Copperplate Gothic Bold" pitchFamily="34" charset="0"/>
              </a:rPr>
              <a:t>conoscenza riguardo al controllo delle nascite e al sesso,  la divinazione, la facoltà di decifrare i segni del tempo atmosferico, le sapienze erboristiche, le tecniche di controllo del dolore e la possibilità di procurarsi, per mezzo di agenti psicotropi estratti dalle piante, allucinazioni e sollievo psicologico: tutte nozioni che spesso venivano tramandate di famiglia in famiglia, di madre in figlia ma non necessariamente (si calcola che il 30% circa degli accusati in Svizzera italiana fosse maschio</a:t>
            </a:r>
            <a:r>
              <a:rPr lang="it-IT" sz="2400" b="1" dirty="0" smtClean="0">
                <a:solidFill>
                  <a:srgbClr val="C0504D">
                    <a:lumMod val="50000"/>
                  </a:srgbClr>
                </a:solidFill>
              </a:rPr>
              <a:t>)</a:t>
            </a:r>
            <a:r>
              <a:rPr lang="it-IT" sz="2000" b="1" dirty="0" smtClean="0">
                <a:solidFill>
                  <a:srgbClr val="C0504D">
                    <a:lumMod val="50000"/>
                  </a:srgbClr>
                </a:solidFill>
                <a:latin typeface="Copperplate Gothic Bold" pitchFamily="34" charset="0"/>
              </a:rPr>
              <a:t>. </a:t>
            </a:r>
          </a:p>
        </p:txBody>
      </p:sp>
      <p:pic>
        <p:nvPicPr>
          <p:cNvPr id="8" name="Picture 2" descr="E:\img035.jpg"/>
          <p:cNvPicPr>
            <a:picLocks noGrp="1" noChangeAspect="1" noChangeArrowheads="1"/>
          </p:cNvPicPr>
          <p:nvPr>
            <p:ph idx="1"/>
          </p:nvPr>
        </p:nvPicPr>
        <p:blipFill>
          <a:blip r:embed="rId3"/>
          <a:srcRect l="10920" t="12241" r="20116" b="24623"/>
          <a:stretch>
            <a:fillRect/>
          </a:stretch>
        </p:blipFill>
        <p:spPr bwMode="auto">
          <a:xfrm rot="10800000">
            <a:off x="0" y="0"/>
            <a:ext cx="5111967" cy="6815950"/>
          </a:xfrm>
          <a:prstGeom prst="rect">
            <a:avLst/>
          </a:prstGeom>
          <a:noFill/>
        </p:spPr>
      </p:pic>
    </p:spTree>
    <p:extLst>
      <p:ext uri="{BB962C8B-B14F-4D97-AF65-F5344CB8AC3E}">
        <p14:creationId xmlns:p14="http://schemas.microsoft.com/office/powerpoint/2010/main" val="898885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F79646">
                    <a:lumMod val="50000"/>
                  </a:srgbClr>
                </a:solidFill>
                <a:latin typeface="Times New Roman" pitchFamily="18" charset="0"/>
                <a:cs typeface="Times New Roman" pitchFamily="18" charset="0"/>
              </a:rPr>
              <a:t>Michela Zucca</a:t>
            </a:r>
          </a:p>
          <a:p>
            <a:pPr algn="ctr"/>
            <a:r>
              <a:rPr lang="it-IT" sz="800" b="1" dirty="0" smtClean="0">
                <a:solidFill>
                  <a:srgbClr val="F79646">
                    <a:lumMod val="50000"/>
                  </a:srgbClr>
                </a:solidFill>
                <a:latin typeface="Times New Roman" pitchFamily="18" charset="0"/>
                <a:cs typeface="Times New Roman" pitchFamily="18" charset="0"/>
              </a:rPr>
              <a:t>Servizi Culturali</a:t>
            </a:r>
            <a:endParaRPr lang="it-IT" sz="800" b="1" dirty="0">
              <a:solidFill>
                <a:srgbClr val="F79646">
                  <a:lumMod val="50000"/>
                </a:srgbClr>
              </a:solidFill>
              <a:latin typeface="Times New Roman" pitchFamily="18" charset="0"/>
              <a:cs typeface="Times New Roman" pitchFamily="18" charset="0"/>
            </a:endParaRPr>
          </a:p>
        </p:txBody>
      </p:sp>
      <p:sp>
        <p:nvSpPr>
          <p:cNvPr id="9" name="CasellaDiTesto 8"/>
          <p:cNvSpPr txBox="1"/>
          <p:nvPr/>
        </p:nvSpPr>
        <p:spPr>
          <a:xfrm>
            <a:off x="0" y="6279029"/>
            <a:ext cx="9144000" cy="646331"/>
          </a:xfrm>
          <a:prstGeom prst="rect">
            <a:avLst/>
          </a:prstGeom>
          <a:noFill/>
        </p:spPr>
        <p:txBody>
          <a:bodyPr wrap="square" rtlCol="0">
            <a:spAutoFit/>
          </a:bodyPr>
          <a:lstStyle/>
          <a:p>
            <a:r>
              <a:rPr lang="it-IT" b="1" dirty="0" smtClean="0">
                <a:solidFill>
                  <a:srgbClr val="C0504D">
                    <a:lumMod val="50000"/>
                  </a:srgbClr>
                </a:solidFill>
                <a:latin typeface="Copperplate Gothic Bold" pitchFamily="34" charset="0"/>
              </a:rPr>
              <a:t>Una delle accuse che si cela dietro la stregoneria è quella di rivolta sociale: non </a:t>
            </a:r>
            <a:r>
              <a:rPr lang="it-IT" b="1" i="1" dirty="0" err="1" smtClean="0">
                <a:solidFill>
                  <a:srgbClr val="C0504D">
                    <a:lumMod val="50000"/>
                  </a:srgbClr>
                </a:solidFill>
                <a:latin typeface="Copperplate Gothic Bold" pitchFamily="34" charset="0"/>
              </a:rPr>
              <a:t>veneficium</a:t>
            </a:r>
            <a:r>
              <a:rPr lang="it-IT" b="1" dirty="0" smtClean="0">
                <a:solidFill>
                  <a:srgbClr val="C0504D">
                    <a:lumMod val="50000"/>
                  </a:srgbClr>
                </a:solidFill>
                <a:latin typeface="Copperplate Gothic Bold" pitchFamily="34" charset="0"/>
              </a:rPr>
              <a:t>, come divenne più tardi, ma </a:t>
            </a:r>
            <a:r>
              <a:rPr lang="it-IT" b="1" i="1" dirty="0" err="1" smtClean="0">
                <a:solidFill>
                  <a:srgbClr val="C0504D">
                    <a:lumMod val="50000"/>
                  </a:srgbClr>
                </a:solidFill>
                <a:latin typeface="Copperplate Gothic Bold" pitchFamily="34" charset="0"/>
              </a:rPr>
              <a:t>coniuratio</a:t>
            </a:r>
            <a:r>
              <a:rPr lang="it-IT" b="1" dirty="0" smtClean="0">
                <a:solidFill>
                  <a:srgbClr val="C0504D">
                    <a:lumMod val="50000"/>
                  </a:srgbClr>
                </a:solidFill>
                <a:latin typeface="Copperplate Gothic Bold" pitchFamily="34" charset="0"/>
              </a:rPr>
              <a:t> come era all’origine. </a:t>
            </a:r>
            <a:endParaRPr lang="it-IT" sz="2000" b="1" dirty="0" smtClean="0">
              <a:solidFill>
                <a:srgbClr val="C0504D">
                  <a:lumMod val="50000"/>
                </a:srgbClr>
              </a:solidFill>
              <a:latin typeface="Copperplate Gothic Bold" pitchFamily="34" charset="0"/>
            </a:endParaRPr>
          </a:p>
        </p:txBody>
      </p:sp>
      <p:sp>
        <p:nvSpPr>
          <p:cNvPr id="2" name="Segnaposto contenuto 1"/>
          <p:cNvSpPr>
            <a:spLocks noGrp="1"/>
          </p:cNvSpPr>
          <p:nvPr>
            <p:ph idx="1"/>
          </p:nvPr>
        </p:nvSpPr>
        <p:spPr/>
        <p:txBody>
          <a:bodyPr/>
          <a:lstStyle/>
          <a:p>
            <a:endParaRPr lang="it-IT"/>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35667" cy="6309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53013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5970494" y="0"/>
            <a:ext cx="3176532" cy="5909310"/>
          </a:xfrm>
          <a:prstGeom prst="rect">
            <a:avLst/>
          </a:prstGeom>
          <a:noFill/>
        </p:spPr>
        <p:txBody>
          <a:bodyPr wrap="square" rtlCol="0">
            <a:spAutoFit/>
          </a:bodyPr>
          <a:lstStyle/>
          <a:p>
            <a:r>
              <a:rPr lang="it-IT" b="1" dirty="0" smtClean="0">
                <a:solidFill>
                  <a:schemeClr val="accent2">
                    <a:lumMod val="50000"/>
                  </a:schemeClr>
                </a:solidFill>
                <a:latin typeface="Copperplate Gothic Bold" pitchFamily="34" charset="0"/>
              </a:rPr>
              <a:t>Le streghe si trasformavano in animali: questa è una delle testimonianze più eclatanti dell’arcaica religione sciamanica che si praticava fin dalla notte dei tempi, in cui il regno animale non era considerato inferiore a quello umano anzi…… E le bestie delle streghe, oltre al gatto nero (l’ultimo animale ad essere addomesticato: le signore avevano i mustelidi come animali da compagnia), il cane rosso (cioè meticcio, non di razza), la lumaca, il rospo, ma anche la volpe…..</a:t>
            </a:r>
            <a:endParaRPr lang="it-IT" b="1" dirty="0">
              <a:solidFill>
                <a:schemeClr val="accent2">
                  <a:lumMod val="50000"/>
                </a:schemeClr>
              </a:solidFill>
              <a:latin typeface="Copperplate Gothic Bold"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5970495" cy="6858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06115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chemeClr val="accent6">
                    <a:lumMod val="50000"/>
                  </a:schemeClr>
                </a:solidFill>
                <a:latin typeface="Times New Roman" pitchFamily="18" charset="0"/>
                <a:cs typeface="Times New Roman" pitchFamily="18" charset="0"/>
              </a:rPr>
              <a:t>Michela Zucca</a:t>
            </a:r>
          </a:p>
          <a:p>
            <a:pPr algn="ctr"/>
            <a:r>
              <a:rPr lang="it-IT" sz="800" b="1" dirty="0" smtClean="0">
                <a:solidFill>
                  <a:schemeClr val="accent6">
                    <a:lumMod val="50000"/>
                  </a:schemeClr>
                </a:solidFill>
                <a:latin typeface="Times New Roman" pitchFamily="18" charset="0"/>
                <a:cs typeface="Times New Roman" pitchFamily="18" charset="0"/>
              </a:rPr>
              <a:t>Servizi Culturali</a:t>
            </a:r>
            <a:endParaRPr lang="it-IT" sz="800" b="1" dirty="0">
              <a:solidFill>
                <a:schemeClr val="accent6">
                  <a:lumMod val="50000"/>
                </a:schemeClr>
              </a:solidFill>
              <a:latin typeface="Times New Roman" pitchFamily="18" charset="0"/>
              <a:cs typeface="Times New Roman" pitchFamily="18" charset="0"/>
            </a:endParaRPr>
          </a:p>
        </p:txBody>
      </p:sp>
      <p:sp>
        <p:nvSpPr>
          <p:cNvPr id="9" name="CasellaDiTesto 8"/>
          <p:cNvSpPr txBox="1"/>
          <p:nvPr/>
        </p:nvSpPr>
        <p:spPr>
          <a:xfrm>
            <a:off x="5970494" y="0"/>
            <a:ext cx="3176532" cy="369332"/>
          </a:xfrm>
          <a:prstGeom prst="rect">
            <a:avLst/>
          </a:prstGeom>
          <a:noFill/>
        </p:spPr>
        <p:txBody>
          <a:bodyPr wrap="square" rtlCol="0">
            <a:spAutoFit/>
          </a:bodyPr>
          <a:lstStyle/>
          <a:p>
            <a:r>
              <a:rPr lang="it-IT" b="1" dirty="0" smtClean="0">
                <a:solidFill>
                  <a:schemeClr val="accent2">
                    <a:lumMod val="50000"/>
                  </a:schemeClr>
                </a:solidFill>
                <a:latin typeface="Copperplate Gothic Bold" pitchFamily="34" charset="0"/>
              </a:rPr>
              <a:t>…..</a:t>
            </a:r>
            <a:endParaRPr lang="it-IT" b="1" dirty="0">
              <a:solidFill>
                <a:schemeClr val="accent2">
                  <a:lumMod val="50000"/>
                </a:schemeClr>
              </a:solidFill>
              <a:latin typeface="Copperplate Gothic Bold" pitchFamily="34"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457" t="19576" r="44771" b="40018"/>
          <a:stretch/>
        </p:blipFill>
        <p:spPr bwMode="auto">
          <a:xfrm rot="5400000">
            <a:off x="872217" y="-774451"/>
            <a:ext cx="6697132" cy="8335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4983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F79646">
                    <a:lumMod val="50000"/>
                  </a:srgbClr>
                </a:solidFill>
                <a:latin typeface="Times New Roman" pitchFamily="18" charset="0"/>
                <a:cs typeface="Times New Roman" pitchFamily="18" charset="0"/>
              </a:rPr>
              <a:t>Michela Zucca</a:t>
            </a:r>
          </a:p>
          <a:p>
            <a:pPr algn="ctr"/>
            <a:r>
              <a:rPr lang="it-IT" sz="800" b="1" dirty="0" smtClean="0">
                <a:solidFill>
                  <a:srgbClr val="F79646">
                    <a:lumMod val="50000"/>
                  </a:srgbClr>
                </a:solidFill>
                <a:latin typeface="Times New Roman" pitchFamily="18" charset="0"/>
                <a:cs typeface="Times New Roman" pitchFamily="18" charset="0"/>
              </a:rPr>
              <a:t>Servizi Culturali</a:t>
            </a:r>
            <a:endParaRPr lang="it-IT" sz="800" b="1" dirty="0">
              <a:solidFill>
                <a:srgbClr val="F79646">
                  <a:lumMod val="50000"/>
                </a:srgbClr>
              </a:solidFill>
              <a:latin typeface="Times New Roman" pitchFamily="18" charset="0"/>
              <a:cs typeface="Times New Roman" pitchFamily="18" charset="0"/>
            </a:endParaRPr>
          </a:p>
        </p:txBody>
      </p:sp>
      <p:sp>
        <p:nvSpPr>
          <p:cNvPr id="9" name="CasellaDiTesto 8"/>
          <p:cNvSpPr txBox="1"/>
          <p:nvPr/>
        </p:nvSpPr>
        <p:spPr>
          <a:xfrm>
            <a:off x="4788024" y="0"/>
            <a:ext cx="4355976" cy="6863417"/>
          </a:xfrm>
          <a:prstGeom prst="rect">
            <a:avLst/>
          </a:prstGeom>
          <a:noFill/>
        </p:spPr>
        <p:txBody>
          <a:bodyPr wrap="square" rtlCol="0">
            <a:spAutoFit/>
          </a:bodyPr>
          <a:lstStyle/>
          <a:p>
            <a:r>
              <a:rPr lang="it-IT" sz="2000" b="1" dirty="0" smtClean="0">
                <a:solidFill>
                  <a:srgbClr val="C0504D">
                    <a:lumMod val="50000"/>
                  </a:srgbClr>
                </a:solidFill>
                <a:latin typeface="Copperplate Gothic Bold" pitchFamily="34" charset="0"/>
              </a:rPr>
              <a:t>Oltre a compire le più orrende malefatte, le streghe trasformavano gli uomini in animali, li rendevano impotenti, facevano morire i bambini. Tutte accuse che testimoniavano un antico controllo sulla sessualità e sulla nascita che il capitale nascente voleva rompere a tutti i costi, per «liberare» l’unica fonte di energia primaria, a basso costo, rinnovabile e velocemente spostabile da un luogo all’altro: la manodopera umana. Dal 1000 alla fine dell’800 le città europee continuano a crescere ma il saldo demografico rimane passivo. E sono le donne, ormai spossessate del controllo sulla riproduzione, che sono costrette a fornire persone forzate all’emigrazione e al lavoro nei contesti urbani.  </a:t>
            </a:r>
            <a:endParaRPr lang="it-IT" sz="2000" b="1" dirty="0" smtClean="0">
              <a:solidFill>
                <a:srgbClr val="C0504D">
                  <a:lumMod val="50000"/>
                </a:srgbClr>
              </a:solidFill>
              <a:latin typeface="Copperplate Gothic Bold" pitchFamily="34" charset="0"/>
            </a:endParaRPr>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911" t="12020" r="27366" b="24959"/>
          <a:stretch/>
        </p:blipFill>
        <p:spPr bwMode="auto">
          <a:xfrm rot="10800000">
            <a:off x="-4" y="-23044"/>
            <a:ext cx="4788028" cy="69314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5806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donnar"/>
          <p:cNvPicPr/>
          <p:nvPr/>
        </p:nvPicPr>
        <p:blipFill>
          <a:blip r:embed="rId2" cstate="print">
            <a:clrChange>
              <a:clrFrom>
                <a:srgbClr val="C0C0C0"/>
              </a:clrFrom>
              <a:clrTo>
                <a:srgbClr val="C0C0C0">
                  <a:alpha val="0"/>
                </a:srgbClr>
              </a:clrTo>
            </a:clrChange>
            <a:duotone>
              <a:schemeClr val="accent6">
                <a:shade val="45000"/>
                <a:satMod val="135000"/>
              </a:schemeClr>
              <a:prstClr val="white"/>
            </a:duotone>
            <a:lum contrast="3000"/>
            <a:extLst>
              <a:ext uri="{28A0092B-C50C-407E-A947-70E740481C1C}">
                <a14:useLocalDpi xmlns:a14="http://schemas.microsoft.com/office/drawing/2010/main" val="0"/>
              </a:ext>
            </a:extLst>
          </a:blip>
          <a:srcRect/>
          <a:stretch>
            <a:fillRect/>
          </a:stretch>
        </p:blipFill>
        <p:spPr bwMode="auto">
          <a:xfrm>
            <a:off x="8388424" y="5596706"/>
            <a:ext cx="635150" cy="962804"/>
          </a:xfrm>
          <a:prstGeom prst="rect">
            <a:avLst/>
          </a:prstGeom>
          <a:solidFill>
            <a:schemeClr val="accent6">
              <a:lumMod val="75000"/>
            </a:schemeClr>
          </a:solidFill>
          <a:ln>
            <a:noFill/>
          </a:ln>
          <a:extLst/>
        </p:spPr>
      </p:pic>
      <p:sp>
        <p:nvSpPr>
          <p:cNvPr id="7" name="CasellaDiTesto 6"/>
          <p:cNvSpPr txBox="1"/>
          <p:nvPr/>
        </p:nvSpPr>
        <p:spPr>
          <a:xfrm>
            <a:off x="8226762" y="6519446"/>
            <a:ext cx="917238" cy="338554"/>
          </a:xfrm>
          <a:prstGeom prst="rect">
            <a:avLst/>
          </a:prstGeom>
          <a:noFill/>
        </p:spPr>
        <p:txBody>
          <a:bodyPr wrap="none" rtlCol="0">
            <a:spAutoFit/>
          </a:bodyPr>
          <a:lstStyle/>
          <a:p>
            <a:pPr algn="ctr"/>
            <a:r>
              <a:rPr lang="it-IT" sz="800" b="1" dirty="0" smtClean="0">
                <a:solidFill>
                  <a:srgbClr val="F79646">
                    <a:lumMod val="50000"/>
                  </a:srgbClr>
                </a:solidFill>
                <a:latin typeface="Times New Roman" pitchFamily="18" charset="0"/>
                <a:cs typeface="Times New Roman" pitchFamily="18" charset="0"/>
              </a:rPr>
              <a:t>Michela Zucca</a:t>
            </a:r>
          </a:p>
          <a:p>
            <a:pPr algn="ctr"/>
            <a:r>
              <a:rPr lang="it-IT" sz="800" b="1" dirty="0" smtClean="0">
                <a:solidFill>
                  <a:srgbClr val="F79646">
                    <a:lumMod val="50000"/>
                  </a:srgbClr>
                </a:solidFill>
                <a:latin typeface="Times New Roman" pitchFamily="18" charset="0"/>
                <a:cs typeface="Times New Roman" pitchFamily="18" charset="0"/>
              </a:rPr>
              <a:t>Servizi Culturali</a:t>
            </a:r>
            <a:endParaRPr lang="it-IT" sz="800" b="1" dirty="0">
              <a:solidFill>
                <a:srgbClr val="F79646">
                  <a:lumMod val="50000"/>
                </a:srgbClr>
              </a:solidFill>
              <a:latin typeface="Times New Roman" pitchFamily="18" charset="0"/>
              <a:cs typeface="Times New Roman" pitchFamily="18" charset="0"/>
            </a:endParaRPr>
          </a:p>
        </p:txBody>
      </p:sp>
      <p:sp>
        <p:nvSpPr>
          <p:cNvPr id="9" name="CasellaDiTesto 8"/>
          <p:cNvSpPr txBox="1"/>
          <p:nvPr/>
        </p:nvSpPr>
        <p:spPr>
          <a:xfrm>
            <a:off x="5796136" y="0"/>
            <a:ext cx="3347864" cy="6247864"/>
          </a:xfrm>
          <a:prstGeom prst="rect">
            <a:avLst/>
          </a:prstGeom>
          <a:noFill/>
        </p:spPr>
        <p:txBody>
          <a:bodyPr wrap="square" rtlCol="0">
            <a:spAutoFit/>
          </a:bodyPr>
          <a:lstStyle/>
          <a:p>
            <a:r>
              <a:rPr lang="it-IT" sz="2000" b="1" dirty="0" smtClean="0">
                <a:solidFill>
                  <a:srgbClr val="C0504D">
                    <a:lumMod val="50000"/>
                  </a:srgbClr>
                </a:solidFill>
                <a:latin typeface="Copperplate Gothic Bold" pitchFamily="34" charset="0"/>
              </a:rPr>
              <a:t>Uno dei principali capi d’imputazione per le donne è la loro profonda conoscenza delle erbe. D’altra parte sono loro che inventano l’agricoltura e sono loro che nella comunità tradizionale  assolvono uno dei compiti più importanti: quello di curare la mente e il corpo, di far nascere e di far morire. </a:t>
            </a:r>
            <a:r>
              <a:rPr lang="it-IT" sz="2000" b="1" dirty="0" smtClean="0">
                <a:solidFill>
                  <a:srgbClr val="C0504D">
                    <a:lumMod val="50000"/>
                  </a:srgbClr>
                </a:solidFill>
                <a:latin typeface="Copperplate Gothic Bold" pitchFamily="34" charset="0"/>
              </a:rPr>
              <a:t>E’ lunga la storia della paura maschile di essere avvelenati…..</a:t>
            </a:r>
            <a:endParaRPr lang="it-IT" sz="2000" b="1" dirty="0" smtClean="0">
              <a:solidFill>
                <a:srgbClr val="C0504D">
                  <a:lumMod val="50000"/>
                </a:srgbClr>
              </a:solidFill>
              <a:latin typeface="Copperplate Gothic Bold" pitchFamily="34" charset="0"/>
            </a:endParaRPr>
          </a:p>
          <a:p>
            <a:endParaRPr lang="it-IT" sz="2000" b="1" i="1" dirty="0" smtClean="0">
              <a:solidFill>
                <a:srgbClr val="C0504D">
                  <a:lumMod val="50000"/>
                </a:srgbClr>
              </a:solidFill>
              <a:latin typeface="Copperplate Gothic Bold" pitchFamily="34" charset="0"/>
            </a:endParaRPr>
          </a:p>
          <a:p>
            <a:r>
              <a:rPr lang="it-IT" sz="2000" b="1" i="1" dirty="0" smtClean="0">
                <a:solidFill>
                  <a:srgbClr val="C0504D">
                    <a:lumMod val="50000"/>
                  </a:srgbClr>
                </a:solidFill>
                <a:latin typeface="Copperplate Gothic Bold" pitchFamily="34" charset="0"/>
              </a:rPr>
              <a:t>Erbario </a:t>
            </a:r>
            <a:r>
              <a:rPr lang="it-IT" sz="2000" b="1" i="1" dirty="0" smtClean="0">
                <a:solidFill>
                  <a:srgbClr val="C0504D">
                    <a:lumMod val="50000"/>
                  </a:srgbClr>
                </a:solidFill>
                <a:latin typeface="Copperplate Gothic Bold" pitchFamily="34" charset="0"/>
              </a:rPr>
              <a:t>del XV sec. con diavolessa, Biblioteca </a:t>
            </a:r>
            <a:r>
              <a:rPr lang="it-IT" sz="2000" b="1" i="1" dirty="0" err="1" smtClean="0">
                <a:solidFill>
                  <a:srgbClr val="C0504D">
                    <a:lumMod val="50000"/>
                  </a:srgbClr>
                </a:solidFill>
                <a:latin typeface="Copperplate Gothic Bold" pitchFamily="34" charset="0"/>
              </a:rPr>
              <a:t>Bertoliana</a:t>
            </a:r>
            <a:r>
              <a:rPr lang="it-IT" sz="2000" b="1" i="1" dirty="0" smtClean="0">
                <a:solidFill>
                  <a:srgbClr val="C0504D">
                    <a:lumMod val="50000"/>
                  </a:srgbClr>
                </a:solidFill>
                <a:latin typeface="Copperplate Gothic Bold" pitchFamily="34" charset="0"/>
              </a:rPr>
              <a:t>, Vicenza.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82"/>
            <a:ext cx="5796136" cy="6915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6740038"/>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1631</TotalTime>
  <Words>2326</Words>
  <Application>Microsoft Office PowerPoint</Application>
  <PresentationFormat>Presentazione su schermo (4:3)</PresentationFormat>
  <Paragraphs>123</Paragraphs>
  <Slides>31</Slides>
  <Notes>0</Notes>
  <HiddenSlides>0</HiddenSlides>
  <MMClips>0</MMClips>
  <ScaleCrop>false</ScaleCrop>
  <HeadingPairs>
    <vt:vector size="4" baseType="variant">
      <vt:variant>
        <vt:lpstr>Tema</vt:lpstr>
      </vt:variant>
      <vt:variant>
        <vt:i4>1</vt:i4>
      </vt:variant>
      <vt:variant>
        <vt:lpstr>Titoli diapositive</vt:lpstr>
      </vt:variant>
      <vt:variant>
        <vt:i4>31</vt:i4>
      </vt:variant>
    </vt:vector>
  </HeadingPairs>
  <TitlesOfParts>
    <vt:vector size="32" baseType="lpstr">
      <vt:lpstr>Tema di Office</vt:lpstr>
      <vt:lpstr>  STREGHE, FEMMINE DANNATE, MALEDETTE AMANTI DEL DEMONIO Michela Zucca</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mzucca</dc:creator>
  <cp:lastModifiedBy>Utente Windows</cp:lastModifiedBy>
  <cp:revision>138</cp:revision>
  <dcterms:created xsi:type="dcterms:W3CDTF">2014-04-02T08:50:34Z</dcterms:created>
  <dcterms:modified xsi:type="dcterms:W3CDTF">2018-02-20T11:43:05Z</dcterms:modified>
</cp:coreProperties>
</file>