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62" r:id="rId4"/>
    <p:sldId id="268" r:id="rId5"/>
    <p:sldId id="263" r:id="rId6"/>
    <p:sldId id="270" r:id="rId7"/>
    <p:sldId id="271" r:id="rId8"/>
    <p:sldId id="272" r:id="rId9"/>
    <p:sldId id="273" r:id="rId10"/>
    <p:sldId id="275" r:id="rId11"/>
    <p:sldId id="278" r:id="rId12"/>
    <p:sldId id="276" r:id="rId13"/>
    <p:sldId id="279" r:id="rId14"/>
    <p:sldId id="277" r:id="rId15"/>
    <p:sldId id="264" r:id="rId16"/>
    <p:sldId id="265" r:id="rId17"/>
    <p:sldId id="280" r:id="rId18"/>
    <p:sldId id="281" r:id="rId19"/>
    <p:sldId id="283" r:id="rId20"/>
    <p:sldId id="258" r:id="rId21"/>
    <p:sldId id="259" r:id="rId22"/>
    <p:sldId id="260" r:id="rId23"/>
    <p:sldId id="304" r:id="rId24"/>
    <p:sldId id="311" r:id="rId25"/>
    <p:sldId id="307" r:id="rId26"/>
    <p:sldId id="309" r:id="rId27"/>
    <p:sldId id="306" r:id="rId28"/>
    <p:sldId id="316" r:id="rId29"/>
    <p:sldId id="314" r:id="rId30"/>
    <p:sldId id="303" r:id="rId31"/>
    <p:sldId id="318" r:id="rId32"/>
    <p:sldId id="261" r:id="rId33"/>
    <p:sldId id="320" r:id="rId34"/>
    <p:sldId id="322" r:id="rId35"/>
    <p:sldId id="330" r:id="rId36"/>
    <p:sldId id="326" r:id="rId37"/>
    <p:sldId id="328" r:id="rId38"/>
    <p:sldId id="331" r:id="rId39"/>
    <p:sldId id="333" r:id="rId40"/>
    <p:sldId id="335" r:id="rId41"/>
    <p:sldId id="337" r:id="rId42"/>
    <p:sldId id="341" r:id="rId43"/>
    <p:sldId id="339" r:id="rId44"/>
    <p:sldId id="346" r:id="rId45"/>
    <p:sldId id="348" r:id="rId46"/>
    <p:sldId id="351" r:id="rId47"/>
    <p:sldId id="350" r:id="rId48"/>
    <p:sldId id="353" r:id="rId49"/>
    <p:sldId id="355" r:id="rId50"/>
    <p:sldId id="357" r:id="rId51"/>
    <p:sldId id="343" r:id="rId52"/>
    <p:sldId id="381" r:id="rId53"/>
    <p:sldId id="344" r:id="rId54"/>
    <p:sldId id="380" r:id="rId55"/>
    <p:sldId id="374" r:id="rId56"/>
    <p:sldId id="383" r:id="rId57"/>
    <p:sldId id="375" r:id="rId58"/>
    <p:sldId id="378" r:id="rId59"/>
    <p:sldId id="377" r:id="rId60"/>
    <p:sldId id="358" r:id="rId61"/>
    <p:sldId id="361" r:id="rId62"/>
    <p:sldId id="360" r:id="rId63"/>
    <p:sldId id="372" r:id="rId64"/>
    <p:sldId id="385" r:id="rId65"/>
    <p:sldId id="364" r:id="rId66"/>
    <p:sldId id="391" r:id="rId67"/>
    <p:sldId id="393" r:id="rId68"/>
    <p:sldId id="387" r:id="rId69"/>
    <p:sldId id="365" r:id="rId70"/>
    <p:sldId id="395" r:id="rId71"/>
    <p:sldId id="389" r:id="rId72"/>
    <p:sldId id="404" r:id="rId73"/>
    <p:sldId id="367" r:id="rId74"/>
    <p:sldId id="299" r:id="rId75"/>
    <p:sldId id="396" r:id="rId76"/>
    <p:sldId id="397" r:id="rId77"/>
    <p:sldId id="400" r:id="rId78"/>
    <p:sldId id="403" r:id="rId79"/>
    <p:sldId id="398" r:id="rId80"/>
    <p:sldId id="399" r:id="rId81"/>
    <p:sldId id="401" r:id="rId82"/>
    <p:sldId id="402" r:id="rId83"/>
    <p:sldId id="411" r:id="rId84"/>
    <p:sldId id="408" r:id="rId85"/>
    <p:sldId id="413" r:id="rId86"/>
    <p:sldId id="417" r:id="rId87"/>
    <p:sldId id="405" r:id="rId88"/>
    <p:sldId id="414" r:id="rId89"/>
    <p:sldId id="415" r:id="rId90"/>
    <p:sldId id="421" r:id="rId91"/>
    <p:sldId id="425" r:id="rId92"/>
    <p:sldId id="426" r:id="rId93"/>
    <p:sldId id="422" r:id="rId94"/>
    <p:sldId id="423" r:id="rId95"/>
    <p:sldId id="424" r:id="rId96"/>
    <p:sldId id="433" r:id="rId97"/>
    <p:sldId id="431" r:id="rId98"/>
    <p:sldId id="438" r:id="rId99"/>
    <p:sldId id="440" r:id="rId100"/>
    <p:sldId id="436" r:id="rId101"/>
    <p:sldId id="442" r:id="rId10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31676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7456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94233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16878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90081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34666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54767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20903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03677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89133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29010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17803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76930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28167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736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6072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28597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7969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9579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9261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49159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43058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7E3B-CB2D-4816-8CCA-D91C604872C1}"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43299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01/11/2023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682723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pectator.com.au/2022/09/1000-australian-schools-are-fed-insects/" TargetMode="Externa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733341" y="1412776"/>
            <a:ext cx="8014690" cy="3046988"/>
          </a:xfrm>
          <a:prstGeom prst="rect">
            <a:avLst/>
          </a:prstGeom>
          <a:noFill/>
        </p:spPr>
        <p:txBody>
          <a:bodyPr wrap="square" rtlCol="0">
            <a:spAutoFit/>
          </a:bodyPr>
          <a:lstStyle/>
          <a:p>
            <a:pPr algn="ctr"/>
            <a:r>
              <a:rPr lang="it-IT" sz="9600" b="1" dirty="0" smtClean="0">
                <a:solidFill>
                  <a:srgbClr val="FF0000"/>
                </a:solidFill>
                <a:latin typeface="Times New Roman" panose="02020603050405020304" pitchFamily="18" charset="0"/>
                <a:cs typeface="Times New Roman" panose="02020603050405020304" pitchFamily="18" charset="0"/>
              </a:rPr>
              <a:t>MANGIARE INSETTI?</a:t>
            </a:r>
            <a:endParaRPr lang="it-IT" sz="96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574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53" t="6355" r="7367" b="11636"/>
          <a:stretch/>
        </p:blipFill>
        <p:spPr bwMode="auto">
          <a:xfrm>
            <a:off x="-3" y="0"/>
            <a:ext cx="9143999" cy="670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539552" y="819168"/>
            <a:ext cx="4572000" cy="1200329"/>
          </a:xfrm>
          <a:prstGeom prst="rect">
            <a:avLst/>
          </a:prstGeom>
          <a:solidFill>
            <a:schemeClr val="bg1">
              <a:lumMod val="95000"/>
            </a:schemeClr>
          </a:solidFill>
        </p:spPr>
        <p:txBody>
          <a:bodyPr>
            <a:spAutoFit/>
          </a:bodyPr>
          <a:lstStyle/>
          <a:p>
            <a:r>
              <a:rPr lang="it-IT" b="1" dirty="0">
                <a:latin typeface="Times New Roman" panose="02020603050405020304" pitchFamily="18" charset="0"/>
                <a:cs typeface="Times New Roman" panose="02020603050405020304" pitchFamily="18" charset="0"/>
              </a:rPr>
              <a:t>Dal 1971 al 2010, a fronte di una crescita della popolazione globale del 81%, la produzione di carne mondiale è triplicata </a:t>
            </a:r>
            <a:r>
              <a:rPr lang="it-IT" b="1" dirty="0" smtClean="0">
                <a:latin typeface="Times New Roman" panose="02020603050405020304" pitchFamily="18" charset="0"/>
                <a:cs typeface="Times New Roman" panose="02020603050405020304" pitchFamily="18" charset="0"/>
              </a:rPr>
              <a:t>e sta continuando ad aumentare.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66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769" y="188640"/>
            <a:ext cx="9144000" cy="4308872"/>
          </a:xfrm>
          <a:prstGeom prst="rect">
            <a:avLst/>
          </a:prstGeom>
          <a:noFill/>
        </p:spPr>
        <p:txBody>
          <a:bodyPr wrap="square" rtlCol="0">
            <a:spAutoFit/>
          </a:bodyPr>
          <a:lstStyle/>
          <a:p>
            <a:pPr algn="ctr"/>
            <a:endParaRPr lang="it-IT" sz="6800" b="1" dirty="0" smtClean="0">
              <a:solidFill>
                <a:srgbClr val="FF0000"/>
              </a:solidFill>
              <a:latin typeface="Times New Roman" panose="02020603050405020304" pitchFamily="18" charset="0"/>
              <a:cs typeface="Times New Roman" panose="02020603050405020304" pitchFamily="18" charset="0"/>
            </a:endParaRPr>
          </a:p>
          <a:p>
            <a:pPr algn="ctr"/>
            <a:endParaRPr lang="it-IT" sz="6800" b="1" dirty="0">
              <a:solidFill>
                <a:srgbClr val="FF0000"/>
              </a:solidFill>
              <a:latin typeface="Times New Roman" panose="02020603050405020304" pitchFamily="18" charset="0"/>
              <a:cs typeface="Times New Roman" panose="02020603050405020304" pitchFamily="18" charset="0"/>
            </a:endParaRPr>
          </a:p>
          <a:p>
            <a:pPr algn="ctr"/>
            <a:r>
              <a:rPr lang="it-IT" sz="13800" b="1" dirty="0" smtClean="0">
                <a:solidFill>
                  <a:srgbClr val="FF0000"/>
                </a:solidFill>
                <a:latin typeface="Times New Roman" panose="02020603050405020304" pitchFamily="18" charset="0"/>
                <a:cs typeface="Times New Roman" panose="02020603050405020304" pitchFamily="18" charset="0"/>
              </a:rPr>
              <a:t>GRAZIE</a:t>
            </a:r>
            <a:r>
              <a:rPr lang="it-IT" sz="6800" b="1" dirty="0" smtClean="0">
                <a:solidFill>
                  <a:srgbClr val="FF0000"/>
                </a:solidFill>
                <a:latin typeface="Times New Roman" panose="02020603050405020304" pitchFamily="18" charset="0"/>
                <a:cs typeface="Times New Roman" panose="02020603050405020304" pitchFamily="18" charset="0"/>
              </a:rPr>
              <a:t> </a:t>
            </a:r>
            <a:endParaRPr lang="it-IT" sz="68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087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0887" y="3955312"/>
            <a:ext cx="9144000" cy="2862322"/>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Secondo </a:t>
            </a:r>
            <a:r>
              <a:rPr lang="it-IT" sz="2000" b="1" dirty="0">
                <a:solidFill>
                  <a:prstClr val="white"/>
                </a:solidFill>
                <a:latin typeface="Times New Roman" panose="02020603050405020304" pitchFamily="18" charset="0"/>
                <a:cs typeface="Times New Roman" panose="02020603050405020304" pitchFamily="18" charset="0"/>
              </a:rPr>
              <a:t>la FAO, gli allevamenti equivalgono al 26% di tutte terre emerse, ghiacciai inclusi. </a:t>
            </a:r>
            <a:r>
              <a:rPr lang="it-IT" sz="2000" b="1" dirty="0" smtClean="0">
                <a:solidFill>
                  <a:prstClr val="white"/>
                </a:solidFill>
                <a:latin typeface="Times New Roman" panose="02020603050405020304" pitchFamily="18" charset="0"/>
                <a:cs typeface="Times New Roman" panose="02020603050405020304" pitchFamily="18" charset="0"/>
              </a:rPr>
              <a:t>L’area </a:t>
            </a:r>
            <a:r>
              <a:rPr lang="it-IT" sz="2000" b="1" dirty="0">
                <a:solidFill>
                  <a:prstClr val="white"/>
                </a:solidFill>
                <a:latin typeface="Times New Roman" panose="02020603050405020304" pitchFamily="18" charset="0"/>
                <a:cs typeface="Times New Roman" panose="02020603050405020304" pitchFamily="18" charset="0"/>
              </a:rPr>
              <a:t>totale dei terreni in cui si coltiva il cibo per gli allevamenti equivale al 33% di tutta la terra arabile del pianeta</a:t>
            </a:r>
            <a:r>
              <a:rPr lang="it-IT" sz="2000" b="1" dirty="0" smtClean="0">
                <a:solidFill>
                  <a:prstClr val="white"/>
                </a:solidFill>
                <a:latin typeface="Times New Roman" panose="02020603050405020304" pitchFamily="18" charset="0"/>
                <a:cs typeface="Times New Roman" panose="02020603050405020304" pitchFamily="18" charset="0"/>
              </a:rPr>
              <a:t>. Sempre </a:t>
            </a:r>
            <a:r>
              <a:rPr lang="it-IT" sz="2000" b="1" dirty="0">
                <a:solidFill>
                  <a:prstClr val="white"/>
                </a:solidFill>
                <a:latin typeface="Times New Roman" panose="02020603050405020304" pitchFamily="18" charset="0"/>
                <a:cs typeface="Times New Roman" panose="02020603050405020304" pitchFamily="18" charset="0"/>
              </a:rPr>
              <a:t>secondo la FAO l’allevamento occupa il 70% di tutti i terreni agricoli presenti nel mondo e il 30% della superficie del pianeta. E stiamo continuando ad abbattere foreste per far spazio ad allevamenti e terreni per mangimi</a:t>
            </a:r>
            <a:r>
              <a:rPr lang="it-IT" sz="2000" b="1" dirty="0" smtClean="0">
                <a:solidFill>
                  <a:prstClr val="white"/>
                </a:solidFill>
                <a:latin typeface="Times New Roman" panose="02020603050405020304" pitchFamily="18" charset="0"/>
                <a:cs typeface="Times New Roman" panose="02020603050405020304" pitchFamily="18" charset="0"/>
              </a:rPr>
              <a:t>. Per venire incontro alla fame di proteine che aumenta ogni giorno di più, si sono elaborate soluzioni </a:t>
            </a:r>
          </a:p>
          <a:p>
            <a:r>
              <a:rPr lang="it-IT" sz="2000" b="1" dirty="0" smtClean="0">
                <a:solidFill>
                  <a:prstClr val="white"/>
                </a:solidFill>
                <a:latin typeface="Times New Roman" panose="02020603050405020304" pitchFamily="18" charset="0"/>
                <a:cs typeface="Times New Roman" panose="02020603050405020304" pitchFamily="18" charset="0"/>
              </a:rPr>
              <a:t>«creative» che consentono di risparmiare spazio e diminuire i costi. Anche </a:t>
            </a:r>
          </a:p>
          <a:p>
            <a:r>
              <a:rPr lang="it-IT" sz="2000" b="1" dirty="0" smtClean="0">
                <a:solidFill>
                  <a:prstClr val="white"/>
                </a:solidFill>
                <a:latin typeface="Times New Roman" panose="02020603050405020304" pitchFamily="18" charset="0"/>
                <a:cs typeface="Times New Roman" panose="02020603050405020304" pitchFamily="18" charset="0"/>
              </a:rPr>
              <a:t>se si  moltiplicano i rischi sanitari (per gli animali e per gli umani) ed ambientali. </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39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739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4929225"/>
            <a:ext cx="9144000" cy="1938992"/>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Li chiamano «</a:t>
            </a:r>
            <a:r>
              <a:rPr lang="it-IT" sz="2000" b="1" dirty="0" err="1" smtClean="0">
                <a:solidFill>
                  <a:prstClr val="white"/>
                </a:solidFill>
                <a:latin typeface="Times New Roman" panose="02020603050405020304" pitchFamily="18" charset="0"/>
                <a:cs typeface="Times New Roman" panose="02020603050405020304" pitchFamily="18" charset="0"/>
              </a:rPr>
              <a:t>pig</a:t>
            </a:r>
            <a:r>
              <a:rPr lang="it-IT" sz="2000" b="1" dirty="0" smtClean="0">
                <a:solidFill>
                  <a:prstClr val="white"/>
                </a:solidFill>
                <a:latin typeface="Times New Roman" panose="02020603050405020304" pitchFamily="18" charset="0"/>
                <a:cs typeface="Times New Roman" panose="02020603050405020304" pitchFamily="18" charset="0"/>
              </a:rPr>
              <a:t> hotels» e sono allevamenti intensivi di maiali  allevati in palazzi multipiano costruiti ai margini della foresta equatoriali in Cina, e contengono  milioni di bestie imbottite di antibiotici per farli sopravvivere alle malattie. Gran  parte dei salumi «Made in </a:t>
            </a:r>
            <a:r>
              <a:rPr lang="it-IT" sz="2000" b="1" dirty="0" err="1" smtClean="0">
                <a:solidFill>
                  <a:prstClr val="white"/>
                </a:solidFill>
                <a:latin typeface="Times New Roman" panose="02020603050405020304" pitchFamily="18" charset="0"/>
                <a:cs typeface="Times New Roman" panose="02020603050405020304" pitchFamily="18" charset="0"/>
              </a:rPr>
              <a:t>Italy</a:t>
            </a:r>
            <a:r>
              <a:rPr lang="it-IT" sz="2000" b="1" dirty="0" smtClean="0">
                <a:solidFill>
                  <a:prstClr val="white"/>
                </a:solidFill>
                <a:latin typeface="Times New Roman" panose="02020603050405020304" pitchFamily="18" charset="0"/>
                <a:cs typeface="Times New Roman" panose="02020603050405020304" pitchFamily="18" charset="0"/>
              </a:rPr>
              <a:t>» è confezionata da questo tipo di carne, </a:t>
            </a:r>
          </a:p>
          <a:p>
            <a:r>
              <a:rPr lang="it-IT" sz="2000" b="1" dirty="0" smtClean="0">
                <a:solidFill>
                  <a:prstClr val="white"/>
                </a:solidFill>
                <a:latin typeface="Times New Roman" panose="02020603050405020304" pitchFamily="18" charset="0"/>
                <a:cs typeface="Times New Roman" panose="02020603050405020304" pitchFamily="18" charset="0"/>
              </a:rPr>
              <a:t>visto che la legislazione permette di dichiarare l’origine italiana anche se la materia prima  viene dall’estero.</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76455"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441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4850841"/>
            <a:ext cx="9144000" cy="2031325"/>
          </a:xfrm>
          <a:prstGeom prst="rect">
            <a:avLst/>
          </a:prstGeom>
          <a:noFill/>
        </p:spPr>
        <p:txBody>
          <a:bodyPr wrap="square" rtlCol="0">
            <a:spAutoFit/>
          </a:bodyPr>
          <a:lstStyle/>
          <a:p>
            <a:r>
              <a:rPr lang="it-IT" sz="2100" b="1" dirty="0" smtClean="0">
                <a:solidFill>
                  <a:prstClr val="white"/>
                </a:solidFill>
                <a:latin typeface="Times New Roman" panose="02020603050405020304" pitchFamily="18" charset="0"/>
                <a:cs typeface="Times New Roman" panose="02020603050405020304" pitchFamily="18" charset="0"/>
              </a:rPr>
              <a:t>Ma anche in Italia si stanno diffondendo. In Romagna già esistono allevamenti di polli multipiano. </a:t>
            </a:r>
            <a:r>
              <a:rPr lang="it-IT" sz="2100" b="1" dirty="0">
                <a:solidFill>
                  <a:prstClr val="white"/>
                </a:solidFill>
                <a:latin typeface="Times New Roman" panose="02020603050405020304" pitchFamily="18" charset="0"/>
                <a:cs typeface="Times New Roman" panose="02020603050405020304" pitchFamily="18" charset="0"/>
              </a:rPr>
              <a:t>Si tratta di capannoni a 6 piani, che si stima possano contenere circa 20 mila animali per piano: </a:t>
            </a:r>
            <a:r>
              <a:rPr lang="it-IT" sz="2100" b="1" dirty="0" smtClean="0">
                <a:solidFill>
                  <a:prstClr val="white"/>
                </a:solidFill>
                <a:latin typeface="Times New Roman" panose="02020603050405020304" pitchFamily="18" charset="0"/>
                <a:cs typeface="Times New Roman" panose="02020603050405020304" pitchFamily="18" charset="0"/>
              </a:rPr>
              <a:t>in </a:t>
            </a:r>
            <a:r>
              <a:rPr lang="it-IT" sz="2100" b="1" dirty="0">
                <a:solidFill>
                  <a:prstClr val="white"/>
                </a:solidFill>
                <a:latin typeface="Times New Roman" panose="02020603050405020304" pitchFamily="18" charset="0"/>
                <a:cs typeface="Times New Roman" panose="02020603050405020304" pitchFamily="18" charset="0"/>
              </a:rPr>
              <a:t>ogni capannone ci </a:t>
            </a:r>
            <a:r>
              <a:rPr lang="it-IT" sz="2100" b="1" dirty="0" smtClean="0">
                <a:solidFill>
                  <a:prstClr val="white"/>
                </a:solidFill>
                <a:latin typeface="Times New Roman" panose="02020603050405020304" pitchFamily="18" charset="0"/>
                <a:cs typeface="Times New Roman" panose="02020603050405020304" pitchFamily="18" charset="0"/>
              </a:rPr>
              <a:t>possono </a:t>
            </a:r>
            <a:r>
              <a:rPr lang="it-IT" sz="2100" b="1" dirty="0">
                <a:solidFill>
                  <a:prstClr val="white"/>
                </a:solidFill>
                <a:latin typeface="Times New Roman" panose="02020603050405020304" pitchFamily="18" charset="0"/>
                <a:cs typeface="Times New Roman" panose="02020603050405020304" pitchFamily="18" charset="0"/>
              </a:rPr>
              <a:t>essere oltre 120 mila animali. Ma non è tutto: nella zona oggetto dell’inchiesta esistono più realtà di questo tipo, tanto che si calcola che solo in quel </a:t>
            </a:r>
            <a:endParaRPr lang="it-IT" sz="2100" b="1" dirty="0" smtClean="0">
              <a:solidFill>
                <a:prstClr val="white"/>
              </a:solidFill>
              <a:latin typeface="Times New Roman" panose="02020603050405020304" pitchFamily="18" charset="0"/>
              <a:cs typeface="Times New Roman" panose="02020603050405020304" pitchFamily="18" charset="0"/>
            </a:endParaRPr>
          </a:p>
          <a:p>
            <a:r>
              <a:rPr lang="it-IT" sz="2100" b="1" dirty="0" smtClean="0">
                <a:solidFill>
                  <a:prstClr val="white"/>
                </a:solidFill>
                <a:latin typeface="Times New Roman" panose="02020603050405020304" pitchFamily="18" charset="0"/>
                <a:cs typeface="Times New Roman" panose="02020603050405020304" pitchFamily="18" charset="0"/>
              </a:rPr>
              <a:t>luogo </a:t>
            </a:r>
            <a:r>
              <a:rPr lang="it-IT" sz="2100" b="1" dirty="0">
                <a:solidFill>
                  <a:prstClr val="white"/>
                </a:solidFill>
                <a:latin typeface="Times New Roman" panose="02020603050405020304" pitchFamily="18" charset="0"/>
                <a:cs typeface="Times New Roman" panose="02020603050405020304" pitchFamily="18" charset="0"/>
              </a:rPr>
              <a:t>vengano allevati oltre un milione di polli. </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92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167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399562" y="0"/>
            <a:ext cx="3744437" cy="6817251"/>
          </a:xfrm>
          <a:prstGeom prst="rect">
            <a:avLst/>
          </a:prstGeom>
          <a:noFill/>
        </p:spPr>
        <p:txBody>
          <a:bodyPr wrap="square" rtlCol="0">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Senza il consumo di carne e latticini, l’uso di terreni agricoli globali potrebbe essere ridotto del 75%, un’area equivalente a Stati Uniti, Cina, Unione europea e Australia messi insieme. Inoltre, le diete a base vegetale riducono le emissioni alimentari fino al 73%. Questo taglio non riguarda solo le emissioni di gas serra, ma anche quelle acidificanti ed eutrofizzanti che degradano gli ecosistemi terrestri e acquatici. Anche i prelievi di acqua dolce, con un’alimentazione vegana, diminuiscono di un quarto.</a:t>
            </a:r>
            <a:endParaRPr lang="it-IT" sz="23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995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0431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6396944"/>
            <a:ext cx="9170330" cy="523220"/>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La fame di carne però non accenna a diminuire….</a:t>
            </a:r>
            <a:endParaRPr lang="it-IT" sz="28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71121" b="5323"/>
          <a:stretch/>
        </p:blipFill>
        <p:spPr bwMode="auto">
          <a:xfrm>
            <a:off x="0" y="13550"/>
            <a:ext cx="9117670" cy="644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5796136" y="13550"/>
            <a:ext cx="3321534" cy="2308324"/>
          </a:xfrm>
          <a:prstGeom prst="rect">
            <a:avLst/>
          </a:prstGeom>
          <a:solidFill>
            <a:schemeClr val="bg1"/>
          </a:solidFill>
        </p:spPr>
        <p:txBody>
          <a:bodyPr wrap="square" rtlCol="0">
            <a:spAutoFit/>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p:txBody>
      </p:sp>
    </p:spTree>
    <p:extLst>
      <p:ext uri="{BB962C8B-B14F-4D97-AF65-F5344CB8AC3E}">
        <p14:creationId xmlns:p14="http://schemas.microsoft.com/office/powerpoint/2010/main" val="3897187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4191889"/>
            <a:ext cx="9144000" cy="2677656"/>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E’ proprio l’Europa occidentale in cui si consuma la maggior quantità di carne in assoluto, anche se la popolazione è in diminuzione tendenziale. Ma visto che in tutto il resto del mondo gli abitanti aumentano, e che l’invecchiamento degli Europei richiederà un’importazione di manodopera dal Sud del mondo,  in qualche modo bisognerà pur nutrire i poveri, che anche da noi </a:t>
            </a:r>
          </a:p>
          <a:p>
            <a:r>
              <a:rPr lang="it-IT" sz="2400" b="1" dirty="0" smtClean="0">
                <a:solidFill>
                  <a:prstClr val="white"/>
                </a:solidFill>
                <a:latin typeface="Times New Roman" panose="02020603050405020304" pitchFamily="18" charset="0"/>
                <a:cs typeface="Times New Roman" panose="02020603050405020304" pitchFamily="18" charset="0"/>
              </a:rPr>
              <a:t>ammontano ormai al 30% della popolazione bianca…..</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29"/>
            <a:ext cx="9144000" cy="417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05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4581128"/>
            <a:ext cx="9144000" cy="2308324"/>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Una delle proposte più «innovative» è quella di mangiare insetti. Per superare i problemi culturali, si consiglia – almeno all’inizio – di farne farina iperproteica da mescolare agli alimenti «classici», o da trasformare in «prodotti da forno» opportunamente lavorati e aromatizzati che non farebbero sospettare l’origine animale </a:t>
            </a:r>
          </a:p>
          <a:p>
            <a:r>
              <a:rPr lang="it-IT" sz="2400" b="1" dirty="0" smtClean="0">
                <a:solidFill>
                  <a:prstClr val="white"/>
                </a:solidFill>
                <a:latin typeface="Times New Roman" panose="02020603050405020304" pitchFamily="18" charset="0"/>
                <a:cs typeface="Times New Roman" panose="02020603050405020304" pitchFamily="18" charset="0"/>
              </a:rPr>
              <a:t>della materia prima. Ma questo risolverebbe la crisi?</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2256"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60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0074" y="404664"/>
            <a:ext cx="9144000" cy="6001643"/>
          </a:xfrm>
          <a:prstGeom prst="rect">
            <a:avLst/>
          </a:prstGeom>
          <a:noFill/>
        </p:spPr>
        <p:txBody>
          <a:bodyPr wrap="square" rtlCol="0">
            <a:spAutoFit/>
          </a:bodyPr>
          <a:lstStyle/>
          <a:p>
            <a:pPr algn="ctr"/>
            <a:r>
              <a:rPr lang="it-IT" sz="9600" b="1" dirty="0" smtClean="0">
                <a:solidFill>
                  <a:srgbClr val="FF0000"/>
                </a:solidFill>
                <a:latin typeface="Times New Roman" panose="02020603050405020304" pitchFamily="18" charset="0"/>
                <a:cs typeface="Times New Roman" panose="02020603050405020304" pitchFamily="18" charset="0"/>
              </a:rPr>
              <a:t>L’UMANITA’ </a:t>
            </a:r>
          </a:p>
          <a:p>
            <a:pPr algn="ctr"/>
            <a:r>
              <a:rPr lang="it-IT" sz="9600" b="1" dirty="0" smtClean="0">
                <a:solidFill>
                  <a:srgbClr val="FF0000"/>
                </a:solidFill>
                <a:latin typeface="Times New Roman" panose="02020603050405020304" pitchFamily="18" charset="0"/>
                <a:cs typeface="Times New Roman" panose="02020603050405020304" pitchFamily="18" charset="0"/>
              </a:rPr>
              <a:t>SI E’ SEMPRE CIBATA DI INSETTI</a:t>
            </a:r>
            <a:endParaRPr lang="it-IT" sz="96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923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796136" y="0"/>
            <a:ext cx="3347864" cy="6524863"/>
          </a:xfrm>
          <a:prstGeom prst="rect">
            <a:avLst/>
          </a:prstGeom>
          <a:noFill/>
        </p:spPr>
        <p:txBody>
          <a:bodyPr wrap="square" rtlCol="0">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Il </a:t>
            </a:r>
            <a:r>
              <a:rPr lang="it-IT" sz="1900" b="1" dirty="0">
                <a:solidFill>
                  <a:prstClr val="white"/>
                </a:solidFill>
                <a:latin typeface="Times New Roman" panose="02020603050405020304" pitchFamily="18" charset="0"/>
                <a:cs typeface="Times New Roman" panose="02020603050405020304" pitchFamily="18" charset="0"/>
              </a:rPr>
              <a:t>Signore disse a Mosè e ad Aronne: </a:t>
            </a:r>
            <a:r>
              <a:rPr lang="it-IT" sz="1900" b="1" dirty="0" smtClean="0">
                <a:solidFill>
                  <a:prstClr val="white"/>
                </a:solidFill>
                <a:latin typeface="Times New Roman" panose="02020603050405020304" pitchFamily="18" charset="0"/>
                <a:cs typeface="Times New Roman" panose="02020603050405020304" pitchFamily="18" charset="0"/>
              </a:rPr>
              <a:t> </a:t>
            </a:r>
            <a:r>
              <a:rPr lang="it-IT" sz="1900" b="1" dirty="0">
                <a:solidFill>
                  <a:prstClr val="white"/>
                </a:solidFill>
                <a:latin typeface="Times New Roman" panose="02020603050405020304" pitchFamily="18" charset="0"/>
                <a:cs typeface="Times New Roman" panose="02020603050405020304" pitchFamily="18" charset="0"/>
              </a:rPr>
              <a:t>«Riferite agli Israeliti: Questi sono gli animali che potrete mangiare fra tutte le bestie che sono sulla terra. </a:t>
            </a:r>
            <a:r>
              <a:rPr lang="it-IT" sz="1900" b="1" dirty="0" smtClean="0">
                <a:solidFill>
                  <a:prstClr val="white"/>
                </a:solidFill>
                <a:latin typeface="Times New Roman" panose="02020603050405020304" pitchFamily="18" charset="0"/>
                <a:cs typeface="Times New Roman" panose="02020603050405020304" pitchFamily="18" charset="0"/>
              </a:rPr>
              <a:t>Sarà </a:t>
            </a:r>
            <a:r>
              <a:rPr lang="it-IT" sz="1900" b="1" dirty="0">
                <a:solidFill>
                  <a:prstClr val="white"/>
                </a:solidFill>
                <a:latin typeface="Times New Roman" panose="02020603050405020304" pitchFamily="18" charset="0"/>
                <a:cs typeface="Times New Roman" panose="02020603050405020304" pitchFamily="18" charset="0"/>
              </a:rPr>
              <a:t>per voi in abominio anche ogni insetto alato, che cammina su quattro piedi. </a:t>
            </a:r>
            <a:r>
              <a:rPr lang="it-IT" sz="1900" b="1" dirty="0" smtClean="0">
                <a:solidFill>
                  <a:prstClr val="white"/>
                </a:solidFill>
                <a:latin typeface="Times New Roman" panose="02020603050405020304" pitchFamily="18" charset="0"/>
                <a:cs typeface="Times New Roman" panose="02020603050405020304" pitchFamily="18" charset="0"/>
              </a:rPr>
              <a:t>Però </a:t>
            </a:r>
            <a:r>
              <a:rPr lang="it-IT" sz="1900" b="1" dirty="0">
                <a:solidFill>
                  <a:prstClr val="white"/>
                </a:solidFill>
                <a:latin typeface="Times New Roman" panose="02020603050405020304" pitchFamily="18" charset="0"/>
                <a:cs typeface="Times New Roman" panose="02020603050405020304" pitchFamily="18" charset="0"/>
              </a:rPr>
              <a:t>fra tutti gli insetti alati che camminano su quattro piedi, potrete mangiare quelli che hanno due zampe sopra i piedi, per saltare sulla terra. </a:t>
            </a:r>
            <a:r>
              <a:rPr lang="it-IT" sz="1900" b="1" dirty="0" smtClean="0">
                <a:solidFill>
                  <a:prstClr val="white"/>
                </a:solidFill>
                <a:latin typeface="Times New Roman" panose="02020603050405020304" pitchFamily="18" charset="0"/>
                <a:cs typeface="Times New Roman" panose="02020603050405020304" pitchFamily="18" charset="0"/>
              </a:rPr>
              <a:t>Perciò </a:t>
            </a:r>
            <a:r>
              <a:rPr lang="it-IT" sz="1900" b="1" dirty="0">
                <a:solidFill>
                  <a:prstClr val="white"/>
                </a:solidFill>
                <a:latin typeface="Times New Roman" panose="02020603050405020304" pitchFamily="18" charset="0"/>
                <a:cs typeface="Times New Roman" panose="02020603050405020304" pitchFamily="18" charset="0"/>
              </a:rPr>
              <a:t>potrete mangiare i seguenti: ogni specie di cavalletta, ogni specie di locusta, ogni specie di </a:t>
            </a:r>
            <a:r>
              <a:rPr lang="it-IT" sz="1900" b="1" dirty="0" err="1">
                <a:solidFill>
                  <a:prstClr val="white"/>
                </a:solidFill>
                <a:latin typeface="Times New Roman" panose="02020603050405020304" pitchFamily="18" charset="0"/>
                <a:cs typeface="Times New Roman" panose="02020603050405020304" pitchFamily="18" charset="0"/>
              </a:rPr>
              <a:t>acrìdi</a:t>
            </a:r>
            <a:r>
              <a:rPr lang="it-IT" sz="1900" b="1" dirty="0">
                <a:solidFill>
                  <a:prstClr val="white"/>
                </a:solidFill>
                <a:latin typeface="Times New Roman" panose="02020603050405020304" pitchFamily="18" charset="0"/>
                <a:cs typeface="Times New Roman" panose="02020603050405020304" pitchFamily="18" charset="0"/>
              </a:rPr>
              <a:t> e ogni specie di grillo. </a:t>
            </a:r>
            <a:r>
              <a:rPr lang="it-IT" sz="1900" b="1" dirty="0" smtClean="0">
                <a:solidFill>
                  <a:prstClr val="white"/>
                </a:solidFill>
                <a:latin typeface="Times New Roman" panose="02020603050405020304" pitchFamily="18" charset="0"/>
                <a:cs typeface="Times New Roman" panose="02020603050405020304" pitchFamily="18" charset="0"/>
              </a:rPr>
              <a:t>Ogni </a:t>
            </a:r>
            <a:r>
              <a:rPr lang="it-IT" sz="1900" b="1" dirty="0">
                <a:solidFill>
                  <a:prstClr val="white"/>
                </a:solidFill>
                <a:latin typeface="Times New Roman" panose="02020603050405020304" pitchFamily="18" charset="0"/>
                <a:cs typeface="Times New Roman" panose="02020603050405020304" pitchFamily="18" charset="0"/>
              </a:rPr>
              <a:t>altro insetto alato che ha quattro piedi lo </a:t>
            </a:r>
            <a:endParaRPr lang="it-IT" sz="1900" b="1" dirty="0" smtClean="0">
              <a:solidFill>
                <a:prstClr val="white"/>
              </a:solidFill>
              <a:latin typeface="Times New Roman" panose="02020603050405020304" pitchFamily="18" charset="0"/>
              <a:cs typeface="Times New Roman" panose="02020603050405020304" pitchFamily="18" charset="0"/>
            </a:endParaRPr>
          </a:p>
          <a:p>
            <a:r>
              <a:rPr lang="it-IT" sz="1900" b="1" dirty="0" smtClean="0">
                <a:solidFill>
                  <a:prstClr val="white"/>
                </a:solidFill>
                <a:latin typeface="Times New Roman" panose="02020603050405020304" pitchFamily="18" charset="0"/>
                <a:cs typeface="Times New Roman" panose="02020603050405020304" pitchFamily="18" charset="0"/>
              </a:rPr>
              <a:t>terrete </a:t>
            </a:r>
            <a:r>
              <a:rPr lang="it-IT" sz="1900" b="1" dirty="0">
                <a:solidFill>
                  <a:prstClr val="white"/>
                </a:solidFill>
                <a:latin typeface="Times New Roman" panose="02020603050405020304" pitchFamily="18" charset="0"/>
                <a:cs typeface="Times New Roman" panose="02020603050405020304" pitchFamily="18" charset="0"/>
              </a:rPr>
              <a:t>in abominio! </a:t>
            </a:r>
            <a:endParaRPr lang="it-IT" sz="1900" b="1" dirty="0" smtClean="0">
              <a:solidFill>
                <a:prstClr val="white"/>
              </a:solidFill>
              <a:latin typeface="Times New Roman" panose="02020603050405020304" pitchFamily="18" charset="0"/>
              <a:cs typeface="Times New Roman" panose="02020603050405020304" pitchFamily="18" charset="0"/>
            </a:endParaRPr>
          </a:p>
          <a:p>
            <a:r>
              <a:rPr lang="it-IT" sz="1900" b="1" dirty="0" smtClean="0">
                <a:solidFill>
                  <a:prstClr val="white"/>
                </a:solidFill>
                <a:latin typeface="Times New Roman" panose="02020603050405020304" pitchFamily="18" charset="0"/>
                <a:cs typeface="Times New Roman" panose="02020603050405020304" pitchFamily="18" charset="0"/>
              </a:rPr>
              <a:t>Levitico 1,2,20-23.</a:t>
            </a:r>
            <a:endParaRPr lang="it-IT" sz="19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
            <a:ext cx="5796138" cy="681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41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003537" y="-24138"/>
            <a:ext cx="4139951" cy="7248138"/>
          </a:xfrm>
          <a:prstGeom prst="rect">
            <a:avLst/>
          </a:prstGeom>
          <a:noFill/>
        </p:spPr>
        <p:txBody>
          <a:bodyPr wrap="square" rtlCol="0">
            <a:spAutoFit/>
          </a:bodyPr>
          <a:lstStyle/>
          <a:p>
            <a:r>
              <a:rPr lang="it-IT" sz="3000" b="1" dirty="0" smtClean="0">
                <a:solidFill>
                  <a:prstClr val="white"/>
                </a:solidFill>
                <a:latin typeface="Times New Roman" panose="02020603050405020304" pitchFamily="18" charset="0"/>
                <a:cs typeface="Times New Roman" panose="02020603050405020304" pitchFamily="18" charset="0"/>
              </a:rPr>
              <a:t>Contengono il 65% di proteine ​​complete, quasi il doppio rispetto alla carne di manzo, costituite da tutti e nove gli aminoacidi essenziali, da vitamina B12, ferro e chitina. Secondo Cricket </a:t>
            </a:r>
            <a:r>
              <a:rPr lang="it-IT" sz="3000" b="1" dirty="0" err="1" smtClean="0">
                <a:solidFill>
                  <a:prstClr val="white"/>
                </a:solidFill>
                <a:latin typeface="Times New Roman" panose="02020603050405020304" pitchFamily="18" charset="0"/>
                <a:cs typeface="Times New Roman" panose="02020603050405020304" pitchFamily="18" charset="0"/>
              </a:rPr>
              <a:t>One</a:t>
            </a:r>
            <a:r>
              <a:rPr lang="it-IT" sz="3000" b="1" dirty="0" smtClean="0">
                <a:solidFill>
                  <a:prstClr val="white"/>
                </a:solidFill>
                <a:latin typeface="Times New Roman" panose="02020603050405020304" pitchFamily="18" charset="0"/>
                <a:cs typeface="Times New Roman" panose="02020603050405020304" pitchFamily="18" charset="0"/>
              </a:rPr>
              <a:t> (azienda leader nella produzione) sono “una valida fonte di proteine alternativa alla </a:t>
            </a:r>
          </a:p>
          <a:p>
            <a:r>
              <a:rPr lang="it-IT" sz="3000" b="1" dirty="0" smtClean="0">
                <a:solidFill>
                  <a:prstClr val="white"/>
                </a:solidFill>
                <a:latin typeface="Times New Roman" panose="02020603050405020304" pitchFamily="18" charset="0"/>
                <a:cs typeface="Times New Roman" panose="02020603050405020304" pitchFamily="18" charset="0"/>
              </a:rPr>
              <a:t>carne”. Ma sarà poi </a:t>
            </a:r>
          </a:p>
          <a:p>
            <a:r>
              <a:rPr lang="it-IT" sz="3000" b="1" dirty="0" smtClean="0">
                <a:solidFill>
                  <a:prstClr val="white"/>
                </a:solidFill>
                <a:latin typeface="Times New Roman" panose="02020603050405020304" pitchFamily="18" charset="0"/>
                <a:cs typeface="Times New Roman" panose="02020603050405020304" pitchFamily="18" charset="0"/>
              </a:rPr>
              <a:t>proprio vero?</a:t>
            </a:r>
            <a:endParaRPr lang="it-IT" sz="3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4048" cy="688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124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4891588"/>
            <a:ext cx="9144001" cy="1862048"/>
          </a:xfrm>
          <a:prstGeom prst="rect">
            <a:avLst/>
          </a:prstGeom>
          <a:noFill/>
        </p:spPr>
        <p:txBody>
          <a:bodyPr wrap="square" rtlCol="0">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Il Levitico è il libro di istruzioni che il Signore diede a Mosè per condurre il suo popolo nel deserto del Sinai. Si trattava di una situazione estrema, in cui bisognava mangiare qualunque cosa per sopravvivere. Fra gli Ebrei, a parte Giovanni Battista che fa l’eremita nel deserto e mangia locuste, nessuno mangiava, né mangia, insetti. </a:t>
            </a:r>
            <a:endParaRPr lang="it-IT" sz="23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5" y="0"/>
            <a:ext cx="9144000" cy="491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645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859266" y="0"/>
            <a:ext cx="3284733" cy="6817251"/>
          </a:xfrm>
          <a:prstGeom prst="rect">
            <a:avLst/>
          </a:prstGeom>
          <a:noFill/>
        </p:spPr>
        <p:txBody>
          <a:bodyPr wrap="square" rtlCol="0">
            <a:spAutoFit/>
          </a:bodyPr>
          <a:lstStyle/>
          <a:p>
            <a:r>
              <a:rPr lang="it-IT" sz="1900" b="1" dirty="0">
                <a:solidFill>
                  <a:prstClr val="white"/>
                </a:solidFill>
                <a:latin typeface="Times New Roman" panose="02020603050405020304" pitchFamily="18" charset="0"/>
                <a:cs typeface="Times New Roman" panose="02020603050405020304" pitchFamily="18" charset="0"/>
              </a:rPr>
              <a:t>Nel Neolitico, intorno al 10 mila a. C., quando ebbe inizio l’allevamento, in Eurasia erano presenti 13 delle 14 tipologie di animali addomesticabili (il lama </a:t>
            </a:r>
            <a:r>
              <a:rPr lang="it-IT" sz="1900" b="1" dirty="0" smtClean="0">
                <a:solidFill>
                  <a:prstClr val="white"/>
                </a:solidFill>
                <a:latin typeface="Times New Roman" panose="02020603050405020304" pitchFamily="18" charset="0"/>
                <a:cs typeface="Times New Roman" panose="02020603050405020304" pitchFamily="18" charset="0"/>
              </a:rPr>
              <a:t>era </a:t>
            </a:r>
            <a:r>
              <a:rPr lang="it-IT" sz="1900" b="1" dirty="0">
                <a:solidFill>
                  <a:prstClr val="white"/>
                </a:solidFill>
                <a:latin typeface="Times New Roman" panose="02020603050405020304" pitchFamily="18" charset="0"/>
                <a:cs typeface="Times New Roman" panose="02020603050405020304" pitchFamily="18" charset="0"/>
              </a:rPr>
              <a:t>nelle Americhe). Gli euroasiatici </a:t>
            </a:r>
            <a:r>
              <a:rPr lang="it-IT" sz="1900" b="1" dirty="0" smtClean="0">
                <a:solidFill>
                  <a:prstClr val="white"/>
                </a:solidFill>
                <a:latin typeface="Times New Roman" panose="02020603050405020304" pitchFamily="18" charset="0"/>
                <a:cs typeface="Times New Roman" panose="02020603050405020304" pitchFamily="18" charset="0"/>
              </a:rPr>
              <a:t>disponevano </a:t>
            </a:r>
            <a:r>
              <a:rPr lang="it-IT" sz="1900" b="1" dirty="0">
                <a:solidFill>
                  <a:prstClr val="white"/>
                </a:solidFill>
                <a:latin typeface="Times New Roman" panose="02020603050405020304" pitchFamily="18" charset="0"/>
                <a:cs typeface="Times New Roman" panose="02020603050405020304" pitchFamily="18" charset="0"/>
              </a:rPr>
              <a:t>di grandi mammiferi terrestri, erbivori e onnivori. Questi fornivano non solo una considerevole quantità di carne, </a:t>
            </a:r>
            <a:r>
              <a:rPr lang="it-IT" sz="1900" b="1" dirty="0" smtClean="0">
                <a:solidFill>
                  <a:prstClr val="white"/>
                </a:solidFill>
                <a:latin typeface="Times New Roman" panose="02020603050405020304" pitchFamily="18" charset="0"/>
                <a:cs typeface="Times New Roman" panose="02020603050405020304" pitchFamily="18" charset="0"/>
              </a:rPr>
              <a:t>latte e prodotti caseari. Così </a:t>
            </a:r>
            <a:r>
              <a:rPr lang="it-IT" sz="1900" b="1" dirty="0">
                <a:solidFill>
                  <a:prstClr val="white"/>
                </a:solidFill>
                <a:latin typeface="Times New Roman" panose="02020603050405020304" pitchFamily="18" charset="0"/>
                <a:cs typeface="Times New Roman" panose="02020603050405020304" pitchFamily="18" charset="0"/>
              </a:rPr>
              <a:t>il consumo di insetti, per quanto diffuso nel Paleolitico e presente nel Neolitico, diventa progressivamente un fenomeno riservato a pochi</a:t>
            </a:r>
            <a:r>
              <a:rPr lang="it-IT" sz="1900" b="1" dirty="0" smtClean="0">
                <a:solidFill>
                  <a:prstClr val="white"/>
                </a:solidFill>
                <a:latin typeface="Times New Roman" panose="02020603050405020304" pitchFamily="18" charset="0"/>
                <a:cs typeface="Times New Roman" panose="02020603050405020304" pitchFamily="18" charset="0"/>
              </a:rPr>
              <a:t>. Residuo culturale, necessità di alcuni momenti particolari, o, con l’avvento delle società urbane classiste e schiaviste, ai ceti più bassi.</a:t>
            </a:r>
            <a:endParaRPr lang="it-IT" sz="19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3" y="-6192"/>
            <a:ext cx="5850004" cy="686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251520" y="441715"/>
            <a:ext cx="2077813" cy="338554"/>
          </a:xfrm>
          <a:prstGeom prst="rect">
            <a:avLst/>
          </a:prstGeom>
          <a:noFill/>
        </p:spPr>
        <p:txBody>
          <a:bodyPr wrap="none" rtlCol="0">
            <a:spAutoFit/>
          </a:bodyPr>
          <a:lstStyle/>
          <a:p>
            <a:r>
              <a:rPr lang="it-IT" sz="1600" b="1" dirty="0" smtClean="0">
                <a:latin typeface="Times New Roman" panose="02020603050405020304" pitchFamily="18" charset="0"/>
                <a:cs typeface="Times New Roman" panose="02020603050405020304" pitchFamily="18" charset="0"/>
              </a:rPr>
              <a:t>Uomo di Neanderthal</a:t>
            </a:r>
            <a:endParaRPr lang="it-IT"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613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0072" y="0"/>
            <a:ext cx="3923928" cy="6863417"/>
          </a:xfrm>
          <a:prstGeom prst="rect">
            <a:avLst/>
          </a:prstGeom>
          <a:noFill/>
        </p:spPr>
        <p:txBody>
          <a:bodyPr wrap="square" rtlCol="0">
            <a:spAutoFit/>
          </a:bodyPr>
          <a:lstStyle/>
          <a:p>
            <a:r>
              <a:rPr lang="it-IT" sz="2000" b="1" dirty="0">
                <a:solidFill>
                  <a:prstClr val="white"/>
                </a:solidFill>
                <a:latin typeface="Times New Roman" panose="02020603050405020304" pitchFamily="18" charset="0"/>
                <a:cs typeface="Times New Roman" panose="02020603050405020304" pitchFamily="18" charset="0"/>
              </a:rPr>
              <a:t>Questa abitudine all’</a:t>
            </a:r>
            <a:r>
              <a:rPr lang="it-IT" sz="2000" b="1" dirty="0" err="1">
                <a:solidFill>
                  <a:prstClr val="white"/>
                </a:solidFill>
                <a:latin typeface="Times New Roman" panose="02020603050405020304" pitchFamily="18" charset="0"/>
                <a:cs typeface="Times New Roman" panose="02020603050405020304" pitchFamily="18" charset="0"/>
              </a:rPr>
              <a:t>entomofagia</a:t>
            </a:r>
            <a:r>
              <a:rPr lang="it-IT" sz="2000" b="1" dirty="0">
                <a:solidFill>
                  <a:prstClr val="white"/>
                </a:solidFill>
                <a:latin typeface="Times New Roman" panose="02020603050405020304" pitchFamily="18" charset="0"/>
                <a:cs typeface="Times New Roman" panose="02020603050405020304" pitchFamily="18" charset="0"/>
              </a:rPr>
              <a:t> non si perse completamente nelle popolazioni </a:t>
            </a:r>
            <a:r>
              <a:rPr lang="it-IT" sz="2000" b="1" dirty="0" smtClean="0">
                <a:solidFill>
                  <a:prstClr val="white"/>
                </a:solidFill>
                <a:latin typeface="Times New Roman" panose="02020603050405020304" pitchFamily="18" charset="0"/>
                <a:cs typeface="Times New Roman" panose="02020603050405020304" pitchFamily="18" charset="0"/>
              </a:rPr>
              <a:t>euroasiatiche. Aristotele </a:t>
            </a:r>
            <a:r>
              <a:rPr lang="it-IT" sz="2000" b="1" dirty="0">
                <a:solidFill>
                  <a:prstClr val="white"/>
                </a:solidFill>
                <a:latin typeface="Times New Roman" panose="02020603050405020304" pitchFamily="18" charset="0"/>
                <a:cs typeface="Times New Roman" panose="02020603050405020304" pitchFamily="18" charset="0"/>
              </a:rPr>
              <a:t>(384-322 a.C.) scrisse nel suo </a:t>
            </a:r>
            <a:r>
              <a:rPr lang="it-IT" sz="2000" b="1" dirty="0" err="1">
                <a:solidFill>
                  <a:prstClr val="white"/>
                </a:solidFill>
                <a:latin typeface="Times New Roman" panose="02020603050405020304" pitchFamily="18" charset="0"/>
                <a:cs typeface="Times New Roman" panose="02020603050405020304" pitchFamily="18" charset="0"/>
              </a:rPr>
              <a:t>Historia</a:t>
            </a:r>
            <a:r>
              <a:rPr lang="it-IT" sz="2000" b="1" dirty="0">
                <a:solidFill>
                  <a:prstClr val="white"/>
                </a:solidFill>
                <a:latin typeface="Times New Roman" panose="02020603050405020304" pitchFamily="18" charset="0"/>
                <a:cs typeface="Times New Roman" panose="02020603050405020304" pitchFamily="18" charset="0"/>
              </a:rPr>
              <a:t> </a:t>
            </a:r>
            <a:r>
              <a:rPr lang="it-IT" sz="2000" b="1" dirty="0" err="1">
                <a:solidFill>
                  <a:prstClr val="white"/>
                </a:solidFill>
                <a:latin typeface="Times New Roman" panose="02020603050405020304" pitchFamily="18" charset="0"/>
                <a:cs typeface="Times New Roman" panose="02020603050405020304" pitchFamily="18" charset="0"/>
              </a:rPr>
              <a:t>Animalium</a:t>
            </a:r>
            <a:r>
              <a:rPr lang="it-IT" sz="2000" b="1" dirty="0" smtClean="0">
                <a:solidFill>
                  <a:prstClr val="white"/>
                </a:solidFill>
                <a:latin typeface="Times New Roman" panose="02020603050405020304" pitchFamily="18" charset="0"/>
                <a:cs typeface="Times New Roman" panose="02020603050405020304" pitchFamily="18" charset="0"/>
              </a:rPr>
              <a:t>:«La </a:t>
            </a:r>
            <a:r>
              <a:rPr lang="it-IT" sz="2000" b="1" dirty="0">
                <a:solidFill>
                  <a:prstClr val="white"/>
                </a:solidFill>
                <a:latin typeface="Times New Roman" panose="02020603050405020304" pitchFamily="18" charset="0"/>
                <a:cs typeface="Times New Roman" panose="02020603050405020304" pitchFamily="18" charset="0"/>
              </a:rPr>
              <a:t>larva della cicala ha un sapore migliore all’ultimo stadio dell’evoluzione larvale, ovvero quando diventa una ninfa» e riportò inoltre che  «gli adulti femmina sono migliori dopo la copula perché pieni di </a:t>
            </a:r>
            <a:r>
              <a:rPr lang="it-IT" sz="2000" b="1" dirty="0" smtClean="0">
                <a:solidFill>
                  <a:prstClr val="white"/>
                </a:solidFill>
                <a:latin typeface="Times New Roman" panose="02020603050405020304" pitchFamily="18" charset="0"/>
                <a:cs typeface="Times New Roman" panose="02020603050405020304" pitchFamily="18" charset="0"/>
              </a:rPr>
              <a:t>uova. Erodoto</a:t>
            </a:r>
            <a:r>
              <a:rPr lang="it-IT" sz="2000" b="1" dirty="0">
                <a:solidFill>
                  <a:prstClr val="white"/>
                </a:solidFill>
                <a:latin typeface="Times New Roman" panose="02020603050405020304" pitchFamily="18" charset="0"/>
                <a:cs typeface="Times New Roman" panose="02020603050405020304" pitchFamily="18" charset="0"/>
              </a:rPr>
              <a:t>, </a:t>
            </a:r>
            <a:r>
              <a:rPr lang="it-IT" sz="2000" b="1" dirty="0" smtClean="0">
                <a:solidFill>
                  <a:prstClr val="white"/>
                </a:solidFill>
                <a:latin typeface="Times New Roman" panose="02020603050405020304" pitchFamily="18" charset="0"/>
                <a:cs typeface="Times New Roman" panose="02020603050405020304" pitchFamily="18" charset="0"/>
              </a:rPr>
              <a:t>attesta </a:t>
            </a:r>
            <a:r>
              <a:rPr lang="it-IT" sz="2000" b="1" dirty="0">
                <a:solidFill>
                  <a:prstClr val="white"/>
                </a:solidFill>
                <a:latin typeface="Times New Roman" panose="02020603050405020304" pitchFamily="18" charset="0"/>
                <a:cs typeface="Times New Roman" panose="02020603050405020304" pitchFamily="18" charset="0"/>
              </a:rPr>
              <a:t>che nel IV secolo a. C. la tribù dei nomadi dell’Asia centrale chiamati i Budini </a:t>
            </a:r>
            <a:r>
              <a:rPr lang="it-IT" sz="2000" b="1" dirty="0" smtClean="0">
                <a:solidFill>
                  <a:prstClr val="white"/>
                </a:solidFill>
                <a:latin typeface="Times New Roman" panose="02020603050405020304" pitchFamily="18" charset="0"/>
                <a:cs typeface="Times New Roman" panose="02020603050405020304" pitchFamily="18" charset="0"/>
              </a:rPr>
              <a:t>sono </a:t>
            </a:r>
            <a:r>
              <a:rPr lang="it-IT" sz="2000" b="1" dirty="0">
                <a:solidFill>
                  <a:prstClr val="white"/>
                </a:solidFill>
                <a:latin typeface="Times New Roman" panose="02020603050405020304" pitchFamily="18" charset="0"/>
                <a:cs typeface="Times New Roman" panose="02020603050405020304" pitchFamily="18" charset="0"/>
              </a:rPr>
              <a:t>« le uniche persone da queste parti che mangiano i parassiti</a:t>
            </a:r>
            <a:r>
              <a:rPr lang="it-IT" sz="2000" b="1" dirty="0" smtClean="0">
                <a:solidFill>
                  <a:prstClr val="white"/>
                </a:solidFill>
                <a:latin typeface="Times New Roman" panose="02020603050405020304" pitchFamily="18" charset="0"/>
                <a:cs typeface="Times New Roman" panose="02020603050405020304" pitchFamily="18" charset="0"/>
              </a:rPr>
              <a:t>». </a:t>
            </a:r>
            <a:r>
              <a:rPr lang="it-IT" sz="2000" b="1" dirty="0">
                <a:solidFill>
                  <a:prstClr val="white"/>
                </a:solidFill>
                <a:latin typeface="Times New Roman" panose="02020603050405020304" pitchFamily="18" charset="0"/>
                <a:cs typeface="Times New Roman" panose="02020603050405020304" pitchFamily="18" charset="0"/>
              </a:rPr>
              <a:t>Secondo il naturalista francese Malcom </a:t>
            </a:r>
            <a:r>
              <a:rPr lang="it-IT" sz="2000" b="1" dirty="0" err="1">
                <a:solidFill>
                  <a:prstClr val="white"/>
                </a:solidFill>
                <a:latin typeface="Times New Roman" panose="02020603050405020304" pitchFamily="18" charset="0"/>
                <a:cs typeface="Times New Roman" panose="02020603050405020304" pitchFamily="18" charset="0"/>
              </a:rPr>
              <a:t>Burr</a:t>
            </a:r>
            <a:r>
              <a:rPr lang="it-IT" sz="2000" b="1" dirty="0">
                <a:solidFill>
                  <a:prstClr val="white"/>
                </a:solidFill>
                <a:latin typeface="Times New Roman" panose="02020603050405020304" pitchFamily="18" charset="0"/>
                <a:cs typeface="Times New Roman" panose="02020603050405020304" pitchFamily="18" charset="0"/>
              </a:rPr>
              <a:t>, la parola usata da Erodoto significa “mangiatori di pidocchi</a:t>
            </a:r>
            <a:r>
              <a:rPr lang="it-IT" sz="2000" b="1" dirty="0" smtClean="0">
                <a:solidFill>
                  <a:prstClr val="white"/>
                </a:solidFill>
                <a:latin typeface="Times New Roman" panose="02020603050405020304" pitchFamily="18" charset="0"/>
                <a:cs typeface="Times New Roman" panose="02020603050405020304" pitchFamily="18" charset="0"/>
              </a:rPr>
              <a:t>” i Budini sarebbero il </a:t>
            </a:r>
            <a:r>
              <a:rPr lang="it-IT" sz="2000" b="1" dirty="0">
                <a:solidFill>
                  <a:prstClr val="white"/>
                </a:solidFill>
                <a:latin typeface="Times New Roman" panose="02020603050405020304" pitchFamily="18" charset="0"/>
                <a:cs typeface="Times New Roman" panose="02020603050405020304" pitchFamily="18" charset="0"/>
              </a:rPr>
              <a:t>gruppo etnico dei </a:t>
            </a:r>
            <a:r>
              <a:rPr lang="it-IT" sz="2000" b="1" dirty="0" err="1" smtClean="0">
                <a:solidFill>
                  <a:prstClr val="white"/>
                </a:solidFill>
                <a:latin typeface="Times New Roman" panose="02020603050405020304" pitchFamily="18" charset="0"/>
                <a:cs typeface="Times New Roman" panose="02020603050405020304" pitchFamily="18" charset="0"/>
              </a:rPr>
              <a:t>Kirghizi</a:t>
            </a:r>
            <a:r>
              <a:rPr lang="it-IT" sz="2000" b="1" dirty="0" smtClean="0">
                <a:solidFill>
                  <a:prstClr val="white"/>
                </a:solidFill>
                <a:latin typeface="Times New Roman" panose="02020603050405020304" pitchFamily="18" charset="0"/>
                <a:cs typeface="Times New Roman" panose="02020603050405020304" pitchFamily="18" charset="0"/>
              </a:rPr>
              <a:t>. </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1" y="1"/>
            <a:ext cx="5126293" cy="683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646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716016" y="0"/>
            <a:ext cx="4427984" cy="6863417"/>
          </a:xfrm>
          <a:prstGeom prst="rect">
            <a:avLst/>
          </a:prstGeom>
          <a:noFill/>
        </p:spPr>
        <p:txBody>
          <a:bodyPr wrap="square" rtlCol="0">
            <a:spAutoFit/>
          </a:bodyPr>
          <a:lstStyle/>
          <a:p>
            <a:r>
              <a:rPr lang="it-IT" sz="2200" b="1" dirty="0">
                <a:solidFill>
                  <a:prstClr val="white"/>
                </a:solidFill>
                <a:latin typeface="Times New Roman" panose="02020603050405020304" pitchFamily="18" charset="0"/>
                <a:cs typeface="Times New Roman" panose="02020603050405020304" pitchFamily="18" charset="0"/>
              </a:rPr>
              <a:t>Il consumo di insetti da parte dell’uomo era pratica corrente nell’antichità </a:t>
            </a:r>
            <a:r>
              <a:rPr lang="it-IT" sz="2200" b="1" dirty="0" smtClean="0">
                <a:solidFill>
                  <a:prstClr val="white"/>
                </a:solidFill>
                <a:latin typeface="Times New Roman" panose="02020603050405020304" pitchFamily="18" charset="0"/>
                <a:cs typeface="Times New Roman" panose="02020603050405020304" pitchFamily="18" charset="0"/>
              </a:rPr>
              <a:t>presso greci </a:t>
            </a:r>
            <a:r>
              <a:rPr lang="it-IT" sz="2200" b="1" dirty="0">
                <a:solidFill>
                  <a:prstClr val="white"/>
                </a:solidFill>
                <a:latin typeface="Times New Roman" panose="02020603050405020304" pitchFamily="18" charset="0"/>
                <a:cs typeface="Times New Roman" panose="02020603050405020304" pitchFamily="18" charset="0"/>
              </a:rPr>
              <a:t>e </a:t>
            </a:r>
            <a:r>
              <a:rPr lang="it-IT" sz="2200" b="1" dirty="0" smtClean="0">
                <a:solidFill>
                  <a:prstClr val="white"/>
                </a:solidFill>
                <a:latin typeface="Times New Roman" panose="02020603050405020304" pitchFamily="18" charset="0"/>
                <a:cs typeface="Times New Roman" panose="02020603050405020304" pitchFamily="18" charset="0"/>
              </a:rPr>
              <a:t> romani. </a:t>
            </a:r>
            <a:r>
              <a:rPr lang="it-IT" sz="2200" b="1" dirty="0">
                <a:solidFill>
                  <a:prstClr val="white"/>
                </a:solidFill>
                <a:latin typeface="Times New Roman" panose="02020603050405020304" pitchFamily="18" charset="0"/>
                <a:cs typeface="Times New Roman" panose="02020603050405020304" pitchFamily="18" charset="0"/>
              </a:rPr>
              <a:t>Talvolta costituivano piatti </a:t>
            </a:r>
            <a:r>
              <a:rPr lang="it-IT" sz="2200" b="1" dirty="0" smtClean="0">
                <a:solidFill>
                  <a:prstClr val="white"/>
                </a:solidFill>
                <a:latin typeface="Times New Roman" panose="02020603050405020304" pitchFamily="18" charset="0"/>
                <a:cs typeface="Times New Roman" panose="02020603050405020304" pitchFamily="18" charset="0"/>
              </a:rPr>
              <a:t>tradizionali (</a:t>
            </a:r>
            <a:r>
              <a:rPr lang="it-IT" sz="2200" b="1" dirty="0">
                <a:solidFill>
                  <a:prstClr val="white"/>
                </a:solidFill>
                <a:latin typeface="Times New Roman" panose="02020603050405020304" pitchFamily="18" charset="0"/>
                <a:cs typeface="Times New Roman" panose="02020603050405020304" pitchFamily="18" charset="0"/>
              </a:rPr>
              <a:t>termiti, cavallette) o addirittura ricercati (</a:t>
            </a:r>
            <a:r>
              <a:rPr lang="it-IT" sz="2200" b="1" dirty="0" smtClean="0">
                <a:solidFill>
                  <a:prstClr val="white"/>
                </a:solidFill>
                <a:latin typeface="Times New Roman" panose="02020603050405020304" pitchFamily="18" charset="0"/>
                <a:cs typeface="Times New Roman" panose="02020603050405020304" pitchFamily="18" charset="0"/>
              </a:rPr>
              <a:t>cicale, larve di farfalla). Per lo più, però, erano </a:t>
            </a:r>
            <a:r>
              <a:rPr lang="it-IT" sz="2200" b="1" dirty="0">
                <a:solidFill>
                  <a:prstClr val="white"/>
                </a:solidFill>
                <a:latin typeface="Times New Roman" panose="02020603050405020304" pitchFamily="18" charset="0"/>
                <a:cs typeface="Times New Roman" panose="02020603050405020304" pitchFamily="18" charset="0"/>
              </a:rPr>
              <a:t>considerati come </a:t>
            </a:r>
            <a:r>
              <a:rPr lang="it-IT" sz="2200" b="1" dirty="0" smtClean="0">
                <a:solidFill>
                  <a:prstClr val="white"/>
                </a:solidFill>
                <a:latin typeface="Times New Roman" panose="02020603050405020304" pitchFamily="18" charset="0"/>
                <a:cs typeface="Times New Roman" panose="02020603050405020304" pitchFamily="18" charset="0"/>
              </a:rPr>
              <a:t>alimento occasionale </a:t>
            </a:r>
            <a:r>
              <a:rPr lang="it-IT" sz="2200" b="1" dirty="0">
                <a:solidFill>
                  <a:prstClr val="white"/>
                </a:solidFill>
                <a:latin typeface="Times New Roman" panose="02020603050405020304" pitchFamily="18" charset="0"/>
                <a:cs typeface="Times New Roman" panose="02020603050405020304" pitchFamily="18" charset="0"/>
              </a:rPr>
              <a:t>nella cattiva </a:t>
            </a:r>
            <a:r>
              <a:rPr lang="it-IT" sz="2200" b="1" dirty="0" smtClean="0">
                <a:solidFill>
                  <a:prstClr val="white"/>
                </a:solidFill>
                <a:latin typeface="Times New Roman" panose="02020603050405020304" pitchFamily="18" charset="0"/>
                <a:cs typeface="Times New Roman" panose="02020603050405020304" pitchFamily="18" charset="0"/>
              </a:rPr>
              <a:t>stagione dei ceti inferiori. Nelle città, schiavi e plebei erano continuamente affamati e non assumevano proteine se non in occasioni sporadiche durante i sacrifici animali nei templi. Gli scritti di </a:t>
            </a:r>
            <a:r>
              <a:rPr lang="it-IT" sz="2200" b="1" dirty="0">
                <a:solidFill>
                  <a:prstClr val="white"/>
                </a:solidFill>
                <a:latin typeface="Times New Roman" panose="02020603050405020304" pitchFamily="18" charset="0"/>
                <a:cs typeface="Times New Roman" panose="02020603050405020304" pitchFamily="18" charset="0"/>
              </a:rPr>
              <a:t>Aristotele, Plinio, Erodoto, </a:t>
            </a:r>
            <a:r>
              <a:rPr lang="it-IT" sz="2200" b="1" dirty="0" err="1">
                <a:solidFill>
                  <a:prstClr val="white"/>
                </a:solidFill>
                <a:latin typeface="Times New Roman" panose="02020603050405020304" pitchFamily="18" charset="0"/>
                <a:cs typeface="Times New Roman" panose="02020603050405020304" pitchFamily="18" charset="0"/>
              </a:rPr>
              <a:t>Strabone</a:t>
            </a:r>
            <a:r>
              <a:rPr lang="it-IT" sz="2200" b="1" dirty="0">
                <a:solidFill>
                  <a:prstClr val="white"/>
                </a:solidFill>
                <a:latin typeface="Times New Roman" panose="02020603050405020304" pitchFamily="18" charset="0"/>
                <a:cs typeface="Times New Roman" panose="02020603050405020304" pitchFamily="18" charset="0"/>
              </a:rPr>
              <a:t> e Diodoro Siculo </a:t>
            </a:r>
            <a:r>
              <a:rPr lang="it-IT" sz="2200" b="1" dirty="0" smtClean="0">
                <a:solidFill>
                  <a:prstClr val="white"/>
                </a:solidFill>
                <a:latin typeface="Times New Roman" panose="02020603050405020304" pitchFamily="18" charset="0"/>
                <a:cs typeface="Times New Roman" panose="02020603050405020304" pitchFamily="18" charset="0"/>
              </a:rPr>
              <a:t>citano </a:t>
            </a:r>
            <a:r>
              <a:rPr lang="it-IT" sz="2200" b="1" dirty="0">
                <a:solidFill>
                  <a:prstClr val="white"/>
                </a:solidFill>
                <a:latin typeface="Times New Roman" panose="02020603050405020304" pitchFamily="18" charset="0"/>
                <a:cs typeface="Times New Roman" panose="02020603050405020304" pitchFamily="18" charset="0"/>
              </a:rPr>
              <a:t>vari nomi di insetti che </a:t>
            </a:r>
            <a:endParaRPr lang="it-IT" sz="2200" b="1" dirty="0" smtClean="0">
              <a:solidFill>
                <a:prstClr val="white"/>
              </a:solidFill>
              <a:latin typeface="Times New Roman" panose="02020603050405020304" pitchFamily="18" charset="0"/>
              <a:cs typeface="Times New Roman" panose="02020603050405020304" pitchFamily="18" charset="0"/>
            </a:endParaRPr>
          </a:p>
          <a:p>
            <a:r>
              <a:rPr lang="it-IT" sz="2200" b="1" dirty="0" smtClean="0">
                <a:solidFill>
                  <a:prstClr val="white"/>
                </a:solidFill>
                <a:latin typeface="Times New Roman" panose="02020603050405020304" pitchFamily="18" charset="0"/>
                <a:cs typeface="Times New Roman" panose="02020603050405020304" pitchFamily="18" charset="0"/>
              </a:rPr>
              <a:t>venivano consumati durante </a:t>
            </a:r>
          </a:p>
          <a:p>
            <a:r>
              <a:rPr lang="it-IT" sz="2200" b="1" dirty="0" smtClean="0">
                <a:solidFill>
                  <a:prstClr val="white"/>
                </a:solidFill>
                <a:latin typeface="Times New Roman" panose="02020603050405020304" pitchFamily="18" charset="0"/>
                <a:cs typeface="Times New Roman" panose="02020603050405020304" pitchFamily="18" charset="0"/>
              </a:rPr>
              <a:t>le fasi (ricorrenti) di carestia. </a:t>
            </a:r>
            <a:endParaRPr lang="it-IT" sz="2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4716015" cy="684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721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7448264" y="0"/>
            <a:ext cx="1722066" cy="4247317"/>
          </a:xfrm>
          <a:prstGeom prst="rect">
            <a:avLst/>
          </a:prstGeom>
          <a:noFill/>
        </p:spPr>
        <p:txBody>
          <a:bodyPr wrap="square" rtlCol="0">
            <a:spAutoFit/>
          </a:bodyPr>
          <a:lstStyle/>
          <a:p>
            <a:r>
              <a:rPr lang="it-IT" b="1" dirty="0">
                <a:solidFill>
                  <a:prstClr val="white"/>
                </a:solidFill>
                <a:latin typeface="Times New Roman" panose="02020603050405020304" pitchFamily="18" charset="0"/>
                <a:cs typeface="Times New Roman" panose="02020603050405020304" pitchFamily="18" charset="0"/>
              </a:rPr>
              <a:t>Aristofane, </a:t>
            </a:r>
            <a:r>
              <a:rPr lang="it-IT" b="1" dirty="0" smtClean="0">
                <a:solidFill>
                  <a:prstClr val="white"/>
                </a:solidFill>
                <a:latin typeface="Times New Roman" panose="02020603050405020304" pitchFamily="18" charset="0"/>
                <a:cs typeface="Times New Roman" panose="02020603050405020304" pitchFamily="18" charset="0"/>
              </a:rPr>
              <a:t>nel </a:t>
            </a:r>
            <a:r>
              <a:rPr lang="it-IT" b="1" dirty="0">
                <a:solidFill>
                  <a:prstClr val="white"/>
                </a:solidFill>
                <a:latin typeface="Times New Roman" panose="02020603050405020304" pitchFamily="18" charset="0"/>
                <a:cs typeface="Times New Roman" panose="02020603050405020304" pitchFamily="18" charset="0"/>
              </a:rPr>
              <a:t>IV secolo, </a:t>
            </a:r>
            <a:r>
              <a:rPr lang="it-IT" b="1" dirty="0" smtClean="0">
                <a:solidFill>
                  <a:prstClr val="white"/>
                </a:solidFill>
                <a:latin typeface="Times New Roman" panose="02020603050405020304" pitchFamily="18" charset="0"/>
                <a:cs typeface="Times New Roman" panose="02020603050405020304" pitchFamily="18" charset="0"/>
              </a:rPr>
              <a:t>cita </a:t>
            </a:r>
            <a:r>
              <a:rPr lang="it-IT" b="1" dirty="0">
                <a:solidFill>
                  <a:prstClr val="white"/>
                </a:solidFill>
                <a:latin typeface="Times New Roman" panose="02020603050405020304" pitchFamily="18" charset="0"/>
                <a:cs typeface="Times New Roman" panose="02020603050405020304" pitchFamily="18" charset="0"/>
              </a:rPr>
              <a:t>i venditori di gallinacei “a quattro ali” </a:t>
            </a:r>
            <a:r>
              <a:rPr lang="it-IT" b="1" dirty="0" smtClean="0">
                <a:solidFill>
                  <a:prstClr val="white"/>
                </a:solidFill>
                <a:latin typeface="Times New Roman" panose="02020603050405020304" pitchFamily="18" charset="0"/>
                <a:cs typeface="Times New Roman" panose="02020603050405020304" pitchFamily="18" charset="0"/>
              </a:rPr>
              <a:t>: cavallette che</a:t>
            </a:r>
            <a:r>
              <a:rPr lang="it-IT" b="1" dirty="0">
                <a:solidFill>
                  <a:prstClr val="white"/>
                </a:solidFill>
                <a:latin typeface="Times New Roman" panose="02020603050405020304" pitchFamily="18" charset="0"/>
                <a:cs typeface="Times New Roman" panose="02020603050405020304" pitchFamily="18" charset="0"/>
              </a:rPr>
              <a:t>, visto il loro prezzo particolarmente economico venivano consumate prevalentemente dalle classi più povere. </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90" r="6892" b="1127"/>
          <a:stretch/>
        </p:blipFill>
        <p:spPr bwMode="auto">
          <a:xfrm>
            <a:off x="-1" y="-1"/>
            <a:ext cx="7448265" cy="68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910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5256740"/>
            <a:ext cx="9144000" cy="1631216"/>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Con l’avanzare </a:t>
            </a:r>
            <a:r>
              <a:rPr lang="it-IT" sz="2000" b="1" dirty="0">
                <a:solidFill>
                  <a:prstClr val="white"/>
                </a:solidFill>
                <a:latin typeface="Times New Roman" panose="02020603050405020304" pitchFamily="18" charset="0"/>
                <a:cs typeface="Times New Roman" panose="02020603050405020304" pitchFamily="18" charset="0"/>
              </a:rPr>
              <a:t>dei secoli dell’età classica del Sud Europa, avviene un cambiamento nell’uso alimentare degli insetti, almeno in Grecia, in quanto mentre gli abitanti della classe inferiore mangiavano </a:t>
            </a:r>
            <a:r>
              <a:rPr lang="it-IT" sz="2000" b="1" dirty="0" smtClean="0">
                <a:solidFill>
                  <a:prstClr val="white"/>
                </a:solidFill>
                <a:latin typeface="Times New Roman" panose="02020603050405020304" pitchFamily="18" charset="0"/>
                <a:cs typeface="Times New Roman" panose="02020603050405020304" pitchFamily="18" charset="0"/>
              </a:rPr>
              <a:t>cavallette, i ceti dirigenti consideravano le cicale come un cibo prelibato, specialmente se femmine e </a:t>
            </a:r>
          </a:p>
          <a:p>
            <a:r>
              <a:rPr lang="it-IT" sz="2000" b="1" dirty="0" smtClean="0">
                <a:solidFill>
                  <a:prstClr val="white"/>
                </a:solidFill>
                <a:latin typeface="Times New Roman" panose="02020603050405020304" pitchFamily="18" charset="0"/>
                <a:cs typeface="Times New Roman" panose="02020603050405020304" pitchFamily="18" charset="0"/>
              </a:rPr>
              <a:t>ripiene di uova. Ma non erano certo pensate come un alimento!</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7146"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785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5935279"/>
            <a:ext cx="9144000" cy="923330"/>
          </a:xfrm>
          <a:prstGeom prst="rect">
            <a:avLst/>
          </a:prstGeom>
          <a:noFill/>
        </p:spPr>
        <p:txBody>
          <a:bodyPr wrap="square" rtlCol="0">
            <a:spAutoFit/>
          </a:bodyPr>
          <a:lstStyle/>
          <a:p>
            <a:r>
              <a:rPr lang="it-IT" b="1" dirty="0">
                <a:solidFill>
                  <a:prstClr val="white"/>
                </a:solidFill>
                <a:latin typeface="Times New Roman" panose="02020603050405020304" pitchFamily="18" charset="0"/>
                <a:cs typeface="Times New Roman" panose="02020603050405020304" pitchFamily="18" charset="0"/>
              </a:rPr>
              <a:t>Plinio </a:t>
            </a:r>
            <a:r>
              <a:rPr lang="it-IT" b="1" dirty="0" smtClean="0">
                <a:solidFill>
                  <a:prstClr val="white"/>
                </a:solidFill>
                <a:latin typeface="Times New Roman" panose="02020603050405020304" pitchFamily="18" charset="0"/>
                <a:cs typeface="Times New Roman" panose="02020603050405020304" pitchFamily="18" charset="0"/>
              </a:rPr>
              <a:t>(I sec. d.C.) riporta </a:t>
            </a:r>
            <a:r>
              <a:rPr lang="it-IT" b="1" dirty="0">
                <a:solidFill>
                  <a:prstClr val="white"/>
                </a:solidFill>
                <a:latin typeface="Times New Roman" panose="02020603050405020304" pitchFamily="18" charset="0"/>
                <a:cs typeface="Times New Roman" panose="02020603050405020304" pitchFamily="18" charset="0"/>
              </a:rPr>
              <a:t>anche </a:t>
            </a:r>
            <a:r>
              <a:rPr lang="it-IT" b="1" dirty="0" smtClean="0">
                <a:solidFill>
                  <a:prstClr val="white"/>
                </a:solidFill>
                <a:latin typeface="Times New Roman" panose="02020603050405020304" pitchFamily="18" charset="0"/>
                <a:cs typeface="Times New Roman" panose="02020603050405020304" pitchFamily="18" charset="0"/>
              </a:rPr>
              <a:t>che </a:t>
            </a:r>
            <a:r>
              <a:rPr lang="it-IT" b="1" dirty="0">
                <a:solidFill>
                  <a:prstClr val="white"/>
                </a:solidFill>
                <a:latin typeface="Times New Roman" panose="02020603050405020304" pitchFamily="18" charset="0"/>
                <a:cs typeface="Times New Roman" panose="02020603050405020304" pitchFamily="18" charset="0"/>
              </a:rPr>
              <a:t>i </a:t>
            </a:r>
            <a:r>
              <a:rPr lang="it-IT" b="1" dirty="0" smtClean="0">
                <a:solidFill>
                  <a:prstClr val="white"/>
                </a:solidFill>
                <a:latin typeface="Times New Roman" panose="02020603050405020304" pitchFamily="18" charset="0"/>
                <a:cs typeface="Times New Roman" panose="02020603050405020304" pitchFamily="18" charset="0"/>
              </a:rPr>
              <a:t>latini consideravano </a:t>
            </a:r>
            <a:r>
              <a:rPr lang="it-IT" b="1" dirty="0">
                <a:solidFill>
                  <a:prstClr val="white"/>
                </a:solidFill>
                <a:latin typeface="Times New Roman" panose="02020603050405020304" pitchFamily="18" charset="0"/>
                <a:cs typeface="Times New Roman" panose="02020603050405020304" pitchFamily="18" charset="0"/>
              </a:rPr>
              <a:t>come prelibatezza il </a:t>
            </a:r>
            <a:endParaRPr lang="it-IT" b="1" dirty="0" smtClean="0">
              <a:solidFill>
                <a:prstClr val="white"/>
              </a:solidFill>
              <a:latin typeface="Times New Roman" panose="02020603050405020304" pitchFamily="18" charset="0"/>
              <a:cs typeface="Times New Roman" panose="02020603050405020304" pitchFamily="18" charset="0"/>
            </a:endParaRPr>
          </a:p>
          <a:p>
            <a:r>
              <a:rPr lang="it-IT" b="1" dirty="0" err="1" smtClean="0">
                <a:solidFill>
                  <a:prstClr val="white"/>
                </a:solidFill>
                <a:latin typeface="Times New Roman" panose="02020603050405020304" pitchFamily="18" charset="0"/>
                <a:cs typeface="Times New Roman" panose="02020603050405020304" pitchFamily="18" charset="0"/>
              </a:rPr>
              <a:t>Cossus</a:t>
            </a:r>
            <a:r>
              <a:rPr lang="it-IT" b="1" dirty="0" smtClean="0">
                <a:solidFill>
                  <a:prstClr val="white"/>
                </a:solidFill>
                <a:latin typeface="Times New Roman" panose="02020603050405020304" pitchFamily="18" charset="0"/>
                <a:cs typeface="Times New Roman" panose="02020603050405020304" pitchFamily="18" charset="0"/>
              </a:rPr>
              <a:t>, o meglio  la sua larva,  e che</a:t>
            </a:r>
            <a:r>
              <a:rPr lang="it-IT" b="1" dirty="0">
                <a:solidFill>
                  <a:prstClr val="white"/>
                </a:solidFill>
                <a:latin typeface="Times New Roman" panose="02020603050405020304" pitchFamily="18" charset="0"/>
                <a:cs typeface="Times New Roman" panose="02020603050405020304" pitchFamily="18" charset="0"/>
              </a:rPr>
              <a:t>, per </a:t>
            </a:r>
            <a:r>
              <a:rPr lang="it-IT" b="1" dirty="0" smtClean="0">
                <a:solidFill>
                  <a:prstClr val="white"/>
                </a:solidFill>
                <a:latin typeface="Times New Roman" panose="02020603050405020304" pitchFamily="18" charset="0"/>
                <a:cs typeface="Times New Roman" panose="02020603050405020304" pitchFamily="18" charset="0"/>
              </a:rPr>
              <a:t>fargli aumentare sapore e probabilmente  dimensione, era ingrassato con farina </a:t>
            </a:r>
            <a:r>
              <a:rPr lang="it-IT" b="1" dirty="0">
                <a:solidFill>
                  <a:prstClr val="white"/>
                </a:solidFill>
                <a:latin typeface="Times New Roman" panose="02020603050405020304" pitchFamily="18" charset="0"/>
                <a:cs typeface="Times New Roman" panose="02020603050405020304" pitchFamily="18" charset="0"/>
              </a:rPr>
              <a:t>e vino. </a:t>
            </a:r>
            <a:r>
              <a:rPr lang="it-IT" b="1" dirty="0" smtClean="0">
                <a:solidFill>
                  <a:prstClr val="white"/>
                </a:solidFill>
                <a:latin typeface="Times New Roman" panose="02020603050405020304" pitchFamily="18" charset="0"/>
                <a:cs typeface="Times New Roman" panose="02020603050405020304" pitchFamily="18" charset="0"/>
              </a:rPr>
              <a:t>Ma non si può certo parlare di alimento</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577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519853" y="0"/>
            <a:ext cx="3624147" cy="6740307"/>
          </a:xfrm>
          <a:prstGeom prst="rect">
            <a:avLst/>
          </a:prstGeom>
          <a:noFill/>
        </p:spPr>
        <p:txBody>
          <a:bodyPr wrap="square" rtlCol="0">
            <a:spAutoFit/>
          </a:bodyPr>
          <a:lstStyle/>
          <a:p>
            <a:r>
              <a:rPr lang="it-IT" sz="2500" b="1" dirty="0" smtClean="0">
                <a:solidFill>
                  <a:prstClr val="white"/>
                </a:solidFill>
                <a:latin typeface="Times New Roman" panose="02020603050405020304" pitchFamily="18" charset="0"/>
                <a:cs typeface="Times New Roman" panose="02020603050405020304" pitchFamily="18" charset="0"/>
              </a:rPr>
              <a:t>Dopo greci e romani, il consumo di insetti si riduce a pochissimi piatti tradizionali (i vari formaggi con le larve o con la muffa) e a situazioni di emergenza o di povertà estrema. D’altra parte,  molti </a:t>
            </a:r>
            <a:r>
              <a:rPr lang="it-IT" sz="2500" b="1" dirty="0">
                <a:solidFill>
                  <a:prstClr val="white"/>
                </a:solidFill>
                <a:latin typeface="Times New Roman" panose="02020603050405020304" pitchFamily="18" charset="0"/>
                <a:cs typeface="Times New Roman" panose="02020603050405020304" pitchFamily="18" charset="0"/>
              </a:rPr>
              <a:t>abitanti del pianeta, </a:t>
            </a:r>
            <a:r>
              <a:rPr lang="it-IT" sz="2500" b="1" dirty="0" smtClean="0">
                <a:solidFill>
                  <a:prstClr val="white"/>
                </a:solidFill>
                <a:latin typeface="Times New Roman" panose="02020603050405020304" pitchFamily="18" charset="0"/>
                <a:cs typeface="Times New Roman" panose="02020603050405020304" pitchFamily="18" charset="0"/>
              </a:rPr>
              <a:t>allora come oggi, non hanno scelta</a:t>
            </a:r>
            <a:r>
              <a:rPr lang="it-IT" sz="2500" b="1" dirty="0">
                <a:solidFill>
                  <a:prstClr val="white"/>
                </a:solidFill>
                <a:latin typeface="Times New Roman" panose="02020603050405020304" pitchFamily="18" charset="0"/>
                <a:cs typeface="Times New Roman" panose="02020603050405020304" pitchFamily="18" charset="0"/>
              </a:rPr>
              <a:t>, la carne è troppo costosa: mangiare insetti o morire di fame. </a:t>
            </a:r>
            <a:r>
              <a:rPr lang="it-IT" sz="2500" b="1" dirty="0" smtClean="0">
                <a:solidFill>
                  <a:prstClr val="white"/>
                </a:solidFill>
                <a:latin typeface="Times New Roman" panose="02020603050405020304" pitchFamily="18" charset="0"/>
                <a:cs typeface="Times New Roman" panose="02020603050405020304" pitchFamily="18" charset="0"/>
              </a:rPr>
              <a:t>Fra questi, principalmente, i bambini. </a:t>
            </a: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96" r="24126"/>
          <a:stretch/>
        </p:blipFill>
        <p:spPr bwMode="auto">
          <a:xfrm>
            <a:off x="0" y="2568"/>
            <a:ext cx="5519853" cy="685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162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601720" y="0"/>
            <a:ext cx="4568610" cy="6894195"/>
          </a:xfrm>
          <a:prstGeom prst="rect">
            <a:avLst/>
          </a:prstGeom>
          <a:noFill/>
        </p:spPr>
        <p:txBody>
          <a:bodyPr wrap="square" rtlCol="0">
            <a:spAutoFit/>
          </a:bodyPr>
          <a:lstStyle/>
          <a:p>
            <a:r>
              <a:rPr lang="it-IT" sz="2600" b="1" dirty="0" smtClean="0">
                <a:solidFill>
                  <a:prstClr val="white"/>
                </a:solidFill>
                <a:latin typeface="Times New Roman" panose="02020603050405020304" pitchFamily="18" charset="0"/>
                <a:cs typeface="Times New Roman" panose="02020603050405020304" pitchFamily="18" charset="0"/>
              </a:rPr>
              <a:t>Gli insetti sono spesso menzionati come cibo consumato dai bambini. Nelle famiglie povere, i più piccoli ricevano i resti ed erano in stato di denutrizione cronica. Nelle città rubacchiavano, nelle campagne catturavano insetti e li mangiavano.  Georges </a:t>
            </a:r>
            <a:r>
              <a:rPr lang="it-IT" sz="2600" b="1" dirty="0" err="1" smtClean="0">
                <a:solidFill>
                  <a:prstClr val="white"/>
                </a:solidFill>
                <a:latin typeface="Times New Roman" panose="02020603050405020304" pitchFamily="18" charset="0"/>
                <a:cs typeface="Times New Roman" panose="02020603050405020304" pitchFamily="18" charset="0"/>
              </a:rPr>
              <a:t>Cuvier</a:t>
            </a:r>
            <a:r>
              <a:rPr lang="it-IT" sz="2600" b="1" dirty="0" smtClean="0">
                <a:solidFill>
                  <a:prstClr val="white"/>
                </a:solidFill>
                <a:latin typeface="Times New Roman" panose="02020603050405020304" pitchFamily="18" charset="0"/>
                <a:cs typeface="Times New Roman" panose="02020603050405020304" pitchFamily="18" charset="0"/>
              </a:rPr>
              <a:t> </a:t>
            </a:r>
            <a:r>
              <a:rPr lang="it-IT" sz="2600" b="1" dirty="0">
                <a:solidFill>
                  <a:prstClr val="white"/>
                </a:solidFill>
                <a:latin typeface="Times New Roman" panose="02020603050405020304" pitchFamily="18" charset="0"/>
                <a:cs typeface="Times New Roman" panose="02020603050405020304" pitchFamily="18" charset="0"/>
              </a:rPr>
              <a:t>(1769-1832), naturalista francese, nel suo </a:t>
            </a:r>
            <a:r>
              <a:rPr lang="it-IT" sz="2600" b="1" dirty="0" smtClean="0">
                <a:solidFill>
                  <a:prstClr val="white"/>
                </a:solidFill>
                <a:latin typeface="Times New Roman" panose="02020603050405020304" pitchFamily="18" charset="0"/>
                <a:cs typeface="Times New Roman" panose="02020603050405020304" pitchFamily="18" charset="0"/>
              </a:rPr>
              <a:t>«Regno </a:t>
            </a:r>
            <a:r>
              <a:rPr lang="it-IT" sz="2600" b="1" dirty="0">
                <a:solidFill>
                  <a:prstClr val="white"/>
                </a:solidFill>
                <a:latin typeface="Times New Roman" panose="02020603050405020304" pitchFamily="18" charset="0"/>
                <a:cs typeface="Times New Roman" panose="02020603050405020304" pitchFamily="18" charset="0"/>
              </a:rPr>
              <a:t>degli </a:t>
            </a:r>
            <a:r>
              <a:rPr lang="it-IT" sz="2600" b="1" dirty="0" smtClean="0">
                <a:solidFill>
                  <a:prstClr val="white"/>
                </a:solidFill>
                <a:latin typeface="Times New Roman" panose="02020603050405020304" pitchFamily="18" charset="0"/>
                <a:cs typeface="Times New Roman" panose="02020603050405020304" pitchFamily="18" charset="0"/>
              </a:rPr>
              <a:t>animali» riferisce </a:t>
            </a:r>
            <a:r>
              <a:rPr lang="it-IT" sz="2600" b="1" dirty="0">
                <a:solidFill>
                  <a:prstClr val="white"/>
                </a:solidFill>
                <a:latin typeface="Times New Roman" panose="02020603050405020304" pitchFamily="18" charset="0"/>
                <a:cs typeface="Times New Roman" panose="02020603050405020304" pitchFamily="18" charset="0"/>
              </a:rPr>
              <a:t>che i bambini del sud della Francia </a:t>
            </a:r>
            <a:r>
              <a:rPr lang="it-IT" sz="2600" b="1" dirty="0" smtClean="0">
                <a:solidFill>
                  <a:prstClr val="white"/>
                </a:solidFill>
                <a:latin typeface="Times New Roman" panose="02020603050405020304" pitchFamily="18" charset="0"/>
                <a:cs typeface="Times New Roman" panose="02020603050405020304" pitchFamily="18" charset="0"/>
              </a:rPr>
              <a:t>amavano </a:t>
            </a:r>
            <a:r>
              <a:rPr lang="it-IT" sz="2600" b="1" dirty="0">
                <a:solidFill>
                  <a:prstClr val="white"/>
                </a:solidFill>
                <a:latin typeface="Times New Roman" panose="02020603050405020304" pitchFamily="18" charset="0"/>
                <a:cs typeface="Times New Roman" panose="02020603050405020304" pitchFamily="18" charset="0"/>
              </a:rPr>
              <a:t>molto le cosce carnose delle cavallette</a:t>
            </a:r>
            <a:r>
              <a:rPr lang="it-IT" sz="2600" b="1" dirty="0" smtClean="0">
                <a:solidFill>
                  <a:prstClr val="white"/>
                </a:solidFill>
                <a:latin typeface="Times New Roman" panose="02020603050405020304" pitchFamily="18" charset="0"/>
                <a:cs typeface="Times New Roman" panose="02020603050405020304" pitchFamily="18" charset="0"/>
              </a:rPr>
              <a:t>. Non sono certo i figli dei </a:t>
            </a:r>
          </a:p>
          <a:p>
            <a:r>
              <a:rPr lang="it-IT" sz="2600" b="1" dirty="0" smtClean="0">
                <a:solidFill>
                  <a:prstClr val="white"/>
                </a:solidFill>
                <a:latin typeface="Times New Roman" panose="02020603050405020304" pitchFamily="18" charset="0"/>
                <a:cs typeface="Times New Roman" panose="02020603050405020304" pitchFamily="18" charset="0"/>
              </a:rPr>
              <a:t>nobili però….</a:t>
            </a:r>
            <a:endParaRPr lang="it-IT" sz="26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968"/>
            <a:ext cx="4601721" cy="688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9" y="-43678"/>
            <a:ext cx="4601721" cy="688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128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27514" y="-99392"/>
            <a:ext cx="4007223" cy="7509748"/>
          </a:xfrm>
          <a:prstGeom prst="rect">
            <a:avLst/>
          </a:prstGeom>
          <a:noFill/>
        </p:spPr>
        <p:txBody>
          <a:bodyPr wrap="square" rtlCol="0">
            <a:spAutoFit/>
          </a:bodyPr>
          <a:lstStyle/>
          <a:p>
            <a:r>
              <a:rPr lang="it-IT" b="1" dirty="0">
                <a:solidFill>
                  <a:prstClr val="white"/>
                </a:solidFill>
                <a:latin typeface="Times New Roman" panose="02020603050405020304" pitchFamily="18" charset="0"/>
                <a:cs typeface="Times New Roman" panose="02020603050405020304" pitchFamily="18" charset="0"/>
              </a:rPr>
              <a:t>Frederick Freeman nel 1858, in The </a:t>
            </a:r>
            <a:r>
              <a:rPr lang="it-IT" b="1" dirty="0" err="1">
                <a:solidFill>
                  <a:prstClr val="white"/>
                </a:solidFill>
                <a:latin typeface="Times New Roman" panose="02020603050405020304" pitchFamily="18" charset="0"/>
                <a:cs typeface="Times New Roman" panose="02020603050405020304" pitchFamily="18" charset="0"/>
              </a:rPr>
              <a:t>History</a:t>
            </a:r>
            <a:r>
              <a:rPr lang="it-IT" b="1" dirty="0">
                <a:solidFill>
                  <a:prstClr val="white"/>
                </a:solidFill>
                <a:latin typeface="Times New Roman" panose="02020603050405020304" pitchFamily="18" charset="0"/>
                <a:cs typeface="Times New Roman" panose="02020603050405020304" pitchFamily="18" charset="0"/>
              </a:rPr>
              <a:t> of Cape </a:t>
            </a:r>
            <a:r>
              <a:rPr lang="it-IT" b="1" dirty="0" err="1">
                <a:solidFill>
                  <a:prstClr val="white"/>
                </a:solidFill>
                <a:latin typeface="Times New Roman" panose="02020603050405020304" pitchFamily="18" charset="0"/>
                <a:cs typeface="Times New Roman" panose="02020603050405020304" pitchFamily="18" charset="0"/>
              </a:rPr>
              <a:t>Cod</a:t>
            </a:r>
            <a:r>
              <a:rPr lang="it-IT" b="1" dirty="0">
                <a:solidFill>
                  <a:prstClr val="white"/>
                </a:solidFill>
                <a:latin typeface="Times New Roman" panose="02020603050405020304" pitchFamily="18" charset="0"/>
                <a:cs typeface="Times New Roman" panose="02020603050405020304" pitchFamily="18" charset="0"/>
              </a:rPr>
              <a:t>, riferisce:</a:t>
            </a:r>
          </a:p>
          <a:p>
            <a:r>
              <a:rPr lang="it-IT" b="1" dirty="0" smtClean="0">
                <a:solidFill>
                  <a:prstClr val="white"/>
                </a:solidFill>
                <a:latin typeface="Times New Roman" panose="02020603050405020304" pitchFamily="18" charset="0"/>
                <a:cs typeface="Times New Roman" panose="02020603050405020304" pitchFamily="18" charset="0"/>
              </a:rPr>
              <a:t>«</a:t>
            </a:r>
            <a:r>
              <a:rPr lang="it-IT" b="1" dirty="0">
                <a:solidFill>
                  <a:prstClr val="white"/>
                </a:solidFill>
                <a:latin typeface="Times New Roman" panose="02020603050405020304" pitchFamily="18" charset="0"/>
                <a:cs typeface="Times New Roman" panose="02020603050405020304" pitchFamily="18" charset="0"/>
              </a:rPr>
              <a:t>Uno dei commissari </a:t>
            </a:r>
            <a:r>
              <a:rPr lang="it-IT" b="1" dirty="0" smtClean="0">
                <a:solidFill>
                  <a:prstClr val="white"/>
                </a:solidFill>
                <a:latin typeface="Times New Roman" panose="02020603050405020304" pitchFamily="18" charset="0"/>
                <a:cs typeface="Times New Roman" panose="02020603050405020304" pitchFamily="18" charset="0"/>
              </a:rPr>
              <a:t>riferisce che </a:t>
            </a:r>
            <a:r>
              <a:rPr lang="it-IT" b="1" dirty="0">
                <a:solidFill>
                  <a:prstClr val="white"/>
                </a:solidFill>
                <a:latin typeface="Times New Roman" panose="02020603050405020304" pitchFamily="18" charset="0"/>
                <a:cs typeface="Times New Roman" panose="02020603050405020304" pitchFamily="18" charset="0"/>
              </a:rPr>
              <a:t>quando era in servizio a West Point, l’attenzione </a:t>
            </a:r>
            <a:r>
              <a:rPr lang="it-IT" b="1" dirty="0" smtClean="0">
                <a:solidFill>
                  <a:prstClr val="white"/>
                </a:solidFill>
                <a:latin typeface="Times New Roman" panose="02020603050405020304" pitchFamily="18" charset="0"/>
                <a:cs typeface="Times New Roman" panose="02020603050405020304" pitchFamily="18" charset="0"/>
              </a:rPr>
              <a:t>dei commissari </a:t>
            </a:r>
            <a:r>
              <a:rPr lang="it-IT" b="1" dirty="0">
                <a:solidFill>
                  <a:prstClr val="white"/>
                </a:solidFill>
                <a:latin typeface="Times New Roman" panose="02020603050405020304" pitchFamily="18" charset="0"/>
                <a:cs typeface="Times New Roman" panose="02020603050405020304" pitchFamily="18" charset="0"/>
              </a:rPr>
              <a:t>è stata indirizzata da alcuni movimenti inspiegabili tra le truppe francesi che si erano accampate a una certa distanza dal campo americano. Avevano acceso numerosi fuochi nei campi adiacenti, e stavano correndo in strani disordini, </a:t>
            </a:r>
            <a:r>
              <a:rPr lang="it-IT" b="1" dirty="0" err="1">
                <a:solidFill>
                  <a:prstClr val="white"/>
                </a:solidFill>
                <a:latin typeface="Times New Roman" panose="02020603050405020304" pitchFamily="18" charset="0"/>
                <a:cs typeface="Times New Roman" panose="02020603050405020304" pitchFamily="18" charset="0"/>
              </a:rPr>
              <a:t>Maj</a:t>
            </a:r>
            <a:r>
              <a:rPr lang="it-IT" b="1" dirty="0">
                <a:solidFill>
                  <a:prstClr val="white"/>
                </a:solidFill>
                <a:latin typeface="Times New Roman" panose="02020603050405020304" pitchFamily="18" charset="0"/>
                <a:cs typeface="Times New Roman" panose="02020603050405020304" pitchFamily="18" charset="0"/>
              </a:rPr>
              <a:t> </a:t>
            </a:r>
            <a:r>
              <a:rPr lang="it-IT" b="1" dirty="0" err="1">
                <a:solidFill>
                  <a:prstClr val="white"/>
                </a:solidFill>
                <a:latin typeface="Times New Roman" panose="02020603050405020304" pitchFamily="18" charset="0"/>
                <a:cs typeface="Times New Roman" panose="02020603050405020304" pitchFamily="18" charset="0"/>
              </a:rPr>
              <a:t>Osgood</a:t>
            </a:r>
            <a:r>
              <a:rPr lang="it-IT" b="1" dirty="0">
                <a:solidFill>
                  <a:prstClr val="white"/>
                </a:solidFill>
                <a:latin typeface="Times New Roman" panose="02020603050405020304" pitchFamily="18" charset="0"/>
                <a:cs typeface="Times New Roman" panose="02020603050405020304" pitchFamily="18" charset="0"/>
              </a:rPr>
              <a:t> accompagnato dal generale Washington e altri ufficiali, montarono a cavallo e cavalcarono verso l’accampamento. Si è constatato che i francesi si stavano godendo uno sport raro in una campagna contro le cavallette che erano insolitamente numerose in quel momento. Questi insetti, appena catturati, furono impalati su un bastone o una forchetta affilati e posti per un momento sopra  il fuoco e poi mangiati con </a:t>
            </a:r>
            <a:endParaRPr lang="it-IT" b="1" dirty="0" smtClean="0">
              <a:solidFill>
                <a:prstClr val="white"/>
              </a:solidFill>
              <a:latin typeface="Times New Roman" panose="02020603050405020304" pitchFamily="18" charset="0"/>
              <a:cs typeface="Times New Roman" panose="02020603050405020304" pitchFamily="18" charset="0"/>
            </a:endParaRPr>
          </a:p>
          <a:p>
            <a:r>
              <a:rPr lang="it-IT" b="1" dirty="0" smtClean="0">
                <a:solidFill>
                  <a:prstClr val="white"/>
                </a:solidFill>
                <a:latin typeface="Times New Roman" panose="02020603050405020304" pitchFamily="18" charset="0"/>
                <a:cs typeface="Times New Roman" panose="02020603050405020304" pitchFamily="18" charset="0"/>
              </a:rPr>
              <a:t>grande </a:t>
            </a:r>
            <a:r>
              <a:rPr lang="it-IT" b="1" dirty="0">
                <a:solidFill>
                  <a:prstClr val="white"/>
                </a:solidFill>
                <a:latin typeface="Times New Roman" panose="02020603050405020304" pitchFamily="18" charset="0"/>
                <a:cs typeface="Times New Roman" panose="02020603050405020304" pitchFamily="18" charset="0"/>
              </a:rPr>
              <a:t>gusto</a:t>
            </a:r>
            <a:r>
              <a:rPr lang="it-IT" b="1" dirty="0" smtClean="0">
                <a:solidFill>
                  <a:prstClr val="white"/>
                </a:solidFill>
                <a:latin typeface="Times New Roman" panose="02020603050405020304" pitchFamily="18" charset="0"/>
                <a:cs typeface="Times New Roman" panose="02020603050405020304" pitchFamily="18" charset="0"/>
              </a:rPr>
              <a:t>»</a:t>
            </a:r>
          </a:p>
          <a:p>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79"/>
            <a:ext cx="5136777" cy="684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35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733341" y="674436"/>
            <a:ext cx="8014690" cy="6001643"/>
          </a:xfrm>
          <a:prstGeom prst="rect">
            <a:avLst/>
          </a:prstGeom>
          <a:noFill/>
        </p:spPr>
        <p:txBody>
          <a:bodyPr wrap="square" rtlCol="0">
            <a:spAutoFit/>
          </a:bodyPr>
          <a:lstStyle/>
          <a:p>
            <a:pPr algn="ctr"/>
            <a:r>
              <a:rPr lang="it-IT" sz="9600" b="1" dirty="0" smtClean="0">
                <a:solidFill>
                  <a:srgbClr val="FF0000"/>
                </a:solidFill>
                <a:latin typeface="Times New Roman" panose="02020603050405020304" pitchFamily="18" charset="0"/>
                <a:cs typeface="Times New Roman" panose="02020603050405020304" pitchFamily="18" charset="0"/>
              </a:rPr>
              <a:t>COSI’ NON SI PUO’ PIU’ ANDARE AVANTI</a:t>
            </a:r>
            <a:endParaRPr lang="it-IT" sz="96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19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432424" y="0"/>
            <a:ext cx="3711575" cy="7232749"/>
          </a:xfrm>
          <a:prstGeom prst="rect">
            <a:avLst/>
          </a:prstGeom>
          <a:noFill/>
        </p:spPr>
        <p:txBody>
          <a:bodyPr wrap="square" rtlCol="0">
            <a:spAutoFit/>
          </a:bodyPr>
          <a:lstStyle/>
          <a:p>
            <a:r>
              <a:rPr lang="it-IT" sz="2400" b="1" dirty="0">
                <a:solidFill>
                  <a:prstClr val="white"/>
                </a:solidFill>
                <a:latin typeface="Times New Roman" panose="02020603050405020304" pitchFamily="18" charset="0"/>
                <a:cs typeface="Times New Roman" panose="02020603050405020304" pitchFamily="18" charset="0"/>
              </a:rPr>
              <a:t>Maurizio Paoletti, </a:t>
            </a:r>
            <a:r>
              <a:rPr lang="it-IT" sz="2400" b="1" dirty="0" smtClean="0">
                <a:solidFill>
                  <a:prstClr val="white"/>
                </a:solidFill>
                <a:latin typeface="Times New Roman" panose="02020603050405020304" pitchFamily="18" charset="0"/>
                <a:cs typeface="Times New Roman" panose="02020603050405020304" pitchFamily="18" charset="0"/>
              </a:rPr>
              <a:t>ha </a:t>
            </a:r>
            <a:r>
              <a:rPr lang="it-IT" sz="2400" b="1" dirty="0">
                <a:solidFill>
                  <a:prstClr val="white"/>
                </a:solidFill>
                <a:latin typeface="Times New Roman" panose="02020603050405020304" pitchFamily="18" charset="0"/>
                <a:cs typeface="Times New Roman" panose="02020603050405020304" pitchFamily="18" charset="0"/>
              </a:rPr>
              <a:t>pubblicato un articolo sulla rivista scientifica </a:t>
            </a:r>
            <a:r>
              <a:rPr lang="it-IT" sz="2400" b="1" dirty="0" err="1">
                <a:solidFill>
                  <a:prstClr val="white"/>
                </a:solidFill>
                <a:latin typeface="Times New Roman" panose="02020603050405020304" pitchFamily="18" charset="0"/>
                <a:cs typeface="Times New Roman" panose="02020603050405020304" pitchFamily="18" charset="0"/>
              </a:rPr>
              <a:t>Contribution</a:t>
            </a:r>
            <a:r>
              <a:rPr lang="it-IT" sz="2400" b="1" dirty="0">
                <a:solidFill>
                  <a:prstClr val="white"/>
                </a:solidFill>
                <a:latin typeface="Times New Roman" panose="02020603050405020304" pitchFamily="18" charset="0"/>
                <a:cs typeface="Times New Roman" panose="02020603050405020304" pitchFamily="18" charset="0"/>
              </a:rPr>
              <a:t> to Natural </a:t>
            </a:r>
            <a:r>
              <a:rPr lang="it-IT" sz="2400" b="1" dirty="0" err="1">
                <a:solidFill>
                  <a:prstClr val="white"/>
                </a:solidFill>
                <a:latin typeface="Times New Roman" panose="02020603050405020304" pitchFamily="18" charset="0"/>
                <a:cs typeface="Times New Roman" panose="02020603050405020304" pitchFamily="18" charset="0"/>
              </a:rPr>
              <a:t>History</a:t>
            </a:r>
            <a:r>
              <a:rPr lang="it-IT" sz="2400" b="1" dirty="0">
                <a:solidFill>
                  <a:prstClr val="white"/>
                </a:solidFill>
                <a:latin typeface="Times New Roman" panose="02020603050405020304" pitchFamily="18" charset="0"/>
                <a:cs typeface="Times New Roman" panose="02020603050405020304" pitchFamily="18" charset="0"/>
              </a:rPr>
              <a:t> in cui presenta uno studio effettuato </a:t>
            </a:r>
            <a:r>
              <a:rPr lang="it-IT" sz="2400" b="1" dirty="0" smtClean="0">
                <a:solidFill>
                  <a:prstClr val="white"/>
                </a:solidFill>
                <a:latin typeface="Times New Roman" panose="02020603050405020304" pitchFamily="18" charset="0"/>
                <a:cs typeface="Times New Roman" panose="02020603050405020304" pitchFamily="18" charset="0"/>
              </a:rPr>
              <a:t>in Friuli </a:t>
            </a:r>
            <a:r>
              <a:rPr lang="it-IT" sz="2400" b="1" dirty="0">
                <a:solidFill>
                  <a:prstClr val="white"/>
                </a:solidFill>
                <a:latin typeface="Times New Roman" panose="02020603050405020304" pitchFamily="18" charset="0"/>
                <a:cs typeface="Times New Roman" panose="02020603050405020304" pitchFamily="18" charset="0"/>
              </a:rPr>
              <a:t>occidentale, Cadore e </a:t>
            </a:r>
            <a:r>
              <a:rPr lang="it-IT" sz="2400" b="1" dirty="0" smtClean="0">
                <a:solidFill>
                  <a:prstClr val="white"/>
                </a:solidFill>
                <a:latin typeface="Times New Roman" panose="02020603050405020304" pitchFamily="18" charset="0"/>
                <a:cs typeface="Times New Roman" panose="02020603050405020304" pitchFamily="18" charset="0"/>
              </a:rPr>
              <a:t>Carnia, in  cui parla del consumo di mancano </a:t>
            </a:r>
            <a:r>
              <a:rPr lang="it-IT" sz="2400" b="1" dirty="0">
                <a:solidFill>
                  <a:prstClr val="white"/>
                </a:solidFill>
                <a:latin typeface="Times New Roman" panose="02020603050405020304" pitchFamily="18" charset="0"/>
                <a:cs typeface="Times New Roman" panose="02020603050405020304" pitchFamily="18" charset="0"/>
              </a:rPr>
              <a:t>gli insetti: bombi, lepidotteri e cavallette. Le zampe di queste ultime in particolare erano  </a:t>
            </a:r>
            <a:r>
              <a:rPr lang="it-IT" sz="2400" b="1" dirty="0" smtClean="0">
                <a:solidFill>
                  <a:prstClr val="white"/>
                </a:solidFill>
                <a:latin typeface="Times New Roman" panose="02020603050405020304" pitchFamily="18" charset="0"/>
                <a:cs typeface="Times New Roman" panose="02020603050405020304" pitchFamily="18" charset="0"/>
              </a:rPr>
              <a:t>usate </a:t>
            </a:r>
            <a:r>
              <a:rPr lang="it-IT" sz="2400" b="1" dirty="0">
                <a:solidFill>
                  <a:prstClr val="white"/>
                </a:solidFill>
                <a:latin typeface="Times New Roman" panose="02020603050405020304" pitchFamily="18" charset="0"/>
                <a:cs typeface="Times New Roman" panose="02020603050405020304" pitchFamily="18" charset="0"/>
              </a:rPr>
              <a:t>come snack, </a:t>
            </a:r>
            <a:r>
              <a:rPr lang="it-IT" sz="2400" b="1" dirty="0" smtClean="0">
                <a:solidFill>
                  <a:prstClr val="white"/>
                </a:solidFill>
                <a:latin typeface="Times New Roman" panose="02020603050405020304" pitchFamily="18" charset="0"/>
                <a:cs typeface="Times New Roman" panose="02020603050405020304" pitchFamily="18" charset="0"/>
              </a:rPr>
              <a:t>consumate </a:t>
            </a:r>
            <a:r>
              <a:rPr lang="it-IT" sz="2400" b="1" dirty="0">
                <a:solidFill>
                  <a:prstClr val="white"/>
                </a:solidFill>
                <a:latin typeface="Times New Roman" panose="02020603050405020304" pitchFamily="18" charset="0"/>
                <a:cs typeface="Times New Roman" panose="02020603050405020304" pitchFamily="18" charset="0"/>
              </a:rPr>
              <a:t>crude e sul posto</a:t>
            </a:r>
            <a:r>
              <a:rPr lang="it-IT" sz="2400" b="1" dirty="0" smtClean="0">
                <a:solidFill>
                  <a:prstClr val="white"/>
                </a:solidFill>
                <a:latin typeface="Times New Roman" panose="02020603050405020304" pitchFamily="18" charset="0"/>
                <a:cs typeface="Times New Roman" panose="02020603050405020304" pitchFamily="18" charset="0"/>
              </a:rPr>
              <a:t>. Le mangiavano però soltanto i bambini come </a:t>
            </a:r>
          </a:p>
          <a:p>
            <a:r>
              <a:rPr lang="it-IT" sz="2400" b="1" dirty="0" smtClean="0">
                <a:solidFill>
                  <a:prstClr val="white"/>
                </a:solidFill>
                <a:latin typeface="Times New Roman" panose="02020603050405020304" pitchFamily="18" charset="0"/>
                <a:cs typeface="Times New Roman" panose="02020603050405020304" pitchFamily="18" charset="0"/>
              </a:rPr>
              <a:t>gioco…..</a:t>
            </a:r>
          </a:p>
          <a:p>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
            <a:ext cx="5432425"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618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334000" y="0"/>
            <a:ext cx="3810000" cy="6555641"/>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A </a:t>
            </a:r>
            <a:r>
              <a:rPr lang="it-IT" sz="2800" b="1" dirty="0">
                <a:solidFill>
                  <a:prstClr val="white"/>
                </a:solidFill>
                <a:latin typeface="Times New Roman" panose="02020603050405020304" pitchFamily="18" charset="0"/>
                <a:cs typeface="Times New Roman" panose="02020603050405020304" pitchFamily="18" charset="0"/>
              </a:rPr>
              <a:t>volte gli spiedini di locuste assolvevano a una doppia funzione: in Germania in più di un’occasione, </a:t>
            </a:r>
            <a:r>
              <a:rPr lang="it-IT" sz="2800" b="1" dirty="0" smtClean="0">
                <a:solidFill>
                  <a:prstClr val="white"/>
                </a:solidFill>
                <a:latin typeface="Times New Roman" panose="02020603050405020304" pitchFamily="18" charset="0"/>
                <a:cs typeface="Times New Roman" panose="02020603050405020304" pitchFamily="18" charset="0"/>
              </a:rPr>
              <a:t>in epoca preindustriale, dopo </a:t>
            </a:r>
            <a:r>
              <a:rPr lang="it-IT" sz="2800" b="1" dirty="0">
                <a:solidFill>
                  <a:prstClr val="white"/>
                </a:solidFill>
                <a:latin typeface="Times New Roman" panose="02020603050405020304" pitchFamily="18" charset="0"/>
                <a:cs typeface="Times New Roman" panose="02020603050405020304" pitchFamily="18" charset="0"/>
              </a:rPr>
              <a:t>invasioni che avevano completamente distrutto i raccolti, </a:t>
            </a:r>
            <a:r>
              <a:rPr lang="it-IT" sz="2800" b="1" dirty="0" smtClean="0">
                <a:solidFill>
                  <a:prstClr val="white"/>
                </a:solidFill>
                <a:latin typeface="Times New Roman" panose="02020603050405020304" pitchFamily="18" charset="0"/>
                <a:cs typeface="Times New Roman" panose="02020603050405020304" pitchFamily="18" charset="0"/>
              </a:rPr>
              <a:t> i </a:t>
            </a:r>
            <a:r>
              <a:rPr lang="it-IT" sz="2800" b="1" dirty="0">
                <a:solidFill>
                  <a:prstClr val="white"/>
                </a:solidFill>
                <a:latin typeface="Times New Roman" panose="02020603050405020304" pitchFamily="18" charset="0"/>
                <a:cs typeface="Times New Roman" panose="02020603050405020304" pitchFamily="18" charset="0"/>
              </a:rPr>
              <a:t>contadini le mangiavano un po’ come forma di vendetta un altro po’ perché erano l’unica cosa viva nel raggio di </a:t>
            </a:r>
            <a:r>
              <a:rPr lang="it-IT" sz="2800" b="1" dirty="0" smtClean="0">
                <a:solidFill>
                  <a:prstClr val="white"/>
                </a:solidFill>
                <a:latin typeface="Times New Roman" panose="02020603050405020304" pitchFamily="18" charset="0"/>
                <a:cs typeface="Times New Roman" panose="02020603050405020304" pitchFamily="18" charset="0"/>
              </a:rPr>
              <a:t>chilometri</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1091"/>
          <a:stretch/>
        </p:blipFill>
        <p:spPr bwMode="auto">
          <a:xfrm>
            <a:off x="-3178" y="0"/>
            <a:ext cx="5337178" cy="68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784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1697" y="118302"/>
            <a:ext cx="9144000" cy="6740307"/>
          </a:xfrm>
          <a:prstGeom prst="rect">
            <a:avLst/>
          </a:prstGeom>
          <a:noFill/>
        </p:spPr>
        <p:txBody>
          <a:bodyPr wrap="square" rtlCol="0">
            <a:spAutoFit/>
          </a:bodyPr>
          <a:lstStyle/>
          <a:p>
            <a:pPr algn="ctr"/>
            <a:r>
              <a:rPr lang="it-IT" sz="7000" b="1" dirty="0" smtClean="0">
                <a:solidFill>
                  <a:srgbClr val="FF0000"/>
                </a:solidFill>
                <a:latin typeface="Times New Roman" panose="02020603050405020304" pitchFamily="18" charset="0"/>
                <a:cs typeface="Times New Roman" panose="02020603050405020304" pitchFamily="18" charset="0"/>
              </a:rPr>
              <a:t>LA MAPPA DEGLI ENTOMOFAGI RISPECCHIA SITUAZIONI DI FAME, O DI CLIMI ESTREMI</a:t>
            </a:r>
            <a:endParaRPr lang="it-IT" sz="70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59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3707904" y="6273225"/>
            <a:ext cx="3816423" cy="584775"/>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33"/>
          <a:stretch/>
        </p:blipFill>
        <p:spPr bwMode="auto">
          <a:xfrm>
            <a:off x="14262" y="15889"/>
            <a:ext cx="8101564" cy="687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7164288" y="0"/>
            <a:ext cx="1979712" cy="5909310"/>
          </a:xfrm>
          <a:prstGeom prst="rect">
            <a:avLst/>
          </a:prstGeom>
          <a:solidFill>
            <a:schemeClr val="bg1"/>
          </a:solid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A parte i paesi mediterranei dove gli insetti consumati sono alcune larve del formaggio, nelle altre nazioni esistono situazioni di povertà endemica o di climi estremi (Australia, Alaska) in cui  le comunità indigene prima della globalizzazione mangiavano qualsiasi cosa avesse carne e sangue.</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797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7071766" y="0"/>
            <a:ext cx="2098563" cy="6740307"/>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In Australia gli insetti sono stati introdotti a forza negli ingredienti di circa 1000 mense scolastiche («patatine fritte» a base di farine di grilli) per abituare la gente ad </a:t>
            </a:r>
            <a:r>
              <a:rPr lang="it-IT" b="1" dirty="0">
                <a:solidFill>
                  <a:prstClr val="white"/>
                </a:solidFill>
                <a:latin typeface="Times New Roman" panose="02020603050405020304" pitchFamily="18" charset="0"/>
                <a:cs typeface="Times New Roman" panose="02020603050405020304" pitchFamily="18" charset="0"/>
              </a:rPr>
              <a:t>assumerli </a:t>
            </a:r>
            <a:r>
              <a:rPr lang="it-IT" b="1" dirty="0">
                <a:solidFill>
                  <a:prstClr val="white"/>
                </a:solidFill>
                <a:latin typeface="Times New Roman" panose="02020603050405020304" pitchFamily="18" charset="0"/>
                <a:cs typeface="Times New Roman" panose="02020603050405020304" pitchFamily="18" charset="0"/>
                <a:hlinkClick r:id="rId2"/>
              </a:rPr>
              <a:t>https://www.spectator.com.au/2022/09/1000-australian-schools-are-fed-insects</a:t>
            </a:r>
            <a:r>
              <a:rPr lang="it-IT" b="1" dirty="0" smtClean="0">
                <a:solidFill>
                  <a:prstClr val="white"/>
                </a:solidFill>
                <a:latin typeface="Times New Roman" panose="02020603050405020304" pitchFamily="18" charset="0"/>
                <a:cs typeface="Times New Roman" panose="02020603050405020304" pitchFamily="18" charset="0"/>
                <a:hlinkClick r:id="rId2"/>
              </a:rPr>
              <a:t>/</a:t>
            </a:r>
            <a:r>
              <a:rPr lang="it-IT" b="1" dirty="0" smtClean="0">
                <a:solidFill>
                  <a:prstClr val="white"/>
                </a:solidFill>
                <a:latin typeface="Times New Roman" panose="02020603050405020304" pitchFamily="18" charset="0"/>
                <a:cs typeface="Times New Roman" panose="02020603050405020304" pitchFamily="18" charset="0"/>
              </a:rPr>
              <a:t> e l’attrice Nicole Kidman si è fatta fotografare mentre mangia insetti vivi «per salvare il pianeta». Plauso del World </a:t>
            </a:r>
            <a:r>
              <a:rPr lang="it-IT" b="1" dirty="0" err="1" smtClean="0">
                <a:solidFill>
                  <a:prstClr val="white"/>
                </a:solidFill>
                <a:latin typeface="Times New Roman" panose="02020603050405020304" pitchFamily="18" charset="0"/>
                <a:cs typeface="Times New Roman" panose="02020603050405020304" pitchFamily="18" charset="0"/>
              </a:rPr>
              <a:t>Economic</a:t>
            </a:r>
            <a:r>
              <a:rPr lang="it-IT" b="1" dirty="0" smtClean="0">
                <a:solidFill>
                  <a:prstClr val="white"/>
                </a:solidFill>
                <a:latin typeface="Times New Roman" panose="02020603050405020304" pitchFamily="18" charset="0"/>
                <a:cs typeface="Times New Roman" panose="02020603050405020304" pitchFamily="18" charset="0"/>
              </a:rPr>
              <a:t> </a:t>
            </a:r>
          </a:p>
          <a:p>
            <a:r>
              <a:rPr lang="it-IT" b="1" dirty="0" smtClean="0">
                <a:solidFill>
                  <a:prstClr val="white"/>
                </a:solidFill>
                <a:latin typeface="Times New Roman" panose="02020603050405020304" pitchFamily="18" charset="0"/>
                <a:cs typeface="Times New Roman" panose="02020603050405020304" pitchFamily="18" charset="0"/>
              </a:rPr>
              <a:t>Forum.  </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87" r="21249"/>
          <a:stretch/>
        </p:blipFill>
        <p:spPr bwMode="auto">
          <a:xfrm>
            <a:off x="10817" y="63961"/>
            <a:ext cx="7060950" cy="679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176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63376" y="0"/>
            <a:ext cx="4006954" cy="6524863"/>
          </a:xfrm>
          <a:prstGeom prst="rect">
            <a:avLst/>
          </a:prstGeom>
          <a:noFill/>
        </p:spPr>
        <p:txBody>
          <a:bodyPr wrap="square" rtlCol="0">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Per giustificare l’introduzione degli insetti nelle scuole, si dice che l’Australia abbia </a:t>
            </a:r>
            <a:r>
              <a:rPr lang="it-IT" sz="1900" b="1" dirty="0">
                <a:solidFill>
                  <a:prstClr val="white"/>
                </a:solidFill>
                <a:latin typeface="Times New Roman" panose="02020603050405020304" pitchFamily="18" charset="0"/>
                <a:cs typeface="Times New Roman" panose="02020603050405020304" pitchFamily="18" charset="0"/>
              </a:rPr>
              <a:t>favorito il</a:t>
            </a:r>
          </a:p>
          <a:p>
            <a:r>
              <a:rPr lang="it-IT" sz="1900" b="1" dirty="0">
                <a:solidFill>
                  <a:prstClr val="white"/>
                </a:solidFill>
                <a:latin typeface="Times New Roman" panose="02020603050405020304" pitchFamily="18" charset="0"/>
                <a:cs typeface="Times New Roman" panose="02020603050405020304" pitchFamily="18" charset="0"/>
              </a:rPr>
              <a:t>mantenimento di alcune abitudini antiche tra gli aborigeni. Cavallette e grilli </a:t>
            </a:r>
            <a:r>
              <a:rPr lang="it-IT" sz="1900" b="1" dirty="0" smtClean="0">
                <a:solidFill>
                  <a:prstClr val="white"/>
                </a:solidFill>
                <a:latin typeface="Times New Roman" panose="02020603050405020304" pitchFamily="18" charset="0"/>
                <a:cs typeface="Times New Roman" panose="02020603050405020304" pitchFamily="18" charset="0"/>
              </a:rPr>
              <a:t>sono descritti </a:t>
            </a:r>
            <a:r>
              <a:rPr lang="it-IT" sz="1900" b="1" dirty="0">
                <a:solidFill>
                  <a:prstClr val="white"/>
                </a:solidFill>
                <a:latin typeface="Times New Roman" panose="02020603050405020304" pitchFamily="18" charset="0"/>
                <a:cs typeface="Times New Roman" panose="02020603050405020304" pitchFamily="18" charset="0"/>
              </a:rPr>
              <a:t>come alimento saltuario in particolari periodi e </a:t>
            </a:r>
            <a:r>
              <a:rPr lang="it-IT" sz="1900" b="1" dirty="0" smtClean="0">
                <a:solidFill>
                  <a:prstClr val="white"/>
                </a:solidFill>
                <a:latin typeface="Times New Roman" panose="02020603050405020304" pitchFamily="18" charset="0"/>
                <a:cs typeface="Times New Roman" panose="02020603050405020304" pitchFamily="18" charset="0"/>
              </a:rPr>
              <a:t>condizioni di carenza. </a:t>
            </a:r>
            <a:r>
              <a:rPr lang="it-IT" sz="1900" b="1" dirty="0">
                <a:solidFill>
                  <a:prstClr val="white"/>
                </a:solidFill>
                <a:latin typeface="Times New Roman" panose="02020603050405020304" pitchFamily="18" charset="0"/>
                <a:cs typeface="Times New Roman" panose="02020603050405020304" pitchFamily="18" charset="0"/>
              </a:rPr>
              <a:t>Sono </a:t>
            </a:r>
            <a:r>
              <a:rPr lang="it-IT" sz="1900" b="1" dirty="0" smtClean="0">
                <a:solidFill>
                  <a:prstClr val="white"/>
                </a:solidFill>
                <a:latin typeface="Times New Roman" panose="02020603050405020304" pitchFamily="18" charset="0"/>
                <a:cs typeface="Times New Roman" panose="02020603050405020304" pitchFamily="18" charset="0"/>
              </a:rPr>
              <a:t>diffuse</a:t>
            </a:r>
            <a:endParaRPr lang="it-IT" sz="1900" b="1" dirty="0">
              <a:solidFill>
                <a:prstClr val="white"/>
              </a:solidFill>
              <a:latin typeface="Times New Roman" panose="02020603050405020304" pitchFamily="18" charset="0"/>
              <a:cs typeface="Times New Roman" panose="02020603050405020304" pitchFamily="18" charset="0"/>
            </a:endParaRPr>
          </a:p>
          <a:p>
            <a:r>
              <a:rPr lang="it-IT" sz="1900" b="1" dirty="0">
                <a:solidFill>
                  <a:prstClr val="white"/>
                </a:solidFill>
                <a:latin typeface="Times New Roman" panose="02020603050405020304" pitchFamily="18" charset="0"/>
                <a:cs typeface="Times New Roman" panose="02020603050405020304" pitchFamily="18" charset="0"/>
              </a:rPr>
              <a:t>varie specie di lepidotteri tra cui i famosi </a:t>
            </a:r>
            <a:r>
              <a:rPr lang="it-IT" sz="1900" b="1" dirty="0" err="1">
                <a:solidFill>
                  <a:prstClr val="white"/>
                </a:solidFill>
                <a:latin typeface="Times New Roman" panose="02020603050405020304" pitchFamily="18" charset="0"/>
                <a:cs typeface="Times New Roman" panose="02020603050405020304" pitchFamily="18" charset="0"/>
              </a:rPr>
              <a:t>witchetty</a:t>
            </a:r>
            <a:r>
              <a:rPr lang="it-IT" sz="1900" b="1" dirty="0">
                <a:solidFill>
                  <a:prstClr val="white"/>
                </a:solidFill>
                <a:latin typeface="Times New Roman" panose="02020603050405020304" pitchFamily="18" charset="0"/>
                <a:cs typeface="Times New Roman" panose="02020603050405020304" pitchFamily="18" charset="0"/>
              </a:rPr>
              <a:t> </a:t>
            </a:r>
            <a:r>
              <a:rPr lang="it-IT" sz="1900" b="1" dirty="0" err="1">
                <a:solidFill>
                  <a:prstClr val="white"/>
                </a:solidFill>
                <a:latin typeface="Times New Roman" panose="02020603050405020304" pitchFamily="18" charset="0"/>
                <a:cs typeface="Times New Roman" panose="02020603050405020304" pitchFamily="18" charset="0"/>
              </a:rPr>
              <a:t>grubs</a:t>
            </a:r>
            <a:r>
              <a:rPr lang="it-IT" sz="1900" b="1" dirty="0">
                <a:solidFill>
                  <a:prstClr val="white"/>
                </a:solidFill>
                <a:latin typeface="Times New Roman" panose="02020603050405020304" pitchFamily="18" charset="0"/>
                <a:cs typeface="Times New Roman" panose="02020603050405020304" pitchFamily="18" charset="0"/>
              </a:rPr>
              <a:t>, delle larve </a:t>
            </a:r>
            <a:r>
              <a:rPr lang="it-IT" sz="1900" b="1" dirty="0" smtClean="0">
                <a:solidFill>
                  <a:prstClr val="white"/>
                </a:solidFill>
                <a:latin typeface="Times New Roman" panose="02020603050405020304" pitchFamily="18" charset="0"/>
                <a:cs typeface="Times New Roman" panose="02020603050405020304" pitchFamily="18" charset="0"/>
              </a:rPr>
              <a:t>particolarmente grasse </a:t>
            </a:r>
            <a:r>
              <a:rPr lang="it-IT" sz="1900" b="1" dirty="0">
                <a:solidFill>
                  <a:prstClr val="white"/>
                </a:solidFill>
                <a:latin typeface="Times New Roman" panose="02020603050405020304" pitchFamily="18" charset="0"/>
                <a:cs typeface="Times New Roman" panose="02020603050405020304" pitchFamily="18" charset="0"/>
              </a:rPr>
              <a:t>e gustose.</a:t>
            </a:r>
          </a:p>
          <a:p>
            <a:r>
              <a:rPr lang="it-IT" sz="1900" b="1" dirty="0">
                <a:solidFill>
                  <a:prstClr val="white"/>
                </a:solidFill>
                <a:latin typeface="Times New Roman" panose="02020603050405020304" pitchFamily="18" charset="0"/>
                <a:cs typeface="Times New Roman" panose="02020603050405020304" pitchFamily="18" charset="0"/>
              </a:rPr>
              <a:t>Tra i più consumati troviamo le </a:t>
            </a:r>
            <a:r>
              <a:rPr lang="it-IT" sz="1900" b="1" dirty="0" err="1">
                <a:solidFill>
                  <a:prstClr val="white"/>
                </a:solidFill>
                <a:latin typeface="Times New Roman" panose="02020603050405020304" pitchFamily="18" charset="0"/>
                <a:cs typeface="Times New Roman" panose="02020603050405020304" pitchFamily="18" charset="0"/>
              </a:rPr>
              <a:t>honeypot</a:t>
            </a:r>
            <a:r>
              <a:rPr lang="it-IT" sz="1900" b="1" dirty="0">
                <a:solidFill>
                  <a:prstClr val="white"/>
                </a:solidFill>
                <a:latin typeface="Times New Roman" panose="02020603050405020304" pitchFamily="18" charset="0"/>
                <a:cs typeface="Times New Roman" panose="02020603050405020304" pitchFamily="18" charset="0"/>
              </a:rPr>
              <a:t> </a:t>
            </a:r>
            <a:r>
              <a:rPr lang="it-IT" sz="1900" b="1" dirty="0" err="1">
                <a:solidFill>
                  <a:prstClr val="white"/>
                </a:solidFill>
                <a:latin typeface="Times New Roman" panose="02020603050405020304" pitchFamily="18" charset="0"/>
                <a:cs typeface="Times New Roman" panose="02020603050405020304" pitchFamily="18" charset="0"/>
              </a:rPr>
              <a:t>ant</a:t>
            </a:r>
            <a:r>
              <a:rPr lang="it-IT" sz="1900" b="1" dirty="0">
                <a:solidFill>
                  <a:prstClr val="white"/>
                </a:solidFill>
                <a:latin typeface="Times New Roman" panose="02020603050405020304" pitchFamily="18" charset="0"/>
                <a:cs typeface="Times New Roman" panose="02020603050405020304" pitchFamily="18" charset="0"/>
              </a:rPr>
              <a:t>, delle formiche che si nutrono di linfa </a:t>
            </a:r>
            <a:r>
              <a:rPr lang="it-IT" sz="1900" b="1" dirty="0" smtClean="0">
                <a:solidFill>
                  <a:prstClr val="white"/>
                </a:solidFill>
                <a:latin typeface="Times New Roman" panose="02020603050405020304" pitchFamily="18" charset="0"/>
                <a:cs typeface="Times New Roman" panose="02020603050405020304" pitchFamily="18" charset="0"/>
              </a:rPr>
              <a:t>e producono </a:t>
            </a:r>
            <a:r>
              <a:rPr lang="it-IT" sz="1900" b="1" dirty="0">
                <a:solidFill>
                  <a:prstClr val="white"/>
                </a:solidFill>
                <a:latin typeface="Times New Roman" panose="02020603050405020304" pitchFamily="18" charset="0"/>
                <a:cs typeface="Times New Roman" panose="02020603050405020304" pitchFamily="18" charset="0"/>
              </a:rPr>
              <a:t>una sostanza zuccherina che conservano all’interno del loro corpo. </a:t>
            </a:r>
            <a:r>
              <a:rPr lang="it-IT" sz="1900" b="1" dirty="0" smtClean="0">
                <a:solidFill>
                  <a:prstClr val="white"/>
                </a:solidFill>
                <a:latin typeface="Times New Roman" panose="02020603050405020304" pitchFamily="18" charset="0"/>
                <a:cs typeface="Times New Roman" panose="02020603050405020304" pitchFamily="18" charset="0"/>
              </a:rPr>
              <a:t>Tra </a:t>
            </a:r>
            <a:r>
              <a:rPr lang="it-IT" sz="1900" b="1" dirty="0">
                <a:solidFill>
                  <a:prstClr val="white"/>
                </a:solidFill>
                <a:latin typeface="Times New Roman" panose="02020603050405020304" pitchFamily="18" charset="0"/>
                <a:cs typeface="Times New Roman" panose="02020603050405020304" pitchFamily="18" charset="0"/>
              </a:rPr>
              <a:t>i Maori della Nuova Zelanda </a:t>
            </a:r>
            <a:r>
              <a:rPr lang="it-IT" sz="1900" b="1" dirty="0" smtClean="0">
                <a:solidFill>
                  <a:prstClr val="white"/>
                </a:solidFill>
                <a:latin typeface="Times New Roman" panose="02020603050405020304" pitchFamily="18" charset="0"/>
                <a:cs typeface="Times New Roman" panose="02020603050405020304" pitchFamily="18" charset="0"/>
              </a:rPr>
              <a:t>(che hanno potuto continuare a praticare l’agricoltura) l’unico </a:t>
            </a:r>
            <a:r>
              <a:rPr lang="it-IT" sz="1900" b="1" dirty="0">
                <a:solidFill>
                  <a:prstClr val="white"/>
                </a:solidFill>
                <a:latin typeface="Times New Roman" panose="02020603050405020304" pitchFamily="18" charset="0"/>
                <a:cs typeface="Times New Roman" panose="02020603050405020304" pitchFamily="18" charset="0"/>
              </a:rPr>
              <a:t>insetto ancora consumato regolarmente è l’</a:t>
            </a:r>
            <a:r>
              <a:rPr lang="it-IT" sz="1900" b="1" dirty="0" err="1">
                <a:solidFill>
                  <a:prstClr val="white"/>
                </a:solidFill>
                <a:latin typeface="Times New Roman" panose="02020603050405020304" pitchFamily="18" charset="0"/>
                <a:cs typeface="Times New Roman" panose="02020603050405020304" pitchFamily="18" charset="0"/>
              </a:rPr>
              <a:t>huhu</a:t>
            </a:r>
            <a:endParaRPr lang="it-IT" sz="1900" b="1" dirty="0">
              <a:solidFill>
                <a:prstClr val="white"/>
              </a:solidFill>
              <a:latin typeface="Times New Roman" panose="02020603050405020304" pitchFamily="18" charset="0"/>
              <a:cs typeface="Times New Roman" panose="02020603050405020304" pitchFamily="18" charset="0"/>
            </a:endParaRPr>
          </a:p>
          <a:p>
            <a:r>
              <a:rPr lang="it-IT" sz="1900" b="1" dirty="0" err="1">
                <a:solidFill>
                  <a:prstClr val="white"/>
                </a:solidFill>
                <a:latin typeface="Times New Roman" panose="02020603050405020304" pitchFamily="18" charset="0"/>
                <a:cs typeface="Times New Roman" panose="02020603050405020304" pitchFamily="18" charset="0"/>
              </a:rPr>
              <a:t>grub</a:t>
            </a:r>
            <a:r>
              <a:rPr lang="it-IT" sz="1900" b="1" dirty="0">
                <a:solidFill>
                  <a:prstClr val="white"/>
                </a:solidFill>
                <a:latin typeface="Times New Roman" panose="02020603050405020304" pitchFamily="18" charset="0"/>
                <a:cs typeface="Times New Roman" panose="02020603050405020304" pitchFamily="18" charset="0"/>
              </a:rPr>
              <a:t> (</a:t>
            </a:r>
            <a:r>
              <a:rPr lang="it-IT" sz="1900" b="1" dirty="0" err="1">
                <a:solidFill>
                  <a:prstClr val="white"/>
                </a:solidFill>
                <a:latin typeface="Times New Roman" panose="02020603050405020304" pitchFamily="18" charset="0"/>
                <a:cs typeface="Times New Roman" panose="02020603050405020304" pitchFamily="18" charset="0"/>
              </a:rPr>
              <a:t>Prionoplus</a:t>
            </a:r>
            <a:r>
              <a:rPr lang="it-IT" sz="1900" b="1" dirty="0">
                <a:solidFill>
                  <a:prstClr val="white"/>
                </a:solidFill>
                <a:latin typeface="Times New Roman" panose="02020603050405020304" pitchFamily="18" charset="0"/>
                <a:cs typeface="Times New Roman" panose="02020603050405020304" pitchFamily="18" charset="0"/>
              </a:rPr>
              <a:t> </a:t>
            </a:r>
            <a:r>
              <a:rPr lang="it-IT" sz="1900" b="1" dirty="0" err="1">
                <a:solidFill>
                  <a:prstClr val="white"/>
                </a:solidFill>
                <a:latin typeface="Times New Roman" panose="02020603050405020304" pitchFamily="18" charset="0"/>
                <a:cs typeface="Times New Roman" panose="02020603050405020304" pitchFamily="18" charset="0"/>
              </a:rPr>
              <a:t>reticularis</a:t>
            </a:r>
            <a:r>
              <a:rPr lang="it-IT" sz="1900" b="1" dirty="0">
                <a:solidFill>
                  <a:prstClr val="white"/>
                </a:solidFill>
                <a:latin typeface="Times New Roman" panose="02020603050405020304" pitchFamily="18" charset="0"/>
                <a:cs typeface="Times New Roman" panose="02020603050405020304" pitchFamily="18" charset="0"/>
              </a:rPr>
              <a:t>), dell’ordine dei </a:t>
            </a:r>
            <a:r>
              <a:rPr lang="it-IT" sz="1900" b="1" dirty="0" smtClean="0">
                <a:solidFill>
                  <a:prstClr val="white"/>
                </a:solidFill>
                <a:latin typeface="Times New Roman" panose="02020603050405020304" pitchFamily="18" charset="0"/>
                <a:cs typeface="Times New Roman" panose="02020603050405020304" pitchFamily="18" charset="0"/>
              </a:rPr>
              <a:t>coleotteri. </a:t>
            </a:r>
            <a:endParaRPr lang="it-IT" sz="19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7" y="0"/>
            <a:ext cx="5142349" cy="68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769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3917912"/>
            <a:ext cx="9144000" cy="3046988"/>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Soltanto negli ultimi decenni si sta scoprendo che pare che i «cacciatori-raccoglitori» che si cibano di insetti in Australia siano stati in gran parte cacciati nel deserto dagli invasori europei. In realtà vaste aree del paese, come la Murray Valley,  erano dedite all’agricoltura stanziale. Il nomadismo, la fame endemica, il consumo di alimenti a singhiozzo e  l’alimentarsi di insetti sono </a:t>
            </a:r>
          </a:p>
          <a:p>
            <a:r>
              <a:rPr lang="it-IT" sz="2400" b="1" dirty="0" smtClean="0">
                <a:solidFill>
                  <a:prstClr val="white"/>
                </a:solidFill>
                <a:latin typeface="Times New Roman" panose="02020603050405020304" pitchFamily="18" charset="0"/>
                <a:cs typeface="Times New Roman" panose="02020603050405020304" pitchFamily="18" charset="0"/>
              </a:rPr>
              <a:t>stati  spesso il risultato dell’invasione delle terre fertili e dello sterminio di intere comunità. </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53"/>
            <a:ext cx="9170330" cy="39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850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5288949"/>
            <a:ext cx="9144000" cy="1569660"/>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Gli Inuit aborrono gli insetti e mangiano solo un particolare tipo di </a:t>
            </a:r>
            <a:r>
              <a:rPr lang="it-IT" sz="2400" b="1" dirty="0">
                <a:solidFill>
                  <a:prstClr val="white"/>
                </a:solidFill>
                <a:latin typeface="Times New Roman" panose="02020603050405020304" pitchFamily="18" charset="0"/>
                <a:cs typeface="Times New Roman" panose="02020603050405020304" pitchFamily="18" charset="0"/>
              </a:rPr>
              <a:t>larva </a:t>
            </a:r>
            <a:r>
              <a:rPr lang="it-IT" sz="2400" b="1" dirty="0" smtClean="0">
                <a:solidFill>
                  <a:prstClr val="white"/>
                </a:solidFill>
                <a:latin typeface="Times New Roman" panose="02020603050405020304" pitchFamily="18" charset="0"/>
                <a:cs typeface="Times New Roman" panose="02020603050405020304" pitchFamily="18" charset="0"/>
              </a:rPr>
              <a:t>(</a:t>
            </a:r>
            <a:r>
              <a:rPr lang="it-IT" sz="2400" b="1" dirty="0" err="1" smtClean="0">
                <a:solidFill>
                  <a:prstClr val="white"/>
                </a:solidFill>
                <a:latin typeface="Times New Roman" panose="02020603050405020304" pitchFamily="18" charset="0"/>
                <a:cs typeface="Times New Roman" panose="02020603050405020304" pitchFamily="18" charset="0"/>
              </a:rPr>
              <a:t>Hypoderma</a:t>
            </a:r>
            <a:r>
              <a:rPr lang="it-IT" sz="2400" b="1" dirty="0" smtClean="0">
                <a:solidFill>
                  <a:prstClr val="white"/>
                </a:solidFill>
                <a:latin typeface="Times New Roman" panose="02020603050405020304" pitchFamily="18" charset="0"/>
                <a:cs typeface="Times New Roman" panose="02020603050405020304" pitchFamily="18" charset="0"/>
              </a:rPr>
              <a:t> </a:t>
            </a:r>
            <a:r>
              <a:rPr lang="it-IT" sz="2400" b="1" dirty="0" err="1" smtClean="0">
                <a:solidFill>
                  <a:prstClr val="white"/>
                </a:solidFill>
                <a:latin typeface="Times New Roman" panose="02020603050405020304" pitchFamily="18" charset="0"/>
                <a:cs typeface="Times New Roman" panose="02020603050405020304" pitchFamily="18" charset="0"/>
              </a:rPr>
              <a:t>tarandi</a:t>
            </a:r>
            <a:r>
              <a:rPr lang="it-IT" sz="2400" b="1" dirty="0" smtClean="0">
                <a:solidFill>
                  <a:prstClr val="white"/>
                </a:solidFill>
                <a:latin typeface="Times New Roman" panose="02020603050405020304" pitchFamily="18" charset="0"/>
                <a:cs typeface="Times New Roman" panose="02020603050405020304" pitchFamily="18" charset="0"/>
              </a:rPr>
              <a:t>) che infesta le vie respiratorie dei caribù, le renne nordamericane. Sono raccolte quando le bestie vengono scuoiate, forniscono grassi e nell’Artico non si butta via niente</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94"/>
            <a:ext cx="9144000" cy="534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468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6011517"/>
            <a:ext cx="8277234" cy="830997"/>
          </a:xfrm>
          <a:prstGeom prst="rect">
            <a:avLst/>
          </a:prstGeom>
          <a:noFill/>
        </p:spPr>
        <p:txBody>
          <a:bodyPr wrap="square" rtlCol="0">
            <a:spAutoFit/>
          </a:bodyPr>
          <a:lstStyle/>
          <a:p>
            <a:r>
              <a:rPr lang="it-IT" sz="2400" b="1" dirty="0">
                <a:solidFill>
                  <a:prstClr val="white"/>
                </a:solidFill>
                <a:latin typeface="Times New Roman" panose="02020603050405020304" pitchFamily="18" charset="0"/>
                <a:cs typeface="Times New Roman" panose="02020603050405020304" pitchFamily="18" charset="0"/>
              </a:rPr>
              <a:t>Tra i tanti paesi a vocazione entomofaga il Messico detiene il primato con centinaia </a:t>
            </a:r>
            <a:r>
              <a:rPr lang="it-IT" sz="2400" b="1" dirty="0" smtClean="0">
                <a:solidFill>
                  <a:prstClr val="white"/>
                </a:solidFill>
                <a:latin typeface="Times New Roman" panose="02020603050405020304" pitchFamily="18" charset="0"/>
                <a:cs typeface="Times New Roman" panose="02020603050405020304" pitchFamily="18" charset="0"/>
              </a:rPr>
              <a:t>di specie </a:t>
            </a:r>
            <a:r>
              <a:rPr lang="it-IT" sz="2400" b="1" dirty="0">
                <a:solidFill>
                  <a:prstClr val="white"/>
                </a:solidFill>
                <a:latin typeface="Times New Roman" panose="02020603050405020304" pitchFamily="18" charset="0"/>
                <a:cs typeface="Times New Roman" panose="02020603050405020304" pitchFamily="18" charset="0"/>
              </a:rPr>
              <a:t>consumate</a:t>
            </a:r>
            <a:r>
              <a:rPr lang="it-IT" sz="2400" b="1" dirty="0" smtClean="0">
                <a:solidFill>
                  <a:prstClr val="white"/>
                </a:solidFill>
                <a:latin typeface="Times New Roman" panose="02020603050405020304" pitchFamily="18" charset="0"/>
                <a:cs typeface="Times New Roman" panose="02020603050405020304" pitchFamily="18" charset="0"/>
              </a:rPr>
              <a:t>. </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0" y="-11982"/>
            <a:ext cx="9170330" cy="61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323528" y="188640"/>
            <a:ext cx="4224233" cy="830997"/>
          </a:xfrm>
          <a:prstGeom prst="rect">
            <a:avLst/>
          </a:prstGeom>
        </p:spPr>
        <p:txBody>
          <a:bodyPr wrap="none">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Aperitivo al </a:t>
            </a:r>
            <a:r>
              <a:rPr lang="it-IT" sz="2400" b="1" dirty="0" err="1" smtClean="0">
                <a:solidFill>
                  <a:prstClr val="white"/>
                </a:solidFill>
                <a:latin typeface="Times New Roman" panose="02020603050405020304" pitchFamily="18" charset="0"/>
                <a:cs typeface="Times New Roman" panose="02020603050405020304" pitchFamily="18" charset="0"/>
              </a:rPr>
              <a:t>mezcal</a:t>
            </a:r>
            <a:r>
              <a:rPr lang="it-IT" sz="2400" b="1" dirty="0" smtClean="0">
                <a:solidFill>
                  <a:prstClr val="white"/>
                </a:solidFill>
                <a:latin typeface="Times New Roman" panose="02020603050405020304" pitchFamily="18" charset="0"/>
                <a:cs typeface="Times New Roman" panose="02020603050405020304" pitchFamily="18" charset="0"/>
              </a:rPr>
              <a:t> con insetti.</a:t>
            </a:r>
          </a:p>
          <a:p>
            <a:r>
              <a:rPr lang="it-IT" sz="2400" b="1" dirty="0" smtClean="0">
                <a:solidFill>
                  <a:prstClr val="white"/>
                </a:solidFill>
                <a:latin typeface="Times New Roman" panose="02020603050405020304" pitchFamily="18" charset="0"/>
                <a:cs typeface="Times New Roman" panose="02020603050405020304" pitchFamily="18" charset="0"/>
              </a:rPr>
              <a:t>Città del Messico. </a:t>
            </a:r>
            <a:endParaRPr lang="it-IT" dirty="0">
              <a:solidFill>
                <a:prstClr val="black"/>
              </a:solidFill>
            </a:endParaRPr>
          </a:p>
        </p:txBody>
      </p:sp>
    </p:spTree>
    <p:extLst>
      <p:ext uri="{BB962C8B-B14F-4D97-AF65-F5344CB8AC3E}">
        <p14:creationId xmlns:p14="http://schemas.microsoft.com/office/powerpoint/2010/main" val="2937857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5237018"/>
            <a:ext cx="9143998" cy="1600438"/>
          </a:xfrm>
          <a:prstGeom prst="rect">
            <a:avLst/>
          </a:prstGeom>
          <a:noFill/>
        </p:spPr>
        <p:txBody>
          <a:bodyPr wrap="square" rtlCol="0">
            <a:spAutoFit/>
          </a:bodyPr>
          <a:lstStyle/>
          <a:p>
            <a:r>
              <a:rPr lang="it-IT" sz="1400" b="1" dirty="0">
                <a:solidFill>
                  <a:prstClr val="white"/>
                </a:solidFill>
                <a:latin typeface="Times New Roman" panose="02020603050405020304" pitchFamily="18" charset="0"/>
                <a:cs typeface="Times New Roman" panose="02020603050405020304" pitchFamily="18" charset="0"/>
              </a:rPr>
              <a:t>Il Gusano de </a:t>
            </a:r>
            <a:r>
              <a:rPr lang="it-IT" sz="1400" b="1" dirty="0" err="1">
                <a:solidFill>
                  <a:prstClr val="white"/>
                </a:solidFill>
                <a:latin typeface="Times New Roman" panose="02020603050405020304" pitchFamily="18" charset="0"/>
                <a:cs typeface="Times New Roman" panose="02020603050405020304" pitchFamily="18" charset="0"/>
              </a:rPr>
              <a:t>Maguey</a:t>
            </a:r>
            <a:r>
              <a:rPr lang="it-IT" sz="1400" b="1" dirty="0">
                <a:solidFill>
                  <a:prstClr val="white"/>
                </a:solidFill>
                <a:latin typeface="Times New Roman" panose="02020603050405020304" pitchFamily="18" charset="0"/>
                <a:cs typeface="Times New Roman" panose="02020603050405020304" pitchFamily="18" charset="0"/>
              </a:rPr>
              <a:t>, una </a:t>
            </a:r>
            <a:r>
              <a:rPr lang="it-IT" sz="1400" b="1" dirty="0" smtClean="0">
                <a:solidFill>
                  <a:prstClr val="white"/>
                </a:solidFill>
                <a:latin typeface="Times New Roman" panose="02020603050405020304" pitchFamily="18" charset="0"/>
                <a:cs typeface="Times New Roman" panose="02020603050405020304" pitchFamily="18" charset="0"/>
              </a:rPr>
              <a:t>larva chiamata </a:t>
            </a:r>
            <a:r>
              <a:rPr lang="it-IT" sz="1400" b="1" dirty="0">
                <a:solidFill>
                  <a:prstClr val="white"/>
                </a:solidFill>
                <a:latin typeface="Times New Roman" panose="02020603050405020304" pitchFamily="18" charset="0"/>
                <a:cs typeface="Times New Roman" panose="02020603050405020304" pitchFamily="18" charset="0"/>
              </a:rPr>
              <a:t>anche “verme rosso dell’agave”, è utilizzato nella preparazione del </a:t>
            </a:r>
            <a:r>
              <a:rPr lang="it-IT" sz="1400" b="1" dirty="0" err="1" smtClean="0">
                <a:solidFill>
                  <a:prstClr val="white"/>
                </a:solidFill>
                <a:latin typeface="Times New Roman" panose="02020603050405020304" pitchFamily="18" charset="0"/>
                <a:cs typeface="Times New Roman" panose="02020603050405020304" pitchFamily="18" charset="0"/>
              </a:rPr>
              <a:t>mezcal</a:t>
            </a:r>
            <a:r>
              <a:rPr lang="it-IT" sz="1400" b="1" dirty="0" smtClean="0">
                <a:solidFill>
                  <a:prstClr val="white"/>
                </a:solidFill>
                <a:latin typeface="Times New Roman" panose="02020603050405020304" pitchFamily="18" charset="0"/>
                <a:cs typeface="Times New Roman" panose="02020603050405020304" pitchFamily="18" charset="0"/>
              </a:rPr>
              <a:t>. </a:t>
            </a:r>
            <a:r>
              <a:rPr lang="it-IT" sz="1400" b="1" dirty="0">
                <a:solidFill>
                  <a:prstClr val="white"/>
                </a:solidFill>
                <a:latin typeface="Times New Roman" panose="02020603050405020304" pitchFamily="18" charset="0"/>
                <a:cs typeface="Times New Roman" panose="02020603050405020304" pitchFamily="18" charset="0"/>
              </a:rPr>
              <a:t>Le </a:t>
            </a:r>
            <a:r>
              <a:rPr lang="it-IT" sz="1400" b="1" dirty="0" smtClean="0">
                <a:solidFill>
                  <a:prstClr val="white"/>
                </a:solidFill>
                <a:latin typeface="Times New Roman" panose="02020603050405020304" pitchFamily="18" charset="0"/>
                <a:cs typeface="Times New Roman" panose="02020603050405020304" pitchFamily="18" charset="0"/>
              </a:rPr>
              <a:t>larve di formiche </a:t>
            </a:r>
            <a:r>
              <a:rPr lang="it-IT" sz="1400" b="1" dirty="0">
                <a:solidFill>
                  <a:prstClr val="white"/>
                </a:solidFill>
                <a:latin typeface="Times New Roman" panose="02020603050405020304" pitchFamily="18" charset="0"/>
                <a:cs typeface="Times New Roman" panose="02020603050405020304" pitchFamily="18" charset="0"/>
              </a:rPr>
              <a:t>sono alla base </a:t>
            </a:r>
            <a:r>
              <a:rPr lang="it-IT" sz="1400" b="1" dirty="0" smtClean="0">
                <a:solidFill>
                  <a:prstClr val="white"/>
                </a:solidFill>
                <a:latin typeface="Times New Roman" panose="02020603050405020304" pitchFamily="18" charset="0"/>
                <a:cs typeface="Times New Roman" panose="02020603050405020304" pitchFamily="18" charset="0"/>
              </a:rPr>
              <a:t>degli </a:t>
            </a:r>
            <a:r>
              <a:rPr lang="it-IT" sz="1400" b="1" dirty="0" err="1" smtClean="0">
                <a:solidFill>
                  <a:prstClr val="white"/>
                </a:solidFill>
                <a:latin typeface="Times New Roman" panose="02020603050405020304" pitchFamily="18" charset="0"/>
                <a:cs typeface="Times New Roman" panose="02020603050405020304" pitchFamily="18" charset="0"/>
              </a:rPr>
              <a:t>escamoles</a:t>
            </a:r>
            <a:r>
              <a:rPr lang="it-IT" sz="1400" b="1" dirty="0">
                <a:solidFill>
                  <a:prstClr val="white"/>
                </a:solidFill>
                <a:latin typeface="Times New Roman" panose="02020603050405020304" pitchFamily="18" charset="0"/>
                <a:cs typeface="Times New Roman" panose="02020603050405020304" pitchFamily="18" charset="0"/>
              </a:rPr>
              <a:t>, </a:t>
            </a:r>
            <a:r>
              <a:rPr lang="it-IT" sz="1400" b="1" dirty="0" smtClean="0">
                <a:solidFill>
                  <a:prstClr val="white"/>
                </a:solidFill>
                <a:latin typeface="Times New Roman" panose="02020603050405020304" pitchFamily="18" charset="0"/>
                <a:cs typeface="Times New Roman" panose="02020603050405020304" pitchFamily="18" charset="0"/>
              </a:rPr>
              <a:t>servite </a:t>
            </a:r>
            <a:r>
              <a:rPr lang="it-IT" sz="1400" b="1" dirty="0">
                <a:solidFill>
                  <a:prstClr val="white"/>
                </a:solidFill>
                <a:latin typeface="Times New Roman" panose="02020603050405020304" pitchFamily="18" charset="0"/>
                <a:cs typeface="Times New Roman" panose="02020603050405020304" pitchFamily="18" charset="0"/>
              </a:rPr>
              <a:t>su </a:t>
            </a:r>
            <a:r>
              <a:rPr lang="it-IT" sz="1400" b="1" dirty="0" err="1">
                <a:solidFill>
                  <a:prstClr val="white"/>
                </a:solidFill>
                <a:latin typeface="Times New Roman" panose="02020603050405020304" pitchFamily="18" charset="0"/>
                <a:cs typeface="Times New Roman" panose="02020603050405020304" pitchFamily="18" charset="0"/>
              </a:rPr>
              <a:t>tacos</a:t>
            </a:r>
            <a:r>
              <a:rPr lang="it-IT" sz="1400" b="1" dirty="0">
                <a:solidFill>
                  <a:prstClr val="white"/>
                </a:solidFill>
                <a:latin typeface="Times New Roman" panose="02020603050405020304" pitchFamily="18" charset="0"/>
                <a:cs typeface="Times New Roman" panose="02020603050405020304" pitchFamily="18" charset="0"/>
              </a:rPr>
              <a:t> con peperoncino verde e cipolla. Molto apprezzato è anche l’</a:t>
            </a:r>
            <a:r>
              <a:rPr lang="it-IT" sz="1400" b="1" dirty="0" err="1">
                <a:solidFill>
                  <a:prstClr val="white"/>
                </a:solidFill>
                <a:latin typeface="Times New Roman" panose="02020603050405020304" pitchFamily="18" charset="0"/>
                <a:cs typeface="Times New Roman" panose="02020603050405020304" pitchFamily="18" charset="0"/>
              </a:rPr>
              <a:t>ahuahutle</a:t>
            </a:r>
            <a:r>
              <a:rPr lang="it-IT" sz="1400" b="1" dirty="0">
                <a:solidFill>
                  <a:prstClr val="white"/>
                </a:solidFill>
                <a:latin typeface="Times New Roman" panose="02020603050405020304" pitchFamily="18" charset="0"/>
                <a:cs typeface="Times New Roman" panose="02020603050405020304" pitchFamily="18" charset="0"/>
              </a:rPr>
              <a:t>, un caviale messicano, costituito dalle uova di un insetto </a:t>
            </a:r>
            <a:r>
              <a:rPr lang="it-IT" sz="1400" b="1" dirty="0" smtClean="0">
                <a:solidFill>
                  <a:prstClr val="white"/>
                </a:solidFill>
                <a:latin typeface="Times New Roman" panose="02020603050405020304" pitchFamily="18" charset="0"/>
                <a:cs typeface="Times New Roman" panose="02020603050405020304" pitchFamily="18" charset="0"/>
              </a:rPr>
              <a:t>acquatico. Gli </a:t>
            </a:r>
            <a:r>
              <a:rPr lang="it-IT" sz="1400" b="1" dirty="0" err="1">
                <a:solidFill>
                  <a:prstClr val="white"/>
                </a:solidFill>
                <a:latin typeface="Times New Roman" panose="02020603050405020304" pitchFamily="18" charset="0"/>
                <a:cs typeface="Times New Roman" panose="02020603050405020304" pitchFamily="18" charset="0"/>
              </a:rPr>
              <a:t>jumiles</a:t>
            </a:r>
            <a:r>
              <a:rPr lang="it-IT" sz="1400" b="1" dirty="0">
                <a:solidFill>
                  <a:prstClr val="white"/>
                </a:solidFill>
                <a:latin typeface="Times New Roman" panose="02020603050405020304" pitchFamily="18" charset="0"/>
                <a:cs typeface="Times New Roman" panose="02020603050405020304" pitchFamily="18" charset="0"/>
              </a:rPr>
              <a:t>, </a:t>
            </a:r>
            <a:r>
              <a:rPr lang="it-IT" sz="1400" b="1" dirty="0" smtClean="0">
                <a:solidFill>
                  <a:prstClr val="white"/>
                </a:solidFill>
                <a:latin typeface="Times New Roman" panose="02020603050405020304" pitchFamily="18" charset="0"/>
                <a:cs typeface="Times New Roman" panose="02020603050405020304" pitchFamily="18" charset="0"/>
              </a:rPr>
              <a:t>o cimici </a:t>
            </a:r>
            <a:r>
              <a:rPr lang="it-IT" sz="1400" b="1" dirty="0">
                <a:solidFill>
                  <a:prstClr val="white"/>
                </a:solidFill>
                <a:latin typeface="Times New Roman" panose="02020603050405020304" pitchFamily="18" charset="0"/>
                <a:cs typeface="Times New Roman" panose="02020603050405020304" pitchFamily="18" charset="0"/>
              </a:rPr>
              <a:t>di </a:t>
            </a:r>
            <a:r>
              <a:rPr lang="it-IT" sz="1400" b="1" dirty="0" smtClean="0">
                <a:solidFill>
                  <a:prstClr val="white"/>
                </a:solidFill>
                <a:latin typeface="Times New Roman" panose="02020603050405020304" pitchFamily="18" charset="0"/>
                <a:cs typeface="Times New Roman" panose="02020603050405020304" pitchFamily="18" charset="0"/>
              </a:rPr>
              <a:t>montagna, vengono raccolti a partire dal 1</a:t>
            </a:r>
            <a:r>
              <a:rPr lang="it-IT" sz="1400" b="1" dirty="0">
                <a:solidFill>
                  <a:prstClr val="white"/>
                </a:solidFill>
                <a:latin typeface="Times New Roman" panose="02020603050405020304" pitchFamily="18" charset="0"/>
                <a:cs typeface="Times New Roman" panose="02020603050405020304" pitchFamily="18" charset="0"/>
              </a:rPr>
              <a:t>° novembre, giorno </a:t>
            </a:r>
            <a:r>
              <a:rPr lang="it-IT" sz="1400" b="1" dirty="0" smtClean="0">
                <a:solidFill>
                  <a:prstClr val="white"/>
                </a:solidFill>
                <a:latin typeface="Times New Roman" panose="02020603050405020304" pitchFamily="18" charset="0"/>
                <a:cs typeface="Times New Roman" panose="02020603050405020304" pitchFamily="18" charset="0"/>
              </a:rPr>
              <a:t>dei </a:t>
            </a:r>
            <a:r>
              <a:rPr lang="it-IT" sz="1400" b="1" dirty="0">
                <a:solidFill>
                  <a:prstClr val="white"/>
                </a:solidFill>
                <a:latin typeface="Times New Roman" panose="02020603050405020304" pitchFamily="18" charset="0"/>
                <a:cs typeface="Times New Roman" panose="02020603050405020304" pitchFamily="18" charset="0"/>
              </a:rPr>
              <a:t>morti </a:t>
            </a:r>
            <a:r>
              <a:rPr lang="it-IT" sz="1400" b="1" dirty="0" smtClean="0">
                <a:solidFill>
                  <a:prstClr val="white"/>
                </a:solidFill>
                <a:latin typeface="Times New Roman" panose="02020603050405020304" pitchFamily="18" charset="0"/>
                <a:cs typeface="Times New Roman" panose="02020603050405020304" pitchFamily="18" charset="0"/>
              </a:rPr>
              <a:t>e di una </a:t>
            </a:r>
            <a:r>
              <a:rPr lang="it-IT" sz="1400" b="1" dirty="0">
                <a:solidFill>
                  <a:prstClr val="white"/>
                </a:solidFill>
                <a:latin typeface="Times New Roman" panose="02020603050405020304" pitchFamily="18" charset="0"/>
                <a:cs typeface="Times New Roman" panose="02020603050405020304" pitchFamily="18" charset="0"/>
              </a:rPr>
              <a:t>grande festa in cui tutti i partecipanti, compresi i bambini</a:t>
            </a:r>
            <a:r>
              <a:rPr lang="it-IT" sz="1400" b="1" dirty="0" smtClean="0">
                <a:solidFill>
                  <a:prstClr val="white"/>
                </a:solidFill>
                <a:latin typeface="Times New Roman" panose="02020603050405020304" pitchFamily="18" charset="0"/>
                <a:cs typeface="Times New Roman" panose="02020603050405020304" pitchFamily="18" charset="0"/>
              </a:rPr>
              <a:t>, vanno </a:t>
            </a:r>
            <a:r>
              <a:rPr lang="it-IT" sz="1400" b="1" dirty="0">
                <a:solidFill>
                  <a:prstClr val="white"/>
                </a:solidFill>
                <a:latin typeface="Times New Roman" panose="02020603050405020304" pitchFamily="18" charset="0"/>
                <a:cs typeface="Times New Roman" panose="02020603050405020304" pitchFamily="18" charset="0"/>
              </a:rPr>
              <a:t>a </a:t>
            </a:r>
            <a:r>
              <a:rPr lang="it-IT" sz="1400" b="1" dirty="0" smtClean="0">
                <a:solidFill>
                  <a:prstClr val="white"/>
                </a:solidFill>
                <a:latin typeface="Times New Roman" panose="02020603050405020304" pitchFamily="18" charset="0"/>
                <a:cs typeface="Times New Roman" panose="02020603050405020304" pitchFamily="18" charset="0"/>
              </a:rPr>
              <a:t>raccoglierli nei boschi. </a:t>
            </a:r>
            <a:r>
              <a:rPr lang="it-IT" sz="1400" b="1" dirty="0">
                <a:solidFill>
                  <a:prstClr val="white"/>
                </a:solidFill>
                <a:latin typeface="Times New Roman" panose="02020603050405020304" pitchFamily="18" charset="0"/>
                <a:cs typeface="Times New Roman" panose="02020603050405020304" pitchFamily="18" charset="0"/>
              </a:rPr>
              <a:t>Vengono impiegati come base di una salsa </a:t>
            </a:r>
            <a:endParaRPr lang="it-IT" sz="1400" b="1" dirty="0" smtClean="0">
              <a:solidFill>
                <a:prstClr val="white"/>
              </a:solidFill>
              <a:latin typeface="Times New Roman" panose="02020603050405020304" pitchFamily="18" charset="0"/>
              <a:cs typeface="Times New Roman" panose="02020603050405020304" pitchFamily="18" charset="0"/>
            </a:endParaRPr>
          </a:p>
          <a:p>
            <a:r>
              <a:rPr lang="it-IT" sz="1400" b="1" dirty="0" smtClean="0">
                <a:solidFill>
                  <a:prstClr val="white"/>
                </a:solidFill>
                <a:latin typeface="Times New Roman" panose="02020603050405020304" pitchFamily="18" charset="0"/>
                <a:cs typeface="Times New Roman" panose="02020603050405020304" pitchFamily="18" charset="0"/>
              </a:rPr>
              <a:t>composta </a:t>
            </a:r>
            <a:r>
              <a:rPr lang="it-IT" sz="1400" b="1" dirty="0">
                <a:solidFill>
                  <a:prstClr val="white"/>
                </a:solidFill>
                <a:latin typeface="Times New Roman" panose="02020603050405020304" pitchFamily="18" charset="0"/>
                <a:cs typeface="Times New Roman" panose="02020603050405020304" pitchFamily="18" charset="0"/>
              </a:rPr>
              <a:t>con pomodori freschi, </a:t>
            </a:r>
            <a:r>
              <a:rPr lang="it-IT" sz="1400" b="1" dirty="0" smtClean="0">
                <a:solidFill>
                  <a:prstClr val="white"/>
                </a:solidFill>
                <a:latin typeface="Times New Roman" panose="02020603050405020304" pitchFamily="18" charset="0"/>
                <a:cs typeface="Times New Roman" panose="02020603050405020304" pitchFamily="18" charset="0"/>
              </a:rPr>
              <a:t>chili e </a:t>
            </a:r>
            <a:r>
              <a:rPr lang="it-IT" sz="1400" b="1" dirty="0">
                <a:solidFill>
                  <a:prstClr val="white"/>
                </a:solidFill>
                <a:latin typeface="Times New Roman" panose="02020603050405020304" pitchFamily="18" charset="0"/>
                <a:cs typeface="Times New Roman" panose="02020603050405020304" pitchFamily="18" charset="0"/>
              </a:rPr>
              <a:t>cipolle servita insieme alle tortillas di mais</a:t>
            </a:r>
            <a:r>
              <a:rPr lang="it-IT" sz="1400" b="1" dirty="0" smtClean="0">
                <a:solidFill>
                  <a:prstClr val="white"/>
                </a:solidFill>
                <a:latin typeface="Times New Roman" panose="02020603050405020304" pitchFamily="18" charset="0"/>
                <a:cs typeface="Times New Roman" panose="02020603050405020304" pitchFamily="18" charset="0"/>
              </a:rPr>
              <a:t>. Le </a:t>
            </a:r>
            <a:r>
              <a:rPr lang="it-IT" sz="1400" b="1" dirty="0" err="1" smtClean="0">
                <a:solidFill>
                  <a:prstClr val="white"/>
                </a:solidFill>
                <a:latin typeface="Times New Roman" panose="02020603050405020304" pitchFamily="18" charset="0"/>
                <a:cs typeface="Times New Roman" panose="02020603050405020304" pitchFamily="18" charset="0"/>
              </a:rPr>
              <a:t>chapulines</a:t>
            </a:r>
            <a:r>
              <a:rPr lang="it-IT" sz="1400" b="1" dirty="0" smtClean="0">
                <a:solidFill>
                  <a:prstClr val="white"/>
                </a:solidFill>
                <a:latin typeface="Times New Roman" panose="02020603050405020304" pitchFamily="18" charset="0"/>
                <a:cs typeface="Times New Roman" panose="02020603050405020304" pitchFamily="18" charset="0"/>
              </a:rPr>
              <a:t> sono una </a:t>
            </a:r>
          </a:p>
          <a:p>
            <a:r>
              <a:rPr lang="it-IT" sz="1400" b="1" dirty="0" smtClean="0">
                <a:solidFill>
                  <a:prstClr val="white"/>
                </a:solidFill>
                <a:latin typeface="Times New Roman" panose="02020603050405020304" pitchFamily="18" charset="0"/>
                <a:cs typeface="Times New Roman" panose="02020603050405020304" pitchFamily="18" charset="0"/>
              </a:rPr>
              <a:t>specie di cavallette </a:t>
            </a:r>
            <a:r>
              <a:rPr lang="it-IT" sz="1400" b="1" dirty="0">
                <a:solidFill>
                  <a:prstClr val="white"/>
                </a:solidFill>
                <a:latin typeface="Times New Roman" panose="02020603050405020304" pitchFamily="18" charset="0"/>
                <a:cs typeface="Times New Roman" panose="02020603050405020304" pitchFamily="18" charset="0"/>
              </a:rPr>
              <a:t>che vengono tostate sul </a:t>
            </a:r>
            <a:r>
              <a:rPr lang="it-IT" sz="1400" b="1" dirty="0" err="1">
                <a:solidFill>
                  <a:prstClr val="white"/>
                </a:solidFill>
                <a:latin typeface="Times New Roman" panose="02020603050405020304" pitchFamily="18" charset="0"/>
                <a:cs typeface="Times New Roman" panose="02020603050405020304" pitchFamily="18" charset="0"/>
              </a:rPr>
              <a:t>comal</a:t>
            </a:r>
            <a:r>
              <a:rPr lang="it-IT" sz="1400" b="1" dirty="0">
                <a:solidFill>
                  <a:prstClr val="white"/>
                </a:solidFill>
                <a:latin typeface="Times New Roman" panose="02020603050405020304" pitchFamily="18" charset="0"/>
                <a:cs typeface="Times New Roman" panose="02020603050405020304" pitchFamily="18" charset="0"/>
              </a:rPr>
              <a:t>, tipica pentola messicana, e condite con aglio </a:t>
            </a:r>
            <a:r>
              <a:rPr lang="it-IT" sz="1400" b="1" dirty="0" smtClean="0">
                <a:solidFill>
                  <a:prstClr val="white"/>
                </a:solidFill>
                <a:latin typeface="Times New Roman" panose="02020603050405020304" pitchFamily="18" charset="0"/>
                <a:cs typeface="Times New Roman" panose="02020603050405020304" pitchFamily="18" charset="0"/>
              </a:rPr>
              <a:t>e succo </a:t>
            </a:r>
            <a:r>
              <a:rPr lang="it-IT" sz="1400" b="1" dirty="0">
                <a:solidFill>
                  <a:prstClr val="white"/>
                </a:solidFill>
                <a:latin typeface="Times New Roman" panose="02020603050405020304" pitchFamily="18" charset="0"/>
                <a:cs typeface="Times New Roman" panose="02020603050405020304" pitchFamily="18" charset="0"/>
              </a:rPr>
              <a:t>di lime. </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523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743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727541" y="0"/>
            <a:ext cx="4416459" cy="6555641"/>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La carne fornisce solo il 18% delle calorie e il 37% delle proteine ma occupa l’83% dei terreni agricoli, producendo il 60% delle emissioni di gas serra. La pianura Padana è il territorio più inquinato a livello europeo, e questa situazione si ripercuote immediatamente a livello di salute pubblica. In 60 anni nel mondo si è quintuplicato il consumo di carne. </a:t>
            </a:r>
            <a:endParaRPr lang="it-IT" sz="28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7541" cy="68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269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9265" y="5072074"/>
            <a:ext cx="9153263" cy="2308324"/>
          </a:xfrm>
          <a:prstGeom prst="rect">
            <a:avLst/>
          </a:prstGeom>
          <a:noFill/>
        </p:spPr>
        <p:txBody>
          <a:bodyPr wrap="square" rtlCol="0">
            <a:spAutoFit/>
          </a:bodyPr>
          <a:lstStyle/>
          <a:p>
            <a:r>
              <a:rPr lang="it-IT" sz="1600" b="1" dirty="0">
                <a:solidFill>
                  <a:prstClr val="white"/>
                </a:solidFill>
                <a:latin typeface="Times New Roman" panose="02020603050405020304" pitchFamily="18" charset="0"/>
                <a:cs typeface="Times New Roman" panose="02020603050405020304" pitchFamily="18" charset="0"/>
              </a:rPr>
              <a:t>In Amazzonia sono </a:t>
            </a:r>
            <a:r>
              <a:rPr lang="it-IT" sz="1600" b="1" dirty="0" smtClean="0">
                <a:solidFill>
                  <a:prstClr val="white"/>
                </a:solidFill>
                <a:latin typeface="Times New Roman" panose="02020603050405020304" pitchFamily="18" charset="0"/>
                <a:cs typeface="Times New Roman" panose="02020603050405020304" pitchFamily="18" charset="0"/>
              </a:rPr>
              <a:t>stati studiati </a:t>
            </a:r>
            <a:r>
              <a:rPr lang="it-IT" sz="1600" b="1" dirty="0">
                <a:solidFill>
                  <a:prstClr val="white"/>
                </a:solidFill>
                <a:latin typeface="Times New Roman" panose="02020603050405020304" pitchFamily="18" charset="0"/>
                <a:cs typeface="Times New Roman" panose="02020603050405020304" pitchFamily="18" charset="0"/>
              </a:rPr>
              <a:t>oltre 39 </a:t>
            </a:r>
            <a:r>
              <a:rPr lang="it-IT" sz="1600" b="1" dirty="0" smtClean="0">
                <a:solidFill>
                  <a:prstClr val="white"/>
                </a:solidFill>
                <a:latin typeface="Times New Roman" panose="02020603050405020304" pitchFamily="18" charset="0"/>
                <a:cs typeface="Times New Roman" panose="02020603050405020304" pitchFamily="18" charset="0"/>
              </a:rPr>
              <a:t>gruppi </a:t>
            </a:r>
            <a:r>
              <a:rPr lang="it-IT" sz="1600" b="1" dirty="0">
                <a:solidFill>
                  <a:prstClr val="white"/>
                </a:solidFill>
                <a:latin typeface="Times New Roman" panose="02020603050405020304" pitchFamily="18" charset="0"/>
                <a:cs typeface="Times New Roman" panose="02020603050405020304" pitchFamily="18" charset="0"/>
              </a:rPr>
              <a:t>etnici insettivori e gli insetti costituiscono una fonte</a:t>
            </a:r>
          </a:p>
          <a:p>
            <a:r>
              <a:rPr lang="it-IT" sz="1600" b="1" dirty="0">
                <a:solidFill>
                  <a:prstClr val="white"/>
                </a:solidFill>
                <a:latin typeface="Times New Roman" panose="02020603050405020304" pitchFamily="18" charset="0"/>
                <a:cs typeface="Times New Roman" panose="02020603050405020304" pitchFamily="18" charset="0"/>
              </a:rPr>
              <a:t>nutrizionale assai gradita, al punto che si riconoscono più di 200 specie commestibili</a:t>
            </a:r>
            <a:r>
              <a:rPr lang="it-IT" sz="1600" b="1" dirty="0" smtClean="0">
                <a:solidFill>
                  <a:prstClr val="white"/>
                </a:solidFill>
                <a:latin typeface="Times New Roman" panose="02020603050405020304" pitchFamily="18" charset="0"/>
                <a:cs typeface="Times New Roman" panose="02020603050405020304" pitchFamily="18" charset="0"/>
              </a:rPr>
              <a:t>. In </a:t>
            </a:r>
            <a:r>
              <a:rPr lang="it-IT" sz="1600" b="1" dirty="0">
                <a:solidFill>
                  <a:prstClr val="white"/>
                </a:solidFill>
                <a:latin typeface="Times New Roman" panose="02020603050405020304" pitchFamily="18" charset="0"/>
                <a:cs typeface="Times New Roman" panose="02020603050405020304" pitchFamily="18" charset="0"/>
              </a:rPr>
              <a:t>Ecuador in particolare, l’</a:t>
            </a:r>
            <a:r>
              <a:rPr lang="it-IT" sz="1600" b="1" dirty="0" err="1">
                <a:solidFill>
                  <a:prstClr val="white"/>
                </a:solidFill>
                <a:latin typeface="Times New Roman" panose="02020603050405020304" pitchFamily="18" charset="0"/>
                <a:cs typeface="Times New Roman" panose="02020603050405020304" pitchFamily="18" charset="0"/>
              </a:rPr>
              <a:t>entomofagia</a:t>
            </a:r>
            <a:r>
              <a:rPr lang="it-IT" sz="1600" b="1" dirty="0">
                <a:solidFill>
                  <a:prstClr val="white"/>
                </a:solidFill>
                <a:latin typeface="Times New Roman" panose="02020603050405020304" pitchFamily="18" charset="0"/>
                <a:cs typeface="Times New Roman" panose="02020603050405020304" pitchFamily="18" charset="0"/>
              </a:rPr>
              <a:t> è una vera e propria tradizione che </a:t>
            </a:r>
            <a:r>
              <a:rPr lang="it-IT" sz="1600" b="1" dirty="0" smtClean="0">
                <a:solidFill>
                  <a:prstClr val="white"/>
                </a:solidFill>
                <a:latin typeface="Times New Roman" panose="02020603050405020304" pitchFamily="18" charset="0"/>
                <a:cs typeface="Times New Roman" panose="02020603050405020304" pitchFamily="18" charset="0"/>
              </a:rPr>
              <a:t>sopravvive soprattutto </a:t>
            </a:r>
            <a:r>
              <a:rPr lang="it-IT" sz="1600" b="1" dirty="0">
                <a:solidFill>
                  <a:prstClr val="white"/>
                </a:solidFill>
                <a:latin typeface="Times New Roman" panose="02020603050405020304" pitchFamily="18" charset="0"/>
                <a:cs typeface="Times New Roman" panose="02020603050405020304" pitchFamily="18" charset="0"/>
              </a:rPr>
              <a:t>nelle aree meno urbanizzate delle Ande e dell’Amazzonia. Tra i coleotteri </a:t>
            </a:r>
            <a:r>
              <a:rPr lang="it-IT" sz="1600" b="1" dirty="0" smtClean="0">
                <a:solidFill>
                  <a:prstClr val="white"/>
                </a:solidFill>
                <a:latin typeface="Times New Roman" panose="02020603050405020304" pitchFamily="18" charset="0"/>
                <a:cs typeface="Times New Roman" panose="02020603050405020304" pitchFamily="18" charset="0"/>
              </a:rPr>
              <a:t>la specie </a:t>
            </a:r>
            <a:r>
              <a:rPr lang="it-IT" sz="1600" b="1" dirty="0">
                <a:solidFill>
                  <a:prstClr val="white"/>
                </a:solidFill>
                <a:latin typeface="Times New Roman" panose="02020603050405020304" pitchFamily="18" charset="0"/>
                <a:cs typeface="Times New Roman" panose="02020603050405020304" pitchFamily="18" charset="0"/>
              </a:rPr>
              <a:t>più importante è il </a:t>
            </a:r>
            <a:endParaRPr lang="it-IT" sz="1600" b="1" dirty="0" smtClean="0">
              <a:solidFill>
                <a:prstClr val="white"/>
              </a:solidFill>
              <a:latin typeface="Times New Roman" panose="02020603050405020304" pitchFamily="18" charset="0"/>
              <a:cs typeface="Times New Roman" panose="02020603050405020304" pitchFamily="18" charset="0"/>
            </a:endParaRPr>
          </a:p>
          <a:p>
            <a:r>
              <a:rPr lang="it-IT" sz="1600" b="1" dirty="0" err="1" smtClean="0">
                <a:solidFill>
                  <a:prstClr val="white"/>
                </a:solidFill>
                <a:latin typeface="Times New Roman" panose="02020603050405020304" pitchFamily="18" charset="0"/>
                <a:cs typeface="Times New Roman" panose="02020603050405020304" pitchFamily="18" charset="0"/>
              </a:rPr>
              <a:t>Rhynchophorus</a:t>
            </a:r>
            <a:r>
              <a:rPr lang="it-IT" sz="1600" b="1" dirty="0" smtClean="0">
                <a:solidFill>
                  <a:prstClr val="white"/>
                </a:solidFill>
                <a:latin typeface="Times New Roman" panose="02020603050405020304" pitchFamily="18" charset="0"/>
                <a:cs typeface="Times New Roman" panose="02020603050405020304" pitchFamily="18" charset="0"/>
              </a:rPr>
              <a:t> </a:t>
            </a:r>
            <a:r>
              <a:rPr lang="it-IT" sz="1600" b="1" dirty="0" err="1">
                <a:solidFill>
                  <a:prstClr val="white"/>
                </a:solidFill>
                <a:latin typeface="Times New Roman" panose="02020603050405020304" pitchFamily="18" charset="0"/>
                <a:cs typeface="Times New Roman" panose="02020603050405020304" pitchFamily="18" charset="0"/>
              </a:rPr>
              <a:t>palmarum</a:t>
            </a:r>
            <a:r>
              <a:rPr lang="it-IT" sz="1600" b="1" dirty="0">
                <a:solidFill>
                  <a:prstClr val="white"/>
                </a:solidFill>
                <a:latin typeface="Times New Roman" panose="02020603050405020304" pitchFamily="18" charset="0"/>
                <a:cs typeface="Times New Roman" panose="02020603050405020304" pitchFamily="18" charset="0"/>
              </a:rPr>
              <a:t> che cresce sulla palma ed è il </a:t>
            </a:r>
            <a:r>
              <a:rPr lang="it-IT" sz="1600" b="1" dirty="0" smtClean="0">
                <a:solidFill>
                  <a:prstClr val="white"/>
                </a:solidFill>
                <a:latin typeface="Times New Roman" panose="02020603050405020304" pitchFamily="18" charset="0"/>
                <a:cs typeface="Times New Roman" panose="02020603050405020304" pitchFamily="18" charset="0"/>
              </a:rPr>
              <a:t>più conosciuto </a:t>
            </a:r>
            <a:r>
              <a:rPr lang="it-IT" sz="1600" b="1" dirty="0">
                <a:solidFill>
                  <a:prstClr val="white"/>
                </a:solidFill>
                <a:latin typeface="Times New Roman" panose="02020603050405020304" pitchFamily="18" charset="0"/>
                <a:cs typeface="Times New Roman" panose="02020603050405020304" pitchFamily="18" charset="0"/>
              </a:rPr>
              <a:t>tra gli insetti </a:t>
            </a:r>
            <a:endParaRPr lang="it-IT" sz="1600" b="1" dirty="0" smtClean="0">
              <a:solidFill>
                <a:prstClr val="white"/>
              </a:solidFill>
              <a:latin typeface="Times New Roman" panose="02020603050405020304" pitchFamily="18" charset="0"/>
              <a:cs typeface="Times New Roman" panose="02020603050405020304" pitchFamily="18" charset="0"/>
            </a:endParaRPr>
          </a:p>
          <a:p>
            <a:r>
              <a:rPr lang="it-IT" sz="1600" b="1" dirty="0" smtClean="0">
                <a:solidFill>
                  <a:prstClr val="white"/>
                </a:solidFill>
                <a:latin typeface="Times New Roman" panose="02020603050405020304" pitchFamily="18" charset="0"/>
                <a:cs typeface="Times New Roman" panose="02020603050405020304" pitchFamily="18" charset="0"/>
              </a:rPr>
              <a:t>commestibili. Generalmente </a:t>
            </a:r>
            <a:r>
              <a:rPr lang="it-IT" sz="1600" b="1" dirty="0">
                <a:solidFill>
                  <a:prstClr val="white"/>
                </a:solidFill>
                <a:latin typeface="Times New Roman" panose="02020603050405020304" pitchFamily="18" charset="0"/>
                <a:cs typeface="Times New Roman" panose="02020603050405020304" pitchFamily="18" charset="0"/>
              </a:rPr>
              <a:t>gli insetti sono sempre stati </a:t>
            </a:r>
            <a:r>
              <a:rPr lang="it-IT" sz="1600" b="1" dirty="0" smtClean="0">
                <a:solidFill>
                  <a:prstClr val="white"/>
                </a:solidFill>
                <a:latin typeface="Times New Roman" panose="02020603050405020304" pitchFamily="18" charset="0"/>
                <a:cs typeface="Times New Roman" panose="02020603050405020304" pitchFamily="18" charset="0"/>
              </a:rPr>
              <a:t>raccolti da </a:t>
            </a:r>
            <a:r>
              <a:rPr lang="it-IT" sz="1600" b="1" dirty="0">
                <a:solidFill>
                  <a:prstClr val="white"/>
                </a:solidFill>
                <a:latin typeface="Times New Roman" panose="02020603050405020304" pitchFamily="18" charset="0"/>
                <a:cs typeface="Times New Roman" panose="02020603050405020304" pitchFamily="18" charset="0"/>
              </a:rPr>
              <a:t>donne e </a:t>
            </a:r>
            <a:r>
              <a:rPr lang="it-IT" sz="1600" b="1" dirty="0" smtClean="0">
                <a:solidFill>
                  <a:prstClr val="white"/>
                </a:solidFill>
                <a:latin typeface="Times New Roman" panose="02020603050405020304" pitchFamily="18" charset="0"/>
                <a:cs typeface="Times New Roman" panose="02020603050405020304" pitchFamily="18" charset="0"/>
              </a:rPr>
              <a:t>bambini che </a:t>
            </a:r>
          </a:p>
          <a:p>
            <a:r>
              <a:rPr lang="it-IT" sz="1600" b="1" dirty="0" smtClean="0">
                <a:solidFill>
                  <a:prstClr val="white"/>
                </a:solidFill>
                <a:latin typeface="Times New Roman" panose="02020603050405020304" pitchFamily="18" charset="0"/>
                <a:cs typeface="Times New Roman" panose="02020603050405020304" pitchFamily="18" charset="0"/>
              </a:rPr>
              <a:t>consumano meno carne, per lo più riservata agli uomini. </a:t>
            </a:r>
            <a:endParaRPr lang="it-IT" sz="3200"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 y="25379"/>
            <a:ext cx="9153263" cy="514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025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1636" y="7101408"/>
            <a:ext cx="9189008" cy="584775"/>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 y="4141"/>
            <a:ext cx="9162679" cy="686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43678" y="4378451"/>
            <a:ext cx="6885596" cy="2446824"/>
          </a:xfrm>
          <a:prstGeom prst="rect">
            <a:avLst/>
          </a:prstGeom>
          <a:solidFill>
            <a:schemeClr val="bg1">
              <a:lumMod val="50000"/>
            </a:schemeClr>
          </a:solidFill>
        </p:spPr>
        <p:txBody>
          <a:bodyPr wrap="square">
            <a:spAutoFit/>
          </a:bodyPr>
          <a:lstStyle/>
          <a:p>
            <a:r>
              <a:rPr lang="it-IT" sz="1700" b="1" dirty="0">
                <a:solidFill>
                  <a:schemeClr val="bg1"/>
                </a:solidFill>
                <a:latin typeface="Times New Roman" panose="02020603050405020304" pitchFamily="18" charset="0"/>
                <a:cs typeface="Times New Roman" panose="02020603050405020304" pitchFamily="18" charset="0"/>
              </a:rPr>
              <a:t>In Africa centrale, essi soddisfano più del 50% del fabbisogno di</a:t>
            </a:r>
          </a:p>
          <a:p>
            <a:r>
              <a:rPr lang="it-IT" sz="1700" b="1" dirty="0">
                <a:solidFill>
                  <a:schemeClr val="bg1"/>
                </a:solidFill>
                <a:latin typeface="Times New Roman" panose="02020603050405020304" pitchFamily="18" charset="0"/>
                <a:cs typeface="Times New Roman" panose="02020603050405020304" pitchFamily="18" charset="0"/>
              </a:rPr>
              <a:t>proteine animali. In oltre 30 stati africani si mangiano circa 500 tipi di insetti diversi. In Congo, nel distretto di Brazzaville, vengono consumati fino a 40 </a:t>
            </a:r>
            <a:r>
              <a:rPr lang="it-IT" sz="1700" b="1" dirty="0" smtClean="0">
                <a:solidFill>
                  <a:schemeClr val="bg1"/>
                </a:solidFill>
                <a:latin typeface="Times New Roman" panose="02020603050405020304" pitchFamily="18" charset="0"/>
                <a:cs typeface="Times New Roman" panose="02020603050405020304" pitchFamily="18" charset="0"/>
              </a:rPr>
              <a:t>g (</a:t>
            </a:r>
            <a:r>
              <a:rPr lang="it-IT" sz="1700" b="1" dirty="0">
                <a:solidFill>
                  <a:schemeClr val="bg1"/>
                </a:solidFill>
                <a:latin typeface="Times New Roman" panose="02020603050405020304" pitchFamily="18" charset="0"/>
                <a:cs typeface="Times New Roman" panose="02020603050405020304" pitchFamily="18" charset="0"/>
              </a:rPr>
              <a:t>peso secco) a persona di bruchi affumicati al giorno. In Zambia si consumano più di </a:t>
            </a:r>
            <a:r>
              <a:rPr lang="it-IT" sz="1700" b="1" dirty="0" smtClean="0">
                <a:solidFill>
                  <a:schemeClr val="bg1"/>
                </a:solidFill>
                <a:latin typeface="Times New Roman" panose="02020603050405020304" pitchFamily="18" charset="0"/>
                <a:cs typeface="Times New Roman" panose="02020603050405020304" pitchFamily="18" charset="0"/>
              </a:rPr>
              <a:t>60 specie </a:t>
            </a:r>
            <a:r>
              <a:rPr lang="it-IT" sz="1700" b="1" dirty="0">
                <a:solidFill>
                  <a:schemeClr val="bg1"/>
                </a:solidFill>
                <a:latin typeface="Times New Roman" panose="02020603050405020304" pitchFamily="18" charset="0"/>
                <a:cs typeface="Times New Roman" panose="02020603050405020304" pitchFamily="18" charset="0"/>
              </a:rPr>
              <a:t>di insetti e l’</a:t>
            </a:r>
            <a:r>
              <a:rPr lang="it-IT" sz="1700" b="1" dirty="0" err="1">
                <a:solidFill>
                  <a:schemeClr val="bg1"/>
                </a:solidFill>
                <a:latin typeface="Times New Roman" panose="02020603050405020304" pitchFamily="18" charset="0"/>
                <a:cs typeface="Times New Roman" panose="02020603050405020304" pitchFamily="18" charset="0"/>
              </a:rPr>
              <a:t>entomofagia</a:t>
            </a:r>
            <a:r>
              <a:rPr lang="it-IT" sz="1700" b="1" dirty="0">
                <a:solidFill>
                  <a:schemeClr val="bg1"/>
                </a:solidFill>
                <a:latin typeface="Times New Roman" panose="02020603050405020304" pitchFamily="18" charset="0"/>
                <a:cs typeface="Times New Roman" panose="02020603050405020304" pitchFamily="18" charset="0"/>
              </a:rPr>
              <a:t> rappresenta la salvezza nei cosiddetti “mesi della fame</a:t>
            </a:r>
            <a:r>
              <a:rPr lang="it-IT" sz="1700" b="1" dirty="0" smtClean="0">
                <a:solidFill>
                  <a:schemeClr val="bg1"/>
                </a:solidFill>
                <a:latin typeface="Times New Roman" panose="02020603050405020304" pitchFamily="18" charset="0"/>
                <a:cs typeface="Times New Roman" panose="02020603050405020304" pitchFamily="18" charset="0"/>
              </a:rPr>
              <a:t>” (novembre-gennaio) in cui si trovano solo funghi e frutta. Si catturano </a:t>
            </a:r>
            <a:r>
              <a:rPr lang="it-IT" sz="1700" b="1" dirty="0">
                <a:solidFill>
                  <a:schemeClr val="bg1"/>
                </a:solidFill>
                <a:latin typeface="Times New Roman" panose="02020603050405020304" pitchFamily="18" charset="0"/>
                <a:cs typeface="Times New Roman" panose="02020603050405020304" pitchFamily="18" charset="0"/>
              </a:rPr>
              <a:t>le zanzare con retini a maglia fitta per poi lavorarle </a:t>
            </a:r>
            <a:r>
              <a:rPr lang="it-IT" sz="1700" b="1" dirty="0" smtClean="0">
                <a:solidFill>
                  <a:schemeClr val="bg1"/>
                </a:solidFill>
                <a:latin typeface="Times New Roman" panose="02020603050405020304" pitchFamily="18" charset="0"/>
                <a:cs typeface="Times New Roman" panose="02020603050405020304" pitchFamily="18" charset="0"/>
              </a:rPr>
              <a:t>creando </a:t>
            </a:r>
            <a:r>
              <a:rPr lang="it-IT" sz="1700" b="1" dirty="0">
                <a:solidFill>
                  <a:schemeClr val="bg1"/>
                </a:solidFill>
                <a:latin typeface="Times New Roman" panose="02020603050405020304" pitchFamily="18" charset="0"/>
                <a:cs typeface="Times New Roman" panose="02020603050405020304" pitchFamily="18" charset="0"/>
              </a:rPr>
              <a:t>una massa </a:t>
            </a:r>
            <a:r>
              <a:rPr lang="it-IT" sz="1700" b="1" dirty="0" smtClean="0">
                <a:solidFill>
                  <a:schemeClr val="bg1"/>
                </a:solidFill>
                <a:latin typeface="Times New Roman" panose="02020603050405020304" pitchFamily="18" charset="0"/>
                <a:cs typeface="Times New Roman" panose="02020603050405020304" pitchFamily="18" charset="0"/>
              </a:rPr>
              <a:t>corposa dalla </a:t>
            </a:r>
            <a:r>
              <a:rPr lang="it-IT" sz="1700" b="1" dirty="0">
                <a:solidFill>
                  <a:schemeClr val="bg1"/>
                </a:solidFill>
                <a:latin typeface="Times New Roman" panose="02020603050405020304" pitchFamily="18" charset="0"/>
                <a:cs typeface="Times New Roman" panose="02020603050405020304" pitchFamily="18" charset="0"/>
              </a:rPr>
              <a:t>quale si ricavano polpette o medaglioni. </a:t>
            </a:r>
          </a:p>
        </p:txBody>
      </p:sp>
    </p:spTree>
    <p:extLst>
      <p:ext uri="{BB962C8B-B14F-4D97-AF65-F5344CB8AC3E}">
        <p14:creationId xmlns:p14="http://schemas.microsoft.com/office/powerpoint/2010/main" val="2441685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338090" y="8384"/>
            <a:ext cx="4805910" cy="6863417"/>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Nel </a:t>
            </a:r>
            <a:r>
              <a:rPr lang="it-IT" sz="2000" b="1" dirty="0">
                <a:solidFill>
                  <a:prstClr val="white"/>
                </a:solidFill>
                <a:latin typeface="Times New Roman" panose="02020603050405020304" pitchFamily="18" charset="0"/>
                <a:cs typeface="Times New Roman" panose="02020603050405020304" pitchFamily="18" charset="0"/>
              </a:rPr>
              <a:t>sud-est dell’Africa </a:t>
            </a:r>
            <a:r>
              <a:rPr lang="it-IT" sz="2000" b="1" dirty="0" smtClean="0">
                <a:solidFill>
                  <a:prstClr val="white"/>
                </a:solidFill>
                <a:latin typeface="Times New Roman" panose="02020603050405020304" pitchFamily="18" charset="0"/>
                <a:cs typeface="Times New Roman" panose="02020603050405020304" pitchFamily="18" charset="0"/>
              </a:rPr>
              <a:t>le regine </a:t>
            </a:r>
            <a:r>
              <a:rPr lang="it-IT" sz="2000" b="1" dirty="0">
                <a:solidFill>
                  <a:prstClr val="white"/>
                </a:solidFill>
                <a:latin typeface="Times New Roman" panose="02020603050405020304" pitchFamily="18" charset="0"/>
                <a:cs typeface="Times New Roman" panose="02020603050405020304" pitchFamily="18" charset="0"/>
              </a:rPr>
              <a:t>della formica (</a:t>
            </a:r>
            <a:r>
              <a:rPr lang="it-IT" sz="2000" b="1" dirty="0" err="1">
                <a:solidFill>
                  <a:prstClr val="white"/>
                </a:solidFill>
                <a:latin typeface="Times New Roman" panose="02020603050405020304" pitchFamily="18" charset="0"/>
                <a:cs typeface="Times New Roman" panose="02020603050405020304" pitchFamily="18" charset="0"/>
              </a:rPr>
              <a:t>Carebara</a:t>
            </a:r>
            <a:r>
              <a:rPr lang="it-IT" sz="2000" b="1" dirty="0">
                <a:solidFill>
                  <a:prstClr val="white"/>
                </a:solidFill>
                <a:latin typeface="Times New Roman" panose="02020603050405020304" pitchFamily="18" charset="0"/>
                <a:cs typeface="Times New Roman" panose="02020603050405020304" pitchFamily="18" charset="0"/>
              </a:rPr>
              <a:t> </a:t>
            </a:r>
            <a:r>
              <a:rPr lang="it-IT" sz="2000" b="1" dirty="0" err="1">
                <a:solidFill>
                  <a:prstClr val="white"/>
                </a:solidFill>
                <a:latin typeface="Times New Roman" panose="02020603050405020304" pitchFamily="18" charset="0"/>
                <a:cs typeface="Times New Roman" panose="02020603050405020304" pitchFamily="18" charset="0"/>
              </a:rPr>
              <a:t>vidua</a:t>
            </a:r>
            <a:r>
              <a:rPr lang="it-IT" sz="2000" b="1" dirty="0">
                <a:solidFill>
                  <a:prstClr val="white"/>
                </a:solidFill>
                <a:latin typeface="Times New Roman" panose="02020603050405020304" pitchFamily="18" charset="0"/>
                <a:cs typeface="Times New Roman" panose="02020603050405020304" pitchFamily="18" charset="0"/>
              </a:rPr>
              <a:t>) sono considerate una raffinatezza </a:t>
            </a:r>
            <a:r>
              <a:rPr lang="it-IT" sz="2000" b="1" dirty="0" smtClean="0">
                <a:solidFill>
                  <a:prstClr val="white"/>
                </a:solidFill>
                <a:latin typeface="Times New Roman" panose="02020603050405020304" pitchFamily="18" charset="0"/>
                <a:cs typeface="Times New Roman" panose="02020603050405020304" pitchFamily="18" charset="0"/>
              </a:rPr>
              <a:t>e vengono </a:t>
            </a:r>
            <a:r>
              <a:rPr lang="it-IT" sz="2000" b="1" dirty="0">
                <a:solidFill>
                  <a:prstClr val="white"/>
                </a:solidFill>
                <a:latin typeface="Times New Roman" panose="02020603050405020304" pitchFamily="18" charset="0"/>
                <a:cs typeface="Times New Roman" panose="02020603050405020304" pitchFamily="18" charset="0"/>
              </a:rPr>
              <a:t>catturate in </a:t>
            </a:r>
            <a:r>
              <a:rPr lang="it-IT" sz="2000" b="1" dirty="0" smtClean="0">
                <a:solidFill>
                  <a:prstClr val="white"/>
                </a:solidFill>
                <a:latin typeface="Times New Roman" panose="02020603050405020304" pitchFamily="18" charset="0"/>
                <a:cs typeface="Times New Roman" panose="02020603050405020304" pitchFamily="18" charset="0"/>
              </a:rPr>
              <a:t>durante </a:t>
            </a:r>
            <a:r>
              <a:rPr lang="it-IT" sz="2000" b="1" dirty="0">
                <a:solidFill>
                  <a:prstClr val="white"/>
                </a:solidFill>
                <a:latin typeface="Times New Roman" panose="02020603050405020304" pitchFamily="18" charset="0"/>
                <a:cs typeface="Times New Roman" panose="02020603050405020304" pitchFamily="18" charset="0"/>
              </a:rPr>
              <a:t>il volo nuziale e mangiate crude o fritte</a:t>
            </a:r>
            <a:r>
              <a:rPr lang="it-IT" sz="2000" b="1" dirty="0" smtClean="0">
                <a:solidFill>
                  <a:prstClr val="white"/>
                </a:solidFill>
                <a:latin typeface="Times New Roman" panose="02020603050405020304" pitchFamily="18" charset="0"/>
                <a:cs typeface="Times New Roman" panose="02020603050405020304" pitchFamily="18" charset="0"/>
              </a:rPr>
              <a:t>, mentre </a:t>
            </a:r>
            <a:r>
              <a:rPr lang="it-IT" sz="2000" b="1" dirty="0">
                <a:solidFill>
                  <a:prstClr val="white"/>
                </a:solidFill>
                <a:latin typeface="Times New Roman" panose="02020603050405020304" pitchFamily="18" charset="0"/>
                <a:cs typeface="Times New Roman" panose="02020603050405020304" pitchFamily="18" charset="0"/>
              </a:rPr>
              <a:t>le uova sono apprezzate dai bambini. In Malawi si catturano le termiti alate </a:t>
            </a:r>
            <a:r>
              <a:rPr lang="it-IT" sz="2000" b="1" dirty="0" smtClean="0">
                <a:solidFill>
                  <a:prstClr val="white"/>
                </a:solidFill>
                <a:latin typeface="Times New Roman" panose="02020603050405020304" pitchFamily="18" charset="0"/>
                <a:cs typeface="Times New Roman" panose="02020603050405020304" pitchFamily="18" charset="0"/>
              </a:rPr>
              <a:t> quando si </a:t>
            </a:r>
            <a:r>
              <a:rPr lang="it-IT" sz="2000" b="1" dirty="0">
                <a:solidFill>
                  <a:prstClr val="white"/>
                </a:solidFill>
                <a:latin typeface="Times New Roman" panose="02020603050405020304" pitchFamily="18" charset="0"/>
                <a:cs typeface="Times New Roman" panose="02020603050405020304" pitchFamily="18" charset="0"/>
              </a:rPr>
              <a:t>dirigono verso il lago Victoria – che </a:t>
            </a:r>
            <a:r>
              <a:rPr lang="it-IT" sz="2000" b="1" dirty="0" smtClean="0">
                <a:solidFill>
                  <a:prstClr val="white"/>
                </a:solidFill>
                <a:latin typeface="Times New Roman" panose="02020603050405020304" pitchFamily="18" charset="0"/>
                <a:cs typeface="Times New Roman" panose="02020603050405020304" pitchFamily="18" charset="0"/>
              </a:rPr>
              <a:t>vengono poi </a:t>
            </a:r>
            <a:r>
              <a:rPr lang="it-IT" sz="2000" b="1" dirty="0">
                <a:solidFill>
                  <a:prstClr val="white"/>
                </a:solidFill>
                <a:latin typeface="Times New Roman" panose="02020603050405020304" pitchFamily="18" charset="0"/>
                <a:cs typeface="Times New Roman" panose="02020603050405020304" pitchFamily="18" charset="0"/>
              </a:rPr>
              <a:t>consumate e usate per la preparazione della torta </a:t>
            </a:r>
            <a:r>
              <a:rPr lang="it-IT" sz="2000" b="1" dirty="0" err="1">
                <a:solidFill>
                  <a:prstClr val="white"/>
                </a:solidFill>
                <a:latin typeface="Times New Roman" panose="02020603050405020304" pitchFamily="18" charset="0"/>
                <a:cs typeface="Times New Roman" panose="02020603050405020304" pitchFamily="18" charset="0"/>
              </a:rPr>
              <a:t>Kungu</a:t>
            </a:r>
            <a:r>
              <a:rPr lang="it-IT" sz="2000" b="1" dirty="0" smtClean="0">
                <a:solidFill>
                  <a:prstClr val="white"/>
                </a:solidFill>
                <a:latin typeface="Times New Roman" panose="02020603050405020304" pitchFamily="18" charset="0"/>
                <a:cs typeface="Times New Roman" panose="02020603050405020304" pitchFamily="18" charset="0"/>
              </a:rPr>
              <a:t>. Tra </a:t>
            </a:r>
            <a:r>
              <a:rPr lang="it-IT" sz="2000" b="1" dirty="0">
                <a:solidFill>
                  <a:prstClr val="white"/>
                </a:solidFill>
                <a:latin typeface="Times New Roman" panose="02020603050405020304" pitchFamily="18" charset="0"/>
                <a:cs typeface="Times New Roman" panose="02020603050405020304" pitchFamily="18" charset="0"/>
              </a:rPr>
              <a:t>gli insetti più diffusi nell’Africa meridionale troviamo il </a:t>
            </a:r>
            <a:r>
              <a:rPr lang="it-IT" sz="2000" b="1" dirty="0" err="1">
                <a:solidFill>
                  <a:prstClr val="white"/>
                </a:solidFill>
                <a:latin typeface="Times New Roman" panose="02020603050405020304" pitchFamily="18" charset="0"/>
                <a:cs typeface="Times New Roman" panose="02020603050405020304" pitchFamily="18" charset="0"/>
              </a:rPr>
              <a:t>mopane</a:t>
            </a:r>
            <a:r>
              <a:rPr lang="it-IT" sz="2000" b="1" dirty="0">
                <a:solidFill>
                  <a:prstClr val="white"/>
                </a:solidFill>
                <a:latin typeface="Times New Roman" panose="02020603050405020304" pitchFamily="18" charset="0"/>
                <a:cs typeface="Times New Roman" panose="02020603050405020304" pitchFamily="18" charset="0"/>
              </a:rPr>
              <a:t> </a:t>
            </a:r>
            <a:r>
              <a:rPr lang="it-IT" sz="2000" b="1" dirty="0" err="1">
                <a:solidFill>
                  <a:prstClr val="white"/>
                </a:solidFill>
                <a:latin typeface="Times New Roman" panose="02020603050405020304" pitchFamily="18" charset="0"/>
                <a:cs typeface="Times New Roman" panose="02020603050405020304" pitchFamily="18" charset="0"/>
              </a:rPr>
              <a:t>worm</a:t>
            </a:r>
            <a:r>
              <a:rPr lang="it-IT" sz="2000" b="1" dirty="0">
                <a:solidFill>
                  <a:prstClr val="white"/>
                </a:solidFill>
                <a:latin typeface="Times New Roman" panose="02020603050405020304" pitchFamily="18" charset="0"/>
                <a:cs typeface="Times New Roman" panose="02020603050405020304" pitchFamily="18" charset="0"/>
              </a:rPr>
              <a:t>, una larva </a:t>
            </a:r>
            <a:r>
              <a:rPr lang="it-IT" sz="2000" b="1" dirty="0" smtClean="0">
                <a:solidFill>
                  <a:prstClr val="white"/>
                </a:solidFill>
                <a:latin typeface="Times New Roman" panose="02020603050405020304" pitchFamily="18" charset="0"/>
                <a:cs typeface="Times New Roman" panose="02020603050405020304" pitchFamily="18" charset="0"/>
              </a:rPr>
              <a:t>di lepidottero </a:t>
            </a:r>
            <a:r>
              <a:rPr lang="it-IT" sz="2000" b="1" dirty="0">
                <a:solidFill>
                  <a:prstClr val="white"/>
                </a:solidFill>
                <a:latin typeface="Times New Roman" panose="02020603050405020304" pitchFamily="18" charset="0"/>
                <a:cs typeface="Times New Roman" panose="02020603050405020304" pitchFamily="18" charset="0"/>
              </a:rPr>
              <a:t>che viene consumata fresca, essiccata, in salamoia o anche in scatola con </a:t>
            </a:r>
            <a:r>
              <a:rPr lang="it-IT" sz="2000" b="1" dirty="0" smtClean="0">
                <a:solidFill>
                  <a:prstClr val="white"/>
                </a:solidFill>
                <a:latin typeface="Times New Roman" panose="02020603050405020304" pitchFamily="18" charset="0"/>
                <a:cs typeface="Times New Roman" panose="02020603050405020304" pitchFamily="18" charset="0"/>
              </a:rPr>
              <a:t>chili e </a:t>
            </a:r>
            <a:r>
              <a:rPr lang="it-IT" sz="2000" b="1" dirty="0">
                <a:solidFill>
                  <a:prstClr val="white"/>
                </a:solidFill>
                <a:latin typeface="Times New Roman" panose="02020603050405020304" pitchFamily="18" charset="0"/>
                <a:cs typeface="Times New Roman" panose="02020603050405020304" pitchFamily="18" charset="0"/>
              </a:rPr>
              <a:t>salsa di pomodoro. In Nigeria </a:t>
            </a:r>
            <a:r>
              <a:rPr lang="it-IT" sz="2000" b="1" dirty="0" smtClean="0">
                <a:solidFill>
                  <a:prstClr val="white"/>
                </a:solidFill>
                <a:latin typeface="Times New Roman" panose="02020603050405020304" pitchFamily="18" charset="0"/>
                <a:cs typeface="Times New Roman" panose="02020603050405020304" pitchFamily="18" charset="0"/>
              </a:rPr>
              <a:t>è </a:t>
            </a:r>
            <a:r>
              <a:rPr lang="it-IT" sz="2000" b="1" dirty="0">
                <a:solidFill>
                  <a:prstClr val="white"/>
                </a:solidFill>
                <a:latin typeface="Times New Roman" panose="02020603050405020304" pitchFamily="18" charset="0"/>
                <a:cs typeface="Times New Roman" panose="02020603050405020304" pitchFamily="18" charset="0"/>
              </a:rPr>
              <a:t>molto apprezzata una larva simile a quella </a:t>
            </a:r>
            <a:r>
              <a:rPr lang="it-IT" sz="2000" b="1" dirty="0" smtClean="0">
                <a:solidFill>
                  <a:prstClr val="white"/>
                </a:solidFill>
                <a:latin typeface="Times New Roman" panose="02020603050405020304" pitchFamily="18" charset="0"/>
                <a:cs typeface="Times New Roman" panose="02020603050405020304" pitchFamily="18" charset="0"/>
              </a:rPr>
              <a:t>del baco </a:t>
            </a:r>
            <a:r>
              <a:rPr lang="it-IT" sz="2000" b="1" dirty="0">
                <a:solidFill>
                  <a:prstClr val="white"/>
                </a:solidFill>
                <a:latin typeface="Times New Roman" panose="02020603050405020304" pitchFamily="18" charset="0"/>
                <a:cs typeface="Times New Roman" panose="02020603050405020304" pitchFamily="18" charset="0"/>
              </a:rPr>
              <a:t>da seta (</a:t>
            </a:r>
            <a:r>
              <a:rPr lang="it-IT" sz="2000" b="1" dirty="0" err="1">
                <a:solidFill>
                  <a:prstClr val="white"/>
                </a:solidFill>
                <a:latin typeface="Times New Roman" panose="02020603050405020304" pitchFamily="18" charset="0"/>
                <a:cs typeface="Times New Roman" panose="02020603050405020304" pitchFamily="18" charset="0"/>
              </a:rPr>
              <a:t>Anaphe</a:t>
            </a:r>
            <a:r>
              <a:rPr lang="it-IT" sz="2000" b="1" dirty="0">
                <a:solidFill>
                  <a:prstClr val="white"/>
                </a:solidFill>
                <a:latin typeface="Times New Roman" panose="02020603050405020304" pitchFamily="18" charset="0"/>
                <a:cs typeface="Times New Roman" panose="02020603050405020304" pitchFamily="18" charset="0"/>
              </a:rPr>
              <a:t> venata</a:t>
            </a:r>
            <a:r>
              <a:rPr lang="it-IT" sz="2000" b="1" dirty="0" smtClean="0">
                <a:solidFill>
                  <a:prstClr val="white"/>
                </a:solidFill>
                <a:latin typeface="Times New Roman" panose="02020603050405020304" pitchFamily="18" charset="0"/>
                <a:cs typeface="Times New Roman" panose="02020603050405020304" pitchFamily="18" charset="0"/>
              </a:rPr>
              <a:t>). In </a:t>
            </a:r>
            <a:r>
              <a:rPr lang="it-IT" sz="2000" b="1" dirty="0">
                <a:solidFill>
                  <a:prstClr val="white"/>
                </a:solidFill>
                <a:latin typeface="Times New Roman" panose="02020603050405020304" pitchFamily="18" charset="0"/>
                <a:cs typeface="Times New Roman" panose="02020603050405020304" pitchFamily="18" charset="0"/>
              </a:rPr>
              <a:t>Uganda, ogni anno nella stagione </a:t>
            </a:r>
            <a:r>
              <a:rPr lang="it-IT" sz="2000" b="1" dirty="0" smtClean="0">
                <a:solidFill>
                  <a:prstClr val="white"/>
                </a:solidFill>
                <a:latin typeface="Times New Roman" panose="02020603050405020304" pitchFamily="18" charset="0"/>
                <a:cs typeface="Times New Roman" panose="02020603050405020304" pitchFamily="18" charset="0"/>
              </a:rPr>
              <a:t>delle cavallette </a:t>
            </a:r>
            <a:r>
              <a:rPr lang="it-IT" sz="2000" b="1" dirty="0">
                <a:solidFill>
                  <a:prstClr val="white"/>
                </a:solidFill>
                <a:latin typeface="Times New Roman" panose="02020603050405020304" pitchFamily="18" charset="0"/>
                <a:cs typeface="Times New Roman" panose="02020603050405020304" pitchFamily="18" charset="0"/>
              </a:rPr>
              <a:t>si piazzano delle trappole illuminate da </a:t>
            </a:r>
            <a:r>
              <a:rPr lang="it-IT" sz="2000" b="1" dirty="0" smtClean="0">
                <a:solidFill>
                  <a:prstClr val="white"/>
                </a:solidFill>
                <a:latin typeface="Times New Roman" panose="02020603050405020304" pitchFamily="18" charset="0"/>
                <a:cs typeface="Times New Roman" panose="02020603050405020304" pitchFamily="18" charset="0"/>
              </a:rPr>
              <a:t>proiettori. </a:t>
            </a:r>
            <a:r>
              <a:rPr lang="it-IT" sz="2000" b="1" dirty="0">
                <a:solidFill>
                  <a:prstClr val="white"/>
                </a:solidFill>
                <a:latin typeface="Times New Roman" panose="02020603050405020304" pitchFamily="18" charset="0"/>
                <a:cs typeface="Times New Roman" panose="02020603050405020304" pitchFamily="18" charset="0"/>
              </a:rPr>
              <a:t>Sono </a:t>
            </a:r>
            <a:r>
              <a:rPr lang="it-IT" sz="2000" b="1" dirty="0" smtClean="0">
                <a:solidFill>
                  <a:prstClr val="white"/>
                </a:solidFill>
                <a:latin typeface="Times New Roman" panose="02020603050405020304" pitchFamily="18" charset="0"/>
                <a:cs typeface="Times New Roman" panose="02020603050405020304" pitchFamily="18" charset="0"/>
              </a:rPr>
              <a:t>considerate </a:t>
            </a:r>
            <a:r>
              <a:rPr lang="it-IT" sz="2000" b="1" dirty="0">
                <a:solidFill>
                  <a:prstClr val="white"/>
                </a:solidFill>
                <a:latin typeface="Times New Roman" panose="02020603050405020304" pitchFamily="18" charset="0"/>
                <a:cs typeface="Times New Roman" panose="02020603050405020304" pitchFamily="18" charset="0"/>
              </a:rPr>
              <a:t>una </a:t>
            </a:r>
            <a:r>
              <a:rPr lang="it-IT" sz="2000" b="1" dirty="0" smtClean="0">
                <a:solidFill>
                  <a:prstClr val="white"/>
                </a:solidFill>
                <a:latin typeface="Times New Roman" panose="02020603050405020304" pitchFamily="18" charset="0"/>
                <a:cs typeface="Times New Roman" panose="02020603050405020304" pitchFamily="18" charset="0"/>
              </a:rPr>
              <a:t>prelibatezza, </a:t>
            </a:r>
            <a:r>
              <a:rPr lang="it-IT" sz="2000" b="1" dirty="0">
                <a:solidFill>
                  <a:prstClr val="white"/>
                </a:solidFill>
                <a:latin typeface="Times New Roman" panose="02020603050405020304" pitchFamily="18" charset="0"/>
                <a:cs typeface="Times New Roman" panose="02020603050405020304" pitchFamily="18" charset="0"/>
              </a:rPr>
              <a:t>bollite </a:t>
            </a:r>
            <a:r>
              <a:rPr lang="it-IT" sz="2000" b="1" dirty="0" smtClean="0">
                <a:solidFill>
                  <a:prstClr val="white"/>
                </a:solidFill>
                <a:latin typeface="Times New Roman" panose="02020603050405020304" pitchFamily="18" charset="0"/>
                <a:cs typeface="Times New Roman" panose="02020603050405020304" pitchFamily="18" charset="0"/>
              </a:rPr>
              <a:t>o </a:t>
            </a:r>
            <a:r>
              <a:rPr lang="it-IT" sz="2000" b="1" dirty="0">
                <a:solidFill>
                  <a:prstClr val="white"/>
                </a:solidFill>
                <a:latin typeface="Times New Roman" panose="02020603050405020304" pitchFamily="18" charset="0"/>
                <a:cs typeface="Times New Roman" panose="02020603050405020304" pitchFamily="18" charset="0"/>
              </a:rPr>
              <a:t>arrosto, </a:t>
            </a:r>
            <a:r>
              <a:rPr lang="it-IT" sz="2000" b="1" dirty="0" smtClean="0">
                <a:solidFill>
                  <a:prstClr val="white"/>
                </a:solidFill>
                <a:latin typeface="Times New Roman" panose="02020603050405020304" pitchFamily="18" charset="0"/>
                <a:cs typeface="Times New Roman" panose="02020603050405020304" pitchFamily="18" charset="0"/>
              </a:rPr>
              <a:t>insaporite con </a:t>
            </a:r>
            <a:r>
              <a:rPr lang="it-IT" sz="2000" b="1" dirty="0">
                <a:solidFill>
                  <a:prstClr val="white"/>
                </a:solidFill>
                <a:latin typeface="Times New Roman" panose="02020603050405020304" pitchFamily="18" charset="0"/>
                <a:cs typeface="Times New Roman" panose="02020603050405020304" pitchFamily="18" charset="0"/>
              </a:rPr>
              <a:t>diverse spezie</a:t>
            </a:r>
            <a:r>
              <a:rPr lang="it-IT" sz="2000" b="1" dirty="0" smtClean="0">
                <a:solidFill>
                  <a:prstClr val="white"/>
                </a:solidFill>
                <a:latin typeface="Times New Roman" panose="02020603050405020304" pitchFamily="18" charset="0"/>
                <a:cs typeface="Times New Roman" panose="02020603050405020304" pitchFamily="18" charset="0"/>
              </a:rPr>
              <a:t>. </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55763" y="1264147"/>
            <a:ext cx="6849616" cy="433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972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861" y="6290690"/>
            <a:ext cx="9139944" cy="861774"/>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 </a:t>
            </a:r>
            <a:endParaRPr lang="it-IT"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5" y="-1"/>
            <a:ext cx="9134083" cy="62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5861" y="5649477"/>
            <a:ext cx="7968809" cy="1200329"/>
          </a:xfrm>
          <a:prstGeom prst="rect">
            <a:avLst/>
          </a:prstGeom>
          <a:solidFill>
            <a:schemeClr val="tx1"/>
          </a:solidFill>
        </p:spPr>
        <p:txBody>
          <a:bodyPr wrap="square">
            <a:spAutoFit/>
          </a:bodyPr>
          <a:lstStyle/>
          <a:p>
            <a:r>
              <a:rPr lang="it-IT" b="1" dirty="0">
                <a:solidFill>
                  <a:prstClr val="white"/>
                </a:solidFill>
                <a:latin typeface="Times New Roman" panose="02020603050405020304" pitchFamily="18" charset="0"/>
                <a:cs typeface="Times New Roman" panose="02020603050405020304" pitchFamily="18" charset="0"/>
              </a:rPr>
              <a:t>In Asia </a:t>
            </a:r>
            <a:r>
              <a:rPr lang="it-IT" b="1" dirty="0" smtClean="0">
                <a:solidFill>
                  <a:prstClr val="white"/>
                </a:solidFill>
                <a:latin typeface="Times New Roman" panose="02020603050405020304" pitchFamily="18" charset="0"/>
                <a:cs typeface="Times New Roman" panose="02020603050405020304" pitchFamily="18" charset="0"/>
              </a:rPr>
              <a:t>in oltre </a:t>
            </a:r>
            <a:r>
              <a:rPr lang="it-IT" b="1" dirty="0">
                <a:solidFill>
                  <a:prstClr val="white"/>
                </a:solidFill>
                <a:latin typeface="Times New Roman" panose="02020603050405020304" pitchFamily="18" charset="0"/>
                <a:cs typeface="Times New Roman" panose="02020603050405020304" pitchFamily="18" charset="0"/>
              </a:rPr>
              <a:t>20 paesi asiatici si consumano circa 250 tipi di insetti. </a:t>
            </a:r>
            <a:r>
              <a:rPr lang="it-IT" b="1" dirty="0" smtClean="0">
                <a:solidFill>
                  <a:prstClr val="white"/>
                </a:solidFill>
                <a:latin typeface="Times New Roman" panose="02020603050405020304" pitchFamily="18" charset="0"/>
                <a:cs typeface="Times New Roman" panose="02020603050405020304" pitchFamily="18" charset="0"/>
              </a:rPr>
              <a:t>Sono</a:t>
            </a:r>
            <a:endParaRPr lang="it-IT" b="1" dirty="0">
              <a:solidFill>
                <a:prstClr val="white"/>
              </a:solidFill>
              <a:latin typeface="Times New Roman" panose="02020603050405020304" pitchFamily="18" charset="0"/>
              <a:cs typeface="Times New Roman" panose="02020603050405020304" pitchFamily="18" charset="0"/>
            </a:endParaRPr>
          </a:p>
          <a:p>
            <a:r>
              <a:rPr lang="it-IT" b="1" dirty="0">
                <a:solidFill>
                  <a:prstClr val="white"/>
                </a:solidFill>
                <a:latin typeface="Times New Roman" panose="02020603050405020304" pitchFamily="18" charset="0"/>
                <a:cs typeface="Times New Roman" panose="02020603050405020304" pitchFamily="18" charset="0"/>
              </a:rPr>
              <a:t>sono apprezzate le larve di libellula preparate con latte di cocco, zenzero, aglio e</a:t>
            </a:r>
          </a:p>
          <a:p>
            <a:r>
              <a:rPr lang="it-IT" b="1" dirty="0">
                <a:solidFill>
                  <a:prstClr val="white"/>
                </a:solidFill>
                <a:latin typeface="Times New Roman" panose="02020603050405020304" pitchFamily="18" charset="0"/>
                <a:cs typeface="Times New Roman" panose="02020603050405020304" pitchFamily="18" charset="0"/>
              </a:rPr>
              <a:t>peperoncino. Altrettanto amati sono punteruoli rossi della palma, scorpioni e </a:t>
            </a:r>
            <a:r>
              <a:rPr lang="it-IT" b="1" dirty="0" smtClean="0">
                <a:solidFill>
                  <a:prstClr val="white"/>
                </a:solidFill>
                <a:latin typeface="Times New Roman" panose="02020603050405020304" pitchFamily="18" charset="0"/>
                <a:cs typeface="Times New Roman" panose="02020603050405020304" pitchFamily="18" charset="0"/>
              </a:rPr>
              <a:t>cimici d’acqua</a:t>
            </a:r>
            <a:r>
              <a:rPr lang="it-IT" b="1"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40246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861" y="5981446"/>
            <a:ext cx="9139944" cy="1415772"/>
          </a:xfrm>
          <a:prstGeom prst="rect">
            <a:avLst/>
          </a:prstGeom>
          <a:noFill/>
        </p:spPr>
        <p:txBody>
          <a:bodyPr wrap="square" rtlCol="0">
            <a:spAutoFit/>
          </a:bodyPr>
          <a:lstStyle/>
          <a:p>
            <a:r>
              <a:rPr lang="it-IT" b="1" dirty="0">
                <a:solidFill>
                  <a:prstClr val="white"/>
                </a:solidFill>
                <a:latin typeface="Times New Roman" panose="02020603050405020304" pitchFamily="18" charset="0"/>
                <a:cs typeface="Times New Roman" panose="02020603050405020304" pitchFamily="18" charset="0"/>
              </a:rPr>
              <a:t>In questo continente negli ultimi anni il consumo di insetti è </a:t>
            </a:r>
            <a:r>
              <a:rPr lang="it-IT" b="1" dirty="0" smtClean="0">
                <a:solidFill>
                  <a:prstClr val="white"/>
                </a:solidFill>
                <a:latin typeface="Times New Roman" panose="02020603050405020304" pitchFamily="18" charset="0"/>
                <a:cs typeface="Times New Roman" panose="02020603050405020304" pitchFamily="18" charset="0"/>
              </a:rPr>
              <a:t>particolarmente </a:t>
            </a:r>
          </a:p>
          <a:p>
            <a:r>
              <a:rPr lang="it-IT" b="1" dirty="0" smtClean="0">
                <a:solidFill>
                  <a:prstClr val="white"/>
                </a:solidFill>
                <a:latin typeface="Times New Roman" panose="02020603050405020304" pitchFamily="18" charset="0"/>
                <a:cs typeface="Times New Roman" panose="02020603050405020304" pitchFamily="18" charset="0"/>
              </a:rPr>
              <a:t>aumentato </a:t>
            </a:r>
            <a:r>
              <a:rPr lang="it-IT" b="1" dirty="0">
                <a:solidFill>
                  <a:prstClr val="white"/>
                </a:solidFill>
                <a:latin typeface="Times New Roman" panose="02020603050405020304" pitchFamily="18" charset="0"/>
                <a:cs typeface="Times New Roman" panose="02020603050405020304" pitchFamily="18" charset="0"/>
              </a:rPr>
              <a:t>e la FAO stima che solo in </a:t>
            </a:r>
            <a:r>
              <a:rPr lang="it-IT" b="1" dirty="0" err="1">
                <a:solidFill>
                  <a:prstClr val="white"/>
                </a:solidFill>
                <a:latin typeface="Times New Roman" panose="02020603050405020304" pitchFamily="18" charset="0"/>
                <a:cs typeface="Times New Roman" panose="02020603050405020304" pitchFamily="18" charset="0"/>
              </a:rPr>
              <a:t>Thailandia</a:t>
            </a:r>
            <a:r>
              <a:rPr lang="it-IT" b="1" dirty="0">
                <a:solidFill>
                  <a:prstClr val="white"/>
                </a:solidFill>
                <a:latin typeface="Times New Roman" panose="02020603050405020304" pitchFamily="18" charset="0"/>
                <a:cs typeface="Times New Roman" panose="02020603050405020304" pitchFamily="18" charset="0"/>
              </a:rPr>
              <a:t> a oggi esistano oltre 20.000 </a:t>
            </a:r>
            <a:endParaRPr lang="it-IT" b="1" dirty="0" smtClean="0">
              <a:solidFill>
                <a:prstClr val="white"/>
              </a:solidFill>
              <a:latin typeface="Times New Roman" panose="02020603050405020304" pitchFamily="18" charset="0"/>
              <a:cs typeface="Times New Roman" panose="02020603050405020304" pitchFamily="18" charset="0"/>
            </a:endParaRPr>
          </a:p>
          <a:p>
            <a:r>
              <a:rPr lang="it-IT" b="1" dirty="0" smtClean="0">
                <a:solidFill>
                  <a:prstClr val="white"/>
                </a:solidFill>
                <a:latin typeface="Times New Roman" panose="02020603050405020304" pitchFamily="18" charset="0"/>
                <a:cs typeface="Times New Roman" panose="02020603050405020304" pitchFamily="18" charset="0"/>
              </a:rPr>
              <a:t>“</a:t>
            </a:r>
            <a:r>
              <a:rPr lang="it-IT" b="1" dirty="0">
                <a:solidFill>
                  <a:prstClr val="white"/>
                </a:solidFill>
                <a:latin typeface="Times New Roman" panose="02020603050405020304" pitchFamily="18" charset="0"/>
                <a:cs typeface="Times New Roman" panose="02020603050405020304" pitchFamily="18" charset="0"/>
              </a:rPr>
              <a:t>fattorie </a:t>
            </a:r>
            <a:r>
              <a:rPr lang="it-IT" b="1" dirty="0" smtClean="0">
                <a:solidFill>
                  <a:prstClr val="white"/>
                </a:solidFill>
                <a:latin typeface="Times New Roman" panose="02020603050405020304" pitchFamily="18" charset="0"/>
                <a:cs typeface="Times New Roman" panose="02020603050405020304" pitchFamily="18" charset="0"/>
              </a:rPr>
              <a:t>di insetti</a:t>
            </a:r>
            <a:r>
              <a:rPr lang="it-IT" b="1" dirty="0">
                <a:solidFill>
                  <a:prstClr val="white"/>
                </a:solidFill>
                <a:latin typeface="Times New Roman" panose="02020603050405020304" pitchFamily="18" charset="0"/>
                <a:cs typeface="Times New Roman" panose="02020603050405020304" pitchFamily="18" charset="0"/>
              </a:rPr>
              <a:t>” in cui si allevano grilli, larve e cimici. </a:t>
            </a:r>
          </a:p>
          <a:p>
            <a:pPr algn="ct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 y="0"/>
            <a:ext cx="9139944"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073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6890656" y="0"/>
            <a:ext cx="2253344" cy="7386638"/>
          </a:xfrm>
          <a:prstGeom prst="rect">
            <a:avLst/>
          </a:prstGeom>
          <a:noFill/>
        </p:spPr>
        <p:txBody>
          <a:bodyPr wrap="square" rtlCol="0">
            <a:spAutoFit/>
          </a:bodyPr>
          <a:lstStyle/>
          <a:p>
            <a:r>
              <a:rPr lang="it-IT" sz="1300" b="1" dirty="0" smtClean="0">
                <a:solidFill>
                  <a:prstClr val="white"/>
                </a:solidFill>
                <a:latin typeface="Times New Roman" panose="02020603050405020304" pitchFamily="18" charset="0"/>
                <a:cs typeface="Times New Roman" panose="02020603050405020304" pitchFamily="18" charset="0"/>
              </a:rPr>
              <a:t>In </a:t>
            </a:r>
            <a:r>
              <a:rPr lang="it-IT" sz="1300" b="1" dirty="0">
                <a:solidFill>
                  <a:prstClr val="white"/>
                </a:solidFill>
                <a:latin typeface="Times New Roman" panose="02020603050405020304" pitchFamily="18" charset="0"/>
                <a:cs typeface="Times New Roman" panose="02020603050405020304" pitchFamily="18" charset="0"/>
              </a:rPr>
              <a:t>India e </a:t>
            </a:r>
            <a:r>
              <a:rPr lang="it-IT" sz="1300" b="1" dirty="0" err="1">
                <a:solidFill>
                  <a:prstClr val="white"/>
                </a:solidFill>
                <a:latin typeface="Times New Roman" panose="02020603050405020304" pitchFamily="18" charset="0"/>
                <a:cs typeface="Times New Roman" panose="02020603050405020304" pitchFamily="18" charset="0"/>
              </a:rPr>
              <a:t>Thailandia</a:t>
            </a:r>
            <a:r>
              <a:rPr lang="it-IT" sz="1300" b="1" dirty="0">
                <a:solidFill>
                  <a:prstClr val="white"/>
                </a:solidFill>
                <a:latin typeface="Times New Roman" panose="02020603050405020304" pitchFamily="18" charset="0"/>
                <a:cs typeface="Times New Roman" panose="02020603050405020304" pitchFamily="18" charset="0"/>
              </a:rPr>
              <a:t> </a:t>
            </a:r>
            <a:r>
              <a:rPr lang="it-IT" sz="1300" b="1" dirty="0" smtClean="0">
                <a:solidFill>
                  <a:prstClr val="white"/>
                </a:solidFill>
                <a:latin typeface="Times New Roman" panose="02020603050405020304" pitchFamily="18" charset="0"/>
                <a:cs typeface="Times New Roman" panose="02020603050405020304" pitchFamily="18" charset="0"/>
              </a:rPr>
              <a:t>dagli </a:t>
            </a:r>
            <a:r>
              <a:rPr lang="it-IT" sz="1300" b="1" dirty="0">
                <a:solidFill>
                  <a:prstClr val="white"/>
                </a:solidFill>
                <a:latin typeface="Times New Roman" panose="02020603050405020304" pitchFamily="18" charset="0"/>
                <a:cs typeface="Times New Roman" panose="02020603050405020304" pitchFamily="18" charset="0"/>
              </a:rPr>
              <a:t>insetti da cui si ottengono</a:t>
            </a:r>
          </a:p>
          <a:p>
            <a:r>
              <a:rPr lang="it-IT" sz="1300" b="1" dirty="0">
                <a:solidFill>
                  <a:prstClr val="white"/>
                </a:solidFill>
                <a:latin typeface="Times New Roman" panose="02020603050405020304" pitchFamily="18" charset="0"/>
                <a:cs typeface="Times New Roman" panose="02020603050405020304" pitchFamily="18" charset="0"/>
              </a:rPr>
              <a:t>anche alcuni sottoprodotti come l’olio. </a:t>
            </a:r>
            <a:r>
              <a:rPr lang="it-IT" sz="1300" b="1" dirty="0" smtClean="0">
                <a:solidFill>
                  <a:prstClr val="white"/>
                </a:solidFill>
                <a:latin typeface="Times New Roman" panose="02020603050405020304" pitchFamily="18" charset="0"/>
                <a:cs typeface="Times New Roman" panose="02020603050405020304" pitchFamily="18" charset="0"/>
              </a:rPr>
              <a:t>In </a:t>
            </a:r>
            <a:r>
              <a:rPr lang="it-IT" sz="1300" b="1" dirty="0">
                <a:solidFill>
                  <a:prstClr val="white"/>
                </a:solidFill>
                <a:latin typeface="Times New Roman" panose="02020603050405020304" pitchFamily="18" charset="0"/>
                <a:cs typeface="Times New Roman" panose="02020603050405020304" pitchFamily="18" charset="0"/>
              </a:rPr>
              <a:t>Corea del Sud, con la diminuzione dell’uso di pesticidi, si è diffuso il consumo </a:t>
            </a:r>
            <a:r>
              <a:rPr lang="it-IT" sz="1300" b="1" dirty="0" smtClean="0">
                <a:solidFill>
                  <a:prstClr val="white"/>
                </a:solidFill>
                <a:latin typeface="Times New Roman" panose="02020603050405020304" pitchFamily="18" charset="0"/>
                <a:cs typeface="Times New Roman" panose="02020603050405020304" pitchFamily="18" charset="0"/>
              </a:rPr>
              <a:t>delle cavallette </a:t>
            </a:r>
            <a:r>
              <a:rPr lang="it-IT" sz="1300" b="1" dirty="0">
                <a:solidFill>
                  <a:prstClr val="white"/>
                </a:solidFill>
                <a:latin typeface="Times New Roman" panose="02020603050405020304" pitchFamily="18" charset="0"/>
                <a:cs typeface="Times New Roman" panose="02020603050405020304" pitchFamily="18" charset="0"/>
              </a:rPr>
              <a:t>dei campi di </a:t>
            </a:r>
            <a:r>
              <a:rPr lang="it-IT" sz="1300" b="1" dirty="0" smtClean="0">
                <a:solidFill>
                  <a:prstClr val="white"/>
                </a:solidFill>
                <a:latin typeface="Times New Roman" panose="02020603050405020304" pitchFamily="18" charset="0"/>
                <a:cs typeface="Times New Roman" panose="02020603050405020304" pitchFamily="18" charset="0"/>
              </a:rPr>
              <a:t>riso </a:t>
            </a:r>
            <a:r>
              <a:rPr lang="it-IT" sz="1300" b="1" dirty="0">
                <a:solidFill>
                  <a:prstClr val="white"/>
                </a:solidFill>
                <a:latin typeface="Times New Roman" panose="02020603050405020304" pitchFamily="18" charset="0"/>
                <a:cs typeface="Times New Roman" panose="02020603050405020304" pitchFamily="18" charset="0"/>
              </a:rPr>
              <a:t>e anche i bachi in scatola sono molto apprezzati e vengono</a:t>
            </a:r>
          </a:p>
          <a:p>
            <a:r>
              <a:rPr lang="it-IT" sz="1300" b="1" dirty="0">
                <a:solidFill>
                  <a:prstClr val="white"/>
                </a:solidFill>
                <a:latin typeface="Times New Roman" panose="02020603050405020304" pitchFamily="18" charset="0"/>
                <a:cs typeface="Times New Roman" panose="02020603050405020304" pitchFamily="18" charset="0"/>
              </a:rPr>
              <a:t>esportati</a:t>
            </a:r>
            <a:r>
              <a:rPr lang="it-IT" sz="1300" b="1" dirty="0" smtClean="0">
                <a:solidFill>
                  <a:prstClr val="white"/>
                </a:solidFill>
                <a:latin typeface="Times New Roman" panose="02020603050405020304" pitchFamily="18" charset="0"/>
                <a:cs typeface="Times New Roman" panose="02020603050405020304" pitchFamily="18" charset="0"/>
              </a:rPr>
              <a:t>. </a:t>
            </a:r>
            <a:r>
              <a:rPr lang="it-IT" sz="1300" b="1" dirty="0">
                <a:solidFill>
                  <a:prstClr val="white"/>
                </a:solidFill>
                <a:latin typeface="Times New Roman" panose="02020603050405020304" pitchFamily="18" charset="0"/>
                <a:cs typeface="Times New Roman" panose="02020603050405020304" pitchFamily="18" charset="0"/>
              </a:rPr>
              <a:t>Nel nord-est dell’India </a:t>
            </a:r>
            <a:r>
              <a:rPr lang="it-IT" sz="1300" b="1" dirty="0" smtClean="0">
                <a:solidFill>
                  <a:prstClr val="white"/>
                </a:solidFill>
                <a:latin typeface="Times New Roman" panose="02020603050405020304" pitchFamily="18" charset="0"/>
                <a:cs typeface="Times New Roman" panose="02020603050405020304" pitchFamily="18" charset="0"/>
              </a:rPr>
              <a:t> si consumano le </a:t>
            </a:r>
            <a:r>
              <a:rPr lang="it-IT" sz="1300" b="1" dirty="0">
                <a:solidFill>
                  <a:prstClr val="white"/>
                </a:solidFill>
                <a:latin typeface="Times New Roman" panose="02020603050405020304" pitchFamily="18" charset="0"/>
                <a:cs typeface="Times New Roman" panose="02020603050405020304" pitchFamily="18" charset="0"/>
              </a:rPr>
              <a:t>cimici (che </a:t>
            </a:r>
            <a:r>
              <a:rPr lang="it-IT" sz="1300" b="1" dirty="0" smtClean="0">
                <a:solidFill>
                  <a:prstClr val="white"/>
                </a:solidFill>
                <a:latin typeface="Times New Roman" panose="02020603050405020304" pitchFamily="18" charset="0"/>
                <a:cs typeface="Times New Roman" panose="02020603050405020304" pitchFamily="18" charset="0"/>
              </a:rPr>
              <a:t>si dice </a:t>
            </a:r>
            <a:r>
              <a:rPr lang="it-IT" sz="1300" b="1" dirty="0">
                <a:solidFill>
                  <a:prstClr val="white"/>
                </a:solidFill>
                <a:latin typeface="Times New Roman" panose="02020603050405020304" pitchFamily="18" charset="0"/>
                <a:cs typeface="Times New Roman" panose="02020603050405020304" pitchFamily="18" charset="0"/>
              </a:rPr>
              <a:t>sappiano di cannella) e più di 40 altre specie di insetti, di cui 5 varietà </a:t>
            </a:r>
            <a:r>
              <a:rPr lang="it-IT" sz="1300" b="1" dirty="0" smtClean="0">
                <a:solidFill>
                  <a:prstClr val="white"/>
                </a:solidFill>
                <a:latin typeface="Times New Roman" panose="02020603050405020304" pitchFamily="18" charset="0"/>
                <a:cs typeface="Times New Roman" panose="02020603050405020304" pitchFamily="18" charset="0"/>
              </a:rPr>
              <a:t>di bachi da </a:t>
            </a:r>
            <a:r>
              <a:rPr lang="it-IT" sz="1300" b="1" dirty="0">
                <a:solidFill>
                  <a:prstClr val="white"/>
                </a:solidFill>
                <a:latin typeface="Times New Roman" panose="02020603050405020304" pitchFamily="18" charset="0"/>
                <a:cs typeface="Times New Roman" panose="02020603050405020304" pitchFamily="18" charset="0"/>
              </a:rPr>
              <a:t>seta. I grilli vengono raccolti tra maggio e luglio durante la notte e sono tra gli </a:t>
            </a:r>
            <a:r>
              <a:rPr lang="it-IT" sz="1300" b="1" dirty="0" smtClean="0">
                <a:solidFill>
                  <a:prstClr val="white"/>
                </a:solidFill>
                <a:latin typeface="Times New Roman" panose="02020603050405020304" pitchFamily="18" charset="0"/>
                <a:cs typeface="Times New Roman" panose="02020603050405020304" pitchFamily="18" charset="0"/>
              </a:rPr>
              <a:t>insetti più </a:t>
            </a:r>
            <a:r>
              <a:rPr lang="it-IT" sz="1300" b="1" dirty="0">
                <a:solidFill>
                  <a:prstClr val="white"/>
                </a:solidFill>
                <a:latin typeface="Times New Roman" panose="02020603050405020304" pitchFamily="18" charset="0"/>
                <a:cs typeface="Times New Roman" panose="02020603050405020304" pitchFamily="18" charset="0"/>
              </a:rPr>
              <a:t>apprezzati; una volta raccolti vengono messi in tubi di bambù e fatti prima </a:t>
            </a:r>
            <a:r>
              <a:rPr lang="it-IT" sz="1300" b="1" dirty="0" smtClean="0">
                <a:solidFill>
                  <a:prstClr val="white"/>
                </a:solidFill>
                <a:latin typeface="Times New Roman" panose="02020603050405020304" pitchFamily="18" charset="0"/>
                <a:cs typeface="Times New Roman" panose="02020603050405020304" pitchFamily="18" charset="0"/>
              </a:rPr>
              <a:t>affumicare e </a:t>
            </a:r>
            <a:r>
              <a:rPr lang="it-IT" sz="1300" b="1" dirty="0">
                <a:solidFill>
                  <a:prstClr val="white"/>
                </a:solidFill>
                <a:latin typeface="Times New Roman" panose="02020603050405020304" pitchFamily="18" charset="0"/>
                <a:cs typeface="Times New Roman" panose="02020603050405020304" pitchFamily="18" charset="0"/>
              </a:rPr>
              <a:t>poi essiccare per una settimana. Una volta che gli insetti sono completamente essiccati</a:t>
            </a:r>
          </a:p>
          <a:p>
            <a:r>
              <a:rPr lang="it-IT" sz="1300" b="1" dirty="0">
                <a:solidFill>
                  <a:prstClr val="white"/>
                </a:solidFill>
                <a:latin typeface="Times New Roman" panose="02020603050405020304" pitchFamily="18" charset="0"/>
                <a:cs typeface="Times New Roman" panose="02020603050405020304" pitchFamily="18" charset="0"/>
              </a:rPr>
              <a:t>vengono trasformati in polvere che viene aggiunta a pepe, sale e germogli di bambù </a:t>
            </a:r>
            <a:r>
              <a:rPr lang="it-IT" sz="1300" b="1" dirty="0" smtClean="0">
                <a:solidFill>
                  <a:prstClr val="white"/>
                </a:solidFill>
                <a:latin typeface="Times New Roman" panose="02020603050405020304" pitchFamily="18" charset="0"/>
                <a:cs typeface="Times New Roman" panose="02020603050405020304" pitchFamily="18" charset="0"/>
              </a:rPr>
              <a:t>per preparare </a:t>
            </a:r>
            <a:r>
              <a:rPr lang="it-IT" sz="1300" b="1" dirty="0">
                <a:solidFill>
                  <a:prstClr val="white"/>
                </a:solidFill>
                <a:latin typeface="Times New Roman" panose="02020603050405020304" pitchFamily="18" charset="0"/>
                <a:cs typeface="Times New Roman" panose="02020603050405020304" pitchFamily="18" charset="0"/>
              </a:rPr>
              <a:t>un chutney che va a </a:t>
            </a:r>
            <a:endParaRPr lang="it-IT" sz="1300" b="1" dirty="0" smtClean="0">
              <a:solidFill>
                <a:prstClr val="white"/>
              </a:solidFill>
              <a:latin typeface="Times New Roman" panose="02020603050405020304" pitchFamily="18" charset="0"/>
              <a:cs typeface="Times New Roman" panose="02020603050405020304" pitchFamily="18" charset="0"/>
            </a:endParaRPr>
          </a:p>
          <a:p>
            <a:r>
              <a:rPr lang="it-IT" sz="1300" b="1" dirty="0" smtClean="0">
                <a:solidFill>
                  <a:prstClr val="white"/>
                </a:solidFill>
                <a:latin typeface="Times New Roman" panose="02020603050405020304" pitchFamily="18" charset="0"/>
                <a:cs typeface="Times New Roman" panose="02020603050405020304" pitchFamily="18" charset="0"/>
              </a:rPr>
              <a:t>comporre </a:t>
            </a:r>
            <a:r>
              <a:rPr lang="it-IT" sz="1300" b="1" dirty="0">
                <a:solidFill>
                  <a:prstClr val="white"/>
                </a:solidFill>
                <a:latin typeface="Times New Roman" panose="02020603050405020304" pitchFamily="18" charset="0"/>
                <a:cs typeface="Times New Roman" panose="02020603050405020304" pitchFamily="18" charset="0"/>
              </a:rPr>
              <a:t>un </a:t>
            </a:r>
            <a:r>
              <a:rPr lang="it-IT" sz="1300" b="1" dirty="0" smtClean="0">
                <a:solidFill>
                  <a:prstClr val="white"/>
                </a:solidFill>
                <a:latin typeface="Times New Roman" panose="02020603050405020304" pitchFamily="18" charset="0"/>
                <a:cs typeface="Times New Roman" panose="02020603050405020304" pitchFamily="18" charset="0"/>
              </a:rPr>
              <a:t>piatto</a:t>
            </a:r>
          </a:p>
          <a:p>
            <a:r>
              <a:rPr lang="it-IT" sz="1300" b="1" dirty="0" smtClean="0">
                <a:solidFill>
                  <a:prstClr val="white"/>
                </a:solidFill>
                <a:latin typeface="Times New Roman" panose="02020603050405020304" pitchFamily="18" charset="0"/>
                <a:cs typeface="Times New Roman" panose="02020603050405020304" pitchFamily="18" charset="0"/>
              </a:rPr>
              <a:t>con </a:t>
            </a:r>
            <a:r>
              <a:rPr lang="it-IT" sz="1300" b="1" dirty="0">
                <a:solidFill>
                  <a:prstClr val="white"/>
                </a:solidFill>
                <a:latin typeface="Times New Roman" panose="02020603050405020304" pitchFamily="18" charset="0"/>
                <a:cs typeface="Times New Roman" panose="02020603050405020304" pitchFamily="18" charset="0"/>
              </a:rPr>
              <a:t>riso e una birra </a:t>
            </a:r>
            <a:endParaRPr lang="it-IT" sz="1300" b="1" dirty="0" smtClean="0">
              <a:solidFill>
                <a:prstClr val="white"/>
              </a:solidFill>
              <a:latin typeface="Times New Roman" panose="02020603050405020304" pitchFamily="18" charset="0"/>
              <a:cs typeface="Times New Roman" panose="02020603050405020304" pitchFamily="18" charset="0"/>
            </a:endParaRPr>
          </a:p>
          <a:p>
            <a:r>
              <a:rPr lang="it-IT" sz="1300" b="1" dirty="0" smtClean="0">
                <a:solidFill>
                  <a:prstClr val="white"/>
                </a:solidFill>
                <a:latin typeface="Times New Roman" panose="02020603050405020304" pitchFamily="18" charset="0"/>
                <a:cs typeface="Times New Roman" panose="02020603050405020304" pitchFamily="18" charset="0"/>
              </a:rPr>
              <a:t>di </a:t>
            </a:r>
            <a:r>
              <a:rPr lang="it-IT" sz="1300" b="1" dirty="0">
                <a:solidFill>
                  <a:prstClr val="white"/>
                </a:solidFill>
                <a:latin typeface="Times New Roman" panose="02020603050405020304" pitchFamily="18" charset="0"/>
                <a:cs typeface="Times New Roman" panose="02020603050405020304" pitchFamily="18" charset="0"/>
              </a:rPr>
              <a:t>riso </a:t>
            </a:r>
            <a:r>
              <a:rPr lang="it-IT" sz="1300" b="1" dirty="0" smtClean="0">
                <a:solidFill>
                  <a:prstClr val="white"/>
                </a:solidFill>
                <a:latin typeface="Times New Roman" panose="02020603050405020304" pitchFamily="18" charset="0"/>
                <a:cs typeface="Times New Roman" panose="02020603050405020304" pitchFamily="18" charset="0"/>
              </a:rPr>
              <a:t>fermentata</a:t>
            </a:r>
          </a:p>
          <a:p>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658"/>
            <a:ext cx="6890657" cy="689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578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55416" y="0"/>
            <a:ext cx="3988584" cy="7232749"/>
          </a:xfrm>
          <a:prstGeom prst="rect">
            <a:avLst/>
          </a:prstGeom>
          <a:noFill/>
        </p:spPr>
        <p:txBody>
          <a:bodyPr wrap="square" rtlCol="0">
            <a:spAutoFit/>
          </a:bodyPr>
          <a:lstStyle/>
          <a:p>
            <a:r>
              <a:rPr lang="it-IT" sz="2400" b="1" dirty="0">
                <a:solidFill>
                  <a:prstClr val="white"/>
                </a:solidFill>
                <a:latin typeface="Times New Roman" panose="02020603050405020304" pitchFamily="18" charset="0"/>
                <a:cs typeface="Times New Roman" panose="02020603050405020304" pitchFamily="18" charset="0"/>
              </a:rPr>
              <a:t>In Giappone si consuma un buon numero di insetti che storicamente </a:t>
            </a:r>
            <a:r>
              <a:rPr lang="it-IT" sz="2400" b="1" dirty="0" smtClean="0">
                <a:solidFill>
                  <a:prstClr val="white"/>
                </a:solidFill>
                <a:latin typeface="Times New Roman" panose="02020603050405020304" pitchFamily="18" charset="0"/>
                <a:cs typeface="Times New Roman" panose="02020603050405020304" pitchFamily="18" charset="0"/>
              </a:rPr>
              <a:t>rappresentavano</a:t>
            </a:r>
            <a:endParaRPr lang="it-IT" sz="2400" b="1" dirty="0">
              <a:solidFill>
                <a:prstClr val="white"/>
              </a:solidFill>
              <a:latin typeface="Times New Roman" panose="02020603050405020304" pitchFamily="18" charset="0"/>
              <a:cs typeface="Times New Roman" panose="02020603050405020304" pitchFamily="18" charset="0"/>
            </a:endParaRPr>
          </a:p>
          <a:p>
            <a:r>
              <a:rPr lang="it-IT" sz="2400" b="1" dirty="0">
                <a:solidFill>
                  <a:prstClr val="white"/>
                </a:solidFill>
                <a:latin typeface="Times New Roman" panose="02020603050405020304" pitchFamily="18" charset="0"/>
                <a:cs typeface="Times New Roman" panose="02020603050405020304" pitchFamily="18" charset="0"/>
              </a:rPr>
              <a:t>un’importante fonte proteica per </a:t>
            </a:r>
            <a:r>
              <a:rPr lang="it-IT" sz="2400" b="1" dirty="0" smtClean="0">
                <a:solidFill>
                  <a:prstClr val="white"/>
                </a:solidFill>
                <a:latin typeface="Times New Roman" panose="02020603050405020304" pitchFamily="18" charset="0"/>
                <a:cs typeface="Times New Roman" panose="02020603050405020304" pitchFamily="18" charset="0"/>
              </a:rPr>
              <a:t> i poveri, che avevano difficile accesso </a:t>
            </a:r>
            <a:r>
              <a:rPr lang="it-IT" sz="2400" b="1" dirty="0">
                <a:solidFill>
                  <a:prstClr val="white"/>
                </a:solidFill>
                <a:latin typeface="Times New Roman" panose="02020603050405020304" pitchFamily="18" charset="0"/>
                <a:cs typeface="Times New Roman" panose="02020603050405020304" pitchFamily="18" charset="0"/>
              </a:rPr>
              <a:t>alla carne e al pesce. L’</a:t>
            </a:r>
            <a:r>
              <a:rPr lang="it-IT" sz="2400" b="1" dirty="0" err="1">
                <a:solidFill>
                  <a:prstClr val="white"/>
                </a:solidFill>
                <a:latin typeface="Times New Roman" panose="02020603050405020304" pitchFamily="18" charset="0"/>
                <a:cs typeface="Times New Roman" panose="02020603050405020304" pitchFamily="18" charset="0"/>
              </a:rPr>
              <a:t>Inago</a:t>
            </a:r>
            <a:r>
              <a:rPr lang="it-IT" sz="2400" b="1" dirty="0">
                <a:solidFill>
                  <a:prstClr val="white"/>
                </a:solidFill>
                <a:latin typeface="Times New Roman" panose="02020603050405020304" pitchFamily="18" charset="0"/>
                <a:cs typeface="Times New Roman" panose="02020603050405020304" pitchFamily="18" charset="0"/>
              </a:rPr>
              <a:t> è una specie di cavalletta molto apprezzata </a:t>
            </a:r>
            <a:r>
              <a:rPr lang="it-IT" sz="2400" b="1" dirty="0" smtClean="0">
                <a:solidFill>
                  <a:prstClr val="white"/>
                </a:solidFill>
                <a:latin typeface="Times New Roman" panose="02020603050405020304" pitchFamily="18" charset="0"/>
                <a:cs typeface="Times New Roman" panose="02020603050405020304" pitchFamily="18" charset="0"/>
              </a:rPr>
              <a:t>che viene </a:t>
            </a:r>
            <a:r>
              <a:rPr lang="it-IT" sz="2400" b="1" dirty="0">
                <a:solidFill>
                  <a:prstClr val="white"/>
                </a:solidFill>
                <a:latin typeface="Times New Roman" panose="02020603050405020304" pitchFamily="18" charset="0"/>
                <a:cs typeface="Times New Roman" panose="02020603050405020304" pitchFamily="18" charset="0"/>
              </a:rPr>
              <a:t>catturata nei campi di riso dove vive e provoca danni. Viene consumata </a:t>
            </a:r>
            <a:r>
              <a:rPr lang="it-IT" sz="2400" b="1" dirty="0" smtClean="0">
                <a:solidFill>
                  <a:prstClr val="white"/>
                </a:solidFill>
                <a:latin typeface="Times New Roman" panose="02020603050405020304" pitchFamily="18" charset="0"/>
                <a:cs typeface="Times New Roman" panose="02020603050405020304" pitchFamily="18" charset="0"/>
              </a:rPr>
              <a:t>previa cottura </a:t>
            </a:r>
            <a:r>
              <a:rPr lang="it-IT" sz="2400" b="1" dirty="0">
                <a:solidFill>
                  <a:prstClr val="white"/>
                </a:solidFill>
                <a:latin typeface="Times New Roman" panose="02020603050405020304" pitchFamily="18" charset="0"/>
                <a:cs typeface="Times New Roman" panose="02020603050405020304" pitchFamily="18" charset="0"/>
              </a:rPr>
              <a:t>dopo averla sottoposta a un periodo di digiuno. L’</a:t>
            </a:r>
            <a:r>
              <a:rPr lang="it-IT" sz="2400" b="1" dirty="0" err="1">
                <a:solidFill>
                  <a:prstClr val="white"/>
                </a:solidFill>
                <a:latin typeface="Times New Roman" panose="02020603050405020304" pitchFamily="18" charset="0"/>
                <a:cs typeface="Times New Roman" panose="02020603050405020304" pitchFamily="18" charset="0"/>
              </a:rPr>
              <a:t>Hachinoko</a:t>
            </a:r>
            <a:r>
              <a:rPr lang="it-IT" sz="2400" b="1" dirty="0">
                <a:solidFill>
                  <a:prstClr val="white"/>
                </a:solidFill>
                <a:latin typeface="Times New Roman" panose="02020603050405020304" pitchFamily="18" charset="0"/>
                <a:cs typeface="Times New Roman" panose="02020603050405020304" pitchFamily="18" charset="0"/>
              </a:rPr>
              <a:t> è un piatto </a:t>
            </a:r>
            <a:r>
              <a:rPr lang="it-IT" sz="2400" b="1" dirty="0" smtClean="0">
                <a:solidFill>
                  <a:prstClr val="white"/>
                </a:solidFill>
                <a:latin typeface="Times New Roman" panose="02020603050405020304" pitchFamily="18" charset="0"/>
                <a:cs typeface="Times New Roman" panose="02020603050405020304" pitchFamily="18" charset="0"/>
              </a:rPr>
              <a:t>costituito da </a:t>
            </a:r>
            <a:r>
              <a:rPr lang="it-IT" sz="2400" b="1" dirty="0">
                <a:solidFill>
                  <a:prstClr val="white"/>
                </a:solidFill>
                <a:latin typeface="Times New Roman" panose="02020603050405020304" pitchFamily="18" charset="0"/>
                <a:cs typeface="Times New Roman" panose="02020603050405020304" pitchFamily="18" charset="0"/>
              </a:rPr>
              <a:t>vespe a </a:t>
            </a:r>
            <a:endParaRPr lang="it-IT" sz="2400" b="1" dirty="0" smtClean="0">
              <a:solidFill>
                <a:prstClr val="white"/>
              </a:solidFill>
              <a:latin typeface="Times New Roman" panose="02020603050405020304" pitchFamily="18" charset="0"/>
              <a:cs typeface="Times New Roman" panose="02020603050405020304" pitchFamily="18" charset="0"/>
            </a:endParaRPr>
          </a:p>
          <a:p>
            <a:r>
              <a:rPr lang="it-IT" sz="2400" b="1" dirty="0" smtClean="0">
                <a:solidFill>
                  <a:prstClr val="white"/>
                </a:solidFill>
                <a:latin typeface="Times New Roman" panose="02020603050405020304" pitchFamily="18" charset="0"/>
                <a:cs typeface="Times New Roman" panose="02020603050405020304" pitchFamily="18" charset="0"/>
              </a:rPr>
              <a:t>vari </a:t>
            </a:r>
            <a:r>
              <a:rPr lang="it-IT" sz="2400" b="1" dirty="0">
                <a:solidFill>
                  <a:prstClr val="white"/>
                </a:solidFill>
                <a:latin typeface="Times New Roman" panose="02020603050405020304" pitchFamily="18" charset="0"/>
                <a:cs typeface="Times New Roman" panose="02020603050405020304" pitchFamily="18" charset="0"/>
              </a:rPr>
              <a:t>stadi di sviluppo</a:t>
            </a:r>
            <a:r>
              <a:rPr lang="it-IT" sz="2400" b="1" dirty="0" smtClean="0">
                <a:solidFill>
                  <a:prstClr val="white"/>
                </a:solidFill>
                <a:latin typeface="Times New Roman" panose="02020603050405020304" pitchFamily="18" charset="0"/>
                <a:cs typeface="Times New Roman" panose="02020603050405020304" pitchFamily="18" charset="0"/>
              </a:rPr>
              <a:t>.</a:t>
            </a:r>
          </a:p>
          <a:p>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 y="0"/>
            <a:ext cx="515067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929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7962948" y="0"/>
            <a:ext cx="1073547" cy="584775"/>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I.</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 y="16024"/>
            <a:ext cx="9122635" cy="684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5936704" y="4656575"/>
            <a:ext cx="3184240" cy="2031325"/>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Nei paesi mediterranei dove si praticava la caseificazione si mangiavano anche i formaggi attaccati dai parassiti e dalle muffe, che sono diventati piatti tradizionali (gorgonzola e </a:t>
            </a:r>
            <a:r>
              <a:rPr lang="it-IT" b="1" dirty="0" err="1" smtClean="0">
                <a:latin typeface="Times New Roman" panose="02020603050405020304" pitchFamily="18" charset="0"/>
                <a:cs typeface="Times New Roman" panose="02020603050405020304" pitchFamily="18" charset="0"/>
              </a:rPr>
              <a:t>casu</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marzu</a:t>
            </a:r>
            <a:r>
              <a:rPr lang="it-IT" b="1" dirty="0" smtClean="0">
                <a:latin typeface="Times New Roman" panose="02020603050405020304" pitchFamily="18" charset="0"/>
                <a:cs typeface="Times New Roman" panose="02020603050405020304" pitchFamily="18" charset="0"/>
              </a:rPr>
              <a:t>)</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869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957912" y="0"/>
            <a:ext cx="4186088" cy="6355586"/>
          </a:xfrm>
          <a:prstGeom prst="rect">
            <a:avLst/>
          </a:prstGeom>
          <a:noFill/>
        </p:spPr>
        <p:txBody>
          <a:bodyPr wrap="square" rtlCol="0">
            <a:spAutoFit/>
          </a:bodyPr>
          <a:lstStyle/>
          <a:p>
            <a:r>
              <a:rPr lang="it-IT" sz="2500" b="1" dirty="0">
                <a:solidFill>
                  <a:prstClr val="white"/>
                </a:solidFill>
                <a:latin typeface="Times New Roman" panose="02020603050405020304" pitchFamily="18" charset="0"/>
                <a:cs typeface="Times New Roman" panose="02020603050405020304" pitchFamily="18" charset="0"/>
              </a:rPr>
              <a:t>Un altro insetto di cui sfruttiamo le proprietà è la cocciniglia: in questo caso sono proprietà visive, perché un estratto viene usato come colorante alimentare per il rosso vivo che le caratterizza. Yogurt alla fragola, succhi di frutta all’arancia, caramelle e orsetti gommosi, ma più noto di tutti l’alchermes. A volte non è immediatamente individuabile, la cocciniglia, perché nelle etichette viene usata anche la sua sigla legale, </a:t>
            </a:r>
            <a:r>
              <a:rPr lang="it-IT" sz="2500" b="1" dirty="0" smtClean="0">
                <a:solidFill>
                  <a:prstClr val="white"/>
                </a:solidFill>
                <a:latin typeface="Times New Roman" panose="02020603050405020304" pitchFamily="18" charset="0"/>
                <a:cs typeface="Times New Roman" panose="02020603050405020304" pitchFamily="18" charset="0"/>
              </a:rPr>
              <a:t>colorante E120</a:t>
            </a:r>
            <a:r>
              <a:rPr lang="it-IT" sz="3200" b="1" dirty="0" smtClean="0">
                <a:solidFill>
                  <a:prstClr val="white"/>
                </a:solidFill>
                <a:latin typeface="Times New Roman" panose="02020603050405020304" pitchFamily="18" charset="0"/>
                <a:cs typeface="Times New Roman" panose="02020603050405020304" pitchFamily="18" charset="0"/>
              </a:rPr>
              <a:t>.</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9579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94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6330" y="548680"/>
            <a:ext cx="9144000" cy="5324535"/>
          </a:xfrm>
          <a:prstGeom prst="rect">
            <a:avLst/>
          </a:prstGeom>
          <a:noFill/>
        </p:spPr>
        <p:txBody>
          <a:bodyPr wrap="square" rtlCol="0">
            <a:spAutoFit/>
          </a:bodyPr>
          <a:lstStyle/>
          <a:p>
            <a:pPr algn="ctr"/>
            <a:r>
              <a:rPr lang="it-IT" sz="6800" b="1" dirty="0" smtClean="0">
                <a:solidFill>
                  <a:srgbClr val="FF0000"/>
                </a:solidFill>
                <a:latin typeface="Times New Roman" panose="02020603050405020304" pitchFamily="18" charset="0"/>
                <a:cs typeface="Times New Roman" panose="02020603050405020304" pitchFamily="18" charset="0"/>
              </a:rPr>
              <a:t>COME SI PREPARANO </a:t>
            </a:r>
          </a:p>
          <a:p>
            <a:pPr algn="ctr"/>
            <a:r>
              <a:rPr lang="it-IT" sz="6800" b="1" dirty="0" smtClean="0">
                <a:solidFill>
                  <a:srgbClr val="FF0000"/>
                </a:solidFill>
                <a:latin typeface="Times New Roman" panose="02020603050405020304" pitchFamily="18" charset="0"/>
                <a:cs typeface="Times New Roman" panose="02020603050405020304" pitchFamily="18" charset="0"/>
              </a:rPr>
              <a:t>GLI INSETTI</a:t>
            </a:r>
          </a:p>
          <a:p>
            <a:pPr algn="ctr"/>
            <a:r>
              <a:rPr lang="it-IT" sz="6800" b="1" dirty="0" smtClean="0">
                <a:solidFill>
                  <a:srgbClr val="FF0000"/>
                </a:solidFill>
                <a:latin typeface="Times New Roman" panose="02020603050405020304" pitchFamily="18" charset="0"/>
                <a:cs typeface="Times New Roman" panose="02020603050405020304" pitchFamily="18" charset="0"/>
              </a:rPr>
              <a:t>IN AUTOPRODUZIONE</a:t>
            </a:r>
            <a:endParaRPr lang="it-IT" sz="68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47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2303" y="6581001"/>
            <a:ext cx="8014690" cy="276999"/>
          </a:xfrm>
          <a:prstGeom prst="rect">
            <a:avLst/>
          </a:prstGeom>
          <a:noFill/>
        </p:spPr>
        <p:txBody>
          <a:bodyPr wrap="square" rtlCol="0">
            <a:spAutoFit/>
          </a:bodyPr>
          <a:lstStyle/>
          <a:p>
            <a:pPr algn="ctr"/>
            <a:r>
              <a:rPr lang="it-IT" sz="1200" b="1" dirty="0" smtClean="0">
                <a:solidFill>
                  <a:prstClr val="white"/>
                </a:solidFill>
                <a:latin typeface="Times New Roman" panose="02020603050405020304" pitchFamily="18" charset="0"/>
                <a:cs typeface="Times New Roman" panose="02020603050405020304" pitchFamily="18" charset="0"/>
              </a:rPr>
              <a:t>Dati emersi da una </a:t>
            </a:r>
            <a:r>
              <a:rPr lang="it-IT" sz="1200" b="1" smtClean="0">
                <a:solidFill>
                  <a:prstClr val="white"/>
                </a:solidFill>
                <a:latin typeface="Times New Roman" panose="02020603050405020304" pitchFamily="18" charset="0"/>
                <a:cs typeface="Times New Roman" panose="02020603050405020304" pitchFamily="18" charset="0"/>
              </a:rPr>
              <a:t>ricerca dell’Univeristà</a:t>
            </a:r>
            <a:r>
              <a:rPr lang="it-IT" sz="1200" b="1" dirty="0" smtClean="0">
                <a:solidFill>
                  <a:prstClr val="white"/>
                </a:solidFill>
                <a:latin typeface="Times New Roman" panose="02020603050405020304" pitchFamily="18" charset="0"/>
                <a:cs typeface="Times New Roman" panose="02020603050405020304" pitchFamily="18" charset="0"/>
              </a:rPr>
              <a:t> di Oxford e dall'Istituto svizzero di ricerca agricola </a:t>
            </a:r>
            <a:r>
              <a:rPr lang="it-IT" sz="1200" b="1" dirty="0" err="1" smtClean="0">
                <a:solidFill>
                  <a:prstClr val="white"/>
                </a:solidFill>
                <a:latin typeface="Times New Roman" panose="02020603050405020304" pitchFamily="18" charset="0"/>
                <a:cs typeface="Times New Roman" panose="02020603050405020304" pitchFamily="18" charset="0"/>
              </a:rPr>
              <a:t>Agroscope</a:t>
            </a:r>
            <a:endParaRPr lang="it-IT" sz="1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9144001" cy="664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992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859832" y="0"/>
            <a:ext cx="4310498" cy="6555641"/>
          </a:xfrm>
          <a:prstGeom prst="rect">
            <a:avLst/>
          </a:prstGeom>
          <a:noFill/>
        </p:spPr>
        <p:txBody>
          <a:bodyPr wrap="square" rtlCol="0">
            <a:spAutoFit/>
          </a:bodyPr>
          <a:lstStyle/>
          <a:p>
            <a:r>
              <a:rPr lang="it-IT" sz="3000" b="1" dirty="0" smtClean="0">
                <a:solidFill>
                  <a:prstClr val="white"/>
                </a:solidFill>
                <a:latin typeface="Times New Roman" panose="02020603050405020304" pitchFamily="18" charset="0"/>
                <a:cs typeface="Times New Roman" panose="02020603050405020304" pitchFamily="18" charset="0"/>
              </a:rPr>
              <a:t>Gli insetti si possono allevare in autoproduzione, e c’è già chi – da anni – porta avanti il suo </a:t>
            </a:r>
            <a:r>
              <a:rPr lang="it-IT" sz="3000" b="1" dirty="0">
                <a:solidFill>
                  <a:prstClr val="white"/>
                </a:solidFill>
                <a:latin typeface="Times New Roman" panose="02020603050405020304" pitchFamily="18" charset="0"/>
                <a:cs typeface="Times New Roman" panose="02020603050405020304" pitchFamily="18" charset="0"/>
              </a:rPr>
              <a:t>piccolo allevamento di grilli, </a:t>
            </a:r>
            <a:r>
              <a:rPr lang="it-IT" sz="3000" b="1" dirty="0" smtClean="0">
                <a:solidFill>
                  <a:prstClr val="white"/>
                </a:solidFill>
                <a:latin typeface="Times New Roman" panose="02020603050405020304" pitchFamily="18" charset="0"/>
                <a:cs typeface="Times New Roman" panose="02020603050405020304" pitchFamily="18" charset="0"/>
              </a:rPr>
              <a:t>scarafaggi e tarme. Oscar Ischia, </a:t>
            </a:r>
            <a:r>
              <a:rPr lang="it-IT" sz="3000" b="1" dirty="0">
                <a:solidFill>
                  <a:prstClr val="white"/>
                </a:solidFill>
                <a:latin typeface="Times New Roman" panose="02020603050405020304" pitchFamily="18" charset="0"/>
                <a:cs typeface="Times New Roman" panose="02020603050405020304" pitchFamily="18" charset="0"/>
              </a:rPr>
              <a:t>di </a:t>
            </a:r>
            <a:r>
              <a:rPr lang="it-IT" sz="3000" b="1" dirty="0" smtClean="0">
                <a:solidFill>
                  <a:prstClr val="white"/>
                </a:solidFill>
                <a:latin typeface="Times New Roman" panose="02020603050405020304" pitchFamily="18" charset="0"/>
                <a:cs typeface="Times New Roman" panose="02020603050405020304" pitchFamily="18" charset="0"/>
              </a:rPr>
              <a:t>Torbole </a:t>
            </a:r>
            <a:r>
              <a:rPr lang="it-IT" sz="3000" b="1" dirty="0">
                <a:solidFill>
                  <a:prstClr val="white"/>
                </a:solidFill>
                <a:latin typeface="Times New Roman" panose="02020603050405020304" pitchFamily="18" charset="0"/>
                <a:cs typeface="Times New Roman" panose="02020603050405020304" pitchFamily="18" charset="0"/>
              </a:rPr>
              <a:t>sul </a:t>
            </a:r>
            <a:r>
              <a:rPr lang="it-IT" sz="3000" b="1" dirty="0" smtClean="0">
                <a:solidFill>
                  <a:prstClr val="white"/>
                </a:solidFill>
                <a:latin typeface="Times New Roman" panose="02020603050405020304" pitchFamily="18" charset="0"/>
                <a:cs typeface="Times New Roman" panose="02020603050405020304" pitchFamily="18" charset="0"/>
              </a:rPr>
              <a:t>Garda</a:t>
            </a:r>
            <a:r>
              <a:rPr lang="it-IT" sz="3000" b="1" dirty="0">
                <a:solidFill>
                  <a:prstClr val="white"/>
                </a:solidFill>
                <a:latin typeface="Times New Roman" panose="02020603050405020304" pitchFamily="18" charset="0"/>
                <a:cs typeface="Times New Roman" panose="02020603050405020304" pitchFamily="18" charset="0"/>
              </a:rPr>
              <a:t>, </a:t>
            </a:r>
            <a:r>
              <a:rPr lang="it-IT" sz="3000" b="1" dirty="0" smtClean="0">
                <a:solidFill>
                  <a:prstClr val="white"/>
                </a:solidFill>
                <a:latin typeface="Times New Roman" panose="02020603050405020304" pitchFamily="18" charset="0"/>
                <a:cs typeface="Times New Roman" panose="02020603050405020304" pitchFamily="18" charset="0"/>
              </a:rPr>
              <a:t>da </a:t>
            </a:r>
            <a:r>
              <a:rPr lang="it-IT" sz="3000" b="1" dirty="0">
                <a:solidFill>
                  <a:prstClr val="white"/>
                </a:solidFill>
                <a:latin typeface="Times New Roman" panose="02020603050405020304" pitchFamily="18" charset="0"/>
                <a:cs typeface="Times New Roman" panose="02020603050405020304" pitchFamily="18" charset="0"/>
              </a:rPr>
              <a:t>decenni </a:t>
            </a:r>
            <a:r>
              <a:rPr lang="it-IT" sz="3000" b="1" dirty="0" smtClean="0">
                <a:solidFill>
                  <a:prstClr val="white"/>
                </a:solidFill>
                <a:latin typeface="Times New Roman" panose="02020603050405020304" pitchFamily="18" charset="0"/>
                <a:cs typeface="Times New Roman" panose="02020603050405020304" pitchFamily="18" charset="0"/>
              </a:rPr>
              <a:t>ha creato il suo vivaio negli </a:t>
            </a:r>
            <a:r>
              <a:rPr lang="it-IT" sz="3000" b="1" dirty="0">
                <a:solidFill>
                  <a:prstClr val="white"/>
                </a:solidFill>
                <a:latin typeface="Times New Roman" panose="02020603050405020304" pitchFamily="18" charset="0"/>
                <a:cs typeface="Times New Roman" panose="02020603050405020304" pitchFamily="18" charset="0"/>
              </a:rPr>
              <a:t>anni </a:t>
            </a:r>
            <a:r>
              <a:rPr lang="it-IT" sz="3000" b="1" dirty="0" smtClean="0">
                <a:solidFill>
                  <a:prstClr val="white"/>
                </a:solidFill>
                <a:latin typeface="Times New Roman" panose="02020603050405020304" pitchFamily="18" charset="0"/>
                <a:cs typeface="Times New Roman" panose="02020603050405020304" pitchFamily="18" charset="0"/>
              </a:rPr>
              <a:t>lo ha </a:t>
            </a:r>
            <a:r>
              <a:rPr lang="it-IT" sz="3000" b="1" dirty="0">
                <a:solidFill>
                  <a:prstClr val="white"/>
                </a:solidFill>
                <a:latin typeface="Times New Roman" panose="02020603050405020304" pitchFamily="18" charset="0"/>
                <a:cs typeface="Times New Roman" panose="02020603050405020304" pitchFamily="18" charset="0"/>
              </a:rPr>
              <a:t>modificato e migliorato; gli servono per nutrire i suoi uccelli </a:t>
            </a:r>
            <a:r>
              <a:rPr lang="it-IT" sz="3000" b="1" dirty="0" smtClean="0">
                <a:solidFill>
                  <a:prstClr val="white"/>
                </a:solidFill>
                <a:latin typeface="Times New Roman" panose="02020603050405020304" pitchFamily="18" charset="0"/>
                <a:cs typeface="Times New Roman" panose="02020603050405020304" pitchFamily="18" charset="0"/>
              </a:rPr>
              <a:t>insettivori. </a:t>
            </a:r>
            <a:endParaRPr lang="it-IT" sz="3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luca\Downloads\osca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598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928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4581128"/>
            <a:ext cx="9144000" cy="2308324"/>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Oscar è </a:t>
            </a:r>
            <a:r>
              <a:rPr lang="it-IT" sz="2400" b="1" dirty="0">
                <a:solidFill>
                  <a:prstClr val="white"/>
                </a:solidFill>
                <a:latin typeface="Times New Roman" panose="02020603050405020304" pitchFamily="18" charset="0"/>
                <a:cs typeface="Times New Roman" panose="02020603050405020304" pitchFamily="18" charset="0"/>
              </a:rPr>
              <a:t>un </a:t>
            </a:r>
            <a:r>
              <a:rPr lang="it-IT" sz="2400" b="1" dirty="0" smtClean="0">
                <a:solidFill>
                  <a:prstClr val="white"/>
                </a:solidFill>
                <a:latin typeface="Times New Roman" panose="02020603050405020304" pitchFamily="18" charset="0"/>
                <a:cs typeface="Times New Roman" panose="02020603050405020304" pitchFamily="18" charset="0"/>
              </a:rPr>
              <a:t>ornitologo </a:t>
            </a:r>
            <a:r>
              <a:rPr lang="it-IT" sz="2400" b="1" dirty="0">
                <a:solidFill>
                  <a:prstClr val="white"/>
                </a:solidFill>
                <a:latin typeface="Times New Roman" panose="02020603050405020304" pitchFamily="18" charset="0"/>
                <a:cs typeface="Times New Roman" panose="02020603050405020304" pitchFamily="18" charset="0"/>
              </a:rPr>
              <a:t>autodidatta, </a:t>
            </a:r>
            <a:r>
              <a:rPr lang="it-IT" sz="2400" b="1" dirty="0" smtClean="0">
                <a:solidFill>
                  <a:prstClr val="white"/>
                </a:solidFill>
                <a:latin typeface="Times New Roman" panose="02020603050405020304" pitchFamily="18" charset="0"/>
                <a:cs typeface="Times New Roman" panose="02020603050405020304" pitchFamily="18" charset="0"/>
              </a:rPr>
              <a:t>uno </a:t>
            </a:r>
            <a:r>
              <a:rPr lang="it-IT" sz="2400" b="1" dirty="0">
                <a:solidFill>
                  <a:prstClr val="white"/>
                </a:solidFill>
                <a:latin typeface="Times New Roman" panose="02020603050405020304" pitchFamily="18" charset="0"/>
                <a:cs typeface="Times New Roman" panose="02020603050405020304" pitchFamily="18" charset="0"/>
              </a:rPr>
              <a:t>dei più esperti a livello italiano ed europeo. </a:t>
            </a:r>
            <a:r>
              <a:rPr lang="it-IT" sz="2400" b="1" dirty="0" smtClean="0">
                <a:solidFill>
                  <a:prstClr val="white"/>
                </a:solidFill>
                <a:latin typeface="Times New Roman" panose="02020603050405020304" pitchFamily="18" charset="0"/>
                <a:cs typeface="Times New Roman" panose="02020603050405020304" pitchFamily="18" charset="0"/>
              </a:rPr>
              <a:t>Fin </a:t>
            </a:r>
            <a:r>
              <a:rPr lang="it-IT" sz="2400" b="1" dirty="0">
                <a:solidFill>
                  <a:prstClr val="white"/>
                </a:solidFill>
                <a:latin typeface="Times New Roman" panose="02020603050405020304" pitchFamily="18" charset="0"/>
                <a:cs typeface="Times New Roman" panose="02020603050405020304" pitchFamily="18" charset="0"/>
              </a:rPr>
              <a:t>da piccolo ha coltivato e continua a coltivare questa sua </a:t>
            </a:r>
            <a:r>
              <a:rPr lang="it-IT" sz="2400" b="1" dirty="0" smtClean="0">
                <a:solidFill>
                  <a:prstClr val="white"/>
                </a:solidFill>
                <a:latin typeface="Times New Roman" panose="02020603050405020304" pitchFamily="18" charset="0"/>
                <a:cs typeface="Times New Roman" panose="02020603050405020304" pitchFamily="18" charset="0"/>
              </a:rPr>
              <a:t>passione: </a:t>
            </a:r>
            <a:r>
              <a:rPr lang="it-IT" sz="2400" b="1" dirty="0">
                <a:solidFill>
                  <a:prstClr val="white"/>
                </a:solidFill>
                <a:latin typeface="Times New Roman" panose="02020603050405020304" pitchFamily="18" charset="0"/>
                <a:cs typeface="Times New Roman" panose="02020603050405020304" pitchFamily="18" charset="0"/>
              </a:rPr>
              <a:t>a lui piacciono gli insettivori da canto (tutti tenuti regolarmente) per i quali alleva insetti</a:t>
            </a:r>
            <a:r>
              <a:rPr lang="it-IT" sz="2400" b="1" dirty="0" smtClean="0">
                <a:solidFill>
                  <a:prstClr val="white"/>
                </a:solidFill>
                <a:latin typeface="Times New Roman" panose="02020603050405020304" pitchFamily="18" charset="0"/>
                <a:cs typeface="Times New Roman" panose="02020603050405020304" pitchFamily="18" charset="0"/>
              </a:rPr>
              <a:t>.   Ha </a:t>
            </a:r>
            <a:r>
              <a:rPr lang="it-IT" sz="2400" b="1" dirty="0">
                <a:solidFill>
                  <a:prstClr val="white"/>
                </a:solidFill>
                <a:latin typeface="Times New Roman" panose="02020603050405020304" pitchFamily="18" charset="0"/>
                <a:cs typeface="Times New Roman" panose="02020603050405020304" pitchFamily="18" charset="0"/>
              </a:rPr>
              <a:t>conoscenze </a:t>
            </a:r>
            <a:r>
              <a:rPr lang="it-IT" sz="2400" b="1" dirty="0" smtClean="0">
                <a:solidFill>
                  <a:prstClr val="white"/>
                </a:solidFill>
                <a:latin typeface="Times New Roman" panose="02020603050405020304" pitchFamily="18" charset="0"/>
                <a:cs typeface="Times New Roman" panose="02020603050405020304" pitchFamily="18" charset="0"/>
              </a:rPr>
              <a:t>e relazioni con altri colleghi coltivate negli anni. Gli </a:t>
            </a:r>
            <a:r>
              <a:rPr lang="it-IT" sz="2400" b="1" dirty="0">
                <a:solidFill>
                  <a:prstClr val="white"/>
                </a:solidFill>
                <a:latin typeface="Times New Roman" panose="02020603050405020304" pitchFamily="18" charset="0"/>
                <a:cs typeface="Times New Roman" panose="02020603050405020304" pitchFamily="18" charset="0"/>
              </a:rPr>
              <a:t>appassionati </a:t>
            </a:r>
            <a:endParaRPr lang="it-IT" sz="2400" b="1" dirty="0" smtClean="0">
              <a:solidFill>
                <a:prstClr val="white"/>
              </a:solidFill>
              <a:latin typeface="Times New Roman" panose="02020603050405020304" pitchFamily="18" charset="0"/>
              <a:cs typeface="Times New Roman" panose="02020603050405020304" pitchFamily="18" charset="0"/>
            </a:endParaRPr>
          </a:p>
          <a:p>
            <a:r>
              <a:rPr lang="it-IT" sz="2400" b="1" dirty="0" smtClean="0">
                <a:solidFill>
                  <a:prstClr val="white"/>
                </a:solidFill>
                <a:latin typeface="Times New Roman" panose="02020603050405020304" pitchFamily="18" charset="0"/>
                <a:cs typeface="Times New Roman" panose="02020603050405020304" pitchFamily="18" charset="0"/>
              </a:rPr>
              <a:t>gli </a:t>
            </a:r>
            <a:r>
              <a:rPr lang="it-IT" sz="2400" b="1" dirty="0">
                <a:solidFill>
                  <a:prstClr val="white"/>
                </a:solidFill>
                <a:latin typeface="Times New Roman" panose="02020603050405020304" pitchFamily="18" charset="0"/>
                <a:cs typeface="Times New Roman" panose="02020603050405020304" pitchFamily="18" charset="0"/>
              </a:rPr>
              <a:t>telefonano anche dalla </a:t>
            </a:r>
            <a:r>
              <a:rPr lang="it-IT" sz="2400" b="1" dirty="0" smtClean="0">
                <a:solidFill>
                  <a:prstClr val="white"/>
                </a:solidFill>
                <a:latin typeface="Times New Roman" panose="02020603050405020304" pitchFamily="18" charset="0"/>
                <a:cs typeface="Times New Roman" panose="02020603050405020304" pitchFamily="18" charset="0"/>
              </a:rPr>
              <a:t>Germania </a:t>
            </a:r>
            <a:r>
              <a:rPr lang="it-IT" sz="2400" b="1" dirty="0">
                <a:solidFill>
                  <a:prstClr val="white"/>
                </a:solidFill>
                <a:latin typeface="Times New Roman" panose="02020603050405020304" pitchFamily="18" charset="0"/>
                <a:cs typeface="Times New Roman" panose="02020603050405020304" pitchFamily="18" charset="0"/>
              </a:rPr>
              <a:t>e da tutta </a:t>
            </a:r>
            <a:r>
              <a:rPr lang="it-IT" sz="2400" b="1" dirty="0" smtClean="0">
                <a:solidFill>
                  <a:prstClr val="white"/>
                </a:solidFill>
                <a:latin typeface="Times New Roman" panose="02020603050405020304" pitchFamily="18" charset="0"/>
                <a:cs typeface="Times New Roman" panose="02020603050405020304" pitchFamily="18" charset="0"/>
              </a:rPr>
              <a:t>Italia. </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luca\Downloads\oscar_page-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20792" b="44290"/>
          <a:stretch/>
        </p:blipFill>
        <p:spPr bwMode="auto">
          <a:xfrm>
            <a:off x="0" y="0"/>
            <a:ext cx="9214675"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461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48064" y="0"/>
            <a:ext cx="3995936" cy="6370975"/>
          </a:xfrm>
          <a:prstGeom prst="rect">
            <a:avLst/>
          </a:prstGeom>
          <a:noFill/>
        </p:spPr>
        <p:txBody>
          <a:bodyPr wrap="square" rtlCol="0">
            <a:spAutoFit/>
          </a:bodyPr>
          <a:lstStyle/>
          <a:p>
            <a:pPr algn="ctr"/>
            <a:r>
              <a:rPr lang="it-IT" sz="3100" b="1" dirty="0" smtClean="0">
                <a:solidFill>
                  <a:prstClr val="white"/>
                </a:solidFill>
                <a:latin typeface="Times New Roman" panose="02020603050405020304" pitchFamily="18" charset="0"/>
                <a:cs typeface="Times New Roman" panose="02020603050405020304" pitchFamily="18" charset="0"/>
              </a:rPr>
              <a:t>Stefano Ischia, giornalista e figlio dell’ornitologo, ha intervistato suo padre e ci ha fatto queste fotografie. </a:t>
            </a:r>
          </a:p>
          <a:p>
            <a:pPr algn="ctr"/>
            <a:endParaRPr lang="it-IT" sz="3100" b="1" dirty="0">
              <a:solidFill>
                <a:prstClr val="white"/>
              </a:solidFill>
              <a:latin typeface="Times New Roman" panose="02020603050405020304" pitchFamily="18" charset="0"/>
              <a:cs typeface="Times New Roman" panose="02020603050405020304" pitchFamily="18" charset="0"/>
            </a:endParaRPr>
          </a:p>
          <a:p>
            <a:pPr algn="ctr"/>
            <a:r>
              <a:rPr lang="it-IT" sz="3100" b="1" dirty="0" smtClean="0">
                <a:solidFill>
                  <a:prstClr val="white"/>
                </a:solidFill>
                <a:latin typeface="Times New Roman" panose="02020603050405020304" pitchFamily="18" charset="0"/>
                <a:cs typeface="Times New Roman" panose="02020603050405020304" pitchFamily="18" charset="0"/>
              </a:rPr>
              <a:t>Tarme</a:t>
            </a:r>
            <a:endParaRPr lang="it-IT" sz="3100" b="1" dirty="0">
              <a:solidFill>
                <a:prstClr val="white"/>
              </a:solidFill>
              <a:latin typeface="Times New Roman" panose="02020603050405020304" pitchFamily="18" charset="0"/>
              <a:cs typeface="Times New Roman" panose="02020603050405020304" pitchFamily="18" charset="0"/>
            </a:endParaRPr>
          </a:p>
          <a:p>
            <a:pPr algn="ctr"/>
            <a:endParaRPr lang="it-IT" sz="3100" b="1" dirty="0">
              <a:solidFill>
                <a:prstClr val="white"/>
              </a:solidFill>
              <a:latin typeface="Times New Roman" panose="02020603050405020304" pitchFamily="18" charset="0"/>
              <a:cs typeface="Times New Roman" panose="02020603050405020304" pitchFamily="18" charset="0"/>
            </a:endParaRPr>
          </a:p>
          <a:p>
            <a:r>
              <a:rPr lang="it-IT" sz="3100" b="1" dirty="0" smtClean="0">
                <a:solidFill>
                  <a:prstClr val="white"/>
                </a:solidFill>
                <a:latin typeface="Times New Roman" panose="02020603050405020304" pitchFamily="18" charset="0"/>
                <a:cs typeface="Times New Roman" panose="02020603050405020304" pitchFamily="18" charset="0"/>
              </a:rPr>
              <a:t>Le </a:t>
            </a:r>
            <a:r>
              <a:rPr lang="it-IT" sz="3100" b="1" dirty="0">
                <a:solidFill>
                  <a:prstClr val="white"/>
                </a:solidFill>
                <a:latin typeface="Times New Roman" panose="02020603050405020304" pitchFamily="18" charset="0"/>
                <a:cs typeface="Times New Roman" panose="02020603050405020304" pitchFamily="18" charset="0"/>
              </a:rPr>
              <a:t>tarme le tiene in vaschette e le mantiene con carote e </a:t>
            </a:r>
            <a:r>
              <a:rPr lang="it-IT" sz="3100" b="1" dirty="0" smtClean="0">
                <a:solidFill>
                  <a:prstClr val="white"/>
                </a:solidFill>
                <a:latin typeface="Times New Roman" panose="02020603050405020304" pitchFamily="18" charset="0"/>
                <a:cs typeface="Times New Roman" panose="02020603050405020304" pitchFamily="18" charset="0"/>
              </a:rPr>
              <a:t>crusca.</a:t>
            </a:r>
            <a:r>
              <a:rPr lang="it-IT" sz="3600" b="1" dirty="0" smtClean="0">
                <a:solidFill>
                  <a:prstClr val="white"/>
                </a:solidFill>
                <a:latin typeface="Times New Roman" panose="02020603050405020304" pitchFamily="18" charset="0"/>
                <a:cs typeface="Times New Roman" panose="02020603050405020304" pitchFamily="18" charset="0"/>
              </a:rPr>
              <a:t>  </a:t>
            </a:r>
            <a:endParaRPr lang="it-IT" sz="36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C:\Users\luca\Documents\insetti\tarm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58011" y="854630"/>
            <a:ext cx="6864085" cy="514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2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18054" y="0"/>
            <a:ext cx="4052276" cy="6001643"/>
          </a:xfrm>
          <a:prstGeom prst="rect">
            <a:avLst/>
          </a:prstGeom>
          <a:noFill/>
        </p:spPr>
        <p:txBody>
          <a:bodyPr wrap="square" rtlCol="0">
            <a:spAutoFit/>
          </a:bodyPr>
          <a:lstStyle/>
          <a:p>
            <a:endParaRPr lang="it-IT" sz="3200" b="1" dirty="0" smtClean="0">
              <a:solidFill>
                <a:prstClr val="white"/>
              </a:solidFill>
              <a:latin typeface="Times New Roman" panose="02020603050405020304" pitchFamily="18" charset="0"/>
              <a:cs typeface="Times New Roman" panose="02020603050405020304" pitchFamily="18" charset="0"/>
            </a:endParaRPr>
          </a:p>
          <a:p>
            <a:endParaRPr lang="it-IT" sz="3200" b="1" dirty="0">
              <a:solidFill>
                <a:prstClr val="white"/>
              </a:solidFill>
              <a:latin typeface="Times New Roman" panose="02020603050405020304" pitchFamily="18" charset="0"/>
              <a:cs typeface="Times New Roman" panose="02020603050405020304" pitchFamily="18" charset="0"/>
            </a:endParaRPr>
          </a:p>
          <a:p>
            <a:r>
              <a:rPr lang="it-IT" sz="3200" b="1" dirty="0" smtClean="0">
                <a:solidFill>
                  <a:prstClr val="white"/>
                </a:solidFill>
                <a:latin typeface="Times New Roman" panose="02020603050405020304" pitchFamily="18" charset="0"/>
                <a:cs typeface="Times New Roman" panose="02020603050405020304" pitchFamily="18" charset="0"/>
              </a:rPr>
              <a:t>Le </a:t>
            </a:r>
            <a:r>
              <a:rPr lang="it-IT" sz="3200" b="1" dirty="0">
                <a:solidFill>
                  <a:prstClr val="white"/>
                </a:solidFill>
                <a:latin typeface="Times New Roman" panose="02020603050405020304" pitchFamily="18" charset="0"/>
                <a:cs typeface="Times New Roman" panose="02020603050405020304" pitchFamily="18" charset="0"/>
              </a:rPr>
              <a:t>compera piccoline in negozi specializzati e poi le ingrassa fino alla misura giusta. </a:t>
            </a:r>
          </a:p>
          <a:p>
            <a:r>
              <a:rPr lang="it-IT" sz="3200" b="1" dirty="0" smtClean="0">
                <a:solidFill>
                  <a:prstClr val="white"/>
                </a:solidFill>
                <a:latin typeface="Times New Roman" panose="02020603050405020304" pitchFamily="18" charset="0"/>
                <a:cs typeface="Times New Roman" panose="02020603050405020304" pitchFamily="18" charset="0"/>
              </a:rPr>
              <a:t>Un </a:t>
            </a:r>
            <a:r>
              <a:rPr lang="it-IT" sz="3200" b="1" dirty="0">
                <a:solidFill>
                  <a:prstClr val="white"/>
                </a:solidFill>
                <a:latin typeface="Times New Roman" panose="02020603050405020304" pitchFamily="18" charset="0"/>
                <a:cs typeface="Times New Roman" panose="02020603050405020304" pitchFamily="18" charset="0"/>
              </a:rPr>
              <a:t>tempo penso si facesse tutto in proprio.  </a:t>
            </a:r>
            <a:endParaRPr lang="it-IT" sz="3200" b="1" dirty="0" smtClean="0">
              <a:solidFill>
                <a:prstClr val="white"/>
              </a:solidFill>
              <a:latin typeface="Times New Roman" panose="02020603050405020304" pitchFamily="18" charset="0"/>
              <a:cs typeface="Times New Roman" panose="02020603050405020304" pitchFamily="18" charset="0"/>
            </a:endParaRPr>
          </a:p>
          <a:p>
            <a:r>
              <a:rPr lang="it-IT" sz="3200" b="1" dirty="0" smtClean="0">
                <a:solidFill>
                  <a:prstClr val="white"/>
                </a:solidFill>
                <a:latin typeface="Times New Roman" panose="02020603050405020304" pitchFamily="18" charset="0"/>
                <a:cs typeface="Times New Roman" panose="02020603050405020304" pitchFamily="18" charset="0"/>
              </a:rPr>
              <a:t>Le </a:t>
            </a:r>
            <a:r>
              <a:rPr lang="it-IT" sz="3200" b="1" dirty="0">
                <a:solidFill>
                  <a:prstClr val="white"/>
                </a:solidFill>
                <a:latin typeface="Times New Roman" panose="02020603050405020304" pitchFamily="18" charset="0"/>
                <a:cs typeface="Times New Roman" panose="02020603050405020304" pitchFamily="18" charset="0"/>
              </a:rPr>
              <a:t>tarme le mescola al mangime degli uccelli. </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luca\Documents\insetti\tarm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69417" y="848591"/>
            <a:ext cx="6842822" cy="5132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420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0072" y="0"/>
            <a:ext cx="3816423" cy="4524315"/>
          </a:xfrm>
          <a:prstGeom prst="rect">
            <a:avLst/>
          </a:prstGeom>
          <a:noFill/>
        </p:spPr>
        <p:txBody>
          <a:bodyPr wrap="square" rtlCol="0">
            <a:spAutoFit/>
          </a:bodyPr>
          <a:lstStyle/>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Scarafaggi</a:t>
            </a:r>
            <a:endParaRPr lang="it-IT" sz="3200" b="1" dirty="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Gli </a:t>
            </a:r>
            <a:r>
              <a:rPr lang="it-IT" sz="3200" b="1" dirty="0">
                <a:solidFill>
                  <a:prstClr val="white"/>
                </a:solidFill>
                <a:latin typeface="Times New Roman" panose="02020603050405020304" pitchFamily="18" charset="0"/>
                <a:cs typeface="Times New Roman" panose="02020603050405020304" pitchFamily="18" charset="0"/>
              </a:rPr>
              <a:t>scarafaggi mangiano patate, tranne la buccia; li tiene in una cassetta di plastica chiusa, </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C:\Users\luca\Documents\insetti\scarafagg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27980" y="857251"/>
            <a:ext cx="6858001"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369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0072" y="0"/>
            <a:ext cx="3816423" cy="4031873"/>
          </a:xfrm>
          <a:prstGeom prst="rect">
            <a:avLst/>
          </a:prstGeom>
          <a:noFill/>
        </p:spPr>
        <p:txBody>
          <a:bodyPr wrap="square" rtlCol="0">
            <a:spAutoFit/>
          </a:bodyPr>
          <a:lstStyle/>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con </a:t>
            </a:r>
            <a:r>
              <a:rPr lang="it-IT" sz="3200" b="1" dirty="0">
                <a:solidFill>
                  <a:prstClr val="white"/>
                </a:solidFill>
                <a:latin typeface="Times New Roman" panose="02020603050405020304" pitchFamily="18" charset="0"/>
                <a:cs typeface="Times New Roman" panose="02020603050405020304" pitchFamily="18" charset="0"/>
              </a:rPr>
              <a:t>un termostato e una lampadina riscaldante mantiene la temperatura costante a 28 </a:t>
            </a:r>
            <a:r>
              <a:rPr lang="it-IT" sz="3200" b="1" dirty="0" smtClean="0">
                <a:solidFill>
                  <a:prstClr val="white"/>
                </a:solidFill>
                <a:latin typeface="Times New Roman" panose="02020603050405020304" pitchFamily="18" charset="0"/>
                <a:cs typeface="Times New Roman" panose="02020603050405020304" pitchFamily="18" charset="0"/>
              </a:rPr>
              <a:t>gradi</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luca\Documents\insetti\scarafagg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57251" y="857249"/>
            <a:ext cx="6858001"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636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0072" y="0"/>
            <a:ext cx="3816423" cy="5016758"/>
          </a:xfrm>
          <a:prstGeom prst="rect">
            <a:avLst/>
          </a:prstGeom>
          <a:noFill/>
        </p:spPr>
        <p:txBody>
          <a:bodyPr wrap="square" rtlCol="0">
            <a:spAutoFit/>
          </a:bodyPr>
          <a:lstStyle/>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Nella </a:t>
            </a:r>
            <a:r>
              <a:rPr lang="it-IT" sz="3200" b="1" dirty="0">
                <a:solidFill>
                  <a:prstClr val="white"/>
                </a:solidFill>
                <a:latin typeface="Times New Roman" panose="02020603050405020304" pitchFamily="18" charset="0"/>
                <a:cs typeface="Times New Roman" panose="02020603050405020304" pitchFamily="18" charset="0"/>
              </a:rPr>
              <a:t>vasca ha messo portauova dove gli scarafaggi si nascondono; moltiplicandosi e crescendo ce ne sono di diversa </a:t>
            </a:r>
            <a:r>
              <a:rPr lang="it-IT" sz="3200" b="1" dirty="0" smtClean="0">
                <a:solidFill>
                  <a:prstClr val="white"/>
                </a:solidFill>
                <a:latin typeface="Times New Roman" panose="02020603050405020304" pitchFamily="18" charset="0"/>
                <a:cs typeface="Times New Roman" panose="02020603050405020304" pitchFamily="18" charset="0"/>
              </a:rPr>
              <a:t>misura,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C:\Users\luca\Documents\insetti\scarafaggi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58011" y="858010"/>
            <a:ext cx="6864085" cy="514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379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0072" y="0"/>
            <a:ext cx="3816423" cy="5509200"/>
          </a:xfrm>
          <a:prstGeom prst="rect">
            <a:avLst/>
          </a:prstGeom>
          <a:noFill/>
        </p:spPr>
        <p:txBody>
          <a:bodyPr wrap="square" rtlCol="0">
            <a:spAutoFit/>
          </a:bodyPr>
          <a:lstStyle/>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attraverso </a:t>
            </a:r>
            <a:r>
              <a:rPr lang="it-IT" sz="3200" b="1" dirty="0">
                <a:solidFill>
                  <a:prstClr val="white"/>
                </a:solidFill>
                <a:latin typeface="Times New Roman" panose="02020603050405020304" pitchFamily="18" charset="0"/>
                <a:cs typeface="Times New Roman" panose="02020603050405020304" pitchFamily="18" charset="0"/>
              </a:rPr>
              <a:t>dei colabrodo con fori di diametro differente piglia quelli di misura giusta e li mette in una vaschetta e li </a:t>
            </a:r>
            <a:r>
              <a:rPr lang="it-IT" sz="3200" b="1" dirty="0" smtClean="0">
                <a:solidFill>
                  <a:prstClr val="white"/>
                </a:solidFill>
                <a:latin typeface="Times New Roman" panose="02020603050405020304" pitchFamily="18" charset="0"/>
                <a:cs typeface="Times New Roman" panose="02020603050405020304" pitchFamily="18" charset="0"/>
              </a:rPr>
              <a:t>congela.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C:\Users\luca\Documents\insetti\scarafaggi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57183" y="857251"/>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087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0072" y="0"/>
            <a:ext cx="3816423" cy="4031873"/>
          </a:xfrm>
          <a:prstGeom prst="rect">
            <a:avLst/>
          </a:prstGeom>
          <a:noFill/>
        </p:spPr>
        <p:txBody>
          <a:bodyPr wrap="square" rtlCol="0">
            <a:spAutoFit/>
          </a:bodyPr>
          <a:lstStyle/>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poi </a:t>
            </a:r>
            <a:r>
              <a:rPr lang="it-IT" sz="3200" b="1" dirty="0">
                <a:solidFill>
                  <a:prstClr val="white"/>
                </a:solidFill>
                <a:latin typeface="Times New Roman" panose="02020603050405020304" pitchFamily="18" charset="0"/>
                <a:cs typeface="Times New Roman" panose="02020603050405020304" pitchFamily="18" charset="0"/>
              </a:rPr>
              <a:t>li mescola al mangime per gli uccelli. </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C:\Users\luca\Documents\insetti\scarafaggi5 congelat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87277" y="841938"/>
            <a:ext cx="6897532" cy="517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89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0072" y="0"/>
            <a:ext cx="3816423" cy="3539430"/>
          </a:xfrm>
          <a:prstGeom prst="rect">
            <a:avLst/>
          </a:prstGeom>
          <a:noFill/>
        </p:spPr>
        <p:txBody>
          <a:bodyPr wrap="square" rtlCol="0">
            <a:spAutoFit/>
          </a:bodyPr>
          <a:lstStyle/>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Grilli</a:t>
            </a:r>
            <a:endParaRPr lang="it-IT" sz="3200" b="1" dirty="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Li </a:t>
            </a:r>
            <a:r>
              <a:rPr lang="it-IT" sz="3200" b="1" dirty="0">
                <a:solidFill>
                  <a:prstClr val="white"/>
                </a:solidFill>
                <a:latin typeface="Times New Roman" panose="02020603050405020304" pitchFamily="18" charset="0"/>
                <a:cs typeface="Times New Roman" panose="02020603050405020304" pitchFamily="18" charset="0"/>
              </a:rPr>
              <a:t>alleva a temperatura e umidità </a:t>
            </a:r>
            <a:r>
              <a:rPr lang="it-IT" sz="3200" b="1" dirty="0" smtClean="0">
                <a:solidFill>
                  <a:prstClr val="white"/>
                </a:solidFill>
                <a:latin typeface="Times New Roman" panose="02020603050405020304" pitchFamily="18" charset="0"/>
                <a:cs typeface="Times New Roman" panose="02020603050405020304" pitchFamily="18" charset="0"/>
              </a:rPr>
              <a:t>regolare.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luca\Documents\insetti\grilli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57250" y="857251"/>
            <a:ext cx="6857999"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38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2303" y="6027612"/>
            <a:ext cx="8331689" cy="830997"/>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Il suolo diventa sempre meno fertile a causa delle sostanze chimiche sversate per aumentarne la produttività</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3" y="0"/>
            <a:ext cx="9183676"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460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0072" y="0"/>
            <a:ext cx="3816423" cy="3539430"/>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Le </a:t>
            </a:r>
            <a:r>
              <a:rPr lang="it-IT" sz="3200" b="1" dirty="0">
                <a:solidFill>
                  <a:prstClr val="white"/>
                </a:solidFill>
                <a:latin typeface="Times New Roman" panose="02020603050405020304" pitchFamily="18" charset="0"/>
                <a:cs typeface="Times New Roman" panose="02020603050405020304" pitchFamily="18" charset="0"/>
              </a:rPr>
              <a:t>femmine depongono uova in ciotole di terra poste all'interno delle cassette dove vivono, così nascono i piccoli </a:t>
            </a:r>
            <a:r>
              <a:rPr lang="it-IT" sz="3200" b="1" dirty="0" smtClean="0">
                <a:solidFill>
                  <a:prstClr val="white"/>
                </a:solidFill>
                <a:latin typeface="Times New Roman" panose="02020603050405020304" pitchFamily="18" charset="0"/>
                <a:cs typeface="Times New Roman" panose="02020603050405020304" pitchFamily="18" charset="0"/>
              </a:rPr>
              <a:t>grilli.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luca\Documents\insetti\grilli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62166" y="845898"/>
            <a:ext cx="6897325" cy="5172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093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220072" y="0"/>
            <a:ext cx="3816423" cy="4524315"/>
          </a:xfrm>
          <a:prstGeom prst="rect">
            <a:avLst/>
          </a:prstGeom>
          <a:noFill/>
        </p:spPr>
        <p:txBody>
          <a:bodyPr wrap="square" rtlCol="0">
            <a:spAutoFit/>
          </a:bodyPr>
          <a:lstStyle/>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Mangiano </a:t>
            </a:r>
            <a:r>
              <a:rPr lang="it-IT" sz="3200" b="1" dirty="0">
                <a:solidFill>
                  <a:prstClr val="white"/>
                </a:solidFill>
                <a:latin typeface="Times New Roman" panose="02020603050405020304" pitchFamily="18" charset="0"/>
                <a:cs typeface="Times New Roman" panose="02020603050405020304" pitchFamily="18" charset="0"/>
              </a:rPr>
              <a:t>cicoria o altra verdura a foglia tipo dente di </a:t>
            </a:r>
            <a:r>
              <a:rPr lang="it-IT" sz="3200" b="1" dirty="0" smtClean="0">
                <a:solidFill>
                  <a:prstClr val="white"/>
                </a:solidFill>
                <a:latin typeface="Times New Roman" panose="02020603050405020304" pitchFamily="18" charset="0"/>
                <a:cs typeface="Times New Roman" panose="02020603050405020304" pitchFamily="18" charset="0"/>
              </a:rPr>
              <a:t>cane.  </a:t>
            </a:r>
            <a:endParaRPr lang="it-IT" sz="3200"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Users\luca\Documents\insetti\grilli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57250" y="857249"/>
            <a:ext cx="6858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405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19362" y="0"/>
            <a:ext cx="4024638" cy="4524315"/>
          </a:xfrm>
          <a:prstGeom prst="rect">
            <a:avLst/>
          </a:prstGeom>
          <a:noFill/>
        </p:spPr>
        <p:txBody>
          <a:bodyPr wrap="square" rtlCol="0">
            <a:spAutoFit/>
          </a:bodyPr>
          <a:lstStyle/>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endParaRPr lang="it-IT" sz="3200" b="1" dirty="0" smtClean="0">
              <a:solidFill>
                <a:prstClr val="white"/>
              </a:solidFill>
              <a:latin typeface="Times New Roman" panose="02020603050405020304" pitchFamily="18" charset="0"/>
              <a:cs typeface="Times New Roman" panose="02020603050405020304" pitchFamily="18" charset="0"/>
            </a:endParaRPr>
          </a:p>
          <a:p>
            <a:pPr algn="ctr"/>
            <a:endParaRPr lang="it-IT" sz="3200"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Quelli </a:t>
            </a:r>
            <a:r>
              <a:rPr lang="it-IT" sz="3200" b="1" dirty="0">
                <a:solidFill>
                  <a:prstClr val="white"/>
                </a:solidFill>
                <a:latin typeface="Times New Roman" panose="02020603050405020304" pitchFamily="18" charset="0"/>
                <a:cs typeface="Times New Roman" panose="02020603050405020304" pitchFamily="18" charset="0"/>
              </a:rPr>
              <a:t>della misura giusta li preleva e li congela per poi aggiungerli al mangime. </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luca\Documents\insetti\grilli 4 congelat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81389"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891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6330" y="548680"/>
            <a:ext cx="9144000" cy="5324535"/>
          </a:xfrm>
          <a:prstGeom prst="rect">
            <a:avLst/>
          </a:prstGeom>
          <a:noFill/>
        </p:spPr>
        <p:txBody>
          <a:bodyPr wrap="square" rtlCol="0">
            <a:spAutoFit/>
          </a:bodyPr>
          <a:lstStyle/>
          <a:p>
            <a:pPr algn="ctr"/>
            <a:r>
              <a:rPr lang="it-IT" sz="6800" b="1" dirty="0" smtClean="0">
                <a:solidFill>
                  <a:srgbClr val="FF0000"/>
                </a:solidFill>
                <a:latin typeface="Times New Roman" panose="02020603050405020304" pitchFamily="18" charset="0"/>
                <a:cs typeface="Times New Roman" panose="02020603050405020304" pitchFamily="18" charset="0"/>
              </a:rPr>
              <a:t>COME SI PRODUCONO </a:t>
            </a:r>
          </a:p>
          <a:p>
            <a:pPr algn="ctr"/>
            <a:r>
              <a:rPr lang="it-IT" sz="6800" b="1" dirty="0" smtClean="0">
                <a:solidFill>
                  <a:srgbClr val="FF0000"/>
                </a:solidFill>
                <a:latin typeface="Times New Roman" panose="02020603050405020304" pitchFamily="18" charset="0"/>
                <a:cs typeface="Times New Roman" panose="02020603050405020304" pitchFamily="18" charset="0"/>
              </a:rPr>
              <a:t>GLI INSETTI</a:t>
            </a:r>
          </a:p>
          <a:p>
            <a:pPr algn="ctr"/>
            <a:r>
              <a:rPr lang="it-IT" sz="6800" b="1" dirty="0" smtClean="0">
                <a:solidFill>
                  <a:srgbClr val="FF0000"/>
                </a:solidFill>
                <a:latin typeface="Times New Roman" panose="02020603050405020304" pitchFamily="18" charset="0"/>
                <a:cs typeface="Times New Roman" panose="02020603050405020304" pitchFamily="18" charset="0"/>
              </a:rPr>
              <a:t>IN ALLEVAMENTO INTENSIVO</a:t>
            </a:r>
            <a:endParaRPr lang="it-IT" sz="68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998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843266" y="-94766"/>
            <a:ext cx="4283967" cy="7048083"/>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La FAO già dal 2013 ha pubblicato un manuale sull’allevamento «sostenibile» dei grilli per alimentazione umana, basato su vent’anni di produzione industriale in </a:t>
            </a:r>
            <a:r>
              <a:rPr lang="it-IT" sz="2800" b="1" dirty="0" err="1" smtClean="0">
                <a:solidFill>
                  <a:prstClr val="white"/>
                </a:solidFill>
                <a:latin typeface="Times New Roman" panose="02020603050405020304" pitchFamily="18" charset="0"/>
                <a:cs typeface="Times New Roman" panose="02020603050405020304" pitchFamily="18" charset="0"/>
              </a:rPr>
              <a:t>Thailandia</a:t>
            </a:r>
            <a:r>
              <a:rPr lang="it-IT" sz="2800" b="1" dirty="0" smtClean="0">
                <a:solidFill>
                  <a:prstClr val="white"/>
                </a:solidFill>
                <a:latin typeface="Times New Roman" panose="02020603050405020304" pitchFamily="18" charset="0"/>
                <a:cs typeface="Times New Roman" panose="02020603050405020304" pitchFamily="18" charset="0"/>
              </a:rPr>
              <a:t>. Il  progetto di sostituire le proteine animali dei mammiferi con quelle degli insetti (per chi non se le può permettere….) è stato elaborato </a:t>
            </a:r>
            <a:r>
              <a:rPr lang="it-IT" sz="2800" b="1" dirty="0" err="1" smtClean="0">
                <a:solidFill>
                  <a:prstClr val="white"/>
                </a:solidFill>
                <a:latin typeface="Times New Roman" panose="02020603050405020304" pitchFamily="18" charset="0"/>
                <a:cs typeface="Times New Roman" panose="02020603050405020304" pitchFamily="18" charset="0"/>
              </a:rPr>
              <a:t>dadecenni</a:t>
            </a:r>
            <a:r>
              <a:rPr lang="it-IT" sz="2800" b="1" dirty="0" smtClean="0">
                <a:solidFill>
                  <a:prstClr val="white"/>
                </a:solidFill>
                <a:latin typeface="Times New Roman" panose="02020603050405020304" pitchFamily="18" charset="0"/>
                <a:cs typeface="Times New Roman" panose="02020603050405020304" pitchFamily="18" charset="0"/>
              </a:rPr>
              <a:t>, e adesso viene reso </a:t>
            </a:r>
          </a:p>
          <a:p>
            <a:r>
              <a:rPr lang="it-IT" sz="2800" b="1" dirty="0" smtClean="0">
                <a:solidFill>
                  <a:prstClr val="white"/>
                </a:solidFill>
                <a:latin typeface="Times New Roman" panose="02020603050405020304" pitchFamily="18" charset="0"/>
                <a:cs typeface="Times New Roman" panose="02020603050405020304" pitchFamily="18" charset="0"/>
              </a:rPr>
              <a:t>pubblico. </a:t>
            </a: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860032" cy="685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468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6857998" y="0"/>
            <a:ext cx="2286002" cy="6524863"/>
          </a:xfrm>
          <a:prstGeom prst="rect">
            <a:avLst/>
          </a:prstGeom>
          <a:noFill/>
        </p:spPr>
        <p:txBody>
          <a:bodyPr wrap="square" rtlCol="0">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Gli insetti sono considerati «animali da reddito</a:t>
            </a:r>
            <a:r>
              <a:rPr lang="it-IT" sz="1900" b="1" dirty="0">
                <a:solidFill>
                  <a:prstClr val="white"/>
                </a:solidFill>
                <a:latin typeface="Times New Roman" panose="02020603050405020304" pitchFamily="18" charset="0"/>
                <a:cs typeface="Times New Roman" panose="02020603050405020304" pitchFamily="18" charset="0"/>
              </a:rPr>
              <a:t>». </a:t>
            </a:r>
            <a:r>
              <a:rPr lang="it-IT" sz="1900" b="1" dirty="0" smtClean="0">
                <a:solidFill>
                  <a:prstClr val="white"/>
                </a:solidFill>
                <a:latin typeface="Times New Roman" panose="02020603050405020304" pitchFamily="18" charset="0"/>
                <a:cs typeface="Times New Roman" panose="02020603050405020304" pitchFamily="18" charset="0"/>
              </a:rPr>
              <a:t>Per produrne a sufficienza da generare guadagno, è </a:t>
            </a:r>
            <a:r>
              <a:rPr lang="it-IT" sz="1900" b="1" dirty="0">
                <a:solidFill>
                  <a:prstClr val="white"/>
                </a:solidFill>
                <a:latin typeface="Times New Roman" panose="02020603050405020304" pitchFamily="18" charset="0"/>
                <a:cs typeface="Times New Roman" panose="02020603050405020304" pitchFamily="18" charset="0"/>
              </a:rPr>
              <a:t>necessario fornire tutte le condizioni ambientali che simulino il clima tropicale in termini di temperatura, umidità, ventilazione e radiazione luminosa. A tal fine, vengono installate speciali camere </a:t>
            </a:r>
            <a:r>
              <a:rPr lang="it-IT" sz="1900" b="1" dirty="0" smtClean="0">
                <a:solidFill>
                  <a:prstClr val="white"/>
                </a:solidFill>
                <a:latin typeface="Times New Roman" panose="02020603050405020304" pitchFamily="18" charset="0"/>
                <a:cs typeface="Times New Roman" panose="02020603050405020304" pitchFamily="18" charset="0"/>
              </a:rPr>
              <a:t>climatiche, che devono essere riscaldate e umidificate. </a:t>
            </a:r>
            <a:endParaRPr lang="it-IT" sz="19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857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172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898570" y="0"/>
            <a:ext cx="4245430" cy="6740307"/>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I grilli crescono in maniera ottimale in clima tropicale. Ciò vuol dire ad una temperatura fra i 28 e i 32°, ad un’umidità relativa fra il 40 e il 70%. Il soffitto deve essere arieggiato continuamente. L’ambiente deve contenere irrigatori nebulizzati generati       da  sistemi idrici ad alta pressione, che fabbrichino una nebbia umida pervasiva ma non pioggia. In queste condizioni, bisogna valutare attentamente quali potrebbero essere i risparmi energetici e di consumo di acqua </a:t>
            </a:r>
          </a:p>
          <a:p>
            <a:r>
              <a:rPr lang="it-IT" sz="2400" b="1" dirty="0" smtClean="0">
                <a:solidFill>
                  <a:prstClr val="white"/>
                </a:solidFill>
                <a:latin typeface="Times New Roman" panose="02020603050405020304" pitchFamily="18" charset="0"/>
                <a:cs typeface="Times New Roman" panose="02020603050405020304" pitchFamily="18" charset="0"/>
              </a:rPr>
              <a:t>promessi….. </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8985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034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8344" y="3750877"/>
            <a:ext cx="9163000" cy="3108543"/>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Gli allevamenti sono capannoni  di notevoli dimensioni con base in cemento, impianti in acciaio, ventilazione </a:t>
            </a:r>
            <a:r>
              <a:rPr lang="it-IT" sz="2800" b="1" dirty="0">
                <a:solidFill>
                  <a:prstClr val="white"/>
                </a:solidFill>
                <a:latin typeface="Times New Roman" panose="02020603050405020304" pitchFamily="18" charset="0"/>
                <a:cs typeface="Times New Roman" panose="02020603050405020304" pitchFamily="18" charset="0"/>
              </a:rPr>
              <a:t>e illuminazione forzata. </a:t>
            </a:r>
            <a:r>
              <a:rPr lang="it-IT" sz="2800" b="1" dirty="0" smtClean="0">
                <a:solidFill>
                  <a:prstClr val="white"/>
                </a:solidFill>
                <a:latin typeface="Times New Roman" panose="02020603050405020304" pitchFamily="18" charset="0"/>
                <a:cs typeface="Times New Roman" panose="02020603050405020304" pitchFamily="18" charset="0"/>
              </a:rPr>
              <a:t>Devono esser posizionati in aree rurali, per non inquinare le falde. Non possono essere messi su terreni o in vicinanza di campi trattati con sostanze chimiche, che potrebbero avvelenare i grilli. In altre parole: devono essere piazzati su aree incontaminate. </a:t>
            </a:r>
            <a:endParaRPr lang="it-IT" sz="28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 y="-1"/>
            <a:ext cx="9171768" cy="383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400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5441406"/>
            <a:ext cx="9144001" cy="1323439"/>
          </a:xfrm>
          <a:prstGeom prst="rect">
            <a:avLst/>
          </a:prstGeom>
          <a:noFill/>
        </p:spPr>
        <p:txBody>
          <a:bodyPr wrap="square" rtlCol="0">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Nella regione di Almeria, in Spagna, si fa produzione biologica di ortaggi. I  </a:t>
            </a:r>
            <a:r>
              <a:rPr lang="it-IT" sz="1600" b="1" dirty="0">
                <a:solidFill>
                  <a:prstClr val="white"/>
                </a:solidFill>
                <a:latin typeface="Times New Roman" panose="02020603050405020304" pitchFamily="18" charset="0"/>
                <a:cs typeface="Times New Roman" panose="02020603050405020304" pitchFamily="18" charset="0"/>
              </a:rPr>
              <a:t>produttori </a:t>
            </a:r>
            <a:r>
              <a:rPr lang="it-IT" sz="1600" b="1" dirty="0" smtClean="0">
                <a:solidFill>
                  <a:prstClr val="white"/>
                </a:solidFill>
                <a:latin typeface="Times New Roman" panose="02020603050405020304" pitchFamily="18" charset="0"/>
                <a:cs typeface="Times New Roman" panose="02020603050405020304" pitchFamily="18" charset="0"/>
              </a:rPr>
              <a:t>affermano si svolge con elevati </a:t>
            </a:r>
            <a:r>
              <a:rPr lang="it-IT" sz="1600" b="1" dirty="0">
                <a:solidFill>
                  <a:prstClr val="white"/>
                </a:solidFill>
                <a:latin typeface="Times New Roman" panose="02020603050405020304" pitchFamily="18" charset="0"/>
                <a:cs typeface="Times New Roman" panose="02020603050405020304" pitchFamily="18" charset="0"/>
              </a:rPr>
              <a:t>parametri di sostenibilità </a:t>
            </a:r>
            <a:r>
              <a:rPr lang="it-IT" sz="1600" b="1" dirty="0" smtClean="0">
                <a:solidFill>
                  <a:prstClr val="white"/>
                </a:solidFill>
                <a:latin typeface="Times New Roman" panose="02020603050405020304" pitchFamily="18" charset="0"/>
                <a:cs typeface="Times New Roman" panose="02020603050405020304" pitchFamily="18" charset="0"/>
              </a:rPr>
              <a:t>sociale </a:t>
            </a:r>
            <a:r>
              <a:rPr lang="it-IT" sz="1600" b="1" dirty="0">
                <a:solidFill>
                  <a:prstClr val="white"/>
                </a:solidFill>
                <a:latin typeface="Times New Roman" panose="02020603050405020304" pitchFamily="18" charset="0"/>
                <a:cs typeface="Times New Roman" panose="02020603050405020304" pitchFamily="18" charset="0"/>
              </a:rPr>
              <a:t>e ambientale:  “Il 62% della commercializzazione di frutta e verdura avviene tramite cooperative o società di trasformazione </a:t>
            </a:r>
            <a:r>
              <a:rPr lang="it-IT" sz="1600" b="1" dirty="0" smtClean="0">
                <a:solidFill>
                  <a:prstClr val="white"/>
                </a:solidFill>
                <a:latin typeface="Times New Roman" panose="02020603050405020304" pitchFamily="18" charset="0"/>
                <a:cs typeface="Times New Roman" panose="02020603050405020304" pitchFamily="18" charset="0"/>
              </a:rPr>
              <a:t>agraria, </a:t>
            </a:r>
          </a:p>
          <a:p>
            <a:r>
              <a:rPr lang="it-IT" sz="1600" b="1" dirty="0" smtClean="0">
                <a:solidFill>
                  <a:prstClr val="white"/>
                </a:solidFill>
                <a:latin typeface="Times New Roman" panose="02020603050405020304" pitchFamily="18" charset="0"/>
                <a:cs typeface="Times New Roman" panose="02020603050405020304" pitchFamily="18" charset="0"/>
              </a:rPr>
              <a:t>incrementando </a:t>
            </a:r>
            <a:r>
              <a:rPr lang="it-IT" sz="1600" b="1" dirty="0">
                <a:solidFill>
                  <a:prstClr val="white"/>
                </a:solidFill>
                <a:latin typeface="Times New Roman" panose="02020603050405020304" pitchFamily="18" charset="0"/>
                <a:cs typeface="Times New Roman" panose="02020603050405020304" pitchFamily="18" charset="0"/>
              </a:rPr>
              <a:t>il potere contrattuale dell’agricoltore </a:t>
            </a:r>
            <a:r>
              <a:rPr lang="it-IT" sz="1600" b="1" dirty="0" smtClean="0">
                <a:solidFill>
                  <a:prstClr val="white"/>
                </a:solidFill>
                <a:latin typeface="Times New Roman" panose="02020603050405020304" pitchFamily="18" charset="0"/>
                <a:cs typeface="Times New Roman" panose="02020603050405020304" pitchFamily="18" charset="0"/>
              </a:rPr>
              <a:t>e</a:t>
            </a:r>
            <a:r>
              <a:rPr lang="it-IT" sz="1600" b="1" dirty="0">
                <a:solidFill>
                  <a:prstClr val="white"/>
                </a:solidFill>
                <a:latin typeface="Times New Roman" panose="02020603050405020304" pitchFamily="18" charset="0"/>
                <a:cs typeface="Times New Roman" panose="02020603050405020304" pitchFamily="18" charset="0"/>
              </a:rPr>
              <a:t>, contemporaneamente, garantendogli </a:t>
            </a:r>
            <a:endParaRPr lang="it-IT" sz="1600" b="1" dirty="0" smtClean="0">
              <a:solidFill>
                <a:prstClr val="white"/>
              </a:solidFill>
              <a:latin typeface="Times New Roman" panose="02020603050405020304" pitchFamily="18" charset="0"/>
              <a:cs typeface="Times New Roman" panose="02020603050405020304" pitchFamily="18" charset="0"/>
            </a:endParaRPr>
          </a:p>
          <a:p>
            <a:r>
              <a:rPr lang="it-IT" sz="1600" b="1" dirty="0" smtClean="0">
                <a:solidFill>
                  <a:prstClr val="white"/>
                </a:solidFill>
                <a:latin typeface="Times New Roman" panose="02020603050405020304" pitchFamily="18" charset="0"/>
                <a:cs typeface="Times New Roman" panose="02020603050405020304" pitchFamily="18" charset="0"/>
              </a:rPr>
              <a:t>l’accesso </a:t>
            </a:r>
            <a:r>
              <a:rPr lang="it-IT" sz="1600" b="1" dirty="0">
                <a:solidFill>
                  <a:prstClr val="white"/>
                </a:solidFill>
                <a:latin typeface="Times New Roman" panose="02020603050405020304" pitchFamily="18" charset="0"/>
                <a:cs typeface="Times New Roman" panose="02020603050405020304" pitchFamily="18" charset="0"/>
              </a:rPr>
              <a:t>facilitato a finanziamenti e tecnologie</a:t>
            </a:r>
            <a:r>
              <a:rPr lang="it-IT" sz="1600" b="1" dirty="0" smtClean="0">
                <a:solidFill>
                  <a:prstClr val="white"/>
                </a:solidFill>
                <a:latin typeface="Times New Roman" panose="02020603050405020304" pitchFamily="18" charset="0"/>
                <a:cs typeface="Times New Roman" panose="02020603050405020304" pitchFamily="18" charset="0"/>
              </a:rPr>
              <a:t>”. Dicono anche di avere un’impronta idrica più bassa. </a:t>
            </a:r>
            <a:endParaRPr lang="it-IT" sz="1600" b="1" dirty="0">
              <a:solidFill>
                <a:prstClr val="white"/>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12"/>
            <a:ext cx="9144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677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4572000" y="-1"/>
            <a:ext cx="4572000" cy="6494085"/>
          </a:xfrm>
          <a:prstGeom prst="rect">
            <a:avLst/>
          </a:prstGeom>
          <a:noFill/>
        </p:spPr>
        <p:txBody>
          <a:bodyPr wrap="square" rtlCol="0">
            <a:spAutoFit/>
          </a:bodyPr>
          <a:lstStyle/>
          <a:p>
            <a:r>
              <a:rPr lang="it-IT" sz="2600" b="1" dirty="0" smtClean="0">
                <a:solidFill>
                  <a:prstClr val="white"/>
                </a:solidFill>
                <a:latin typeface="Times New Roman" panose="02020603050405020304" pitchFamily="18" charset="0"/>
                <a:cs typeface="Times New Roman" panose="02020603050405020304" pitchFamily="18" charset="0"/>
              </a:rPr>
              <a:t>Le vasche per l’allevamento dei grilli sono costruite in cemento, posizionate su un pavimento di cemento che si estende per un metro e mezzo fuori dal capannone per evitare contaminazione del terreno. Si tratta di strutture pesanti, difficilmente smaltibili, che distruggono il terreno (incontaminato e lontano da fonti inquinanti altrimenti i grilli muoiono) dopo averle installate, fonti di inquinamento per le deiezioni e il mangime degli insetti.  </a:t>
            </a:r>
            <a:endParaRPr lang="it-IT" sz="26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572000" cy="687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708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821" y="5072074"/>
            <a:ext cx="9166303" cy="1785104"/>
          </a:xfrm>
          <a:prstGeom prst="rect">
            <a:avLst/>
          </a:prstGeom>
          <a:noFill/>
        </p:spPr>
        <p:txBody>
          <a:bodyPr wrap="square" rtlCol="0">
            <a:spAutoFit/>
          </a:bodyPr>
          <a:lstStyle/>
          <a:p>
            <a:r>
              <a:rPr lang="it-IT" sz="2200" b="1" dirty="0" smtClean="0">
                <a:solidFill>
                  <a:prstClr val="white"/>
                </a:solidFill>
                <a:latin typeface="Times New Roman" panose="02020603050405020304" pitchFamily="18" charset="0"/>
                <a:cs typeface="Times New Roman" panose="02020603050405020304" pitchFamily="18" charset="0"/>
              </a:rPr>
              <a:t>L’allevamento intensivo produce liquami che avvelenano il suolo e le falde acquifere, oltre a causare inquinamento da CO2 e ad essere focolaio di agenti patogeni di ogni tipo, per gli animali, le piante</a:t>
            </a:r>
          </a:p>
          <a:p>
            <a:r>
              <a:rPr lang="it-IT" sz="2200" b="1" dirty="0" smtClean="0">
                <a:solidFill>
                  <a:prstClr val="white"/>
                </a:solidFill>
                <a:latin typeface="Times New Roman" panose="02020603050405020304" pitchFamily="18" charset="0"/>
                <a:cs typeface="Times New Roman" panose="02020603050405020304" pitchFamily="18" charset="0"/>
              </a:rPr>
              <a:t>e gli esseri umani. Esiste una correlazione diretta fra insorgenza di epidemie ed allevamento intensivo. </a:t>
            </a:r>
            <a:endParaRPr lang="it-IT" sz="2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 y="0"/>
            <a:ext cx="9209271"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1340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31434" y="-54429"/>
            <a:ext cx="3982040" cy="6986528"/>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La FAO ammette che la maniera più conveniente di nutrire i grilli è dargli il 10% di proteine sintetiche simili a quelle che si danno ai polli. Solo due-tre giorni prima della «raccolta» (cioè del macello), per migliorare il loro sapore e odore, si consiglia di nutrirli con fette di zucca e cibo fresco…. Tutto in nome della sostenibilità del processo.</a:t>
            </a:r>
            <a:endParaRPr lang="it-IT" sz="28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58" y="0"/>
            <a:ext cx="5143502" cy="685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8467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6372200" y="-54429"/>
            <a:ext cx="2741274" cy="6817251"/>
          </a:xfrm>
          <a:prstGeom prst="rect">
            <a:avLst/>
          </a:prstGeom>
          <a:noFill/>
        </p:spPr>
        <p:txBody>
          <a:bodyPr wrap="square" rtlCol="0">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Alcune </a:t>
            </a:r>
            <a:r>
              <a:rPr lang="it-IT" sz="1900" b="1" dirty="0">
                <a:solidFill>
                  <a:prstClr val="white"/>
                </a:solidFill>
                <a:latin typeface="Times New Roman" panose="02020603050405020304" pitchFamily="18" charset="0"/>
                <a:cs typeface="Times New Roman" panose="02020603050405020304" pitchFamily="18" charset="0"/>
              </a:rPr>
              <a:t>specie </a:t>
            </a:r>
            <a:r>
              <a:rPr lang="it-IT" sz="1900" b="1" dirty="0" smtClean="0">
                <a:solidFill>
                  <a:prstClr val="white"/>
                </a:solidFill>
                <a:latin typeface="Times New Roman" panose="02020603050405020304" pitchFamily="18" charset="0"/>
                <a:cs typeface="Times New Roman" panose="02020603050405020304" pitchFamily="18" charset="0"/>
              </a:rPr>
              <a:t>di insetti poi,  </a:t>
            </a:r>
            <a:r>
              <a:rPr lang="it-IT" sz="1900" b="1" dirty="0">
                <a:solidFill>
                  <a:prstClr val="white"/>
                </a:solidFill>
                <a:latin typeface="Times New Roman" panose="02020603050405020304" pitchFamily="18" charset="0"/>
                <a:cs typeface="Times New Roman" panose="02020603050405020304" pitchFamily="18" charset="0"/>
              </a:rPr>
              <a:t>come la mosca domestica (</a:t>
            </a:r>
            <a:r>
              <a:rPr lang="it-IT" sz="1900" b="1" dirty="0" err="1">
                <a:solidFill>
                  <a:prstClr val="white"/>
                </a:solidFill>
                <a:latin typeface="Times New Roman" panose="02020603050405020304" pitchFamily="18" charset="0"/>
                <a:cs typeface="Times New Roman" panose="02020603050405020304" pitchFamily="18" charset="0"/>
              </a:rPr>
              <a:t>Musca</a:t>
            </a:r>
            <a:r>
              <a:rPr lang="it-IT" sz="1900" b="1" dirty="0">
                <a:solidFill>
                  <a:prstClr val="white"/>
                </a:solidFill>
                <a:latin typeface="Times New Roman" panose="02020603050405020304" pitchFamily="18" charset="0"/>
                <a:cs typeface="Times New Roman" panose="02020603050405020304" pitchFamily="18" charset="0"/>
              </a:rPr>
              <a:t> domestica) o la mosca soldato nera (</a:t>
            </a:r>
            <a:r>
              <a:rPr lang="it-IT" sz="1900" b="1" dirty="0" err="1">
                <a:solidFill>
                  <a:prstClr val="white"/>
                </a:solidFill>
                <a:latin typeface="Times New Roman" panose="02020603050405020304" pitchFamily="18" charset="0"/>
                <a:cs typeface="Times New Roman" panose="02020603050405020304" pitchFamily="18" charset="0"/>
              </a:rPr>
              <a:t>Hermetia</a:t>
            </a:r>
            <a:r>
              <a:rPr lang="it-IT" sz="1900" b="1" dirty="0">
                <a:solidFill>
                  <a:prstClr val="white"/>
                </a:solidFill>
                <a:latin typeface="Times New Roman" panose="02020603050405020304" pitchFamily="18" charset="0"/>
                <a:cs typeface="Times New Roman" panose="02020603050405020304" pitchFamily="18" charset="0"/>
              </a:rPr>
              <a:t> </a:t>
            </a:r>
            <a:r>
              <a:rPr lang="it-IT" sz="1900" b="1" dirty="0" err="1">
                <a:solidFill>
                  <a:prstClr val="white"/>
                </a:solidFill>
                <a:latin typeface="Times New Roman" panose="02020603050405020304" pitchFamily="18" charset="0"/>
                <a:cs typeface="Times New Roman" panose="02020603050405020304" pitchFamily="18" charset="0"/>
              </a:rPr>
              <a:t>illucens</a:t>
            </a:r>
            <a:r>
              <a:rPr lang="it-IT" sz="1900" b="1" dirty="0">
                <a:solidFill>
                  <a:prstClr val="white"/>
                </a:solidFill>
                <a:latin typeface="Times New Roman" panose="02020603050405020304" pitchFamily="18" charset="0"/>
                <a:cs typeface="Times New Roman" panose="02020603050405020304" pitchFamily="18" charset="0"/>
              </a:rPr>
              <a:t>) </a:t>
            </a:r>
            <a:r>
              <a:rPr lang="it-IT" sz="1900" b="1" dirty="0" smtClean="0">
                <a:solidFill>
                  <a:prstClr val="white"/>
                </a:solidFill>
                <a:latin typeface="Times New Roman" panose="02020603050405020304" pitchFamily="18" charset="0"/>
                <a:cs typeface="Times New Roman" panose="02020603050405020304" pitchFamily="18" charset="0"/>
              </a:rPr>
              <a:t> si sviluppano direttamente a </a:t>
            </a:r>
            <a:r>
              <a:rPr lang="it-IT" sz="1900" b="1" dirty="0">
                <a:solidFill>
                  <a:prstClr val="white"/>
                </a:solidFill>
                <a:latin typeface="Times New Roman" panose="02020603050405020304" pitchFamily="18" charset="0"/>
                <a:cs typeface="Times New Roman" panose="02020603050405020304" pitchFamily="18" charset="0"/>
              </a:rPr>
              <a:t>spese di biomasse di </a:t>
            </a:r>
            <a:r>
              <a:rPr lang="it-IT" sz="1900" b="1" dirty="0" smtClean="0">
                <a:solidFill>
                  <a:prstClr val="white"/>
                </a:solidFill>
                <a:latin typeface="Times New Roman" panose="02020603050405020304" pitchFamily="18" charset="0"/>
                <a:cs typeface="Times New Roman" panose="02020603050405020304" pitchFamily="18" charset="0"/>
              </a:rPr>
              <a:t>scarto (feci di mammiferi), </a:t>
            </a:r>
            <a:r>
              <a:rPr lang="it-IT" sz="1900" b="1" dirty="0">
                <a:solidFill>
                  <a:prstClr val="white"/>
                </a:solidFill>
                <a:latin typeface="Times New Roman" panose="02020603050405020304" pitchFamily="18" charset="0"/>
                <a:cs typeface="Times New Roman" panose="02020603050405020304" pitchFamily="18" charset="0"/>
              </a:rPr>
              <a:t>consentono di </a:t>
            </a:r>
            <a:r>
              <a:rPr lang="it-IT" sz="1900" b="1" dirty="0" smtClean="0">
                <a:solidFill>
                  <a:prstClr val="white"/>
                </a:solidFill>
                <a:latin typeface="Times New Roman" panose="02020603050405020304" pitchFamily="18" charset="0"/>
                <a:cs typeface="Times New Roman" panose="02020603050405020304" pitchFamily="18" charset="0"/>
              </a:rPr>
              <a:t>abbassare enormemente  </a:t>
            </a:r>
            <a:r>
              <a:rPr lang="it-IT" sz="1900" b="1" dirty="0">
                <a:solidFill>
                  <a:prstClr val="white"/>
                </a:solidFill>
                <a:latin typeface="Times New Roman" panose="02020603050405020304" pitchFamily="18" charset="0"/>
                <a:cs typeface="Times New Roman" panose="02020603050405020304" pitchFamily="18" charset="0"/>
              </a:rPr>
              <a:t>i costi di produzione, con il duplice vantaggio di ottenere grandi quantità di </a:t>
            </a:r>
            <a:r>
              <a:rPr lang="it-IT" sz="1900" b="1" dirty="0" smtClean="0">
                <a:solidFill>
                  <a:prstClr val="white"/>
                </a:solidFill>
                <a:latin typeface="Times New Roman" panose="02020603050405020304" pitchFamily="18" charset="0"/>
                <a:cs typeface="Times New Roman" panose="02020603050405020304" pitchFamily="18" charset="0"/>
              </a:rPr>
              <a:t>prodotto </a:t>
            </a:r>
            <a:r>
              <a:rPr lang="it-IT" sz="1900" b="1" dirty="0">
                <a:solidFill>
                  <a:prstClr val="white"/>
                </a:solidFill>
                <a:latin typeface="Times New Roman" panose="02020603050405020304" pitchFamily="18" charset="0"/>
                <a:cs typeface="Times New Roman" panose="02020603050405020304" pitchFamily="18" charset="0"/>
              </a:rPr>
              <a:t>e, allo stesso tempo, consentendo la biotrasformazione del substrato, </a:t>
            </a:r>
            <a:r>
              <a:rPr lang="it-IT" sz="1900" b="1" dirty="0" smtClean="0">
                <a:solidFill>
                  <a:prstClr val="white"/>
                </a:solidFill>
                <a:latin typeface="Times New Roman" panose="02020603050405020304" pitchFamily="18" charset="0"/>
                <a:cs typeface="Times New Roman" panose="02020603050405020304" pitchFamily="18" charset="0"/>
              </a:rPr>
              <a:t>ovvero l’eliminazione del letame, divenendo </a:t>
            </a:r>
            <a:r>
              <a:rPr lang="it-IT" sz="1900" b="1" dirty="0">
                <a:solidFill>
                  <a:prstClr val="white"/>
                </a:solidFill>
                <a:latin typeface="Times New Roman" panose="02020603050405020304" pitchFamily="18" charset="0"/>
                <a:cs typeface="Times New Roman" panose="02020603050405020304" pitchFamily="18" charset="0"/>
              </a:rPr>
              <a:t>così un virtuoso esempio di applicazione dei principi dell’economia circolare. </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52"/>
          <a:stretch/>
        </p:blipFill>
        <p:spPr bwMode="auto">
          <a:xfrm>
            <a:off x="14131" y="0"/>
            <a:ext cx="63407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3042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11024" y="0"/>
            <a:ext cx="4032976" cy="7309693"/>
          </a:xfrm>
          <a:prstGeom prst="rect">
            <a:avLst/>
          </a:prstGeom>
          <a:noFill/>
        </p:spPr>
        <p:txBody>
          <a:bodyPr wrap="square" rtlCol="0">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D’altra parte, come afferma Juan </a:t>
            </a:r>
            <a:r>
              <a:rPr lang="it-IT" sz="1900" b="1" dirty="0">
                <a:solidFill>
                  <a:prstClr val="white"/>
                </a:solidFill>
                <a:latin typeface="Times New Roman" panose="02020603050405020304" pitchFamily="18" charset="0"/>
                <a:cs typeface="Times New Roman" panose="02020603050405020304" pitchFamily="18" charset="0"/>
              </a:rPr>
              <a:t>Antonio Cortés di </a:t>
            </a:r>
            <a:r>
              <a:rPr lang="it-IT" sz="1900" b="1" dirty="0" err="1">
                <a:solidFill>
                  <a:prstClr val="white"/>
                </a:solidFill>
                <a:latin typeface="Times New Roman" panose="02020603050405020304" pitchFamily="18" charset="0"/>
                <a:cs typeface="Times New Roman" panose="02020603050405020304" pitchFamily="18" charset="0"/>
              </a:rPr>
              <a:t>Entomo</a:t>
            </a:r>
            <a:r>
              <a:rPr lang="it-IT" sz="1900" b="1" dirty="0">
                <a:solidFill>
                  <a:prstClr val="white"/>
                </a:solidFill>
                <a:latin typeface="Times New Roman" panose="02020603050405020304" pitchFamily="18" charset="0"/>
                <a:cs typeface="Times New Roman" panose="02020603050405020304" pitchFamily="18" charset="0"/>
              </a:rPr>
              <a:t>, </a:t>
            </a:r>
            <a:r>
              <a:rPr lang="it-IT" sz="1900" b="1" dirty="0" smtClean="0">
                <a:solidFill>
                  <a:prstClr val="white"/>
                </a:solidFill>
                <a:latin typeface="Times New Roman" panose="02020603050405020304" pitchFamily="18" charset="0"/>
                <a:cs typeface="Times New Roman" panose="02020603050405020304" pitchFamily="18" charset="0"/>
              </a:rPr>
              <a:t>impresa </a:t>
            </a:r>
            <a:r>
              <a:rPr lang="it-IT" sz="1900" b="1" dirty="0">
                <a:solidFill>
                  <a:prstClr val="white"/>
                </a:solidFill>
                <a:latin typeface="Times New Roman" panose="02020603050405020304" pitchFamily="18" charset="0"/>
                <a:cs typeface="Times New Roman" panose="02020603050405020304" pitchFamily="18" charset="0"/>
              </a:rPr>
              <a:t>spagnola, partner del progetto europeo </a:t>
            </a:r>
            <a:r>
              <a:rPr lang="it-IT" sz="1900" b="1" dirty="0" err="1">
                <a:solidFill>
                  <a:prstClr val="white"/>
                </a:solidFill>
                <a:latin typeface="Times New Roman" panose="02020603050405020304" pitchFamily="18" charset="0"/>
                <a:cs typeface="Times New Roman" panose="02020603050405020304" pitchFamily="18" charset="0"/>
              </a:rPr>
              <a:t>Sustavianfeed</a:t>
            </a:r>
            <a:r>
              <a:rPr lang="it-IT" sz="1900" b="1" dirty="0">
                <a:solidFill>
                  <a:prstClr val="white"/>
                </a:solidFill>
                <a:latin typeface="Times New Roman" panose="02020603050405020304" pitchFamily="18" charset="0"/>
                <a:cs typeface="Times New Roman" panose="02020603050405020304" pitchFamily="18" charset="0"/>
              </a:rPr>
              <a:t>, tra i cui obiettivi c’è l’esplorazione delle opportunità offerte </a:t>
            </a:r>
            <a:r>
              <a:rPr lang="it-IT" sz="1900" b="1" dirty="0" smtClean="0">
                <a:solidFill>
                  <a:prstClr val="white"/>
                </a:solidFill>
                <a:latin typeface="Times New Roman" panose="02020603050405020304" pitchFamily="18" charset="0"/>
                <a:cs typeface="Times New Roman" panose="02020603050405020304" pitchFamily="18" charset="0"/>
              </a:rPr>
              <a:t>dalle </a:t>
            </a:r>
            <a:r>
              <a:rPr lang="it-IT" sz="1900" b="1" dirty="0">
                <a:solidFill>
                  <a:prstClr val="white"/>
                </a:solidFill>
                <a:latin typeface="Times New Roman" panose="02020603050405020304" pitchFamily="18" charset="0"/>
                <a:cs typeface="Times New Roman" panose="02020603050405020304" pitchFamily="18" charset="0"/>
              </a:rPr>
              <a:t>nuove fonti </a:t>
            </a:r>
            <a:r>
              <a:rPr lang="it-IT" sz="1900" b="1" dirty="0" smtClean="0">
                <a:solidFill>
                  <a:prstClr val="white"/>
                </a:solidFill>
                <a:latin typeface="Times New Roman" panose="02020603050405020304" pitchFamily="18" charset="0"/>
                <a:cs typeface="Times New Roman" panose="02020603050405020304" pitchFamily="18" charset="0"/>
              </a:rPr>
              <a:t>alimentari, «Mentre </a:t>
            </a:r>
            <a:r>
              <a:rPr lang="it-IT" sz="1900" b="1" dirty="0">
                <a:solidFill>
                  <a:prstClr val="white"/>
                </a:solidFill>
                <a:latin typeface="Times New Roman" panose="02020603050405020304" pitchFamily="18" charset="0"/>
                <a:cs typeface="Times New Roman" panose="02020603050405020304" pitchFamily="18" charset="0"/>
              </a:rPr>
              <a:t>gli attuali animali da allevamento soffrono di più quando sono in condizioni di affollamento, le larve di insetto sono più vivaci e gregarie e </a:t>
            </a:r>
            <a:r>
              <a:rPr lang="it-IT" sz="1900" b="1" dirty="0" smtClean="0">
                <a:solidFill>
                  <a:prstClr val="white"/>
                </a:solidFill>
                <a:latin typeface="Times New Roman" panose="02020603050405020304" pitchFamily="18" charset="0"/>
                <a:cs typeface="Times New Roman" panose="02020603050405020304" pitchFamily="18" charset="0"/>
              </a:rPr>
              <a:t>stanno </a:t>
            </a:r>
            <a:r>
              <a:rPr lang="it-IT" sz="1900" b="1" dirty="0">
                <a:solidFill>
                  <a:prstClr val="white"/>
                </a:solidFill>
                <a:latin typeface="Times New Roman" panose="02020603050405020304" pitchFamily="18" charset="0"/>
                <a:cs typeface="Times New Roman" panose="02020603050405020304" pitchFamily="18" charset="0"/>
              </a:rPr>
              <a:t>meglio quando sono a stretto contatto tra loro. </a:t>
            </a:r>
            <a:r>
              <a:rPr lang="it-IT" sz="1900" b="1" dirty="0" smtClean="0">
                <a:solidFill>
                  <a:prstClr val="white"/>
                </a:solidFill>
                <a:latin typeface="Times New Roman" panose="02020603050405020304" pitchFamily="18" charset="0"/>
                <a:cs typeface="Times New Roman" panose="02020603050405020304" pitchFamily="18" charset="0"/>
              </a:rPr>
              <a:t>Nutrirle </a:t>
            </a:r>
            <a:r>
              <a:rPr lang="it-IT" sz="1900" b="1" dirty="0">
                <a:solidFill>
                  <a:prstClr val="white"/>
                </a:solidFill>
                <a:latin typeface="Times New Roman" panose="02020603050405020304" pitchFamily="18" charset="0"/>
                <a:cs typeface="Times New Roman" panose="02020603050405020304" pitchFamily="18" charset="0"/>
              </a:rPr>
              <a:t>in abbondanza, senza </a:t>
            </a:r>
            <a:r>
              <a:rPr lang="it-IT" sz="1900" b="1" dirty="0" smtClean="0">
                <a:solidFill>
                  <a:prstClr val="white"/>
                </a:solidFill>
                <a:latin typeface="Times New Roman" panose="02020603050405020304" pitchFamily="18" charset="0"/>
                <a:cs typeface="Times New Roman" panose="02020603050405020304" pitchFamily="18" charset="0"/>
              </a:rPr>
              <a:t>farle riposare </a:t>
            </a:r>
            <a:r>
              <a:rPr lang="it-IT" sz="1900" b="1" dirty="0">
                <a:solidFill>
                  <a:prstClr val="white"/>
                </a:solidFill>
                <a:latin typeface="Times New Roman" panose="02020603050405020304" pitchFamily="18" charset="0"/>
                <a:cs typeface="Times New Roman" panose="02020603050405020304" pitchFamily="18" charset="0"/>
              </a:rPr>
              <a:t>né giorno né notte, in spazi super affollati e con un buon clima è la strada giusta. Inoltre si ritiene che gli insetti non soffrano perché non hanno un sistema neuronale complesso, hanno gangli al posto del cervello. Le malattie degli insetti, poi, colpiscono solo gli insetti e non i mammiferi, quindi </a:t>
            </a:r>
            <a:r>
              <a:rPr lang="it-IT" sz="1900" b="1" dirty="0" smtClean="0">
                <a:solidFill>
                  <a:prstClr val="white"/>
                </a:solidFill>
                <a:latin typeface="Times New Roman" panose="02020603050405020304" pitchFamily="18" charset="0"/>
                <a:cs typeface="Times New Roman" panose="02020603050405020304" pitchFamily="18" charset="0"/>
              </a:rPr>
              <a:t>non</a:t>
            </a:r>
          </a:p>
          <a:p>
            <a:r>
              <a:rPr lang="it-IT" sz="1900" b="1" dirty="0" smtClean="0">
                <a:solidFill>
                  <a:prstClr val="white"/>
                </a:solidFill>
                <a:latin typeface="Times New Roman" panose="02020603050405020304" pitchFamily="18" charset="0"/>
                <a:cs typeface="Times New Roman" panose="02020603050405020304" pitchFamily="18" charset="0"/>
              </a:rPr>
              <a:t>c’è </a:t>
            </a:r>
            <a:r>
              <a:rPr lang="it-IT" sz="1900" b="1" dirty="0">
                <a:solidFill>
                  <a:prstClr val="white"/>
                </a:solidFill>
                <a:latin typeface="Times New Roman" panose="02020603050405020304" pitchFamily="18" charset="0"/>
                <a:cs typeface="Times New Roman" panose="02020603050405020304" pitchFamily="18" charset="0"/>
              </a:rPr>
              <a:t>rischio di trasmissione </a:t>
            </a:r>
            <a:r>
              <a:rPr lang="it-IT" sz="1900" b="1" dirty="0" smtClean="0">
                <a:solidFill>
                  <a:prstClr val="white"/>
                </a:solidFill>
                <a:latin typeface="Times New Roman" panose="02020603050405020304" pitchFamily="18" charset="0"/>
                <a:cs typeface="Times New Roman" panose="02020603050405020304" pitchFamily="18" charset="0"/>
              </a:rPr>
              <a:t>all’uomo».</a:t>
            </a:r>
            <a:endParaRPr lang="it-IT" sz="1900" b="1" dirty="0">
              <a:solidFill>
                <a:prstClr val="white"/>
              </a:solidFill>
              <a:latin typeface="Times New Roman" panose="02020603050405020304" pitchFamily="18" charset="0"/>
              <a:cs typeface="Times New Roman" panose="02020603050405020304" pitchFamily="18" charset="0"/>
            </a:endParaRPr>
          </a:p>
          <a:p>
            <a:pPr algn="ct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1024" cy="68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291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763586" y="0"/>
            <a:ext cx="3380413" cy="6986528"/>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I grilli possono essere raccolti e impacchettati nella plastica vivi, ma se non vengono trasportati in condizioni adeguate possono morire e putrefare. Così si consiglia di congelarli subito. Per sterilizzarli si può bollirli (vivi) per cinque minuti. Poi però vanno comunque congelati.   </a:t>
            </a:r>
            <a:endParaRPr lang="it-IT" sz="28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9"/>
            <a:ext cx="5763587" cy="685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538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817054" y="0"/>
            <a:ext cx="3326946" cy="6771084"/>
          </a:xfrm>
          <a:prstGeom prst="rect">
            <a:avLst/>
          </a:prstGeom>
          <a:noFill/>
        </p:spPr>
        <p:txBody>
          <a:bodyPr wrap="square" rtlCol="0">
            <a:spAutoFit/>
          </a:bodyPr>
          <a:lstStyle/>
          <a:p>
            <a:r>
              <a:rPr lang="it-IT" sz="3100" b="1" dirty="0" smtClean="0">
                <a:solidFill>
                  <a:prstClr val="white"/>
                </a:solidFill>
                <a:latin typeface="Times New Roman" panose="02020603050405020304" pitchFamily="18" charset="0"/>
                <a:cs typeface="Times New Roman" panose="02020603050405020304" pitchFamily="18" charset="0"/>
              </a:rPr>
              <a:t>Malgrado le promesse di risparmio energetico, quindi, la produzione e il trasporto degli insetti richiedono la catena del freddo,  il che comporta mezzi sofisticati e strade adatte per la circolazione di camion frigo. </a:t>
            </a:r>
            <a:endParaRPr lang="it-IT" sz="31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705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9411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5003764"/>
            <a:ext cx="9144001" cy="1938992"/>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La raccolta dei grilli avviene per scuotimento dei contenitori in cui vengono allevati. Poi questi box devono essere ripuliti dalle deiezioni fecali dagli insetti. Non è specificato nel manuale come separare i grilli dalle loro feci </a:t>
            </a:r>
            <a:r>
              <a:rPr lang="it-IT" sz="2400" b="1" i="1" dirty="0" smtClean="0">
                <a:solidFill>
                  <a:prstClr val="white"/>
                </a:solidFill>
                <a:latin typeface="Times New Roman" panose="02020603050405020304" pitchFamily="18" charset="0"/>
                <a:cs typeface="Times New Roman" panose="02020603050405020304" pitchFamily="18" charset="0"/>
              </a:rPr>
              <a:t>prima</a:t>
            </a:r>
            <a:r>
              <a:rPr lang="it-IT" sz="2400" b="1" dirty="0" smtClean="0">
                <a:solidFill>
                  <a:prstClr val="white"/>
                </a:solidFill>
                <a:latin typeface="Times New Roman" panose="02020603050405020304" pitchFamily="18" charset="0"/>
                <a:cs typeface="Times New Roman" panose="02020603050405020304" pitchFamily="18" charset="0"/>
              </a:rPr>
              <a:t> della raccolta. Evidentemente </a:t>
            </a:r>
          </a:p>
          <a:p>
            <a:r>
              <a:rPr lang="it-IT" sz="2400" b="1" dirty="0" smtClean="0">
                <a:solidFill>
                  <a:prstClr val="white"/>
                </a:solidFill>
                <a:latin typeface="Times New Roman" panose="02020603050405020304" pitchFamily="18" charset="0"/>
                <a:cs typeface="Times New Roman" panose="02020603050405020304" pitchFamily="18" charset="0"/>
              </a:rPr>
              <a:t>qualche residuo fecale è tollerato. </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0330" cy="51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4771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5003764"/>
            <a:ext cx="9144001" cy="1938992"/>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Una volta raccolti i grilli, i recinti di allevamento dovrebbero essere lavati, disinfettati con appositi medicinali per prevenire infezioni, e lasciati all’aria dai 7 ai 14 giorni. Questo vuol dire prevedere un’area almeno doppia di quella occupata dall’allevamento e un notevole consumo di territorio che (ripetiamo) deve essere vergine.  </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70"/>
            <a:ext cx="9144000" cy="514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3066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5143502"/>
            <a:ext cx="9144001" cy="1631216"/>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I rifiuti prodotti includono: materiale fecale degli insetti; residui di mangime (sintetico); liquidi prodotti dal lavaggio dei contenitori, con le sostanze impiegate per la sterilizzazione; acqua utilizzata per la bollitura degli animali.  E’ necessario evitare le perdite di questi materiali in sorgenti, falde acquifere, acquedotti. </a:t>
            </a:r>
          </a:p>
          <a:p>
            <a:r>
              <a:rPr lang="it-IT" sz="2000" b="1" dirty="0" smtClean="0">
                <a:solidFill>
                  <a:prstClr val="white"/>
                </a:solidFill>
                <a:latin typeface="Times New Roman" panose="02020603050405020304" pitchFamily="18" charset="0"/>
                <a:cs typeface="Times New Roman" panose="02020603050405020304" pitchFamily="18" charset="0"/>
              </a:rPr>
              <a:t>I grilli morti prima del raccolto devono essere bruciati per non causare infezioni.  </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333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6590370" y="0"/>
            <a:ext cx="2553629" cy="6740307"/>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Da congelati, i  </a:t>
            </a:r>
            <a:r>
              <a:rPr lang="it-IT" b="1" dirty="0">
                <a:solidFill>
                  <a:prstClr val="white"/>
                </a:solidFill>
                <a:latin typeface="Times New Roman" panose="02020603050405020304" pitchFamily="18" charset="0"/>
                <a:cs typeface="Times New Roman" panose="02020603050405020304" pitchFamily="18" charset="0"/>
              </a:rPr>
              <a:t>grilli </a:t>
            </a:r>
            <a:r>
              <a:rPr lang="it-IT" b="1" dirty="0" smtClean="0">
                <a:solidFill>
                  <a:prstClr val="white"/>
                </a:solidFill>
                <a:latin typeface="Times New Roman" panose="02020603050405020304" pitchFamily="18" charset="0"/>
                <a:cs typeface="Times New Roman" panose="02020603050405020304" pitchFamily="18" charset="0"/>
              </a:rPr>
              <a:t>vengono </a:t>
            </a:r>
            <a:r>
              <a:rPr lang="it-IT" b="1" dirty="0">
                <a:solidFill>
                  <a:prstClr val="white"/>
                </a:solidFill>
                <a:latin typeface="Times New Roman" panose="02020603050405020304" pitchFamily="18" charset="0"/>
                <a:cs typeface="Times New Roman" panose="02020603050405020304" pitchFamily="18" charset="0"/>
              </a:rPr>
              <a:t>essiccati in forno. Questo processo dura molte ore. Il grillo secco viene quindi macinato finemente sino all’ottenimento della farina. Alcune aziende riducono i tempi di essiccazione  macinando il grillo prima di inserirlo nel forno. Il grillo macinato viene quindi disposto su teglie per formare uno strato sottile di pasta. Una volta </a:t>
            </a:r>
            <a:r>
              <a:rPr lang="it-IT" b="1" dirty="0" smtClean="0">
                <a:solidFill>
                  <a:prstClr val="white"/>
                </a:solidFill>
                <a:latin typeface="Times New Roman" panose="02020603050405020304" pitchFamily="18" charset="0"/>
                <a:cs typeface="Times New Roman" panose="02020603050405020304" pitchFamily="18" charset="0"/>
              </a:rPr>
              <a:t>cotti, </a:t>
            </a:r>
            <a:r>
              <a:rPr lang="it-IT" b="1" dirty="0">
                <a:solidFill>
                  <a:prstClr val="white"/>
                </a:solidFill>
                <a:latin typeface="Times New Roman" panose="02020603050405020304" pitchFamily="18" charset="0"/>
                <a:cs typeface="Times New Roman" panose="02020603050405020304" pitchFamily="18" charset="0"/>
              </a:rPr>
              <a:t>i fogli di pasta di grillo cotti vengono nuovamente macinati e si ottiene la polvere. In entrambi i casi il colore della polvere è di </a:t>
            </a:r>
            <a:endParaRPr lang="it-IT" b="1" dirty="0" smtClean="0">
              <a:solidFill>
                <a:prstClr val="white"/>
              </a:solidFill>
              <a:latin typeface="Times New Roman" panose="02020603050405020304" pitchFamily="18" charset="0"/>
              <a:cs typeface="Times New Roman" panose="02020603050405020304" pitchFamily="18" charset="0"/>
            </a:endParaRPr>
          </a:p>
          <a:p>
            <a:r>
              <a:rPr lang="it-IT" b="1" dirty="0" smtClean="0">
                <a:solidFill>
                  <a:prstClr val="white"/>
                </a:solidFill>
                <a:latin typeface="Times New Roman" panose="02020603050405020304" pitchFamily="18" charset="0"/>
                <a:cs typeface="Times New Roman" panose="02020603050405020304" pitchFamily="18" charset="0"/>
              </a:rPr>
              <a:t>marrone </a:t>
            </a:r>
            <a:r>
              <a:rPr lang="it-IT" b="1" dirty="0">
                <a:solidFill>
                  <a:prstClr val="white"/>
                </a:solidFill>
                <a:latin typeface="Times New Roman" panose="02020603050405020304" pitchFamily="18" charset="0"/>
                <a:cs typeface="Times New Roman" panose="02020603050405020304" pitchFamily="18" charset="0"/>
              </a:rPr>
              <a:t>scuro</a:t>
            </a:r>
            <a:r>
              <a:rPr lang="it-IT" b="1" dirty="0" smtClean="0">
                <a:solidFill>
                  <a:prstClr val="white"/>
                </a:solidFill>
                <a:latin typeface="Times New Roman" panose="02020603050405020304" pitchFamily="18" charset="0"/>
                <a:cs typeface="Times New Roman" panose="02020603050405020304" pitchFamily="18" charset="0"/>
              </a:rPr>
              <a:t>. </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9982"/>
          <a:stretch/>
        </p:blipFill>
        <p:spPr bwMode="auto">
          <a:xfrm>
            <a:off x="0" y="-1"/>
            <a:ext cx="6590371" cy="687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924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 y="3676650"/>
            <a:ext cx="9144001" cy="3108543"/>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Dagli insetti non si produce soltanto farina, ma anche olio e sostanze grasse. In una larva la materia lipidica sta al peso in un rapporto di circa 1:3. In altre parole, è estremamente vantaggioso. Oltre che direttamente per l’alimentazione umana (pare che questi olii siano eccezionalmente ricchi di Omega 3),  gli olii di insetti sono richiesti per il mercato degli integratori e per la cosmesi.</a:t>
            </a:r>
            <a:endParaRPr lang="it-IT" sz="28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02" t="9579"/>
          <a:stretch/>
        </p:blipFill>
        <p:spPr bwMode="auto">
          <a:xfrm>
            <a:off x="-1" y="0"/>
            <a:ext cx="9144001"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864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6904661" y="-37096"/>
            <a:ext cx="2265669" cy="6863417"/>
          </a:xfrm>
          <a:prstGeom prst="rect">
            <a:avLst/>
          </a:prstGeom>
          <a:noFill/>
        </p:spPr>
        <p:txBody>
          <a:bodyPr wrap="square" rtlCol="0">
            <a:spAutoFit/>
          </a:bodyPr>
          <a:lstStyle/>
          <a:p>
            <a:r>
              <a:rPr lang="it-IT" sz="2200" b="1" dirty="0" smtClean="0">
                <a:solidFill>
                  <a:prstClr val="white"/>
                </a:solidFill>
                <a:latin typeface="Times New Roman" panose="02020603050405020304" pitchFamily="18" charset="0"/>
                <a:cs typeface="Times New Roman" panose="02020603050405020304" pitchFamily="18" charset="0"/>
              </a:rPr>
              <a:t>L’epidemia di </a:t>
            </a:r>
            <a:r>
              <a:rPr lang="it-IT" sz="2200" b="1" dirty="0" err="1" smtClean="0">
                <a:solidFill>
                  <a:prstClr val="white"/>
                </a:solidFill>
                <a:latin typeface="Times New Roman" panose="02020603050405020304" pitchFamily="18" charset="0"/>
                <a:cs typeface="Times New Roman" panose="02020603050405020304" pitchFamily="18" charset="0"/>
              </a:rPr>
              <a:t>Covid</a:t>
            </a:r>
            <a:r>
              <a:rPr lang="it-IT" sz="2200" b="1" dirty="0" smtClean="0">
                <a:solidFill>
                  <a:prstClr val="white"/>
                </a:solidFill>
                <a:latin typeface="Times New Roman" panose="02020603050405020304" pitchFamily="18" charset="0"/>
                <a:cs typeface="Times New Roman" panose="02020603050405020304" pitchFamily="18" charset="0"/>
              </a:rPr>
              <a:t> era stata già da tempo prevista, ed è strettamente correlata alle zone nel mondo in cui si pratica più allevamento intensivo. E sarà soltanto la prima di una lunga serie di malattie che attaccheranno l’umanità. L’Italia del Nord è uno degli epicentri predestinati. </a:t>
            </a:r>
            <a:endParaRPr lang="it-IT" sz="2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2"/>
            <a:ext cx="6904661" cy="685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485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6924684" y="0"/>
            <a:ext cx="2219316" cy="6417141"/>
          </a:xfrm>
          <a:prstGeom prst="rect">
            <a:avLst/>
          </a:prstGeom>
          <a:noFill/>
        </p:spPr>
        <p:txBody>
          <a:bodyPr wrap="square" rtlCol="0">
            <a:spAutoFit/>
          </a:bodyPr>
          <a:lstStyle/>
          <a:p>
            <a:r>
              <a:rPr lang="it-IT" sz="2400" b="1" dirty="0">
                <a:solidFill>
                  <a:prstClr val="white"/>
                </a:solidFill>
                <a:latin typeface="Times New Roman" panose="02020603050405020304" pitchFamily="18" charset="0"/>
                <a:cs typeface="Times New Roman" panose="02020603050405020304" pitchFamily="18" charset="0"/>
              </a:rPr>
              <a:t>Dal 24 gennaio è in vigore il via libera di Bruxelles alla commercializzazione in Europa di alimenti composti anche da farina parzialmente sgrassata </a:t>
            </a:r>
            <a:r>
              <a:rPr lang="it-IT" sz="2400" b="1" dirty="0" smtClean="0">
                <a:solidFill>
                  <a:prstClr val="white"/>
                </a:solidFill>
                <a:latin typeface="Times New Roman" panose="02020603050405020304" pitchFamily="18" charset="0"/>
                <a:cs typeface="Times New Roman" panose="02020603050405020304" pitchFamily="18" charset="0"/>
              </a:rPr>
              <a:t>di grillo. In via di autorizzazione il verme della farina gialla e la cavalletta.</a:t>
            </a:r>
            <a:r>
              <a:rPr lang="it-IT" sz="2700" b="1" dirty="0" smtClean="0">
                <a:solidFill>
                  <a:prstClr val="white"/>
                </a:solidFill>
                <a:latin typeface="Times New Roman" panose="02020603050405020304" pitchFamily="18" charset="0"/>
                <a:cs typeface="Times New Roman" panose="02020603050405020304" pitchFamily="18" charset="0"/>
              </a:rPr>
              <a:t>  </a:t>
            </a:r>
            <a:endParaRPr lang="it-IT" sz="27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24684" cy="6858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1391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969" y="4509120"/>
            <a:ext cx="9144000" cy="2446824"/>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Nel </a:t>
            </a:r>
            <a:r>
              <a:rPr lang="it-IT" sz="1700" b="1" dirty="0">
                <a:solidFill>
                  <a:prstClr val="white"/>
                </a:solidFill>
                <a:latin typeface="Times New Roman" panose="02020603050405020304" pitchFamily="18" charset="0"/>
                <a:cs typeface="Times New Roman" panose="02020603050405020304" pitchFamily="18" charset="0"/>
              </a:rPr>
              <a:t>regolamento di esecuzione Ue 23/5 2023 della Commissione </a:t>
            </a:r>
            <a:r>
              <a:rPr lang="it-IT" sz="1700" b="1" dirty="0" smtClean="0">
                <a:solidFill>
                  <a:prstClr val="white"/>
                </a:solidFill>
                <a:latin typeface="Times New Roman" panose="02020603050405020304" pitchFamily="18" charset="0"/>
                <a:cs typeface="Times New Roman" panose="02020603050405020304" pitchFamily="18" charset="0"/>
              </a:rPr>
              <a:t>europea si autorizza </a:t>
            </a:r>
            <a:r>
              <a:rPr lang="it-IT" sz="1700" b="1" dirty="0">
                <a:solidFill>
                  <a:prstClr val="white"/>
                </a:solidFill>
                <a:latin typeface="Times New Roman" panose="02020603050405020304" pitchFamily="18" charset="0"/>
                <a:cs typeface="Times New Roman" panose="02020603050405020304" pitchFamily="18" charset="0"/>
              </a:rPr>
              <a:t>l'immissione sul mercato della polvere parzialmente sgrassata di grillo </a:t>
            </a:r>
            <a:r>
              <a:rPr lang="it-IT" sz="1700" b="1" dirty="0" smtClean="0">
                <a:solidFill>
                  <a:prstClr val="white"/>
                </a:solidFill>
                <a:latin typeface="Times New Roman" panose="02020603050405020304" pitchFamily="18" charset="0"/>
                <a:cs typeface="Times New Roman" panose="02020603050405020304" pitchFamily="18" charset="0"/>
              </a:rPr>
              <a:t>domestico. Possono contenere farina </a:t>
            </a:r>
            <a:r>
              <a:rPr lang="it-IT" sz="1700" b="1" dirty="0">
                <a:solidFill>
                  <a:prstClr val="white"/>
                </a:solidFill>
                <a:latin typeface="Times New Roman" panose="02020603050405020304" pitchFamily="18" charset="0"/>
                <a:cs typeface="Times New Roman" panose="02020603050405020304" pitchFamily="18" charset="0"/>
              </a:rPr>
              <a:t>di insetti </a:t>
            </a:r>
            <a:r>
              <a:rPr lang="it-IT" sz="1700" b="1" dirty="0" smtClean="0">
                <a:solidFill>
                  <a:prstClr val="white"/>
                </a:solidFill>
                <a:latin typeface="Times New Roman" panose="02020603050405020304" pitchFamily="18" charset="0"/>
                <a:cs typeface="Times New Roman" panose="02020603050405020304" pitchFamily="18" charset="0"/>
              </a:rPr>
              <a:t>il </a:t>
            </a:r>
            <a:r>
              <a:rPr lang="it-IT" sz="1700" b="1" dirty="0">
                <a:solidFill>
                  <a:prstClr val="white"/>
                </a:solidFill>
                <a:latin typeface="Times New Roman" panose="02020603050405020304" pitchFamily="18" charset="0"/>
                <a:cs typeface="Times New Roman" panose="02020603050405020304" pitchFamily="18" charset="0"/>
              </a:rPr>
              <a:t>pane, i panini </a:t>
            </a:r>
            <a:r>
              <a:rPr lang="it-IT" sz="1700" b="1" dirty="0" err="1">
                <a:solidFill>
                  <a:prstClr val="white"/>
                </a:solidFill>
                <a:latin typeface="Times New Roman" panose="02020603050405020304" pitchFamily="18" charset="0"/>
                <a:cs typeface="Times New Roman" panose="02020603050405020304" pitchFamily="18" charset="0"/>
              </a:rPr>
              <a:t>multicereali</a:t>
            </a:r>
            <a:r>
              <a:rPr lang="it-IT" sz="1700" b="1" dirty="0">
                <a:solidFill>
                  <a:prstClr val="white"/>
                </a:solidFill>
                <a:latin typeface="Times New Roman" panose="02020603050405020304" pitchFamily="18" charset="0"/>
                <a:cs typeface="Times New Roman" panose="02020603050405020304" pitchFamily="18" charset="0"/>
              </a:rPr>
              <a:t>, i cracker, i grissini, le barrette ai cereali, le </a:t>
            </a:r>
            <a:r>
              <a:rPr lang="it-IT" sz="1700" b="1" dirty="0" err="1">
                <a:solidFill>
                  <a:prstClr val="white"/>
                </a:solidFill>
                <a:latin typeface="Times New Roman" panose="02020603050405020304" pitchFamily="18" charset="0"/>
                <a:cs typeface="Times New Roman" panose="02020603050405020304" pitchFamily="18" charset="0"/>
              </a:rPr>
              <a:t>premiscele</a:t>
            </a:r>
            <a:r>
              <a:rPr lang="it-IT" sz="1700" b="1" dirty="0">
                <a:solidFill>
                  <a:prstClr val="white"/>
                </a:solidFill>
                <a:latin typeface="Times New Roman" panose="02020603050405020304" pitchFamily="18" charset="0"/>
                <a:cs typeface="Times New Roman" panose="02020603050405020304" pitchFamily="18" charset="0"/>
              </a:rPr>
              <a:t> secche per prodotti da forno, i biscotti e i prodotti secchi a base di pasta farcita e non </a:t>
            </a:r>
            <a:r>
              <a:rPr lang="it-IT" sz="1700" b="1" dirty="0" smtClean="0">
                <a:solidFill>
                  <a:prstClr val="white"/>
                </a:solidFill>
                <a:latin typeface="Times New Roman" panose="02020603050405020304" pitchFamily="18" charset="0"/>
                <a:cs typeface="Times New Roman" panose="02020603050405020304" pitchFamily="18" charset="0"/>
              </a:rPr>
              <a:t>farcita. </a:t>
            </a:r>
            <a:r>
              <a:rPr lang="it-IT" sz="1700" b="1" dirty="0">
                <a:solidFill>
                  <a:prstClr val="white"/>
                </a:solidFill>
                <a:latin typeface="Times New Roman" panose="02020603050405020304" pitchFamily="18" charset="0"/>
                <a:cs typeface="Times New Roman" panose="02020603050405020304" pitchFamily="18" charset="0"/>
              </a:rPr>
              <a:t>E ancora: le salse, i prodotti trasformati a base di patate, i piatti a base di leguminose e di verdure, la pizza, i prodotti a base di pasta, il siero di latte in polvere, i prodotti sostitutivi della carne, le minestre e le minestre concentrate o in polvere, gli snack. A questi si aggiungono anche le bevande </a:t>
            </a:r>
            <a:endParaRPr lang="it-IT" sz="1700" b="1" dirty="0" smtClean="0">
              <a:solidFill>
                <a:prstClr val="white"/>
              </a:solidFill>
              <a:latin typeface="Times New Roman" panose="02020603050405020304" pitchFamily="18" charset="0"/>
              <a:cs typeface="Times New Roman" panose="02020603050405020304" pitchFamily="18" charset="0"/>
            </a:endParaRPr>
          </a:p>
          <a:p>
            <a:r>
              <a:rPr lang="it-IT" sz="1700" b="1" dirty="0" smtClean="0">
                <a:solidFill>
                  <a:prstClr val="white"/>
                </a:solidFill>
                <a:latin typeface="Times New Roman" panose="02020603050405020304" pitchFamily="18" charset="0"/>
                <a:cs typeface="Times New Roman" panose="02020603050405020304" pitchFamily="18" charset="0"/>
              </a:rPr>
              <a:t>tipo </a:t>
            </a:r>
            <a:r>
              <a:rPr lang="it-IT" sz="1700" b="1" dirty="0">
                <a:solidFill>
                  <a:prstClr val="white"/>
                </a:solidFill>
                <a:latin typeface="Times New Roman" panose="02020603050405020304" pitchFamily="18" charset="0"/>
                <a:cs typeface="Times New Roman" panose="02020603050405020304" pitchFamily="18" charset="0"/>
              </a:rPr>
              <a:t>birra, i prodotti a base di cioccolato, la frutta a guscio e i semi oleosi, gli snack </a:t>
            </a:r>
            <a:r>
              <a:rPr lang="it-IT" sz="1700" b="1" dirty="0" smtClean="0">
                <a:solidFill>
                  <a:prstClr val="white"/>
                </a:solidFill>
                <a:latin typeface="Times New Roman" panose="02020603050405020304" pitchFamily="18" charset="0"/>
                <a:cs typeface="Times New Roman" panose="02020603050405020304" pitchFamily="18" charset="0"/>
              </a:rPr>
              <a:t>diversi </a:t>
            </a:r>
          </a:p>
          <a:p>
            <a:r>
              <a:rPr lang="it-IT" sz="1700" b="1" dirty="0" smtClean="0">
                <a:solidFill>
                  <a:prstClr val="white"/>
                </a:solidFill>
                <a:latin typeface="Times New Roman" panose="02020603050405020304" pitchFamily="18" charset="0"/>
                <a:cs typeface="Times New Roman" panose="02020603050405020304" pitchFamily="18" charset="0"/>
              </a:rPr>
              <a:t>dalle </a:t>
            </a:r>
            <a:r>
              <a:rPr lang="it-IT" sz="1700" b="1" dirty="0">
                <a:solidFill>
                  <a:prstClr val="white"/>
                </a:solidFill>
                <a:latin typeface="Times New Roman" panose="02020603050405020304" pitchFamily="18" charset="0"/>
                <a:cs typeface="Times New Roman" panose="02020603050405020304" pitchFamily="18" charset="0"/>
              </a:rPr>
              <a:t>patatine e i preparati base di </a:t>
            </a:r>
            <a:r>
              <a:rPr lang="it-IT" sz="1700" b="1" dirty="0" smtClean="0">
                <a:solidFill>
                  <a:prstClr val="white"/>
                </a:solidFill>
                <a:latin typeface="Times New Roman" panose="02020603050405020304" pitchFamily="18" charset="0"/>
                <a:cs typeface="Times New Roman" panose="02020603050405020304" pitchFamily="18" charset="0"/>
              </a:rPr>
              <a:t>carne.</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969"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8364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3851920" y="0"/>
            <a:ext cx="5292080" cy="6494085"/>
          </a:xfrm>
          <a:prstGeom prst="rect">
            <a:avLst/>
          </a:prstGeom>
          <a:noFill/>
        </p:spPr>
        <p:txBody>
          <a:bodyPr wrap="square" rtlCol="0">
            <a:spAutoFit/>
          </a:bodyPr>
          <a:lstStyle/>
          <a:p>
            <a:r>
              <a:rPr lang="it-IT" sz="2600" b="1" dirty="0">
                <a:solidFill>
                  <a:prstClr val="white"/>
                </a:solidFill>
                <a:latin typeface="Times New Roman" panose="02020603050405020304" pitchFamily="18" charset="0"/>
                <a:cs typeface="Times New Roman" panose="02020603050405020304" pitchFamily="18" charset="0"/>
              </a:rPr>
              <a:t>Il 3 maggio è arrivata la conferma per produrre e mettere sul mercato larve seccate del tenebrione </a:t>
            </a:r>
            <a:r>
              <a:rPr lang="it-IT" sz="2600" b="1" dirty="0" smtClean="0">
                <a:solidFill>
                  <a:prstClr val="white"/>
                </a:solidFill>
                <a:latin typeface="Times New Roman" panose="02020603050405020304" pitchFamily="18" charset="0"/>
                <a:cs typeface="Times New Roman" panose="02020603050405020304" pitchFamily="18" charset="0"/>
              </a:rPr>
              <a:t>mugnaio (verme della farina</a:t>
            </a:r>
            <a:r>
              <a:rPr lang="it-IT" sz="2600" b="1" dirty="0">
                <a:solidFill>
                  <a:prstClr val="white"/>
                </a:solidFill>
                <a:latin typeface="Times New Roman" panose="02020603050405020304" pitchFamily="18" charset="0"/>
                <a:cs typeface="Times New Roman" panose="02020603050405020304" pitchFamily="18" charset="0"/>
              </a:rPr>
              <a:t>). In questo momento </a:t>
            </a:r>
            <a:r>
              <a:rPr lang="it-IT" sz="2600" b="1" dirty="0" smtClean="0">
                <a:solidFill>
                  <a:prstClr val="white"/>
                </a:solidFill>
                <a:latin typeface="Times New Roman" panose="02020603050405020304" pitchFamily="18" charset="0"/>
                <a:cs typeface="Times New Roman" panose="02020603050405020304" pitchFamily="18" charset="0"/>
              </a:rPr>
              <a:t>l’EFSA, </a:t>
            </a:r>
            <a:r>
              <a:rPr lang="it-IT" sz="2600" b="1" dirty="0">
                <a:solidFill>
                  <a:prstClr val="white"/>
                </a:solidFill>
                <a:latin typeface="Times New Roman" panose="02020603050405020304" pitchFamily="18" charset="0"/>
                <a:cs typeface="Times New Roman" panose="02020603050405020304" pitchFamily="18" charset="0"/>
              </a:rPr>
              <a:t>l’Autorità europea per la sicurezza </a:t>
            </a:r>
            <a:r>
              <a:rPr lang="it-IT" sz="2600" b="1" dirty="0" smtClean="0">
                <a:solidFill>
                  <a:prstClr val="white"/>
                </a:solidFill>
                <a:latin typeface="Times New Roman" panose="02020603050405020304" pitchFamily="18" charset="0"/>
                <a:cs typeface="Times New Roman" panose="02020603050405020304" pitchFamily="18" charset="0"/>
              </a:rPr>
              <a:t>alimentare, sta </a:t>
            </a:r>
            <a:r>
              <a:rPr lang="it-IT" sz="2600" b="1" dirty="0">
                <a:solidFill>
                  <a:prstClr val="white"/>
                </a:solidFill>
                <a:latin typeface="Times New Roman" panose="02020603050405020304" pitchFamily="18" charset="0"/>
                <a:cs typeface="Times New Roman" panose="02020603050405020304" pitchFamily="18" charset="0"/>
              </a:rPr>
              <a:t>analizzando altre 11 richieste di valutazione per l’utilizzo di insetti nell’alimentazione degli esseri umani. Dopo che verrà ufficializzato questo regolamento, potremo quindi vedere questi prodotti anche sugli scaffali dei supermercati italiani senza la necessità di ulteriori adesioni da parte del nostro Paese.</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97969" y="1497970"/>
            <a:ext cx="6847858" cy="385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5024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6330" y="548680"/>
            <a:ext cx="9144000" cy="5324535"/>
          </a:xfrm>
          <a:prstGeom prst="rect">
            <a:avLst/>
          </a:prstGeom>
          <a:noFill/>
        </p:spPr>
        <p:txBody>
          <a:bodyPr wrap="square" rtlCol="0">
            <a:spAutoFit/>
          </a:bodyPr>
          <a:lstStyle/>
          <a:p>
            <a:pPr algn="ctr"/>
            <a:r>
              <a:rPr lang="it-IT" sz="6800" b="1" dirty="0" smtClean="0">
                <a:solidFill>
                  <a:srgbClr val="FF0000"/>
                </a:solidFill>
                <a:latin typeface="Times New Roman" panose="02020603050405020304" pitchFamily="18" charset="0"/>
                <a:cs typeface="Times New Roman" panose="02020603050405020304" pitchFamily="18" charset="0"/>
              </a:rPr>
              <a:t>PERCHE’ </a:t>
            </a:r>
          </a:p>
          <a:p>
            <a:pPr algn="ctr"/>
            <a:r>
              <a:rPr lang="it-IT" sz="6800" b="1" dirty="0" smtClean="0">
                <a:solidFill>
                  <a:srgbClr val="FF0000"/>
                </a:solidFill>
                <a:latin typeface="Times New Roman" panose="02020603050405020304" pitchFamily="18" charset="0"/>
                <a:cs typeface="Times New Roman" panose="02020603050405020304" pitchFamily="18" charset="0"/>
              </a:rPr>
              <a:t>VOGLIONO </a:t>
            </a:r>
          </a:p>
          <a:p>
            <a:pPr algn="ctr"/>
            <a:r>
              <a:rPr lang="it-IT" sz="6800" b="1" dirty="0" smtClean="0">
                <a:solidFill>
                  <a:srgbClr val="FF0000"/>
                </a:solidFill>
                <a:latin typeface="Times New Roman" panose="02020603050405020304" pitchFamily="18" charset="0"/>
                <a:cs typeface="Times New Roman" panose="02020603050405020304" pitchFamily="18" charset="0"/>
              </a:rPr>
              <a:t>FARCI </a:t>
            </a:r>
          </a:p>
          <a:p>
            <a:pPr algn="ctr"/>
            <a:r>
              <a:rPr lang="it-IT" sz="6800" b="1" smtClean="0">
                <a:solidFill>
                  <a:srgbClr val="FF0000"/>
                </a:solidFill>
                <a:latin typeface="Times New Roman" panose="02020603050405020304" pitchFamily="18" charset="0"/>
                <a:cs typeface="Times New Roman" panose="02020603050405020304" pitchFamily="18" charset="0"/>
              </a:rPr>
              <a:t>MANGIARE </a:t>
            </a:r>
          </a:p>
          <a:p>
            <a:pPr algn="ctr"/>
            <a:r>
              <a:rPr lang="it-IT" sz="6800" b="1" smtClean="0">
                <a:solidFill>
                  <a:srgbClr val="FF0000"/>
                </a:solidFill>
                <a:latin typeface="Times New Roman" panose="02020603050405020304" pitchFamily="18" charset="0"/>
                <a:cs typeface="Times New Roman" panose="02020603050405020304" pitchFamily="18" charset="0"/>
              </a:rPr>
              <a:t>INSETTI </a:t>
            </a:r>
            <a:endParaRPr lang="it-IT" sz="68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5670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0412"/>
            <a:ext cx="9144001" cy="659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467544" y="1484784"/>
            <a:ext cx="5832648" cy="2585323"/>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Gli insetti sono animali </a:t>
            </a:r>
            <a:r>
              <a:rPr lang="it-IT" b="1" dirty="0">
                <a:solidFill>
                  <a:prstClr val="white"/>
                </a:solidFill>
                <a:latin typeface="Times New Roman" panose="02020603050405020304" pitchFamily="18" charset="0"/>
                <a:cs typeface="Times New Roman" panose="02020603050405020304" pitchFamily="18" charset="0"/>
              </a:rPr>
              <a:t>a sangue </a:t>
            </a:r>
            <a:r>
              <a:rPr lang="it-IT" b="1" dirty="0" smtClean="0">
                <a:solidFill>
                  <a:prstClr val="white"/>
                </a:solidFill>
                <a:latin typeface="Times New Roman" panose="02020603050405020304" pitchFamily="18" charset="0"/>
                <a:cs typeface="Times New Roman" panose="02020603050405020304" pitchFamily="18" charset="0"/>
              </a:rPr>
              <a:t>freddo:  consentono </a:t>
            </a:r>
            <a:r>
              <a:rPr lang="it-IT" b="1" dirty="0">
                <a:solidFill>
                  <a:prstClr val="white"/>
                </a:solidFill>
                <a:latin typeface="Times New Roman" panose="02020603050405020304" pitchFamily="18" charset="0"/>
                <a:cs typeface="Times New Roman" panose="02020603050405020304" pitchFamily="18" charset="0"/>
              </a:rPr>
              <a:t>di risparmiare molta energia e molto mangime rispetto agli allevamenti degli animali: in media, nel caso degli insetti sono necessari 2 kg di mangime per produrre un chilo di carne. Per i bovini invece servono 8 kg di foraggio per un chilo di carne. Inoltre, i bovini producono grandi quantità di emissioni che hanno un alto impatto sull’ambiente come metano, ammoniaca, letame e gas serra, mentre gli insetti hanno un impatto molto più basso</a:t>
            </a:r>
            <a:r>
              <a:rPr lang="it-IT" b="1" dirty="0" smtClean="0">
                <a:solidFill>
                  <a:prstClr val="white"/>
                </a:solidFill>
                <a:latin typeface="Times New Roman" panose="02020603050405020304" pitchFamily="18" charset="0"/>
                <a:cs typeface="Times New Roman" panose="02020603050405020304" pitchFamily="18" charset="0"/>
              </a:rPr>
              <a:t>. </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525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1771" y="5834054"/>
            <a:ext cx="9146825" cy="1015663"/>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Inoltre, con le tecniche di trasformazione e commercializzazione richieste </a:t>
            </a:r>
          </a:p>
          <a:p>
            <a:r>
              <a:rPr lang="it-IT" sz="2000" b="1" dirty="0" smtClean="0">
                <a:solidFill>
                  <a:prstClr val="white"/>
                </a:solidFill>
                <a:latin typeface="Times New Roman" panose="02020603050405020304" pitchFamily="18" charset="0"/>
                <a:cs typeface="Times New Roman" panose="02020603050405020304" pitchFamily="18" charset="0"/>
              </a:rPr>
              <a:t>dal mercato, possiamo </a:t>
            </a:r>
            <a:r>
              <a:rPr lang="it-IT" sz="2000" b="1" dirty="0">
                <a:solidFill>
                  <a:prstClr val="white"/>
                </a:solidFill>
                <a:latin typeface="Times New Roman" panose="02020603050405020304" pitchFamily="18" charset="0"/>
                <a:cs typeface="Times New Roman" panose="02020603050405020304" pitchFamily="18" charset="0"/>
              </a:rPr>
              <a:t>mangiare l’80% dei grilli, il 55% di maiali e polli e </a:t>
            </a:r>
            <a:endParaRPr lang="it-IT" sz="2000" b="1" dirty="0" smtClean="0">
              <a:solidFill>
                <a:prstClr val="white"/>
              </a:solidFill>
              <a:latin typeface="Times New Roman" panose="02020603050405020304" pitchFamily="18" charset="0"/>
              <a:cs typeface="Times New Roman" panose="02020603050405020304" pitchFamily="18" charset="0"/>
            </a:endParaRPr>
          </a:p>
          <a:p>
            <a:r>
              <a:rPr lang="it-IT" sz="2000" b="1" dirty="0" smtClean="0">
                <a:solidFill>
                  <a:prstClr val="white"/>
                </a:solidFill>
                <a:latin typeface="Times New Roman" panose="02020603050405020304" pitchFamily="18" charset="0"/>
                <a:cs typeface="Times New Roman" panose="02020603050405020304" pitchFamily="18" charset="0"/>
              </a:rPr>
              <a:t>solo </a:t>
            </a:r>
            <a:r>
              <a:rPr lang="it-IT" sz="2000" b="1" dirty="0">
                <a:solidFill>
                  <a:prstClr val="white"/>
                </a:solidFill>
                <a:latin typeface="Times New Roman" panose="02020603050405020304" pitchFamily="18" charset="0"/>
                <a:cs typeface="Times New Roman" panose="02020603050405020304" pitchFamily="18" charset="0"/>
              </a:rPr>
              <a:t>il 40% dei bovini</a:t>
            </a:r>
            <a:r>
              <a:rPr lang="it-IT" sz="2000" b="1" dirty="0" smtClean="0">
                <a:solidFill>
                  <a:prstClr val="white"/>
                </a:solidFill>
                <a:latin typeface="Times New Roman" panose="02020603050405020304" pitchFamily="18" charset="0"/>
                <a:cs typeface="Times New Roman" panose="02020603050405020304" pitchFamily="18" charset="0"/>
              </a:rPr>
              <a:t>. La produzione di insetti poi è quasi proteina pura. </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73"/>
          <a:stretch/>
        </p:blipFill>
        <p:spPr bwMode="auto">
          <a:xfrm>
            <a:off x="53970" y="3381"/>
            <a:ext cx="9031390" cy="588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547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16220" y="0"/>
            <a:ext cx="4027780" cy="6740307"/>
          </a:xfrm>
          <a:prstGeom prst="rect">
            <a:avLst/>
          </a:prstGeom>
          <a:noFill/>
        </p:spPr>
        <p:txBody>
          <a:bodyPr wrap="square" rtlCol="0">
            <a:spAutoFit/>
          </a:bodyPr>
          <a:lstStyle/>
          <a:p>
            <a:r>
              <a:rPr lang="it-IT" sz="2700" b="1" dirty="0">
                <a:solidFill>
                  <a:prstClr val="white"/>
                </a:solidFill>
                <a:latin typeface="Times New Roman" panose="02020603050405020304" pitchFamily="18" charset="0"/>
                <a:cs typeface="Times New Roman" panose="02020603050405020304" pitchFamily="18" charset="0"/>
              </a:rPr>
              <a:t>Secondo molti ricercatori gli insetti commestibili saranno la migliore soluzione per sfamare i 2,3 miliardi di esseri umani in più che nel 2050 vivranno sulla Terra. E il mercato non potrà che svilupparsi: secondo una stima dell’</a:t>
            </a:r>
            <a:r>
              <a:rPr lang="it-IT" sz="2700" b="1" dirty="0" err="1">
                <a:solidFill>
                  <a:prstClr val="white"/>
                </a:solidFill>
                <a:latin typeface="Times New Roman" panose="02020603050405020304" pitchFamily="18" charset="0"/>
                <a:cs typeface="Times New Roman" panose="02020603050405020304" pitchFamily="18" charset="0"/>
              </a:rPr>
              <a:t>Ippif</a:t>
            </a:r>
            <a:r>
              <a:rPr lang="it-IT" sz="2700" b="1" dirty="0">
                <a:solidFill>
                  <a:prstClr val="white"/>
                </a:solidFill>
                <a:latin typeface="Times New Roman" panose="02020603050405020304" pitchFamily="18" charset="0"/>
                <a:cs typeface="Times New Roman" panose="02020603050405020304" pitchFamily="18" charset="0"/>
              </a:rPr>
              <a:t>, l’International Platform of </a:t>
            </a:r>
            <a:r>
              <a:rPr lang="it-IT" sz="2700" b="1" dirty="0" err="1">
                <a:solidFill>
                  <a:prstClr val="white"/>
                </a:solidFill>
                <a:latin typeface="Times New Roman" panose="02020603050405020304" pitchFamily="18" charset="0"/>
                <a:cs typeface="Times New Roman" panose="02020603050405020304" pitchFamily="18" charset="0"/>
              </a:rPr>
              <a:t>Insects</a:t>
            </a:r>
            <a:r>
              <a:rPr lang="it-IT" sz="2700" b="1" dirty="0">
                <a:solidFill>
                  <a:prstClr val="white"/>
                </a:solidFill>
                <a:latin typeface="Times New Roman" panose="02020603050405020304" pitchFamily="18" charset="0"/>
                <a:cs typeface="Times New Roman" panose="02020603050405020304" pitchFamily="18" charset="0"/>
              </a:rPr>
              <a:t> for </a:t>
            </a:r>
            <a:r>
              <a:rPr lang="it-IT" sz="2700" b="1" dirty="0" err="1">
                <a:solidFill>
                  <a:prstClr val="white"/>
                </a:solidFill>
                <a:latin typeface="Times New Roman" panose="02020603050405020304" pitchFamily="18" charset="0"/>
                <a:cs typeface="Times New Roman" panose="02020603050405020304" pitchFamily="18" charset="0"/>
              </a:rPr>
              <a:t>Food</a:t>
            </a:r>
            <a:r>
              <a:rPr lang="it-IT" sz="2700" b="1" dirty="0">
                <a:solidFill>
                  <a:prstClr val="white"/>
                </a:solidFill>
                <a:latin typeface="Times New Roman" panose="02020603050405020304" pitchFamily="18" charset="0"/>
                <a:cs typeface="Times New Roman" panose="02020603050405020304" pitchFamily="18" charset="0"/>
              </a:rPr>
              <a:t> and </a:t>
            </a:r>
            <a:r>
              <a:rPr lang="it-IT" sz="2700" b="1" dirty="0" err="1">
                <a:solidFill>
                  <a:prstClr val="white"/>
                </a:solidFill>
                <a:latin typeface="Times New Roman" panose="02020603050405020304" pitchFamily="18" charset="0"/>
                <a:cs typeface="Times New Roman" panose="02020603050405020304" pitchFamily="18" charset="0"/>
              </a:rPr>
              <a:t>Feed</a:t>
            </a:r>
            <a:r>
              <a:rPr lang="it-IT" sz="2700" b="1" dirty="0">
                <a:solidFill>
                  <a:prstClr val="white"/>
                </a:solidFill>
                <a:latin typeface="Times New Roman" panose="02020603050405020304" pitchFamily="18" charset="0"/>
                <a:cs typeface="Times New Roman" panose="02020603050405020304" pitchFamily="18" charset="0"/>
              </a:rPr>
              <a:t>, nel 2030 ci saranno circa 290 milioni di consumatori di prodotti a base di insetti in Europa. </a:t>
            </a: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 y="0"/>
            <a:ext cx="51179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9967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3419872" y="6302771"/>
            <a:ext cx="4027780" cy="584775"/>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24"/>
          <a:stretch/>
        </p:blipFill>
        <p:spPr bwMode="auto">
          <a:xfrm>
            <a:off x="0" y="-27557"/>
            <a:ext cx="9170330" cy="688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3974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6872319" y="0"/>
            <a:ext cx="2271681" cy="7386638"/>
          </a:xfrm>
          <a:prstGeom prst="rect">
            <a:avLst/>
          </a:prstGeom>
          <a:noFill/>
        </p:spPr>
        <p:txBody>
          <a:bodyPr wrap="square" rtlCol="0">
            <a:spAutoFit/>
          </a:bodyPr>
          <a:lstStyle/>
          <a:p>
            <a:r>
              <a:rPr lang="it-IT" sz="1300" b="1" dirty="0" smtClean="0">
                <a:solidFill>
                  <a:prstClr val="white"/>
                </a:solidFill>
                <a:latin typeface="Times New Roman" panose="02020603050405020304" pitchFamily="18" charset="0"/>
                <a:cs typeface="Times New Roman" panose="02020603050405020304" pitchFamily="18" charset="0"/>
              </a:rPr>
              <a:t>Dal </a:t>
            </a:r>
            <a:r>
              <a:rPr lang="it-IT" sz="1300" b="1" dirty="0">
                <a:solidFill>
                  <a:prstClr val="white"/>
                </a:solidFill>
                <a:latin typeface="Times New Roman" panose="02020603050405020304" pitchFamily="18" charset="0"/>
                <a:cs typeface="Times New Roman" panose="02020603050405020304" pitchFamily="18" charset="0"/>
              </a:rPr>
              <a:t>1950 al 2020 </a:t>
            </a:r>
            <a:r>
              <a:rPr lang="it-IT" sz="1300" b="1" dirty="0" smtClean="0">
                <a:solidFill>
                  <a:prstClr val="white"/>
                </a:solidFill>
                <a:latin typeface="Times New Roman" panose="02020603050405020304" pitchFamily="18" charset="0"/>
                <a:cs typeface="Times New Roman" panose="02020603050405020304" pitchFamily="18" charset="0"/>
              </a:rPr>
              <a:t> </a:t>
            </a:r>
            <a:r>
              <a:rPr lang="it-IT" sz="1300" b="1" dirty="0">
                <a:solidFill>
                  <a:prstClr val="white"/>
                </a:solidFill>
                <a:latin typeface="Times New Roman" panose="02020603050405020304" pitchFamily="18" charset="0"/>
                <a:cs typeface="Times New Roman" panose="02020603050405020304" pitchFamily="18" charset="0"/>
              </a:rPr>
              <a:t>Europa e Oceania hanno registrato un incremento demografico trascurabile, il Nord America un leggero aumento </a:t>
            </a:r>
            <a:r>
              <a:rPr lang="it-IT" sz="1300" b="1" dirty="0" smtClean="0">
                <a:solidFill>
                  <a:prstClr val="white"/>
                </a:solidFill>
                <a:latin typeface="Times New Roman" panose="02020603050405020304" pitchFamily="18" charset="0"/>
                <a:cs typeface="Times New Roman" panose="02020603050405020304" pitchFamily="18" charset="0"/>
              </a:rPr>
              <a:t>: </a:t>
            </a:r>
            <a:r>
              <a:rPr lang="it-IT" sz="1300" b="1" dirty="0" err="1">
                <a:solidFill>
                  <a:prstClr val="white"/>
                </a:solidFill>
                <a:latin typeface="Times New Roman" panose="02020603050405020304" pitchFamily="18" charset="0"/>
                <a:cs typeface="Times New Roman" panose="02020603050405020304" pitchFamily="18" charset="0"/>
              </a:rPr>
              <a:t>macroaree</a:t>
            </a:r>
            <a:r>
              <a:rPr lang="it-IT" sz="1300" b="1" dirty="0">
                <a:solidFill>
                  <a:prstClr val="white"/>
                </a:solidFill>
                <a:latin typeface="Times New Roman" panose="02020603050405020304" pitchFamily="18" charset="0"/>
                <a:cs typeface="Times New Roman" panose="02020603050405020304" pitchFamily="18" charset="0"/>
              </a:rPr>
              <a:t> che </a:t>
            </a:r>
            <a:r>
              <a:rPr lang="it-IT" sz="1300" b="1" dirty="0" smtClean="0">
                <a:solidFill>
                  <a:prstClr val="white"/>
                </a:solidFill>
                <a:latin typeface="Times New Roman" panose="02020603050405020304" pitchFamily="18" charset="0"/>
                <a:cs typeface="Times New Roman" panose="02020603050405020304" pitchFamily="18" charset="0"/>
              </a:rPr>
              <a:t>non </a:t>
            </a:r>
            <a:r>
              <a:rPr lang="it-IT" sz="1300" b="1" dirty="0">
                <a:solidFill>
                  <a:prstClr val="white"/>
                </a:solidFill>
                <a:latin typeface="Times New Roman" panose="02020603050405020304" pitchFamily="18" charset="0"/>
                <a:cs typeface="Times New Roman" panose="02020603050405020304" pitchFamily="18" charset="0"/>
              </a:rPr>
              <a:t>superano </a:t>
            </a:r>
            <a:r>
              <a:rPr lang="it-IT" sz="1300" b="1" dirty="0" smtClean="0">
                <a:solidFill>
                  <a:prstClr val="white"/>
                </a:solidFill>
                <a:latin typeface="Times New Roman" panose="02020603050405020304" pitchFamily="18" charset="0"/>
                <a:cs typeface="Times New Roman" panose="02020603050405020304" pitchFamily="18" charset="0"/>
              </a:rPr>
              <a:t>500 </a:t>
            </a:r>
            <a:r>
              <a:rPr lang="it-IT" sz="1300" b="1" dirty="0">
                <a:solidFill>
                  <a:prstClr val="white"/>
                </a:solidFill>
                <a:latin typeface="Times New Roman" panose="02020603050405020304" pitchFamily="18" charset="0"/>
                <a:cs typeface="Times New Roman" panose="02020603050405020304" pitchFamily="18" charset="0"/>
              </a:rPr>
              <a:t>milioni di </a:t>
            </a:r>
            <a:r>
              <a:rPr lang="it-IT" sz="1300" b="1" dirty="0" smtClean="0">
                <a:solidFill>
                  <a:prstClr val="white"/>
                </a:solidFill>
                <a:latin typeface="Times New Roman" panose="02020603050405020304" pitchFamily="18" charset="0"/>
                <a:cs typeface="Times New Roman" panose="02020603050405020304" pitchFamily="18" charset="0"/>
              </a:rPr>
              <a:t>persone </a:t>
            </a:r>
            <a:r>
              <a:rPr lang="it-IT" sz="1300" b="1" dirty="0">
                <a:solidFill>
                  <a:prstClr val="white"/>
                </a:solidFill>
                <a:latin typeface="Times New Roman" panose="02020603050405020304" pitchFamily="18" charset="0"/>
                <a:cs typeface="Times New Roman" panose="02020603050405020304" pitchFamily="18" charset="0"/>
              </a:rPr>
              <a:t>ciascuna. Le previsioni </a:t>
            </a:r>
            <a:r>
              <a:rPr lang="it-IT" sz="1300" b="1" dirty="0" smtClean="0">
                <a:solidFill>
                  <a:prstClr val="white"/>
                </a:solidFill>
                <a:latin typeface="Times New Roman" panose="02020603050405020304" pitchFamily="18" charset="0"/>
                <a:cs typeface="Times New Roman" panose="02020603050405020304" pitchFamily="18" charset="0"/>
              </a:rPr>
              <a:t>dicono </a:t>
            </a:r>
            <a:r>
              <a:rPr lang="it-IT" sz="1300" b="1" dirty="0">
                <a:solidFill>
                  <a:prstClr val="white"/>
                </a:solidFill>
                <a:latin typeface="Times New Roman" panose="02020603050405020304" pitchFamily="18" charset="0"/>
                <a:cs typeface="Times New Roman" panose="02020603050405020304" pitchFamily="18" charset="0"/>
              </a:rPr>
              <a:t>che Europa e America Latina e Caraibi subiranno una leggerissima decrescita, mentre il Nord America una leggera crescita, ma comunque senza incidere in modo consistente a scala globale</a:t>
            </a:r>
            <a:r>
              <a:rPr lang="it-IT" sz="1300" b="1" dirty="0" smtClean="0">
                <a:solidFill>
                  <a:prstClr val="white"/>
                </a:solidFill>
                <a:latin typeface="Times New Roman" panose="02020603050405020304" pitchFamily="18" charset="0"/>
                <a:cs typeface="Times New Roman" panose="02020603050405020304" pitchFamily="18" charset="0"/>
              </a:rPr>
              <a:t>. L’Asia </a:t>
            </a:r>
            <a:r>
              <a:rPr lang="it-IT" sz="1300" b="1" dirty="0">
                <a:solidFill>
                  <a:prstClr val="white"/>
                </a:solidFill>
                <a:latin typeface="Times New Roman" panose="02020603050405020304" pitchFamily="18" charset="0"/>
                <a:cs typeface="Times New Roman" panose="02020603050405020304" pitchFamily="18" charset="0"/>
              </a:rPr>
              <a:t>nel 1950 contava più del doppio della popolazione Europea, </a:t>
            </a:r>
            <a:r>
              <a:rPr lang="it-IT" sz="1300" b="1" dirty="0" smtClean="0">
                <a:solidFill>
                  <a:prstClr val="white"/>
                </a:solidFill>
                <a:latin typeface="Times New Roman" panose="02020603050405020304" pitchFamily="18" charset="0"/>
                <a:cs typeface="Times New Roman" panose="02020603050405020304" pitchFamily="18" charset="0"/>
              </a:rPr>
              <a:t>è </a:t>
            </a:r>
            <a:r>
              <a:rPr lang="it-IT" sz="1300" b="1" dirty="0">
                <a:solidFill>
                  <a:prstClr val="white"/>
                </a:solidFill>
                <a:latin typeface="Times New Roman" panose="02020603050405020304" pitchFamily="18" charset="0"/>
                <a:cs typeface="Times New Roman" panose="02020603050405020304" pitchFamily="18" charset="0"/>
              </a:rPr>
              <a:t>cresciuta da 1 miliardo e mezzo a più di 4 miliardi e mezzo di oggi: </a:t>
            </a:r>
            <a:r>
              <a:rPr lang="it-IT" sz="1300" b="1" dirty="0" smtClean="0">
                <a:solidFill>
                  <a:prstClr val="white"/>
                </a:solidFill>
                <a:latin typeface="Times New Roman" panose="02020603050405020304" pitchFamily="18" charset="0"/>
                <a:cs typeface="Times New Roman" panose="02020603050405020304" pitchFamily="18" charset="0"/>
              </a:rPr>
              <a:t>detiene </a:t>
            </a:r>
            <a:r>
              <a:rPr lang="it-IT" sz="1300" b="1" dirty="0">
                <a:solidFill>
                  <a:prstClr val="white"/>
                </a:solidFill>
                <a:latin typeface="Times New Roman" panose="02020603050405020304" pitchFamily="18" charset="0"/>
                <a:cs typeface="Times New Roman" panose="02020603050405020304" pitchFamily="18" charset="0"/>
              </a:rPr>
              <a:t>di gran lunga la quota maggiore di </a:t>
            </a:r>
            <a:r>
              <a:rPr lang="it-IT" sz="1300" b="1" dirty="0" smtClean="0">
                <a:solidFill>
                  <a:prstClr val="white"/>
                </a:solidFill>
                <a:latin typeface="Times New Roman" panose="02020603050405020304" pitchFamily="18" charset="0"/>
                <a:cs typeface="Times New Roman" panose="02020603050405020304" pitchFamily="18" charset="0"/>
              </a:rPr>
              <a:t>popolazione. L’Africa </a:t>
            </a:r>
            <a:r>
              <a:rPr lang="it-IT" sz="1300" b="1" dirty="0">
                <a:solidFill>
                  <a:prstClr val="white"/>
                </a:solidFill>
                <a:latin typeface="Times New Roman" panose="02020603050405020304" pitchFamily="18" charset="0"/>
                <a:cs typeface="Times New Roman" panose="02020603050405020304" pitchFamily="18" charset="0"/>
              </a:rPr>
              <a:t>è cresciuta dal 1950 a oggi più velocemente di qualsiasi altro continente, passando da una popolazione simile a quella del Nord America all’attuale un miliardo e mezzo circa. Secondo le stime seguiterà a crescere fino a fine secolo raggiungendo </a:t>
            </a:r>
            <a:r>
              <a:rPr lang="it-IT" sz="1300" b="1" dirty="0" smtClean="0">
                <a:solidFill>
                  <a:prstClr val="white"/>
                </a:solidFill>
                <a:latin typeface="Times New Roman" panose="02020603050405020304" pitchFamily="18" charset="0"/>
                <a:cs typeface="Times New Roman" panose="02020603050405020304" pitchFamily="18" charset="0"/>
              </a:rPr>
              <a:t>quasi </a:t>
            </a:r>
            <a:r>
              <a:rPr lang="it-IT" sz="1300" b="1" dirty="0">
                <a:solidFill>
                  <a:prstClr val="white"/>
                </a:solidFill>
                <a:latin typeface="Times New Roman" panose="02020603050405020304" pitchFamily="18" charset="0"/>
                <a:cs typeface="Times New Roman" panose="02020603050405020304" pitchFamily="18" charset="0"/>
              </a:rPr>
              <a:t>l’Asia con circa 4 miliardi e </a:t>
            </a:r>
            <a:r>
              <a:rPr lang="it-IT" sz="1300" b="1" dirty="0" smtClean="0">
                <a:solidFill>
                  <a:prstClr val="white"/>
                </a:solidFill>
                <a:latin typeface="Times New Roman" panose="02020603050405020304" pitchFamily="18" charset="0"/>
                <a:cs typeface="Times New Roman" panose="02020603050405020304" pitchFamily="18" charset="0"/>
              </a:rPr>
              <a:t>mezzo di abitanti. </a:t>
            </a:r>
          </a:p>
          <a:p>
            <a:r>
              <a:rPr lang="it-IT" sz="3200" b="1" dirty="0" smtClean="0">
                <a:solidFill>
                  <a:prstClr val="white"/>
                </a:solidFill>
                <a:latin typeface="Times New Roman" panose="02020603050405020304" pitchFamily="18" charset="0"/>
                <a:cs typeface="Times New Roman" panose="02020603050405020304" pitchFamily="18" charset="0"/>
              </a:rPr>
              <a:t> </a:t>
            </a:r>
            <a:endParaRPr lang="it-IT" sz="3200" b="1" dirty="0">
              <a:solidFill>
                <a:prstClr val="white"/>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7231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4620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4273" y="6008305"/>
            <a:ext cx="9103026" cy="830997"/>
          </a:xfrm>
          <a:prstGeom prst="rect">
            <a:avLst/>
          </a:prstGeom>
          <a:noFill/>
        </p:spPr>
        <p:txBody>
          <a:bodyPr wrap="square" rtlCol="0">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L’aumento delle aspettative di vita richiederà milioni di lavoratori che dovranno prendersi cura dei nostri vecchi: per mantenere l’attuale livello di consumo della componente bianca della popolazione dei paesi sviluppati, potranno nutrirsi di insetti («tanto è già nelle loro tradizioni alimentari»). </a:t>
            </a:r>
            <a:endParaRPr lang="it-IT" sz="1600" b="1" dirty="0">
              <a:solidFill>
                <a:prstClr val="white"/>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9" y="10007"/>
            <a:ext cx="9112940" cy="60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402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5190412"/>
            <a:ext cx="9144000" cy="1708160"/>
          </a:xfrm>
          <a:prstGeom prst="rect">
            <a:avLst/>
          </a:prstGeom>
          <a:noFill/>
        </p:spPr>
        <p:txBody>
          <a:bodyPr wrap="square" rtlCol="0">
            <a:spAutoFit/>
          </a:bodyPr>
          <a:lstStyle/>
          <a:p>
            <a:r>
              <a:rPr lang="it-IT" sz="2100" b="1" dirty="0" smtClean="0">
                <a:solidFill>
                  <a:prstClr val="white"/>
                </a:solidFill>
                <a:latin typeface="Times New Roman" panose="02020603050405020304" pitchFamily="18" charset="0"/>
                <a:cs typeface="Times New Roman" panose="02020603050405020304" pitchFamily="18" charset="0"/>
              </a:rPr>
              <a:t>Il «problema» si fa ogni giorno più grave  perché popolazioni fino a pochi anni fa tendenzialmente vegetariane stanno assumendo la nostra stessa tipologia di consumi, e non solo: producono carne anche per il mercato europeo e nordamericano, aumentando rischi epidemici e incrementando il cambiamento climatico. Cina e India sono fra le zone più popolate del pianeta. </a:t>
            </a:r>
            <a:endParaRPr lang="it-IT" sz="21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9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011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6329" y="5557144"/>
            <a:ext cx="9144001" cy="1384995"/>
          </a:xfrm>
          <a:prstGeom prst="rect">
            <a:avLst/>
          </a:prstGeom>
          <a:noFill/>
        </p:spPr>
        <p:txBody>
          <a:bodyPr wrap="square" rtlCol="0">
            <a:spAutoFit/>
          </a:bodyPr>
          <a:lstStyle/>
          <a:p>
            <a:r>
              <a:rPr lang="it-IT" sz="2700" b="1" dirty="0" smtClean="0">
                <a:solidFill>
                  <a:prstClr val="white"/>
                </a:solidFill>
                <a:latin typeface="Times New Roman" panose="02020603050405020304" pitchFamily="18" charset="0"/>
                <a:cs typeface="Times New Roman" panose="02020603050405020304" pitchFamily="18" charset="0"/>
              </a:rPr>
              <a:t>Il cambiamento climatico renderà l’agricoltura meno praticabile in gran parte dei paesi che fino ad ora hanno fatto produzione intensiva per la desertificazione dei suoli. </a:t>
            </a:r>
            <a:endParaRPr lang="it-IT" sz="27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9"/>
            <a:ext cx="9148266" cy="564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0324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6329" y="6350778"/>
            <a:ext cx="9144001" cy="507831"/>
          </a:xfrm>
          <a:prstGeom prst="rect">
            <a:avLst/>
          </a:prstGeom>
          <a:noFill/>
        </p:spPr>
        <p:txBody>
          <a:bodyPr wrap="square" rtlCol="0">
            <a:spAutoFit/>
          </a:bodyPr>
          <a:lstStyle/>
          <a:p>
            <a:r>
              <a:rPr lang="it-IT" sz="2700" b="1" dirty="0" smtClean="0">
                <a:solidFill>
                  <a:prstClr val="white"/>
                </a:solidFill>
                <a:latin typeface="Times New Roman" panose="02020603050405020304" pitchFamily="18" charset="0"/>
                <a:cs typeface="Times New Roman" panose="02020603050405020304" pitchFamily="18" charset="0"/>
              </a:rPr>
              <a:t>dei suoli. </a:t>
            </a:r>
            <a:endParaRPr lang="it-IT" sz="27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9" y="-1"/>
            <a:ext cx="9066277"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2915816" y="4795075"/>
            <a:ext cx="6120680"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Già oggi la superficie agricola utilizzata sta </a:t>
            </a:r>
          </a:p>
          <a:p>
            <a:r>
              <a:rPr lang="it-IT" b="1" dirty="0" smtClean="0">
                <a:latin typeface="Times New Roman" panose="02020603050405020304" pitchFamily="18" charset="0"/>
                <a:cs typeface="Times New Roman" panose="02020603050405020304" pitchFamily="18" charset="0"/>
              </a:rPr>
              <a:t>raggiungendo limiti pericolosi per la biodiversità e </a:t>
            </a:r>
          </a:p>
          <a:p>
            <a:r>
              <a:rPr lang="it-IT" b="1" dirty="0" smtClean="0">
                <a:latin typeface="Times New Roman" panose="02020603050405020304" pitchFamily="18" charset="0"/>
                <a:cs typeface="Times New Roman" panose="02020603050405020304" pitchFamily="18" charset="0"/>
              </a:rPr>
              <a:t>la tenuta sanitaria del sistema (vedi il </a:t>
            </a:r>
            <a:r>
              <a:rPr lang="it-IT" b="1" dirty="0" err="1" smtClean="0">
                <a:latin typeface="Times New Roman" panose="02020603050405020304" pitchFamily="18" charset="0"/>
                <a:cs typeface="Times New Roman" panose="02020603050405020304" pitchFamily="18" charset="0"/>
              </a:rPr>
              <a:t>Covid</a:t>
            </a:r>
            <a:r>
              <a:rPr lang="it-IT" b="1" dirty="0" smtClean="0">
                <a:latin typeface="Times New Roman" panose="02020603050405020304" pitchFamily="18" charset="0"/>
                <a:cs typeface="Times New Roman" panose="02020603050405020304" pitchFamily="18" charset="0"/>
              </a:rPr>
              <a:t> e le zoonosi)</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11333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0" y="6062637"/>
            <a:ext cx="9111176" cy="1292662"/>
          </a:xfrm>
          <a:prstGeom prst="rect">
            <a:avLst/>
          </a:prstGeom>
          <a:noFill/>
        </p:spPr>
        <p:txBody>
          <a:bodyPr wrap="square" rtlCol="0">
            <a:spAutoFit/>
          </a:bodyPr>
          <a:lstStyle/>
          <a:p>
            <a:pPr>
              <a:lnSpc>
                <a:spcPts val="2000"/>
              </a:lnSpc>
            </a:pPr>
            <a:r>
              <a:rPr lang="it-IT" sz="1600" b="1" dirty="0" smtClean="0">
                <a:solidFill>
                  <a:prstClr val="white"/>
                </a:solidFill>
                <a:latin typeface="Times New Roman" panose="02020603050405020304" pitchFamily="18" charset="0"/>
                <a:cs typeface="Times New Roman" panose="02020603050405020304" pitchFamily="18" charset="0"/>
              </a:rPr>
              <a:t>L’agricoltura biologica rende il 25% in meno di quella convenzionale. Volendo riconvertire al </a:t>
            </a:r>
          </a:p>
          <a:p>
            <a:pPr>
              <a:lnSpc>
                <a:spcPts val="2000"/>
              </a:lnSpc>
            </a:pPr>
            <a:r>
              <a:rPr lang="it-IT" sz="1600" b="1" dirty="0" err="1" smtClean="0">
                <a:solidFill>
                  <a:prstClr val="white"/>
                </a:solidFill>
                <a:latin typeface="Times New Roman" panose="02020603050405020304" pitchFamily="18" charset="0"/>
                <a:cs typeface="Times New Roman" panose="02020603050405020304" pitchFamily="18" charset="0"/>
              </a:rPr>
              <a:t>bio</a:t>
            </a:r>
            <a:r>
              <a:rPr lang="it-IT" sz="1600" b="1" dirty="0" smtClean="0">
                <a:solidFill>
                  <a:prstClr val="white"/>
                </a:solidFill>
                <a:latin typeface="Times New Roman" panose="02020603050405020304" pitchFamily="18" charset="0"/>
                <a:cs typeface="Times New Roman" panose="02020603050405020304" pitchFamily="18" charset="0"/>
              </a:rPr>
              <a:t>, aumentando la superficie agricola del 25% rimarrebbero comunque un paio di miliardi di </a:t>
            </a:r>
          </a:p>
          <a:p>
            <a:pPr>
              <a:lnSpc>
                <a:spcPts val="2000"/>
              </a:lnSpc>
            </a:pPr>
            <a:r>
              <a:rPr lang="it-IT" sz="1600" b="1" dirty="0" smtClean="0">
                <a:solidFill>
                  <a:prstClr val="white"/>
                </a:solidFill>
                <a:latin typeface="Times New Roman" panose="02020603050405020304" pitchFamily="18" charset="0"/>
                <a:cs typeface="Times New Roman" panose="02020603050405020304" pitchFamily="18" charset="0"/>
              </a:rPr>
              <a:t>persone sottoalimentate, destinate ad aumentare nel futuro. Senza contare il consumo di suolo.</a:t>
            </a:r>
            <a:r>
              <a:rPr lang="it-IT" sz="2800" b="1" dirty="0" smtClean="0">
                <a:solidFill>
                  <a:prstClr val="white"/>
                </a:solidFill>
                <a:latin typeface="Times New Roman" panose="02020603050405020304" pitchFamily="18" charset="0"/>
                <a:cs typeface="Times New Roman" panose="02020603050405020304" pitchFamily="18" charset="0"/>
              </a:rPr>
              <a:t> </a:t>
            </a:r>
            <a:endParaRPr lang="it-IT" sz="2800" b="1" dirty="0">
              <a:solidFill>
                <a:prstClr val="white"/>
              </a:solidFill>
              <a:latin typeface="Times New Roman" panose="02020603050405020304" pitchFamily="18" charset="0"/>
              <a:cs typeface="Times New Roman" panose="02020603050405020304" pitchFamily="18" charset="0"/>
            </a:endParaRPr>
          </a:p>
          <a:p>
            <a:endParaRPr lang="it-IT" sz="28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576"/>
            <a:ext cx="9111177" cy="60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6343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4227" y="4797152"/>
            <a:ext cx="9158227" cy="1938992"/>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La produzione biologica, da stranezza alternativa di nicchia, adesso è quotata in borsa ed è diventata appannaggio dei ceti abbienti e dominanti. La maggior quantità di prodotti arriva da </a:t>
            </a:r>
            <a:r>
              <a:rPr lang="it-IT" sz="2400" b="1" dirty="0">
                <a:solidFill>
                  <a:prstClr val="white"/>
                </a:solidFill>
                <a:latin typeface="Times New Roman" panose="02020603050405020304" pitchFamily="18" charset="0"/>
                <a:cs typeface="Times New Roman" panose="02020603050405020304" pitchFamily="18" charset="0"/>
              </a:rPr>
              <a:t>paesi sottosviluppati </a:t>
            </a:r>
            <a:r>
              <a:rPr lang="it-IT" sz="2400" b="1" dirty="0" smtClean="0">
                <a:solidFill>
                  <a:prstClr val="white"/>
                </a:solidFill>
                <a:latin typeface="Times New Roman" panose="02020603050405020304" pitchFamily="18" charset="0"/>
                <a:cs typeface="Times New Roman" panose="02020603050405020304" pitchFamily="18" charset="0"/>
              </a:rPr>
              <a:t>ed è già destinata all’esportazione. Spesso i </a:t>
            </a:r>
          </a:p>
          <a:p>
            <a:r>
              <a:rPr lang="it-IT" sz="2400" b="1" dirty="0" smtClean="0">
                <a:solidFill>
                  <a:prstClr val="white"/>
                </a:solidFill>
                <a:latin typeface="Times New Roman" panose="02020603050405020304" pitchFamily="18" charset="0"/>
                <a:cs typeface="Times New Roman" panose="02020603050405020304" pitchFamily="18" charset="0"/>
              </a:rPr>
              <a:t>contadini lavorano in condizioni miserabili se non di </a:t>
            </a:r>
            <a:r>
              <a:rPr lang="it-IT" sz="2400" b="1" dirty="0" err="1" smtClean="0">
                <a:solidFill>
                  <a:prstClr val="white"/>
                </a:solidFill>
                <a:latin typeface="Times New Roman" panose="02020603050405020304" pitchFamily="18" charset="0"/>
                <a:cs typeface="Times New Roman" panose="02020603050405020304" pitchFamily="18" charset="0"/>
              </a:rPr>
              <a:t>semischiavitù</a:t>
            </a:r>
            <a:r>
              <a:rPr lang="it-IT" sz="2400" b="1" dirty="0" smtClean="0">
                <a:solidFill>
                  <a:prstClr val="white"/>
                </a:solidFill>
                <a:latin typeface="Times New Roman" panose="02020603050405020304" pitchFamily="18" charset="0"/>
                <a:cs typeface="Times New Roman" panose="02020603050405020304" pitchFamily="18" charset="0"/>
              </a:rPr>
              <a:t>. </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84291"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3124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13414" y="5157192"/>
            <a:ext cx="9157414" cy="1631216"/>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Se si vuole entrare sul mercato, bisogna accettarne le regole (minimo sforzo per massimo profitto). La società si sta sempre più polarizzando fra consumatori ricchi e consumatori poveri. Fra questi ultimi, il 30% della popolazione europea, </a:t>
            </a:r>
          </a:p>
          <a:p>
            <a:r>
              <a:rPr lang="it-IT" sz="2000" b="1" dirty="0" smtClean="0">
                <a:solidFill>
                  <a:prstClr val="white"/>
                </a:solidFill>
                <a:latin typeface="Times New Roman" panose="02020603050405020304" pitchFamily="18" charset="0"/>
                <a:cs typeface="Times New Roman" panose="02020603050405020304" pitchFamily="18" charset="0"/>
              </a:rPr>
              <a:t>bianca e colorata. Quelli destinati e consumare insetti. Gli altri, invece, in </a:t>
            </a:r>
          </a:p>
          <a:p>
            <a:r>
              <a:rPr lang="it-IT" sz="2000" b="1" dirty="0" smtClean="0">
                <a:solidFill>
                  <a:prstClr val="white"/>
                </a:solidFill>
                <a:latin typeface="Times New Roman" panose="02020603050405020304" pitchFamily="18" charset="0"/>
                <a:cs typeface="Times New Roman" panose="02020603050405020304" pitchFamily="18" charset="0"/>
              </a:rPr>
              <a:t>Europa, si orienteranno sempre più al biologico che è in crescita. </a:t>
            </a:r>
            <a:endParaRPr lang="it-IT" sz="20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 y="0"/>
            <a:ext cx="9168341"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119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6330" y="548680"/>
            <a:ext cx="9144000" cy="5324535"/>
          </a:xfrm>
          <a:prstGeom prst="rect">
            <a:avLst/>
          </a:prstGeom>
          <a:noFill/>
        </p:spPr>
        <p:txBody>
          <a:bodyPr wrap="square" rtlCol="0">
            <a:spAutoFit/>
          </a:bodyPr>
          <a:lstStyle/>
          <a:p>
            <a:pPr algn="ctr"/>
            <a:r>
              <a:rPr lang="it-IT" sz="6800" b="1" dirty="0" smtClean="0">
                <a:solidFill>
                  <a:srgbClr val="FF0000"/>
                </a:solidFill>
                <a:latin typeface="Times New Roman" panose="02020603050405020304" pitchFamily="18" charset="0"/>
                <a:cs typeface="Times New Roman" panose="02020603050405020304" pitchFamily="18" charset="0"/>
              </a:rPr>
              <a:t>PUO’  ESISTERE UN’ALTERNATIVA AL</a:t>
            </a:r>
          </a:p>
          <a:p>
            <a:pPr algn="ctr"/>
            <a:r>
              <a:rPr lang="it-IT" sz="6800" b="1" dirty="0" smtClean="0">
                <a:solidFill>
                  <a:srgbClr val="FF0000"/>
                </a:solidFill>
                <a:latin typeface="Times New Roman" panose="02020603050405020304" pitchFamily="18" charset="0"/>
                <a:cs typeface="Times New Roman" panose="02020603050405020304" pitchFamily="18" charset="0"/>
              </a:rPr>
              <a:t>MANGIARE </a:t>
            </a:r>
          </a:p>
          <a:p>
            <a:pPr algn="ctr"/>
            <a:r>
              <a:rPr lang="it-IT" sz="6800" b="1" dirty="0" smtClean="0">
                <a:solidFill>
                  <a:srgbClr val="FF0000"/>
                </a:solidFill>
                <a:latin typeface="Times New Roman" panose="02020603050405020304" pitchFamily="18" charset="0"/>
                <a:cs typeface="Times New Roman" panose="02020603050405020304" pitchFamily="18" charset="0"/>
              </a:rPr>
              <a:t>INSETTI </a:t>
            </a:r>
            <a:endParaRPr lang="it-IT" sz="68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2283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547826" y="0"/>
            <a:ext cx="3596173" cy="5262979"/>
          </a:xfrm>
          <a:prstGeom prst="rect">
            <a:avLst/>
          </a:prstGeom>
          <a:noFill/>
        </p:spPr>
        <p:txBody>
          <a:bodyPr wrap="square" rtlCol="0">
            <a:spAutoFit/>
          </a:bodyPr>
          <a:lstStyle/>
          <a:p>
            <a:r>
              <a:rPr lang="it-IT" sz="5400" b="1" dirty="0" smtClean="0">
                <a:solidFill>
                  <a:prstClr val="white"/>
                </a:solidFill>
                <a:latin typeface="Times New Roman" panose="02020603050405020304" pitchFamily="18" charset="0"/>
                <a:cs typeface="Times New Roman" panose="02020603050405020304" pitchFamily="18" charset="0"/>
              </a:rPr>
              <a:t>Esiste un’alternativa al </a:t>
            </a:r>
            <a:r>
              <a:rPr lang="it-IT" sz="5400" b="1" dirty="0" err="1" smtClean="0">
                <a:solidFill>
                  <a:prstClr val="white"/>
                </a:solidFill>
                <a:latin typeface="Times New Roman" panose="02020603050405020304" pitchFamily="18" charset="0"/>
                <a:cs typeface="Times New Roman" panose="02020603050405020304" pitchFamily="18" charset="0"/>
              </a:rPr>
              <a:t>novel</a:t>
            </a:r>
            <a:r>
              <a:rPr lang="it-IT" sz="5400" b="1" dirty="0" smtClean="0">
                <a:solidFill>
                  <a:prstClr val="white"/>
                </a:solidFill>
                <a:latin typeface="Times New Roman" panose="02020603050405020304" pitchFamily="18" charset="0"/>
                <a:cs typeface="Times New Roman" panose="02020603050405020304" pitchFamily="18" charset="0"/>
              </a:rPr>
              <a:t> </a:t>
            </a:r>
            <a:r>
              <a:rPr lang="it-IT" sz="5400" b="1" dirty="0" err="1" smtClean="0">
                <a:solidFill>
                  <a:prstClr val="white"/>
                </a:solidFill>
                <a:latin typeface="Times New Roman" panose="02020603050405020304" pitchFamily="18" charset="0"/>
                <a:cs typeface="Times New Roman" panose="02020603050405020304" pitchFamily="18" charset="0"/>
              </a:rPr>
              <a:t>food</a:t>
            </a:r>
            <a:r>
              <a:rPr lang="it-IT" sz="5400" b="1" dirty="0" smtClean="0">
                <a:solidFill>
                  <a:prstClr val="white"/>
                </a:solidFill>
                <a:latin typeface="Times New Roman" panose="02020603050405020304" pitchFamily="18" charset="0"/>
                <a:cs typeface="Times New Roman" panose="02020603050405020304" pitchFamily="18" charset="0"/>
              </a:rPr>
              <a:t>?</a:t>
            </a:r>
          </a:p>
          <a:p>
            <a:endParaRPr lang="it-IT" sz="5400" b="1" dirty="0" smtClean="0">
              <a:solidFill>
                <a:prstClr val="white"/>
              </a:solidFill>
              <a:latin typeface="Times New Roman" panose="02020603050405020304" pitchFamily="18" charset="0"/>
              <a:cs typeface="Times New Roman" panose="02020603050405020304" pitchFamily="18" charset="0"/>
            </a:endParaRPr>
          </a:p>
          <a:p>
            <a:r>
              <a:rPr lang="it-IT" sz="6600" b="1" dirty="0" smtClean="0">
                <a:solidFill>
                  <a:srgbClr val="FF0000"/>
                </a:solidFill>
                <a:latin typeface="Times New Roman" panose="02020603050405020304" pitchFamily="18" charset="0"/>
                <a:cs typeface="Times New Roman" panose="02020603050405020304" pitchFamily="18" charset="0"/>
              </a:rPr>
              <a:t>La zappa</a:t>
            </a:r>
            <a:endParaRPr lang="it-IT" sz="66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310" r="6794"/>
          <a:stretch/>
        </p:blipFill>
        <p:spPr bwMode="auto">
          <a:xfrm>
            <a:off x="0" y="0"/>
            <a:ext cx="55478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105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16220" y="0"/>
            <a:ext cx="4027780" cy="507831"/>
          </a:xfrm>
          <a:prstGeom prst="rect">
            <a:avLst/>
          </a:prstGeom>
          <a:noFill/>
        </p:spPr>
        <p:txBody>
          <a:bodyPr wrap="square" rtlCol="0">
            <a:spAutoFit/>
          </a:bodyPr>
          <a:lstStyle/>
          <a:p>
            <a:r>
              <a:rPr lang="it-IT" sz="2700" b="1" dirty="0" smtClean="0">
                <a:solidFill>
                  <a:prstClr val="white"/>
                </a:solidFill>
                <a:latin typeface="Times New Roman" panose="02020603050405020304" pitchFamily="18" charset="0"/>
                <a:cs typeface="Times New Roman" panose="02020603050405020304" pitchFamily="18" charset="0"/>
              </a:rPr>
              <a:t>Secondo</a:t>
            </a:r>
            <a:endParaRPr lang="it-IT" sz="27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572000" y="2026517"/>
            <a:ext cx="5904656" cy="4832092"/>
          </a:xfrm>
          <a:prstGeom prst="rect">
            <a:avLst/>
          </a:prstGeom>
          <a:solidFill>
            <a:schemeClr val="bg1"/>
          </a:solidFill>
          <a:ln>
            <a:noFill/>
          </a:ln>
        </p:spPr>
        <p:txBody>
          <a:bodyPr wrap="square" rtlCol="0">
            <a:spAutoFit/>
          </a:bodyPr>
          <a:lstStyle/>
          <a:p>
            <a:r>
              <a:rPr lang="it-IT" sz="2800" b="1" dirty="0" smtClean="0">
                <a:latin typeface="Times New Roman" panose="02020603050405020304" pitchFamily="18" charset="0"/>
                <a:cs typeface="Times New Roman" panose="02020603050405020304" pitchFamily="18" charset="0"/>
              </a:rPr>
              <a:t>Non è pensabile che meno del 10% di lavoratori possano produrre il cibo che serve al restante 90% della popolazione. In queste condizioni, vista anche la continua crescita dell’umanità,  sarà necessario incrementare gli allevamenti intensivi e l’agroindustria, introdurre il «</a:t>
            </a:r>
            <a:r>
              <a:rPr lang="it-IT" sz="2800" b="1" dirty="0" err="1" smtClean="0">
                <a:latin typeface="Times New Roman" panose="02020603050405020304" pitchFamily="18" charset="0"/>
                <a:cs typeface="Times New Roman" panose="02020603050405020304" pitchFamily="18" charset="0"/>
              </a:rPr>
              <a:t>novel</a:t>
            </a:r>
            <a:r>
              <a:rPr lang="it-IT" sz="2800" b="1" dirty="0" smtClean="0">
                <a:latin typeface="Times New Roman" panose="02020603050405020304" pitchFamily="18" charset="0"/>
                <a:cs typeface="Times New Roman" panose="02020603050405020304" pitchFamily="18" charset="0"/>
              </a:rPr>
              <a:t> </a:t>
            </a:r>
            <a:r>
              <a:rPr lang="it-IT" sz="2800" b="1" dirty="0" err="1" smtClean="0">
                <a:latin typeface="Times New Roman" panose="02020603050405020304" pitchFamily="18" charset="0"/>
                <a:cs typeface="Times New Roman" panose="02020603050405020304" pitchFamily="18" charset="0"/>
              </a:rPr>
              <a:t>food</a:t>
            </a:r>
            <a:r>
              <a:rPr lang="it-IT" sz="2800" b="1" dirty="0" smtClean="0">
                <a:latin typeface="Times New Roman" panose="02020603050405020304" pitchFamily="18" charset="0"/>
                <a:cs typeface="Times New Roman" panose="02020603050405020304" pitchFamily="18" charset="0"/>
              </a:rPr>
              <a:t>» e far mangiare insetti ai più poveri, anche loro, in crescita continua.</a:t>
            </a:r>
            <a:endParaRPr lang="it-IT"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69692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
            <a:ext cx="9144000" cy="685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555776" y="116632"/>
            <a:ext cx="6480720" cy="2308324"/>
          </a:xfrm>
          <a:prstGeom prst="rect">
            <a:avLst/>
          </a:prstGeom>
          <a:solidFill>
            <a:srgbClr val="267826"/>
          </a:solid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Malgrado il «progresso», l’orticoltura a zappa rimane la metodologia più produttiva in assoluto. Gli ultimi dati disponibili riguardano la Russia: il 30% della superficie, lavorata a mano con attrezzi «primordiali» produce il 70% delle derrate alimentari disponibili per la popolazione. Con danno ecologico e sprechi ridotti al minimo. Anche in Italia i dati CIA dimostrano che il 50% delle persone ha accesso a un orto. Non esistono dati certi per l’accesso alle risorse forestali. </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5" name="Rettangolo 4"/>
          <p:cNvSpPr/>
          <p:nvPr/>
        </p:nvSpPr>
        <p:spPr>
          <a:xfrm>
            <a:off x="3059832" y="5864807"/>
            <a:ext cx="4104456" cy="830997"/>
          </a:xfrm>
          <a:prstGeom prst="rect">
            <a:avLst/>
          </a:prstGeom>
        </p:spPr>
        <p:txBody>
          <a:bodyPr wrap="square">
            <a:spAutoFit/>
          </a:bodyPr>
          <a:lstStyle/>
          <a:p>
            <a:r>
              <a:rPr lang="it-IT" sz="1600" b="1" dirty="0">
                <a:solidFill>
                  <a:prstClr val="white"/>
                </a:solidFill>
                <a:latin typeface="Times New Roman" panose="02020603050405020304" pitchFamily="18" charset="0"/>
                <a:cs typeface="Times New Roman" panose="02020603050405020304" pitchFamily="18" charset="0"/>
              </a:rPr>
              <a:t>Premio Miglior Orto alpino, edizione 2016, Secondo Premio Rachele </a:t>
            </a:r>
            <a:r>
              <a:rPr lang="it-IT" sz="1600" b="1" dirty="0" err="1">
                <a:solidFill>
                  <a:prstClr val="white"/>
                </a:solidFill>
                <a:latin typeface="Times New Roman" panose="02020603050405020304" pitchFamily="18" charset="0"/>
                <a:cs typeface="Times New Roman" panose="02020603050405020304" pitchFamily="18" charset="0"/>
              </a:rPr>
              <a:t>Guadiosi</a:t>
            </a:r>
            <a:r>
              <a:rPr lang="it-IT" sz="1600" b="1" dirty="0">
                <a:solidFill>
                  <a:prstClr val="white"/>
                </a:solidFill>
                <a:latin typeface="Times New Roman" panose="02020603050405020304" pitchFamily="18" charset="0"/>
                <a:cs typeface="Times New Roman" panose="02020603050405020304" pitchFamily="18" charset="0"/>
              </a:rPr>
              <a:t>, </a:t>
            </a:r>
            <a:endParaRPr lang="it-IT" sz="1600" b="1" dirty="0" smtClean="0">
              <a:solidFill>
                <a:prstClr val="white"/>
              </a:solidFill>
              <a:latin typeface="Times New Roman" panose="02020603050405020304" pitchFamily="18" charset="0"/>
              <a:cs typeface="Times New Roman" panose="02020603050405020304" pitchFamily="18" charset="0"/>
            </a:endParaRPr>
          </a:p>
          <a:p>
            <a:r>
              <a:rPr lang="it-IT" sz="1600" b="1" dirty="0" smtClean="0">
                <a:solidFill>
                  <a:prstClr val="white"/>
                </a:solidFill>
                <a:latin typeface="Times New Roman" panose="02020603050405020304" pitchFamily="18" charset="0"/>
                <a:cs typeface="Times New Roman" panose="02020603050405020304" pitchFamily="18" charset="0"/>
              </a:rPr>
              <a:t>Valle </a:t>
            </a:r>
            <a:r>
              <a:rPr lang="it-IT" sz="1600" b="1" dirty="0">
                <a:solidFill>
                  <a:prstClr val="white"/>
                </a:solidFill>
                <a:latin typeface="Times New Roman" panose="02020603050405020304" pitchFamily="18" charset="0"/>
                <a:cs typeface="Times New Roman" panose="02020603050405020304" pitchFamily="18" charset="0"/>
              </a:rPr>
              <a:t>di </a:t>
            </a:r>
            <a:r>
              <a:rPr lang="it-IT" sz="1600" b="1" dirty="0" smtClean="0">
                <a:solidFill>
                  <a:prstClr val="white"/>
                </a:solidFill>
                <a:latin typeface="Times New Roman" panose="02020603050405020304" pitchFamily="18" charset="0"/>
                <a:cs typeface="Times New Roman" panose="02020603050405020304" pitchFamily="18" charset="0"/>
              </a:rPr>
              <a:t>Saviore (</a:t>
            </a:r>
            <a:r>
              <a:rPr lang="it-IT" sz="1600" b="1" dirty="0" err="1" smtClean="0">
                <a:solidFill>
                  <a:prstClr val="white"/>
                </a:solidFill>
                <a:latin typeface="Times New Roman" panose="02020603050405020304" pitchFamily="18" charset="0"/>
                <a:cs typeface="Times New Roman" panose="02020603050405020304" pitchFamily="18" charset="0"/>
              </a:rPr>
              <a:t>Bs</a:t>
            </a:r>
            <a:r>
              <a:rPr lang="it-IT" sz="1600" b="1" dirty="0" smtClean="0">
                <a:solidFill>
                  <a:prstClr val="white"/>
                </a:solidFill>
                <a:latin typeface="Times New Roman" panose="02020603050405020304" pitchFamily="18" charset="0"/>
                <a:cs typeface="Times New Roman" panose="02020603050405020304" pitchFamily="18" charset="0"/>
              </a:rPr>
              <a:t>). Foto </a:t>
            </a:r>
            <a:r>
              <a:rPr lang="it-IT" sz="1600" b="1" dirty="0" err="1" smtClean="0">
                <a:solidFill>
                  <a:prstClr val="white"/>
                </a:solidFill>
                <a:latin typeface="Times New Roman" panose="02020603050405020304" pitchFamily="18" charset="0"/>
                <a:cs typeface="Times New Roman" panose="02020603050405020304" pitchFamily="18" charset="0"/>
              </a:rPr>
              <a:t>Vesna</a:t>
            </a:r>
            <a:r>
              <a:rPr lang="it-IT" sz="1600" b="1" dirty="0" smtClean="0">
                <a:solidFill>
                  <a:prstClr val="white"/>
                </a:solidFill>
                <a:latin typeface="Times New Roman" panose="02020603050405020304" pitchFamily="18" charset="0"/>
                <a:cs typeface="Times New Roman" panose="02020603050405020304" pitchFamily="18" charset="0"/>
              </a:rPr>
              <a:t> </a:t>
            </a:r>
            <a:r>
              <a:rPr lang="it-IT" sz="1600" b="1" dirty="0" err="1" smtClean="0">
                <a:solidFill>
                  <a:prstClr val="white"/>
                </a:solidFill>
                <a:latin typeface="Times New Roman" panose="02020603050405020304" pitchFamily="18" charset="0"/>
                <a:cs typeface="Times New Roman" panose="02020603050405020304" pitchFamily="18" charset="0"/>
              </a:rPr>
              <a:t>Roccon</a:t>
            </a:r>
            <a:endParaRPr lang="it-IT" sz="1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5584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5143958" y="0"/>
            <a:ext cx="4000042" cy="6340197"/>
          </a:xfrm>
          <a:prstGeom prst="rect">
            <a:avLst/>
          </a:prstGeom>
          <a:noFill/>
        </p:spPr>
        <p:txBody>
          <a:bodyPr wrap="square" rtlCol="0">
            <a:spAutoFit/>
          </a:bodyPr>
          <a:lstStyle/>
          <a:p>
            <a:r>
              <a:rPr lang="it-IT" sz="2900" b="1" dirty="0" smtClean="0">
                <a:solidFill>
                  <a:prstClr val="white"/>
                </a:solidFill>
                <a:latin typeface="Times New Roman" panose="02020603050405020304" pitchFamily="18" charset="0"/>
                <a:cs typeface="Times New Roman" panose="02020603050405020304" pitchFamily="18" charset="0"/>
              </a:rPr>
              <a:t>Soltanto un ritorno all’autoproduzione, e/o alla produzione su piccolissima scala tarata sulle esigenze del territorio di prossimità (il paese, la frazione), portata avanti da gran parte della popolazione, consentirà di staccarsi dal mercato, di diventare autonomi e di non dover….. mangiare insetti.  </a:t>
            </a:r>
            <a:endParaRPr lang="it-IT" sz="29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957" cy="68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68139"/>
      </p:ext>
    </p:extLst>
  </p:cSld>
  <p:clrMapOvr>
    <a:masterClrMapping/>
  </p:clrMapOvr>
</p:sld>
</file>

<file path=ppt/theme/theme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3755</TotalTime>
  <Words>6416</Words>
  <Application>Microsoft Office PowerPoint</Application>
  <PresentationFormat>Presentazione su schermo (4:3)</PresentationFormat>
  <Paragraphs>436</Paragraphs>
  <Slides>100</Slides>
  <Notes>0</Notes>
  <HiddenSlides>0</HiddenSlides>
  <MMClips>0</MMClips>
  <ScaleCrop>false</ScaleCrop>
  <HeadingPairs>
    <vt:vector size="4" baseType="variant">
      <vt:variant>
        <vt:lpstr>Tema</vt:lpstr>
      </vt:variant>
      <vt:variant>
        <vt:i4>2</vt:i4>
      </vt:variant>
      <vt:variant>
        <vt:lpstr>Titoli diapositive</vt:lpstr>
      </vt:variant>
      <vt:variant>
        <vt:i4>100</vt:i4>
      </vt:variant>
    </vt:vector>
  </HeadingPairs>
  <TitlesOfParts>
    <vt:vector size="102" baseType="lpstr">
      <vt:lpstr>10_Tema di Office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luca</dc:creator>
  <cp:lastModifiedBy>luca</cp:lastModifiedBy>
  <cp:revision>97</cp:revision>
  <dcterms:created xsi:type="dcterms:W3CDTF">2023-10-04T14:32:58Z</dcterms:created>
  <dcterms:modified xsi:type="dcterms:W3CDTF">2023-11-01T23:28:34Z</dcterms:modified>
</cp:coreProperties>
</file>