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5" r:id="rId4"/>
    <p:sldId id="266" r:id="rId5"/>
    <p:sldId id="267" r:id="rId6"/>
    <p:sldId id="268" r:id="rId7"/>
    <p:sldId id="269" r:id="rId8"/>
    <p:sldId id="272" r:id="rId9"/>
    <p:sldId id="271" r:id="rId10"/>
    <p:sldId id="274" r:id="rId11"/>
    <p:sldId id="259" r:id="rId12"/>
    <p:sldId id="260" r:id="rId13"/>
    <p:sldId id="261" r:id="rId14"/>
    <p:sldId id="262"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88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9DB8E9F-F32D-4EEE-92D3-D027FC9582CC}" type="datetimeFigureOut">
              <a:rPr lang="it-IT" smtClean="0"/>
              <a:t>23/11/2011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284654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DB8E9F-F32D-4EEE-92D3-D027FC9582CC}" type="datetimeFigureOut">
              <a:rPr lang="it-IT" smtClean="0"/>
              <a:t>23/11/2011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3385257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DB8E9F-F32D-4EEE-92D3-D027FC9582CC}" type="datetimeFigureOut">
              <a:rPr lang="it-IT" smtClean="0"/>
              <a:t>23/11/2011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378643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9DB8E9F-F32D-4EEE-92D3-D027FC9582CC}" type="datetimeFigureOut">
              <a:rPr lang="it-IT" smtClean="0"/>
              <a:t>23/11/2011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223281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9DB8E9F-F32D-4EEE-92D3-D027FC9582CC}" type="datetimeFigureOut">
              <a:rPr lang="it-IT" smtClean="0"/>
              <a:t>23/11/2011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28399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9DB8E9F-F32D-4EEE-92D3-D027FC9582CC}" type="datetimeFigureOut">
              <a:rPr lang="it-IT" smtClean="0"/>
              <a:t>23/11/2011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3074048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9DB8E9F-F32D-4EEE-92D3-D027FC9582CC}" type="datetimeFigureOut">
              <a:rPr lang="it-IT" smtClean="0"/>
              <a:t>23/11/2011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118625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9DB8E9F-F32D-4EEE-92D3-D027FC9582CC}" type="datetimeFigureOut">
              <a:rPr lang="it-IT" smtClean="0"/>
              <a:t>23/11/2011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38573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9DB8E9F-F32D-4EEE-92D3-D027FC9582CC}" type="datetimeFigureOut">
              <a:rPr lang="it-IT" smtClean="0"/>
              <a:t>23/11/2011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2813536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9DB8E9F-F32D-4EEE-92D3-D027FC9582CC}" type="datetimeFigureOut">
              <a:rPr lang="it-IT" smtClean="0"/>
              <a:t>23/11/2011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1849672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9DB8E9F-F32D-4EEE-92D3-D027FC9582CC}" type="datetimeFigureOut">
              <a:rPr lang="it-IT" smtClean="0"/>
              <a:t>23/11/2011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202B8D6-2EA9-4776-A44A-48AA6965F27B}" type="slidenum">
              <a:rPr lang="it-IT" smtClean="0"/>
              <a:t>‹N›</a:t>
            </a:fld>
            <a:endParaRPr lang="it-IT"/>
          </a:p>
        </p:txBody>
      </p:sp>
    </p:spTree>
    <p:extLst>
      <p:ext uri="{BB962C8B-B14F-4D97-AF65-F5344CB8AC3E}">
        <p14:creationId xmlns:p14="http://schemas.microsoft.com/office/powerpoint/2010/main" val="420154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B8E9F-F32D-4EEE-92D3-D027FC9582CC}" type="datetimeFigureOut">
              <a:rPr lang="it-IT" smtClean="0"/>
              <a:t>23/11/2011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02B8D6-2EA9-4776-A44A-48AA6965F27B}" type="slidenum">
              <a:rPr lang="it-IT" smtClean="0"/>
              <a:t>‹N›</a:t>
            </a:fld>
            <a:endParaRPr lang="it-IT"/>
          </a:p>
        </p:txBody>
      </p:sp>
    </p:spTree>
    <p:extLst>
      <p:ext uri="{BB962C8B-B14F-4D97-AF65-F5344CB8AC3E}">
        <p14:creationId xmlns:p14="http://schemas.microsoft.com/office/powerpoint/2010/main" val="299997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6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249" y="5639600"/>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8124412" y="6576225"/>
            <a:ext cx="1008112"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
        <p:nvSpPr>
          <p:cNvPr id="7" name="Rettangolo 6"/>
          <p:cNvSpPr/>
          <p:nvPr/>
        </p:nvSpPr>
        <p:spPr>
          <a:xfrm>
            <a:off x="-180528" y="20584"/>
            <a:ext cx="9505056" cy="6948064"/>
          </a:xfrm>
          <a:prstGeom prst="rect">
            <a:avLst/>
          </a:prstGeom>
        </p:spPr>
        <p:txBody>
          <a:bodyPr wrap="square">
            <a:spAutoFit/>
          </a:bodyPr>
          <a:lstStyle/>
          <a:p>
            <a:pPr algn="ctr"/>
            <a:r>
              <a:rPr lang="it-IT" sz="7200" b="1" dirty="0" smtClean="0">
                <a:solidFill>
                  <a:schemeClr val="accent5">
                    <a:lumMod val="20000"/>
                    <a:lumOff val="80000"/>
                  </a:schemeClr>
                </a:solidFill>
                <a:latin typeface="Times New Roman" pitchFamily="18" charset="0"/>
                <a:cs typeface="Times New Roman" pitchFamily="18" charset="0"/>
              </a:rPr>
              <a:t>PER </a:t>
            </a:r>
            <a:r>
              <a:rPr lang="it-IT" sz="7100" b="1" dirty="0" smtClean="0">
                <a:solidFill>
                  <a:schemeClr val="accent5">
                    <a:lumMod val="20000"/>
                    <a:lumOff val="80000"/>
                  </a:schemeClr>
                </a:solidFill>
                <a:latin typeface="Times New Roman" pitchFamily="18" charset="0"/>
                <a:cs typeface="Times New Roman" pitchFamily="18" charset="0"/>
              </a:rPr>
              <a:t>UN</a:t>
            </a:r>
            <a:r>
              <a:rPr lang="it-IT" sz="7200" b="1" dirty="0" smtClean="0">
                <a:solidFill>
                  <a:schemeClr val="accent5">
                    <a:lumMod val="20000"/>
                    <a:lumOff val="80000"/>
                  </a:schemeClr>
                </a:solidFill>
                <a:latin typeface="Times New Roman" pitchFamily="18" charset="0"/>
                <a:cs typeface="Times New Roman" pitchFamily="18" charset="0"/>
              </a:rPr>
              <a:t>’ANTROPOLOGIA JUNGHIANA: </a:t>
            </a:r>
          </a:p>
          <a:p>
            <a:pPr algn="ctr"/>
            <a:r>
              <a:rPr lang="it-IT" sz="7200" b="1" dirty="0" smtClean="0">
                <a:solidFill>
                  <a:schemeClr val="accent5">
                    <a:lumMod val="20000"/>
                    <a:lumOff val="80000"/>
                  </a:schemeClr>
                </a:solidFill>
                <a:latin typeface="Times New Roman" pitchFamily="18" charset="0"/>
                <a:cs typeface="Times New Roman" pitchFamily="18" charset="0"/>
              </a:rPr>
              <a:t>IL CODICE PSICOLOGICO DEGLI ARCHETIPI</a:t>
            </a:r>
            <a:endParaRPr lang="it-IT" sz="7200" b="1" dirty="0">
              <a:solidFill>
                <a:schemeClr val="accent5">
                  <a:lumMod val="20000"/>
                  <a:lumOff val="8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85872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2388"/>
            <a:ext cx="9144000" cy="7663636"/>
          </a:xfrm>
          <a:prstGeom prst="rect">
            <a:avLst/>
          </a:prstGeom>
          <a:noFill/>
        </p:spPr>
        <p:txBody>
          <a:bodyPr wrap="square" rtlCol="0">
            <a:spAutoFit/>
          </a:bodyPr>
          <a:lstStyle/>
          <a:p>
            <a:r>
              <a:rPr lang="it-IT" sz="2800" b="1" i="1" dirty="0" smtClean="0">
                <a:solidFill>
                  <a:schemeClr val="accent5">
                    <a:lumMod val="20000"/>
                    <a:lumOff val="80000"/>
                  </a:schemeClr>
                </a:solidFill>
                <a:latin typeface="Times New Roman" pitchFamily="18" charset="0"/>
                <a:cs typeface="Times New Roman" pitchFamily="18" charset="0"/>
              </a:rPr>
              <a:t>ABBIAMO ELIMINATO L’EPICA DALLE MATERIE DI STUDIO CURRICOLARE SCOLASTICA:</a:t>
            </a:r>
          </a:p>
          <a:p>
            <a:endParaRPr lang="it-IT" sz="2800" b="1" i="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ABBIAMO ESCUSO LO STUDIO DELLE IMMAGINI ARCHETIPICHE DELLA NOSTRA PSICHE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ABBIAMO CANCELLATO LE NOSTRE RADICI ARCAICHE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ABBIAMO DISTRUTTO UN RETROTERRA CULTURALE EUROPEO </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ABBIAMO RIMOSSO LA SENSAZIONE DI APPARTENENZA COMUNE  AL GENERE UMANO</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ABBIAMO ESCLUSO LA POSSIBILITA’ DI FARE QUALCOSA DI GRANDE ATTRAVERSO IL SACRIFICIO E LA CONOSCENZA</a:t>
            </a:r>
            <a:endParaRPr lang="it-IT" sz="2400" b="1" dirty="0" smtClean="0">
              <a:solidFill>
                <a:srgbClr val="FFFF66"/>
              </a:solidFill>
            </a:endParaRPr>
          </a:p>
          <a:p>
            <a:endParaRPr lang="it-IT" sz="2400" b="1" dirty="0">
              <a:solidFill>
                <a:srgbClr val="FFFF66"/>
              </a:solidFill>
            </a:endParaRPr>
          </a:p>
          <a:p>
            <a:endParaRPr lang="it-IT" sz="2400" dirty="0">
              <a:solidFill>
                <a:srgbClr val="FFFF66"/>
              </a:solidFill>
            </a:endParaRPr>
          </a:p>
          <a:p>
            <a:endParaRPr lang="it-IT" sz="2400" b="1" dirty="0">
              <a:solidFill>
                <a:schemeClr val="accent5">
                  <a:lumMod val="20000"/>
                  <a:lumOff val="80000"/>
                </a:schemeClr>
              </a:solidFill>
              <a:latin typeface="Times New Roman" pitchFamily="18" charset="0"/>
              <a:cs typeface="Times New Roman" pitchFamily="18" charset="0"/>
            </a:endParaRPr>
          </a:p>
        </p:txBody>
      </p:sp>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8244408" y="6499225"/>
            <a:ext cx="1080120"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5649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6" y="-62834"/>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9236" y="-62834"/>
            <a:ext cx="9153236" cy="8032968"/>
          </a:xfrm>
          <a:prstGeom prst="rect">
            <a:avLst/>
          </a:prstGeom>
        </p:spPr>
        <p:txBody>
          <a:bodyPr wrap="square">
            <a:spAutoFit/>
          </a:bodyPr>
          <a:lstStyle/>
          <a:p>
            <a:r>
              <a:rPr lang="it-IT" sz="2400" b="1" dirty="0" smtClean="0">
                <a:solidFill>
                  <a:schemeClr val="accent5">
                    <a:lumMod val="20000"/>
                    <a:lumOff val="80000"/>
                  </a:schemeClr>
                </a:solidFill>
                <a:latin typeface="Times New Roman" pitchFamily="18" charset="0"/>
                <a:cs typeface="Times New Roman" pitchFamily="18" charset="0"/>
              </a:rPr>
              <a:t>PER LA GENTE COMUNE LA </a:t>
            </a:r>
            <a:r>
              <a:rPr lang="it-IT" sz="2400" b="1" dirty="0">
                <a:solidFill>
                  <a:schemeClr val="accent5">
                    <a:lumMod val="20000"/>
                    <a:lumOff val="80000"/>
                  </a:schemeClr>
                </a:solidFill>
                <a:latin typeface="Times New Roman" pitchFamily="18" charset="0"/>
                <a:cs typeface="Times New Roman" pitchFamily="18" charset="0"/>
              </a:rPr>
              <a:t>SCOMPARSA DEI </a:t>
            </a:r>
            <a:r>
              <a:rPr lang="it-IT" sz="2400" b="1" dirty="0" smtClean="0">
                <a:solidFill>
                  <a:schemeClr val="accent5">
                    <a:lumMod val="20000"/>
                    <a:lumOff val="80000"/>
                  </a:schemeClr>
                </a:solidFill>
                <a:latin typeface="Times New Roman" pitchFamily="18" charset="0"/>
                <a:cs typeface="Times New Roman" pitchFamily="18" charset="0"/>
              </a:rPr>
              <a:t>RITI </a:t>
            </a:r>
            <a:r>
              <a:rPr lang="it-IT" sz="2400" b="1" dirty="0">
                <a:solidFill>
                  <a:schemeClr val="accent5">
                    <a:lumMod val="20000"/>
                    <a:lumOff val="80000"/>
                  </a:schemeClr>
                </a:solidFill>
                <a:latin typeface="Times New Roman" pitchFamily="18" charset="0"/>
                <a:cs typeface="Times New Roman" pitchFamily="18" charset="0"/>
              </a:rPr>
              <a:t>TRADIZIONALI  HA CONTRIBUITO ALL’IMPOVERIMENTO CULTURALE E ALLA CADUTA NELLA MARGINALITA</a:t>
            </a:r>
            <a:r>
              <a:rPr lang="it-IT" sz="2400" b="1" dirty="0" smtClean="0">
                <a:solidFill>
                  <a:schemeClr val="accent5">
                    <a:lumMod val="20000"/>
                    <a:lumOff val="80000"/>
                  </a:schemeClr>
                </a:solidFill>
                <a:latin typeface="Times New Roman" pitchFamily="18" charset="0"/>
                <a:cs typeface="Times New Roman" pitchFamily="18" charset="0"/>
              </a:rPr>
              <a:t>’</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a:solidFill>
                  <a:schemeClr val="accent5">
                    <a:lumMod val="20000"/>
                    <a:lumOff val="80000"/>
                  </a:schemeClr>
                </a:solidFill>
                <a:latin typeface="Times New Roman" pitchFamily="18" charset="0"/>
                <a:cs typeface="Times New Roman" pitchFamily="18" charset="0"/>
              </a:rPr>
              <a:t>Ha reso ogni giorno uguale a tutti gli altri, aumentando il senso di noia e il </a:t>
            </a:r>
            <a:r>
              <a:rPr lang="it-IT" sz="2400" b="1" dirty="0" smtClean="0">
                <a:solidFill>
                  <a:schemeClr val="accent5">
                    <a:lumMod val="20000"/>
                    <a:lumOff val="80000"/>
                  </a:schemeClr>
                </a:solidFill>
                <a:latin typeface="Times New Roman" pitchFamily="18" charset="0"/>
                <a:cs typeface="Times New Roman" pitchFamily="18" charset="0"/>
              </a:rPr>
              <a:t>malessere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Ha diminuito ulteriormente le possibilità di riconoscimento sociale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a:solidFill>
                  <a:schemeClr val="accent5">
                    <a:lumMod val="20000"/>
                    <a:lumOff val="80000"/>
                  </a:schemeClr>
                </a:solidFill>
                <a:latin typeface="Times New Roman" pitchFamily="18" charset="0"/>
                <a:cs typeface="Times New Roman" pitchFamily="18" charset="0"/>
              </a:rPr>
              <a:t>L’attività sportiva, </a:t>
            </a:r>
            <a:r>
              <a:rPr lang="it-IT" sz="2400" b="1" dirty="0" smtClean="0">
                <a:solidFill>
                  <a:schemeClr val="accent5">
                    <a:lumMod val="20000"/>
                    <a:lumOff val="80000"/>
                  </a:schemeClr>
                </a:solidFill>
                <a:latin typeface="Times New Roman" pitchFamily="18" charset="0"/>
                <a:cs typeface="Times New Roman" pitchFamily="18" charset="0"/>
              </a:rPr>
              <a:t>l’agonismo</a:t>
            </a:r>
            <a:r>
              <a:rPr lang="it-IT" sz="2400" b="1" dirty="0">
                <a:solidFill>
                  <a:schemeClr val="accent5">
                    <a:lumMod val="20000"/>
                    <a:lumOff val="80000"/>
                  </a:schemeClr>
                </a:solidFill>
                <a:latin typeface="Times New Roman" pitchFamily="18" charset="0"/>
                <a:cs typeface="Times New Roman" pitchFamily="18" charset="0"/>
              </a:rPr>
              <a:t>, le attività estreme, possono sostituire l’iniziazione, perché dimostrano, a se stessi e al gruppo di riferimento, valore e capacità di </a:t>
            </a:r>
            <a:r>
              <a:rPr lang="it-IT" sz="2400" b="1" dirty="0" smtClean="0">
                <a:solidFill>
                  <a:schemeClr val="accent5">
                    <a:lumMod val="20000"/>
                    <a:lumOff val="80000"/>
                  </a:schemeClr>
                </a:solidFill>
                <a:latin typeface="Times New Roman" pitchFamily="18" charset="0"/>
                <a:cs typeface="Times New Roman" pitchFamily="18" charset="0"/>
              </a:rPr>
              <a:t>rischio</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i="1" dirty="0" smtClean="0">
                <a:solidFill>
                  <a:schemeClr val="accent5">
                    <a:lumMod val="20000"/>
                    <a:lumOff val="80000"/>
                  </a:schemeClr>
                </a:solidFill>
                <a:latin typeface="Times New Roman" pitchFamily="18" charset="0"/>
                <a:cs typeface="Times New Roman" pitchFamily="18" charset="0"/>
              </a:rPr>
              <a:t>MA NON E’ LA STESSA COSA, PERCHE’ CI LASCIANO DISARMATI E IMPOTENTI DI FRONTE ALLE PULSIONI ARCHETIPICHE DEL NOSTRO INCONSCIO, CHE NON SAPPIAMO PIU’ NE’ RICONOSCERE NE’ CONTROLLARE</a:t>
            </a:r>
            <a:r>
              <a:rPr lang="it-IT" sz="2400" i="1" dirty="0" smtClean="0">
                <a:solidFill>
                  <a:schemeClr val="accent5">
                    <a:lumMod val="20000"/>
                    <a:lumOff val="80000"/>
                  </a:schemeClr>
                </a:solidFill>
                <a:latin typeface="Times New Roman" pitchFamily="18" charset="0"/>
                <a:cs typeface="Times New Roman" pitchFamily="18" charset="0"/>
              </a:rPr>
              <a:t> </a:t>
            </a:r>
            <a:endParaRPr lang="it-IT" sz="2400" i="1" dirty="0">
              <a:solidFill>
                <a:schemeClr val="accent5">
                  <a:lumMod val="20000"/>
                  <a:lumOff val="80000"/>
                </a:schemeClr>
              </a:solidFill>
              <a:latin typeface="Times New Roman" pitchFamily="18" charset="0"/>
              <a:cs typeface="Times New Roman" pitchFamily="18" charset="0"/>
            </a:endParaRPr>
          </a:p>
          <a:p>
            <a:endParaRPr lang="it-IT" b="1" dirty="0" smtClean="0">
              <a:solidFill>
                <a:srgbClr val="FFFF66"/>
              </a:solidFill>
            </a:endParaRPr>
          </a:p>
          <a:p>
            <a:endParaRPr lang="it-IT" b="1" dirty="0">
              <a:solidFill>
                <a:srgbClr val="FFFF66"/>
              </a:solidFill>
            </a:endParaRPr>
          </a:p>
          <a:p>
            <a:endParaRPr lang="it-IT" b="1" dirty="0" smtClean="0">
              <a:solidFill>
                <a:srgbClr val="FFFF66"/>
              </a:solidFill>
            </a:endParaRPr>
          </a:p>
          <a:p>
            <a:endParaRPr lang="it-IT" b="1" dirty="0">
              <a:solidFill>
                <a:srgbClr val="FFFF66"/>
              </a:solidFill>
            </a:endParaRPr>
          </a:p>
          <a:p>
            <a:endParaRPr lang="it-IT" dirty="0">
              <a:solidFill>
                <a:srgbClr val="FFFF66"/>
              </a:solidFill>
            </a:endParaRPr>
          </a:p>
          <a:p>
            <a:endParaRPr lang="it-IT" dirty="0"/>
          </a:p>
        </p:txBody>
      </p:sp>
      <p:pic>
        <p:nvPicPr>
          <p:cNvPr id="8" name="Picture 4" descr="donn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8244408" y="6508395"/>
            <a:ext cx="1008112"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412544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0" y="0"/>
            <a:ext cx="9144000" cy="6924973"/>
          </a:xfrm>
          <a:prstGeom prst="rect">
            <a:avLst/>
          </a:prstGeom>
          <a:noFill/>
        </p:spPr>
        <p:txBody>
          <a:bodyPr wrap="square" rtlCol="0">
            <a:spAutoFit/>
          </a:bodyPr>
          <a:lstStyle/>
          <a:p>
            <a:r>
              <a:rPr lang="it-IT" sz="4000" b="1" dirty="0" smtClean="0">
                <a:solidFill>
                  <a:schemeClr val="accent5">
                    <a:lumMod val="20000"/>
                    <a:lumOff val="80000"/>
                  </a:schemeClr>
                </a:solidFill>
                <a:latin typeface="Times New Roman" pitchFamily="18" charset="0"/>
                <a:cs typeface="Times New Roman" pitchFamily="18" charset="0"/>
              </a:rPr>
              <a:t>LE LEGGI DELL’INIZIAZIONE FAI DA TE NON OBBEDISCONO ALLE STESSE REGOLE DELLA SOCIETA’</a:t>
            </a:r>
          </a:p>
          <a:p>
            <a:endParaRPr lang="it-IT" sz="2400" b="1" dirty="0" smtClean="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Esaltano l’individualismo</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Celebrano violenza ed aggressività</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Giustificano il fine coi mezzi</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Sono circoscritte a gruppi limitati e non comunicanti</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Non sono socialmente riconosciute, quindi la prova si rivela inutile e spesso fa scoppiare una sensazione di fallimento</a:t>
            </a:r>
          </a:p>
          <a:p>
            <a:endParaRPr lang="it-IT" sz="4000" b="1" dirty="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   </a:t>
            </a:r>
            <a:endParaRPr lang="it-IT" sz="2000" b="1" dirty="0">
              <a:solidFill>
                <a:schemeClr val="accent5">
                  <a:lumMod val="20000"/>
                  <a:lumOff val="80000"/>
                </a:schemeClr>
              </a:solidFill>
              <a:latin typeface="Times New Roman" pitchFamily="18" charset="0"/>
              <a:cs typeface="Times New Roman" pitchFamily="18" charset="0"/>
            </a:endParaRPr>
          </a:p>
        </p:txBody>
      </p:sp>
      <p:pic>
        <p:nvPicPr>
          <p:cNvPr id="7"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8172400" y="6488011"/>
            <a:ext cx="1008112"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62345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 y="-148138"/>
            <a:ext cx="9192561" cy="700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0" y="-52388"/>
            <a:ext cx="9144000" cy="6555641"/>
          </a:xfrm>
          <a:prstGeom prst="rect">
            <a:avLst/>
          </a:prstGeom>
          <a:noFill/>
        </p:spPr>
        <p:txBody>
          <a:bodyPr wrap="square" rtlCol="0">
            <a:spAutoFit/>
          </a:bodyPr>
          <a:lstStyle/>
          <a:p>
            <a:r>
              <a:rPr lang="it-IT" sz="2800" b="1" dirty="0" smtClean="0">
                <a:solidFill>
                  <a:schemeClr val="accent5">
                    <a:lumMod val="20000"/>
                    <a:lumOff val="80000"/>
                  </a:schemeClr>
                </a:solidFill>
                <a:latin typeface="Times New Roman" pitchFamily="18" charset="0"/>
                <a:cs typeface="Times New Roman" pitchFamily="18" charset="0"/>
              </a:rPr>
              <a:t>E’ NECESSARIO RECUPERARE LA CONOSCENZA DELLE IMMAGINI ARCHETIPE </a:t>
            </a:r>
          </a:p>
          <a:p>
            <a:endParaRPr lang="it-IT" sz="2800" b="1" dirty="0">
              <a:solidFill>
                <a:schemeClr val="accent5">
                  <a:lumMod val="20000"/>
                  <a:lumOff val="80000"/>
                </a:schemeClr>
              </a:solidFill>
              <a:latin typeface="Times New Roman" pitchFamily="18" charset="0"/>
              <a:cs typeface="Times New Roman" pitchFamily="18" charset="0"/>
            </a:endParaRPr>
          </a:p>
          <a:p>
            <a:r>
              <a:rPr lang="it-IT" sz="2800" b="1" dirty="0" smtClean="0">
                <a:solidFill>
                  <a:schemeClr val="accent5">
                    <a:lumMod val="20000"/>
                    <a:lumOff val="80000"/>
                  </a:schemeClr>
                </a:solidFill>
                <a:latin typeface="Times New Roman" pitchFamily="18" charset="0"/>
                <a:cs typeface="Times New Roman" pitchFamily="18" charset="0"/>
              </a:rPr>
              <a:t>L’antropologia degli archetipi  può far emergere i tratti comuni, condivisi, accettabili in una società globalizzata, fatta di persone diverse per provenienza, cultura, religione</a:t>
            </a:r>
          </a:p>
          <a:p>
            <a:endParaRPr lang="it-IT" sz="2800" b="1" dirty="0">
              <a:solidFill>
                <a:schemeClr val="accent5">
                  <a:lumMod val="20000"/>
                  <a:lumOff val="80000"/>
                </a:schemeClr>
              </a:solidFill>
              <a:latin typeface="Times New Roman" pitchFamily="18" charset="0"/>
              <a:cs typeface="Times New Roman" pitchFamily="18" charset="0"/>
            </a:endParaRPr>
          </a:p>
          <a:p>
            <a:r>
              <a:rPr lang="it-IT" sz="2800" b="1" dirty="0" smtClean="0">
                <a:solidFill>
                  <a:schemeClr val="accent5">
                    <a:lumMod val="20000"/>
                    <a:lumOff val="80000"/>
                  </a:schemeClr>
                </a:solidFill>
                <a:latin typeface="Times New Roman" pitchFamily="18" charset="0"/>
                <a:cs typeface="Times New Roman" pitchFamily="18" charset="0"/>
              </a:rPr>
              <a:t>Può creare una nuova condivisione attraverso riti in cui la gente riesca ad immedesimarsi</a:t>
            </a:r>
          </a:p>
          <a:p>
            <a:endParaRPr lang="it-IT" sz="2800" b="1" dirty="0">
              <a:solidFill>
                <a:schemeClr val="accent5">
                  <a:lumMod val="20000"/>
                  <a:lumOff val="80000"/>
                </a:schemeClr>
              </a:solidFill>
              <a:latin typeface="Times New Roman" pitchFamily="18" charset="0"/>
              <a:cs typeface="Times New Roman" pitchFamily="18" charset="0"/>
            </a:endParaRPr>
          </a:p>
          <a:p>
            <a:r>
              <a:rPr lang="it-IT" sz="2800" b="1" dirty="0" smtClean="0">
                <a:solidFill>
                  <a:schemeClr val="accent5">
                    <a:lumMod val="20000"/>
                    <a:lumOff val="80000"/>
                  </a:schemeClr>
                </a:solidFill>
                <a:latin typeface="Times New Roman" pitchFamily="18" charset="0"/>
                <a:cs typeface="Times New Roman" pitchFamily="18" charset="0"/>
              </a:rPr>
              <a:t>Può fondare nuove regole etiche</a:t>
            </a:r>
          </a:p>
          <a:p>
            <a:endParaRPr lang="it-IT" sz="2800" b="1" dirty="0">
              <a:solidFill>
                <a:schemeClr val="accent5">
                  <a:lumMod val="20000"/>
                  <a:lumOff val="80000"/>
                </a:schemeClr>
              </a:solidFill>
              <a:latin typeface="Times New Roman" pitchFamily="18" charset="0"/>
              <a:cs typeface="Times New Roman" pitchFamily="18" charset="0"/>
            </a:endParaRPr>
          </a:p>
          <a:p>
            <a:r>
              <a:rPr lang="it-IT" sz="2800" b="1" dirty="0" smtClean="0">
                <a:solidFill>
                  <a:schemeClr val="accent5">
                    <a:lumMod val="20000"/>
                    <a:lumOff val="80000"/>
                  </a:schemeClr>
                </a:solidFill>
                <a:latin typeface="Times New Roman" pitchFamily="18" charset="0"/>
                <a:cs typeface="Times New Roman" pitchFamily="18" charset="0"/>
              </a:rPr>
              <a:t>Può dare strumenti di comprensione</a:t>
            </a:r>
          </a:p>
          <a:p>
            <a:endParaRPr lang="it-IT" sz="2800" b="1" dirty="0">
              <a:solidFill>
                <a:schemeClr val="accent5">
                  <a:lumMod val="20000"/>
                  <a:lumOff val="80000"/>
                </a:schemeClr>
              </a:solidFill>
              <a:latin typeface="Times New Roman" pitchFamily="18" charset="0"/>
              <a:cs typeface="Times New Roman" pitchFamily="18" charset="0"/>
            </a:endParaRPr>
          </a:p>
          <a:p>
            <a:r>
              <a:rPr lang="it-IT" sz="2800" b="1" dirty="0" smtClean="0">
                <a:solidFill>
                  <a:schemeClr val="accent5">
                    <a:lumMod val="20000"/>
                    <a:lumOff val="80000"/>
                  </a:schemeClr>
                </a:solidFill>
                <a:latin typeface="Times New Roman" pitchFamily="18" charset="0"/>
                <a:cs typeface="Times New Roman" pitchFamily="18" charset="0"/>
              </a:rPr>
              <a:t>Può limitare l’aggressività e il conflitto sociale</a:t>
            </a:r>
            <a:endParaRPr lang="it-IT" sz="2800" b="1" dirty="0">
              <a:solidFill>
                <a:schemeClr val="accent5">
                  <a:lumMod val="20000"/>
                  <a:lumOff val="80000"/>
                </a:schemeClr>
              </a:solidFill>
              <a:latin typeface="Times New Roman" pitchFamily="18" charset="0"/>
              <a:cs typeface="Times New Roman" pitchFamily="18" charset="0"/>
            </a:endParaRPr>
          </a:p>
        </p:txBody>
      </p:sp>
      <p:pic>
        <p:nvPicPr>
          <p:cNvPr id="8"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6900" y="5557326"/>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8286725" y="6493951"/>
            <a:ext cx="1008112"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533059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5" name="Segnaposto contenuto 4"/>
          <p:cNvSpPr>
            <a:spLocks noGrp="1"/>
          </p:cNvSpPr>
          <p:nvPr>
            <p:ph idx="1"/>
          </p:nvPr>
        </p:nvSpPr>
        <p:spPr/>
        <p:txBody>
          <a:bodyPr/>
          <a:lstStyle/>
          <a:p>
            <a:endParaRPr lang="it-IT"/>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4"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sellaDiTesto 8"/>
          <p:cNvSpPr txBox="1"/>
          <p:nvPr/>
        </p:nvSpPr>
        <p:spPr>
          <a:xfrm>
            <a:off x="0" y="1052736"/>
            <a:ext cx="9144000" cy="2646878"/>
          </a:xfrm>
          <a:prstGeom prst="rect">
            <a:avLst/>
          </a:prstGeom>
          <a:noFill/>
        </p:spPr>
        <p:txBody>
          <a:bodyPr wrap="square" rtlCol="0">
            <a:spAutoFit/>
          </a:bodyPr>
          <a:lstStyle/>
          <a:p>
            <a:pPr algn="ctr"/>
            <a:r>
              <a:rPr lang="it-IT" sz="16600" dirty="0" smtClean="0">
                <a:solidFill>
                  <a:schemeClr val="accent5">
                    <a:lumMod val="20000"/>
                    <a:lumOff val="80000"/>
                  </a:schemeClr>
                </a:solidFill>
                <a:latin typeface="Times New Roman" pitchFamily="18" charset="0"/>
                <a:cs typeface="Times New Roman" pitchFamily="18" charset="0"/>
              </a:rPr>
              <a:t>GRAZIE</a:t>
            </a:r>
            <a:endParaRPr lang="it-IT" sz="16600" dirty="0">
              <a:solidFill>
                <a:schemeClr val="accent5">
                  <a:lumMod val="20000"/>
                  <a:lumOff val="80000"/>
                </a:schemeClr>
              </a:solidFill>
              <a:latin typeface="Times New Roman" pitchFamily="18" charset="0"/>
              <a:cs typeface="Times New Roman" pitchFamily="18" charset="0"/>
            </a:endParaRPr>
          </a:p>
        </p:txBody>
      </p:sp>
      <p:pic>
        <p:nvPicPr>
          <p:cNvPr id="10"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6797" y="5552043"/>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p:cNvSpPr/>
          <p:nvPr/>
        </p:nvSpPr>
        <p:spPr>
          <a:xfrm>
            <a:off x="8172400" y="6488668"/>
            <a:ext cx="1122437"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563540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0" y="-35450"/>
            <a:ext cx="9144000" cy="3785652"/>
          </a:xfrm>
          <a:prstGeom prst="rect">
            <a:avLst/>
          </a:prstGeom>
          <a:noFill/>
        </p:spPr>
        <p:txBody>
          <a:bodyPr wrap="square" rtlCol="0">
            <a:spAutoFit/>
          </a:bodyPr>
          <a:lstStyle/>
          <a:p>
            <a:pPr algn="ctr"/>
            <a:r>
              <a:rPr lang="it-IT" sz="6000" b="1" dirty="0" smtClean="0">
                <a:solidFill>
                  <a:schemeClr val="bg1">
                    <a:lumMod val="95000"/>
                  </a:schemeClr>
                </a:solidFill>
                <a:latin typeface="Times New Roman" pitchFamily="18" charset="0"/>
                <a:cs typeface="Times New Roman" pitchFamily="18" charset="0"/>
              </a:rPr>
              <a:t>NEL MARE DOVE </a:t>
            </a:r>
          </a:p>
          <a:p>
            <a:pPr algn="ctr"/>
            <a:r>
              <a:rPr lang="it-IT" sz="6000" b="1" dirty="0" smtClean="0">
                <a:solidFill>
                  <a:schemeClr val="bg1">
                    <a:lumMod val="95000"/>
                  </a:schemeClr>
                </a:solidFill>
                <a:latin typeface="Times New Roman" pitchFamily="18" charset="0"/>
                <a:cs typeface="Times New Roman" pitchFamily="18" charset="0"/>
              </a:rPr>
              <a:t>IL MISTICO NUOTA L’UOMO COMUNE ANNEGA</a:t>
            </a:r>
            <a:endParaRPr lang="it-IT" sz="6000" dirty="0"/>
          </a:p>
        </p:txBody>
      </p:sp>
      <p:sp>
        <p:nvSpPr>
          <p:cNvPr id="5" name="Rettangolo 4"/>
          <p:cNvSpPr/>
          <p:nvPr/>
        </p:nvSpPr>
        <p:spPr>
          <a:xfrm>
            <a:off x="0" y="3750202"/>
            <a:ext cx="9144000" cy="2708434"/>
          </a:xfrm>
          <a:prstGeom prst="rect">
            <a:avLst/>
          </a:prstGeom>
        </p:spPr>
        <p:txBody>
          <a:bodyPr wrap="square">
            <a:spAutoFit/>
          </a:bodyPr>
          <a:lstStyle/>
          <a:p>
            <a:pPr algn="ctr"/>
            <a:r>
              <a:rPr lang="it-IT" sz="2000" b="1" i="1" dirty="0" smtClean="0">
                <a:solidFill>
                  <a:schemeClr val="accent5">
                    <a:lumMod val="20000"/>
                    <a:lumOff val="80000"/>
                  </a:schemeClr>
                </a:solidFill>
                <a:latin typeface="Times New Roman" pitchFamily="18" charset="0"/>
                <a:cs typeface="Times New Roman" pitchFamily="18" charset="0"/>
              </a:rPr>
              <a:t>LA GENTE HA UN DISPERATO  BISOGNO DI ARCHETIPI </a:t>
            </a:r>
          </a:p>
          <a:p>
            <a:endParaRPr lang="it-IT" b="1" dirty="0">
              <a:solidFill>
                <a:schemeClr val="accent5">
                  <a:lumMod val="20000"/>
                  <a:lumOff val="80000"/>
                </a:schemeClr>
              </a:solidFill>
              <a:latin typeface="Times New Roman" pitchFamily="18" charset="0"/>
              <a:cs typeface="Times New Roman" pitchFamily="18" charset="0"/>
            </a:endParaRPr>
          </a:p>
          <a:p>
            <a:r>
              <a:rPr lang="it-IT" b="1" dirty="0" smtClean="0">
                <a:solidFill>
                  <a:schemeClr val="accent5">
                    <a:lumMod val="20000"/>
                    <a:lumOff val="80000"/>
                  </a:schemeClr>
                </a:solidFill>
                <a:latin typeface="Times New Roman" pitchFamily="18" charset="0"/>
                <a:cs typeface="Times New Roman" pitchFamily="18" charset="0"/>
              </a:rPr>
              <a:t>Gli </a:t>
            </a:r>
            <a:r>
              <a:rPr lang="it-IT" b="1" dirty="0">
                <a:solidFill>
                  <a:schemeClr val="accent5">
                    <a:lumMod val="20000"/>
                    <a:lumOff val="80000"/>
                  </a:schemeClr>
                </a:solidFill>
                <a:latin typeface="Times New Roman" pitchFamily="18" charset="0"/>
                <a:cs typeface="Times New Roman" pitchFamily="18" charset="0"/>
              </a:rPr>
              <a:t>argomenti connessi alla cultura magica e arcaica, riscuotono immediato interesse da parte di tutti: appartenenti ad ogni ceto sociale, di qualunque credo politico. Perché ognuno riesce a ritagliarsi una storia in cui desidererebbe identificarsi, un personaggio che fa parte dei racconti imparati da bambino, un sogno inespresso (essere re per un giorno), che si adatta alla propria mentalità e ai propri desideri</a:t>
            </a:r>
            <a:r>
              <a:rPr lang="it-IT" b="1" dirty="0" smtClean="0">
                <a:solidFill>
                  <a:schemeClr val="accent5">
                    <a:lumMod val="20000"/>
                    <a:lumOff val="80000"/>
                  </a:schemeClr>
                </a:solidFill>
                <a:latin typeface="Times New Roman" pitchFamily="18" charset="0"/>
                <a:cs typeface="Times New Roman" pitchFamily="18" charset="0"/>
              </a:rPr>
              <a:t>.</a:t>
            </a:r>
          </a:p>
          <a:p>
            <a:endParaRPr lang="it-IT" b="1" dirty="0">
              <a:solidFill>
                <a:schemeClr val="accent5">
                  <a:lumMod val="20000"/>
                  <a:lumOff val="80000"/>
                </a:schemeClr>
              </a:solidFill>
              <a:latin typeface="Times New Roman" pitchFamily="18" charset="0"/>
              <a:cs typeface="Times New Roman" pitchFamily="18" charset="0"/>
            </a:endParaRPr>
          </a:p>
          <a:p>
            <a:pPr algn="ctr"/>
            <a:r>
              <a:rPr lang="it-IT" sz="2400" b="1" i="1" dirty="0" smtClean="0">
                <a:solidFill>
                  <a:schemeClr val="accent5">
                    <a:lumMod val="20000"/>
                    <a:lumOff val="80000"/>
                  </a:schemeClr>
                </a:solidFill>
                <a:latin typeface="Times New Roman" pitchFamily="18" charset="0"/>
                <a:cs typeface="Times New Roman" pitchFamily="18" charset="0"/>
              </a:rPr>
              <a:t>CHIEDETE AD UN BAMBINO DI DISEGNARE UN DRAGO!!!!!</a:t>
            </a:r>
            <a:endParaRPr lang="it-IT" sz="2400" b="1" i="1" dirty="0">
              <a:solidFill>
                <a:schemeClr val="accent5">
                  <a:lumMod val="20000"/>
                  <a:lumOff val="80000"/>
                </a:schemeClr>
              </a:solidFill>
              <a:latin typeface="Times New Roman" pitchFamily="18" charset="0"/>
              <a:cs typeface="Times New Roman" pitchFamily="18" charset="0"/>
            </a:endParaRPr>
          </a:p>
        </p:txBody>
      </p:sp>
      <p:pic>
        <p:nvPicPr>
          <p:cNvPr id="7"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2" y="564627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8250721" y="6582897"/>
            <a:ext cx="1080120" cy="338554"/>
          </a:xfrm>
          <a:prstGeom prst="rect">
            <a:avLst/>
          </a:prstGeom>
        </p:spPr>
        <p:txBody>
          <a:bodyPr wrap="square">
            <a:spAutoFit/>
          </a:bodyPr>
          <a:lstStyle/>
          <a:p>
            <a:r>
              <a:rPr lang="it-IT" sz="800" b="1" dirty="0">
                <a:solidFill>
                  <a:schemeClr val="bg1">
                    <a:lumMod val="85000"/>
                  </a:schemeClr>
                </a:solidFill>
                <a:latin typeface="Times New Roman" pitchFamily="18" charset="0"/>
                <a:cs typeface="Times New Roman" pitchFamily="18" charset="0"/>
              </a:rPr>
              <a:t>Michela Zucca</a:t>
            </a:r>
          </a:p>
          <a:p>
            <a:r>
              <a:rPr lang="it-IT" sz="800" b="1" dirty="0">
                <a:solidFill>
                  <a:schemeClr val="bg1">
                    <a:lumMod val="85000"/>
                  </a:schemeClr>
                </a:solidFill>
                <a:latin typeface="Times New Roman" pitchFamily="18" charset="0"/>
                <a:cs typeface="Times New Roman" pitchFamily="18" charset="0"/>
              </a:rPr>
              <a:t>Servizi culturali</a:t>
            </a:r>
          </a:p>
        </p:txBody>
      </p:sp>
    </p:spTree>
    <p:extLst>
      <p:ext uri="{BB962C8B-B14F-4D97-AF65-F5344CB8AC3E}">
        <p14:creationId xmlns:p14="http://schemas.microsoft.com/office/powerpoint/2010/main" val="2310140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1" y="-52388"/>
            <a:ext cx="9144000" cy="7540526"/>
          </a:xfrm>
          <a:prstGeom prst="rect">
            <a:avLst/>
          </a:prstGeom>
          <a:noFill/>
        </p:spPr>
        <p:txBody>
          <a:bodyPr wrap="square" rtlCol="0">
            <a:spAutoFit/>
          </a:bodyPr>
          <a:lstStyle/>
          <a:p>
            <a:r>
              <a:rPr lang="it-IT" sz="2000" b="1" dirty="0" smtClean="0">
                <a:solidFill>
                  <a:schemeClr val="accent5">
                    <a:lumMod val="20000"/>
                    <a:lumOff val="80000"/>
                  </a:schemeClr>
                </a:solidFill>
                <a:latin typeface="Times New Roman" pitchFamily="18" charset="0"/>
                <a:cs typeface="Times New Roman" pitchFamily="18" charset="0"/>
              </a:rPr>
              <a:t>Gran parte degli archetipi che oggi si riescono ad individuare provengono dall’immaginario medioevale. In realtà, sono presenti nella nostra cultura fin dalla notte dei tempi:  le prime manifestazioni specificamente umane non sono legate al bisogno materiale,  ma all’arte e alla religione: sono, di fatto, degli archetipi, legati alla rappresentazione delle forze e degli spiriti della natura, che stanno prima di tutto nella psiche e che vengono rappresentati come divinità o esseri fantastici portatori di idee, qualità o proprietà importanti per la nostra vita, non razionalizzabili e spesso in conflitto fra loro. Sono rappresentazioni di pulsioni primordiali che la «civiltà» cerca di esorcizzare, ma che spuntano fuori inaspettati e ingovernabili (specie se vengono negati). </a:t>
            </a:r>
          </a:p>
          <a:p>
            <a:endParaRPr lang="it-IT" sz="2000" b="1" dirty="0" smtClean="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VEDI IL DESIDERIO DI PACE E L’ESISTENZA DELLA GUERRA</a:t>
            </a:r>
          </a:p>
          <a:p>
            <a:endParaRPr lang="it-IT" sz="2000" b="1" dirty="0" smtClean="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Dopo la vernice superficiale della romanità (che affida ai culti misterici i suoi archetipi….) le invasioni dei «barbari», culturalmente simili alle tribù celtico-liguri che hanno popolato il nostro territorio per migliaia di anni, ripopolano i sogni di draghi e cavalieri, fate, streghe, uomini selvatici e mostri metamorfici, in perenne trasformazione, in contatto continuo con la natura, in perpetuo rapporto di amore ed odio, amicizia e conflitto, superamento e annichilazione, bene e male, uguale e contrario…. </a:t>
            </a:r>
          </a:p>
          <a:p>
            <a:endParaRPr lang="it-IT" sz="2000" b="1" dirty="0" smtClean="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PROPRIO COME LA VITA DEI LORO COMPAGNI UMANI……              </a:t>
            </a:r>
            <a:r>
              <a:rPr lang="it-IT" sz="800" b="1" dirty="0" smtClean="0">
                <a:solidFill>
                  <a:schemeClr val="bg1">
                    <a:lumMod val="85000"/>
                  </a:schemeClr>
                </a:solidFill>
                <a:latin typeface="Times New Roman" pitchFamily="18" charset="0"/>
                <a:cs typeface="Times New Roman" pitchFamily="18" charset="0"/>
              </a:rPr>
              <a:t>Michela</a:t>
            </a:r>
            <a:r>
              <a:rPr lang="it-IT" sz="2000" b="1" dirty="0" smtClean="0">
                <a:solidFill>
                  <a:schemeClr val="bg1">
                    <a:lumMod val="85000"/>
                  </a:schemeClr>
                </a:solidFill>
                <a:latin typeface="Times New Roman" pitchFamily="18" charset="0"/>
                <a:cs typeface="Times New Roman" pitchFamily="18" charset="0"/>
              </a:rPr>
              <a:t> </a:t>
            </a:r>
            <a:r>
              <a:rPr lang="it-IT" sz="800" b="1" dirty="0" smtClean="0">
                <a:solidFill>
                  <a:schemeClr val="bg1">
                    <a:lumMod val="85000"/>
                  </a:schemeClr>
                </a:solidFill>
                <a:latin typeface="Times New Roman" pitchFamily="18" charset="0"/>
                <a:cs typeface="Times New Roman" pitchFamily="18" charset="0"/>
              </a:rPr>
              <a:t>Zucca</a:t>
            </a:r>
          </a:p>
          <a:p>
            <a:r>
              <a:rPr lang="it-IT" sz="800" b="1" dirty="0">
                <a:solidFill>
                  <a:schemeClr val="bg1">
                    <a:lumMod val="85000"/>
                  </a:schemeClr>
                </a:solidFill>
                <a:latin typeface="Times New Roman" pitchFamily="18" charset="0"/>
                <a:cs typeface="Times New Roman" pitchFamily="18" charset="0"/>
              </a:rPr>
              <a:t> </a:t>
            </a:r>
            <a:r>
              <a:rPr lang="it-IT" sz="800" b="1" dirty="0" smtClean="0">
                <a:solidFill>
                  <a:schemeClr val="bg1">
                    <a:lumMod val="85000"/>
                  </a:schemeClr>
                </a:solidFill>
                <a:latin typeface="Times New Roman" pitchFamily="18" charset="0"/>
                <a:cs typeface="Times New Roman" pitchFamily="18" charset="0"/>
              </a:rPr>
              <a:t>                                                                                                                                                                                                                                                                                                                                   Servizi  culturali</a:t>
            </a:r>
            <a:endParaRPr lang="it-IT" sz="800" b="1" dirty="0">
              <a:solidFill>
                <a:schemeClr val="bg1">
                  <a:lumMod val="85000"/>
                </a:schemeClr>
              </a:solidFill>
              <a:latin typeface="Times New Roman" pitchFamily="18" charset="0"/>
              <a:cs typeface="Times New Roman" pitchFamily="18" charset="0"/>
            </a:endParaRPr>
          </a:p>
          <a:p>
            <a:endParaRPr lang="it-IT" sz="800" b="1" dirty="0">
              <a:solidFill>
                <a:schemeClr val="bg1">
                  <a:lumMod val="85000"/>
                </a:schemeClr>
              </a:solidFill>
              <a:latin typeface="Times New Roman" pitchFamily="18" charset="0"/>
              <a:cs typeface="Times New Roman" pitchFamily="18" charset="0"/>
            </a:endParaRPr>
          </a:p>
          <a:p>
            <a:endParaRPr lang="it-IT" sz="2000" b="1" dirty="0">
              <a:solidFill>
                <a:schemeClr val="accent5">
                  <a:lumMod val="20000"/>
                  <a:lumOff val="80000"/>
                </a:schemeClr>
              </a:solidFill>
              <a:latin typeface="Times New Roman" pitchFamily="18" charset="0"/>
              <a:cs typeface="Times New Roman" pitchFamily="18" charset="0"/>
            </a:endParaRPr>
          </a:p>
        </p:txBody>
      </p:sp>
      <p:pic>
        <p:nvPicPr>
          <p:cNvPr id="7"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66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 y="-52388"/>
            <a:ext cx="9144000" cy="7478970"/>
          </a:xfrm>
          <a:prstGeom prst="rect">
            <a:avLst/>
          </a:prstGeom>
          <a:noFill/>
        </p:spPr>
        <p:txBody>
          <a:bodyPr wrap="square" rtlCol="0">
            <a:spAutoFit/>
          </a:bodyPr>
          <a:lstStyle/>
          <a:p>
            <a:r>
              <a:rPr lang="it-IT" sz="2000" b="1" dirty="0" smtClean="0">
                <a:solidFill>
                  <a:schemeClr val="accent5">
                    <a:lumMod val="20000"/>
                    <a:lumOff val="80000"/>
                  </a:schemeClr>
                </a:solidFill>
                <a:latin typeface="Times New Roman" pitchFamily="18" charset="0"/>
                <a:cs typeface="Times New Roman" pitchFamily="18" charset="0"/>
              </a:rPr>
              <a:t>L’idea non è nuova: Agostino li definisce «idee originarie…. Che non sono state create… che sono contenute nell’intelligenza divina».</a:t>
            </a:r>
          </a:p>
          <a:p>
            <a:r>
              <a:rPr lang="it-IT" sz="2000" b="1" dirty="0" smtClean="0">
                <a:solidFill>
                  <a:schemeClr val="accent5">
                    <a:lumMod val="20000"/>
                    <a:lumOff val="80000"/>
                  </a:schemeClr>
                </a:solidFill>
                <a:latin typeface="Times New Roman" pitchFamily="18" charset="0"/>
                <a:cs typeface="Times New Roman" pitchFamily="18" charset="0"/>
              </a:rPr>
              <a:t>Contenuti psichici, non ancora sottoposti ad elaborazione cosciente, dato psichico immediato.</a:t>
            </a:r>
          </a:p>
          <a:p>
            <a:r>
              <a:rPr lang="it-IT" sz="2000" b="1" dirty="0" smtClean="0">
                <a:solidFill>
                  <a:schemeClr val="accent5">
                    <a:lumMod val="20000"/>
                    <a:lumOff val="80000"/>
                  </a:schemeClr>
                </a:solidFill>
                <a:latin typeface="Times New Roman" pitchFamily="18" charset="0"/>
                <a:cs typeface="Times New Roman" pitchFamily="18" charset="0"/>
              </a:rPr>
              <a:t>Anticamente venivano trasmessi a tutti, attraverso varie forme e vari livelli, in maniera tale da riuscire ad essere compresi e gestiti anche dalle persone comuni.</a:t>
            </a:r>
          </a:p>
          <a:p>
            <a:endParaRPr lang="it-IT" sz="2000" b="1" dirty="0" smtClean="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I canali di trasmissione degli archetipi erano prevalentemente:</a:t>
            </a:r>
          </a:p>
          <a:p>
            <a:pPr marL="285750" indent="-285750">
              <a:buFont typeface="Arial" pitchFamily="34" charset="0"/>
              <a:buChar char="•"/>
            </a:pPr>
            <a:r>
              <a:rPr lang="it-IT" sz="2000" b="1" dirty="0" smtClean="0">
                <a:solidFill>
                  <a:schemeClr val="accent5">
                    <a:lumMod val="20000"/>
                    <a:lumOff val="80000"/>
                  </a:schemeClr>
                </a:solidFill>
                <a:latin typeface="Times New Roman" pitchFamily="18" charset="0"/>
                <a:cs typeface="Times New Roman" pitchFamily="18" charset="0"/>
              </a:rPr>
              <a:t>La fiaba (tutte le favole per bambini erano </a:t>
            </a:r>
            <a:r>
              <a:rPr lang="it-IT" sz="2000" b="1" dirty="0" err="1" smtClean="0">
                <a:solidFill>
                  <a:schemeClr val="accent5">
                    <a:lumMod val="20000"/>
                    <a:lumOff val="80000"/>
                  </a:schemeClr>
                </a:solidFill>
                <a:latin typeface="Times New Roman" pitchFamily="18" charset="0"/>
                <a:cs typeface="Times New Roman" pitchFamily="18" charset="0"/>
              </a:rPr>
              <a:t>orrorifiche</a:t>
            </a:r>
            <a:r>
              <a:rPr lang="it-IT" sz="2000" b="1" dirty="0" smtClean="0">
                <a:solidFill>
                  <a:schemeClr val="accent5">
                    <a:lumMod val="20000"/>
                    <a:lumOff val="80000"/>
                  </a:schemeClr>
                </a:solidFill>
                <a:latin typeface="Times New Roman" pitchFamily="18" charset="0"/>
                <a:cs typeface="Times New Roman" pitchFamily="18" charset="0"/>
              </a:rPr>
              <a:t>)</a:t>
            </a:r>
          </a:p>
          <a:p>
            <a:pPr marL="285750" indent="-285750">
              <a:buFont typeface="Arial" pitchFamily="34" charset="0"/>
              <a:buChar char="•"/>
            </a:pPr>
            <a:r>
              <a:rPr lang="it-IT" sz="2000" b="1" dirty="0" smtClean="0">
                <a:solidFill>
                  <a:schemeClr val="accent5">
                    <a:lumMod val="20000"/>
                    <a:lumOff val="80000"/>
                  </a:schemeClr>
                </a:solidFill>
                <a:latin typeface="Times New Roman" pitchFamily="18" charset="0"/>
                <a:cs typeface="Times New Roman" pitchFamily="18" charset="0"/>
              </a:rPr>
              <a:t>Il mito e la saga (che ancora oggi fondano l’identità culturale di un popolo) </a:t>
            </a:r>
          </a:p>
          <a:p>
            <a:pPr marL="285750" indent="-285750">
              <a:buFont typeface="Arial" pitchFamily="34" charset="0"/>
              <a:buChar char="•"/>
            </a:pPr>
            <a:r>
              <a:rPr lang="it-IT" sz="2000" b="1" dirty="0" smtClean="0">
                <a:solidFill>
                  <a:schemeClr val="accent5">
                    <a:lumMod val="20000"/>
                    <a:lumOff val="80000"/>
                  </a:schemeClr>
                </a:solidFill>
                <a:latin typeface="Times New Roman" pitchFamily="18" charset="0"/>
                <a:cs typeface="Times New Roman" pitchFamily="18" charset="0"/>
              </a:rPr>
              <a:t>Le dottrine segrete, riservate agli iniziati (cioè alle caste sacerdotali che detengono  il monopolio della cultura e stanno dietro i governanti).</a:t>
            </a:r>
          </a:p>
          <a:p>
            <a:endParaRPr lang="it-IT" sz="2000" b="1" dirty="0" smtClean="0">
              <a:solidFill>
                <a:schemeClr val="accent5">
                  <a:lumMod val="20000"/>
                  <a:lumOff val="80000"/>
                </a:schemeClr>
              </a:solidFill>
              <a:latin typeface="Times New Roman" pitchFamily="18" charset="0"/>
              <a:cs typeface="Times New Roman" pitchFamily="18" charset="0"/>
            </a:endParaRPr>
          </a:p>
          <a:p>
            <a:r>
              <a:rPr lang="it-IT" sz="2800" b="1" i="1" dirty="0" smtClean="0">
                <a:solidFill>
                  <a:schemeClr val="accent5">
                    <a:lumMod val="20000"/>
                    <a:lumOff val="80000"/>
                  </a:schemeClr>
                </a:solidFill>
                <a:latin typeface="Times New Roman" pitchFamily="18" charset="0"/>
                <a:cs typeface="Times New Roman" pitchFamily="18" charset="0"/>
              </a:rPr>
              <a:t>Gli archetipi venivano tramandati attraverso i SIMBOLI  </a:t>
            </a:r>
          </a:p>
          <a:p>
            <a:r>
              <a:rPr lang="it-IT" sz="2800" b="1" i="1" dirty="0" smtClean="0">
                <a:solidFill>
                  <a:schemeClr val="accent5">
                    <a:lumMod val="20000"/>
                    <a:lumOff val="80000"/>
                  </a:schemeClr>
                </a:solidFill>
                <a:latin typeface="Times New Roman" pitchFamily="18" charset="0"/>
                <a:cs typeface="Times New Roman" pitchFamily="18" charset="0"/>
              </a:rPr>
              <a:t>Agiti collettivamente per mezzo dei RITI </a:t>
            </a:r>
          </a:p>
          <a:p>
            <a:endParaRPr lang="it-IT" sz="2800" b="1" i="1" dirty="0">
              <a:solidFill>
                <a:schemeClr val="accent5">
                  <a:lumMod val="20000"/>
                  <a:lumOff val="80000"/>
                </a:schemeClr>
              </a:solidFill>
              <a:latin typeface="Times New Roman" pitchFamily="18" charset="0"/>
              <a:cs typeface="Times New Roman" pitchFamily="18" charset="0"/>
            </a:endParaRPr>
          </a:p>
          <a:p>
            <a:r>
              <a:rPr lang="it-IT" sz="2800" b="1" i="1" dirty="0" smtClean="0">
                <a:solidFill>
                  <a:schemeClr val="accent5">
                    <a:lumMod val="20000"/>
                    <a:lumOff val="80000"/>
                  </a:schemeClr>
                </a:solidFill>
                <a:latin typeface="Times New Roman" pitchFamily="18" charset="0"/>
                <a:cs typeface="Times New Roman" pitchFamily="18" charset="0"/>
              </a:rPr>
              <a:t>RIVELANO IN MANIERA ECLATANTE LA PRESENZA DELL’ANIMA, IN TUTTE LE SUE MANIFESTAZIONI, ANCHE CONTRADDITTORIE E IMBARAZZANTI</a:t>
            </a:r>
            <a:r>
              <a:rPr lang="it-IT" b="1" dirty="0" smtClean="0">
                <a:solidFill>
                  <a:schemeClr val="bg1">
                    <a:lumMod val="85000"/>
                  </a:schemeClr>
                </a:solidFill>
                <a:latin typeface="Times New Roman" pitchFamily="18" charset="0"/>
                <a:cs typeface="Times New Roman" pitchFamily="18" charset="0"/>
              </a:rPr>
              <a:t>                                                                                                                                                                    	                                                                                                                                </a:t>
            </a:r>
            <a:r>
              <a:rPr lang="it-IT" sz="800" b="1" dirty="0" smtClean="0">
                <a:solidFill>
                  <a:schemeClr val="bg1">
                    <a:lumMod val="85000"/>
                  </a:schemeClr>
                </a:solidFill>
                <a:latin typeface="Times New Roman" pitchFamily="18" charset="0"/>
                <a:cs typeface="Times New Roman" pitchFamily="18" charset="0"/>
              </a:rPr>
              <a:t>Michela </a:t>
            </a:r>
            <a:r>
              <a:rPr lang="it-IT" sz="800" b="1" dirty="0">
                <a:solidFill>
                  <a:schemeClr val="bg1">
                    <a:lumMod val="85000"/>
                  </a:schemeClr>
                </a:solidFill>
                <a:latin typeface="Times New Roman" pitchFamily="18" charset="0"/>
                <a:cs typeface="Times New Roman" pitchFamily="18" charset="0"/>
              </a:rPr>
              <a:t>Zucca</a:t>
            </a:r>
          </a:p>
          <a:p>
            <a:r>
              <a:rPr lang="it-IT" sz="800" b="1" dirty="0">
                <a:solidFill>
                  <a:schemeClr val="bg1">
                    <a:lumMod val="85000"/>
                  </a:schemeClr>
                </a:solidFill>
                <a:latin typeface="Times New Roman" pitchFamily="18" charset="0"/>
                <a:cs typeface="Times New Roman" pitchFamily="18" charset="0"/>
              </a:rPr>
              <a:t> </a:t>
            </a:r>
            <a:r>
              <a:rPr lang="it-IT" sz="800" b="1" dirty="0" smtClean="0">
                <a:solidFill>
                  <a:schemeClr val="bg1">
                    <a:lumMod val="85000"/>
                  </a:schemeClr>
                </a:solidFill>
                <a:latin typeface="Times New Roman" pitchFamily="18" charset="0"/>
                <a:cs typeface="Times New Roman" pitchFamily="18" charset="0"/>
              </a:rPr>
              <a:t>                                                                                                                                                                                                                                                                                                                                   Servizi  </a:t>
            </a:r>
            <a:r>
              <a:rPr lang="it-IT" sz="800" b="1" dirty="0">
                <a:solidFill>
                  <a:schemeClr val="bg1">
                    <a:lumMod val="85000"/>
                  </a:schemeClr>
                </a:solidFill>
                <a:latin typeface="Times New Roman" pitchFamily="18" charset="0"/>
                <a:cs typeface="Times New Roman" pitchFamily="18" charset="0"/>
              </a:rPr>
              <a:t>culturali</a:t>
            </a:r>
          </a:p>
          <a:p>
            <a:endParaRPr lang="it-IT" dirty="0"/>
          </a:p>
        </p:txBody>
      </p:sp>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2" y="5661248"/>
            <a:ext cx="706437"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5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2388"/>
            <a:ext cx="9144000" cy="7232749"/>
          </a:xfrm>
          <a:prstGeom prst="rect">
            <a:avLst/>
          </a:prstGeom>
          <a:noFill/>
        </p:spPr>
        <p:txBody>
          <a:bodyPr wrap="square" rtlCol="0">
            <a:spAutoFit/>
          </a:bodyPr>
          <a:lstStyle/>
          <a:p>
            <a:r>
              <a:rPr lang="it-IT" sz="2000" b="1" dirty="0" smtClean="0">
                <a:solidFill>
                  <a:schemeClr val="accent5">
                    <a:lumMod val="20000"/>
                    <a:lumOff val="80000"/>
                  </a:schemeClr>
                </a:solidFill>
                <a:latin typeface="Times New Roman" pitchFamily="18" charset="0"/>
                <a:cs typeface="Times New Roman" pitchFamily="18" charset="0"/>
              </a:rPr>
              <a:t>Le religioni rivelate che si sostituiscono a quelle della natura tentano di addomesticare le immagini archetipiche,  relegandole alle allucinazioni dei mistici, e sostituiscono le lotte all’ultimo sangue degli antichi cavalieri ai martiri dei santi cristiani, assumendo, se necessario, anche il ruolo di cappellani militari in nome dell’umana pietà…. </a:t>
            </a:r>
          </a:p>
          <a:p>
            <a:endParaRPr lang="it-IT" sz="2000" b="1" dirty="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MA GLI ARCHETIPI SONO AMORALI, PERCHE’ SONO LA RAPPRESENTAZIONE COSCIENTE DELLE TEMPESTE DELL’ANIMO UMANO, IN CUI ESISTE TUTTO E IL SUO CONTRARIO, IN UN UNICO ESSERE COMPLESSO</a:t>
            </a:r>
          </a:p>
          <a:p>
            <a:endParaRPr lang="it-IT" sz="2000" b="1" dirty="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Primitiva o no, l’umanità sta sempre al confine di cose che essa stessa compie, ma che non riesce a controllare: non può nulla nei confronti di se stessa:</a:t>
            </a:r>
          </a:p>
          <a:p>
            <a:endParaRPr lang="it-IT" sz="2000" b="1" dirty="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E GLI DEI LE ADDITANO LA VIA DEL DESTINO…….</a:t>
            </a:r>
          </a:p>
          <a:p>
            <a:endParaRPr lang="it-IT" sz="2000" b="1" dirty="0">
              <a:solidFill>
                <a:schemeClr val="accent5">
                  <a:lumMod val="20000"/>
                  <a:lumOff val="80000"/>
                </a:schemeClr>
              </a:solidFill>
              <a:latin typeface="Times New Roman" pitchFamily="18" charset="0"/>
              <a:cs typeface="Times New Roman" pitchFamily="18" charset="0"/>
            </a:endParaRPr>
          </a:p>
          <a:p>
            <a:r>
              <a:rPr lang="it-IT" sz="2000" b="1" dirty="0" smtClean="0">
                <a:solidFill>
                  <a:schemeClr val="accent5">
                    <a:lumMod val="20000"/>
                    <a:lumOff val="80000"/>
                  </a:schemeClr>
                </a:solidFill>
                <a:latin typeface="Times New Roman" pitchFamily="18" charset="0"/>
                <a:cs typeface="Times New Roman" pitchFamily="18" charset="0"/>
              </a:rPr>
              <a:t>Oggi siamo diventati coscienti e progrediti: chiamiamo gli dei FATTORI (DI CAUSA).</a:t>
            </a:r>
          </a:p>
          <a:p>
            <a:endParaRPr lang="it-IT" sz="2000" b="1" dirty="0">
              <a:solidFill>
                <a:schemeClr val="accent5">
                  <a:lumMod val="20000"/>
                  <a:lumOff val="80000"/>
                </a:schemeClr>
              </a:solidFill>
              <a:latin typeface="Times New Roman" pitchFamily="18" charset="0"/>
              <a:cs typeface="Times New Roman" pitchFamily="18" charset="0"/>
            </a:endParaRPr>
          </a:p>
          <a:p>
            <a:r>
              <a:rPr lang="it-IT" sz="2400" b="1" i="1" dirty="0" smtClean="0">
                <a:solidFill>
                  <a:schemeClr val="accent5">
                    <a:lumMod val="20000"/>
                    <a:lumOff val="80000"/>
                  </a:schemeClr>
                </a:solidFill>
                <a:latin typeface="Times New Roman" pitchFamily="18" charset="0"/>
                <a:cs typeface="Times New Roman" pitchFamily="18" charset="0"/>
              </a:rPr>
              <a:t>Per quanto riguarda la coscienza, siamo (finalmente….) «civili», padroni  delle nostre azioni: siamo i fattori di noi stessi. </a:t>
            </a:r>
          </a:p>
          <a:p>
            <a:pPr lvl="0"/>
            <a:r>
              <a:rPr lang="it-IT" sz="800" b="1" dirty="0" smtClean="0">
                <a:solidFill>
                  <a:prstClr val="white">
                    <a:lumMod val="85000"/>
                  </a:prstClr>
                </a:solidFill>
                <a:latin typeface="Times New Roman" pitchFamily="18" charset="0"/>
                <a:cs typeface="Times New Roman" pitchFamily="18" charset="0"/>
              </a:rPr>
              <a:t>                                                                                  							Michela </a:t>
            </a:r>
            <a:r>
              <a:rPr lang="it-IT" sz="800" b="1" dirty="0">
                <a:solidFill>
                  <a:prstClr val="white">
                    <a:lumMod val="85000"/>
                  </a:prstClr>
                </a:solidFill>
                <a:latin typeface="Times New Roman" pitchFamily="18" charset="0"/>
                <a:cs typeface="Times New Roman" pitchFamily="18" charset="0"/>
              </a:rPr>
              <a:t>Zucca</a:t>
            </a:r>
          </a:p>
          <a:p>
            <a:pPr lvl="0"/>
            <a:r>
              <a:rPr lang="it-IT" sz="800" b="1" dirty="0" smtClean="0">
                <a:solidFill>
                  <a:prstClr val="white">
                    <a:lumMod val="85000"/>
                  </a:prstClr>
                </a:solidFill>
                <a:latin typeface="Times New Roman" pitchFamily="18" charset="0"/>
                <a:cs typeface="Times New Roman" pitchFamily="18" charset="0"/>
              </a:rPr>
              <a:t>									Servizi </a:t>
            </a:r>
            <a:r>
              <a:rPr lang="it-IT" sz="800" b="1" dirty="0">
                <a:solidFill>
                  <a:prstClr val="white">
                    <a:lumMod val="85000"/>
                  </a:prstClr>
                </a:solidFill>
                <a:latin typeface="Times New Roman" pitchFamily="18" charset="0"/>
                <a:cs typeface="Times New Roman" pitchFamily="18" charset="0"/>
              </a:rPr>
              <a:t>culturali</a:t>
            </a:r>
          </a:p>
          <a:p>
            <a:endParaRPr lang="it-IT" sz="2000" b="1" dirty="0">
              <a:solidFill>
                <a:schemeClr val="accent5">
                  <a:lumMod val="20000"/>
                  <a:lumOff val="80000"/>
                </a:schemeClr>
              </a:solidFill>
              <a:latin typeface="Times New Roman" pitchFamily="18" charset="0"/>
              <a:cs typeface="Times New Roman" pitchFamily="18" charset="0"/>
            </a:endParaRPr>
          </a:p>
        </p:txBody>
      </p:sp>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5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2388"/>
            <a:ext cx="9144000" cy="7663636"/>
          </a:xfrm>
          <a:prstGeom prst="rect">
            <a:avLst/>
          </a:prstGeom>
          <a:noFill/>
        </p:spPr>
        <p:txBody>
          <a:bodyPr wrap="square" rtlCol="0">
            <a:spAutoFit/>
          </a:bodyPr>
          <a:lstStyle/>
          <a:p>
            <a:r>
              <a:rPr lang="it-IT" sz="2800" b="1" i="1" dirty="0" smtClean="0">
                <a:solidFill>
                  <a:schemeClr val="accent5">
                    <a:lumMod val="20000"/>
                    <a:lumOff val="80000"/>
                  </a:schemeClr>
                </a:solidFill>
                <a:latin typeface="Times New Roman" pitchFamily="18" charset="0"/>
                <a:cs typeface="Times New Roman" pitchFamily="18" charset="0"/>
              </a:rPr>
              <a:t>Apprendere una cosa del genere è decisamente sgradevole: nulla ci delude più della scoperta della nostra insufficienza. Ciò può perfino far nascere un panico primitivo, perché la supremazia della coscienza, oggetto della nostra fede e della nostra cura timorosa di esseri «civili», segreto del successo umano,  si trova pericolosamente messa in dubbio.</a:t>
            </a:r>
          </a:p>
          <a:p>
            <a:endParaRPr lang="it-IT" sz="2000" b="1" dirty="0">
              <a:solidFill>
                <a:schemeClr val="accent5">
                  <a:lumMod val="20000"/>
                  <a:lumOff val="80000"/>
                </a:schemeClr>
              </a:solidFill>
              <a:latin typeface="Times New Roman" pitchFamily="18" charset="0"/>
              <a:cs typeface="Times New Roman" pitchFamily="18" charset="0"/>
            </a:endParaRPr>
          </a:p>
          <a:p>
            <a:r>
              <a:rPr lang="it-IT" sz="2800" b="1" dirty="0">
                <a:solidFill>
                  <a:schemeClr val="accent5">
                    <a:lumMod val="20000"/>
                    <a:lumOff val="80000"/>
                  </a:schemeClr>
                </a:solidFill>
                <a:latin typeface="Times New Roman" pitchFamily="18" charset="0"/>
                <a:cs typeface="Times New Roman" pitchFamily="18" charset="0"/>
              </a:rPr>
              <a:t>Le paure aumentano, anche se questa è la società meno pericolosa e più sicura della storia dell’umanità</a:t>
            </a:r>
            <a:endParaRPr lang="it-IT" sz="2800" dirty="0">
              <a:solidFill>
                <a:schemeClr val="accent5">
                  <a:lumMod val="20000"/>
                  <a:lumOff val="80000"/>
                </a:schemeClr>
              </a:solidFill>
              <a:latin typeface="Times New Roman" pitchFamily="18" charset="0"/>
              <a:cs typeface="Times New Roman" pitchFamily="18" charset="0"/>
            </a:endParaRPr>
          </a:p>
          <a:p>
            <a:pPr marL="800100" lvl="1" indent="-342900">
              <a:buFont typeface="Arial" pitchFamily="34" charset="0"/>
              <a:buChar char="•"/>
            </a:pPr>
            <a:r>
              <a:rPr lang="it-IT" sz="2400" dirty="0">
                <a:solidFill>
                  <a:schemeClr val="accent5">
                    <a:lumMod val="20000"/>
                    <a:lumOff val="80000"/>
                  </a:schemeClr>
                </a:solidFill>
                <a:latin typeface="Times New Roman" pitchFamily="18" charset="0"/>
                <a:cs typeface="Times New Roman" pitchFamily="18" charset="0"/>
              </a:rPr>
              <a:t>assenza di guerre</a:t>
            </a:r>
          </a:p>
          <a:p>
            <a:pPr marL="800100" lvl="1" indent="-342900">
              <a:buFont typeface="Arial" pitchFamily="34" charset="0"/>
              <a:buChar char="•"/>
            </a:pPr>
            <a:r>
              <a:rPr lang="it-IT" sz="2400" dirty="0">
                <a:solidFill>
                  <a:schemeClr val="accent5">
                    <a:lumMod val="20000"/>
                    <a:lumOff val="80000"/>
                  </a:schemeClr>
                </a:solidFill>
                <a:latin typeface="Times New Roman" pitchFamily="18" charset="0"/>
                <a:cs typeface="Times New Roman" pitchFamily="18" charset="0"/>
              </a:rPr>
              <a:t>benessere diffuso</a:t>
            </a:r>
          </a:p>
          <a:p>
            <a:pPr marL="800100" lvl="1" indent="-342900">
              <a:buFont typeface="Arial" pitchFamily="34" charset="0"/>
              <a:buChar char="•"/>
            </a:pPr>
            <a:r>
              <a:rPr lang="it-IT" sz="2400" dirty="0">
                <a:solidFill>
                  <a:schemeClr val="accent5">
                    <a:lumMod val="20000"/>
                    <a:lumOff val="80000"/>
                  </a:schemeClr>
                </a:solidFill>
                <a:latin typeface="Times New Roman" pitchFamily="18" charset="0"/>
                <a:cs typeface="Times New Roman" pitchFamily="18" charset="0"/>
              </a:rPr>
              <a:t>welfare state</a:t>
            </a:r>
          </a:p>
          <a:p>
            <a:pPr marL="800100" lvl="1" indent="-342900">
              <a:buFont typeface="Arial" pitchFamily="34" charset="0"/>
              <a:buChar char="•"/>
            </a:pPr>
            <a:r>
              <a:rPr lang="it-IT" sz="2400" dirty="0">
                <a:solidFill>
                  <a:schemeClr val="accent5">
                    <a:lumMod val="20000"/>
                    <a:lumOff val="80000"/>
                  </a:schemeClr>
                </a:solidFill>
                <a:latin typeface="Times New Roman" pitchFamily="18" charset="0"/>
                <a:cs typeface="Times New Roman" pitchFamily="18" charset="0"/>
              </a:rPr>
              <a:t>alte aspettative di vita </a:t>
            </a:r>
          </a:p>
          <a:p>
            <a:pPr marL="800100" lvl="1" indent="-342900">
              <a:buFont typeface="Arial" pitchFamily="34" charset="0"/>
              <a:buChar char="•"/>
            </a:pPr>
            <a:r>
              <a:rPr lang="it-IT" sz="2400" dirty="0">
                <a:solidFill>
                  <a:schemeClr val="accent5">
                    <a:lumMod val="20000"/>
                    <a:lumOff val="80000"/>
                  </a:schemeClr>
                </a:solidFill>
                <a:latin typeface="Times New Roman" pitchFamily="18" charset="0"/>
                <a:cs typeface="Times New Roman" pitchFamily="18" charset="0"/>
              </a:rPr>
              <a:t>sicurezza </a:t>
            </a:r>
            <a:r>
              <a:rPr lang="it-IT" sz="2400" dirty="0" smtClean="0">
                <a:solidFill>
                  <a:schemeClr val="accent5">
                    <a:lumMod val="20000"/>
                    <a:lumOff val="80000"/>
                  </a:schemeClr>
                </a:solidFill>
                <a:latin typeface="Times New Roman" pitchFamily="18" charset="0"/>
                <a:cs typeface="Times New Roman" pitchFamily="18" charset="0"/>
              </a:rPr>
              <a:t>sociale</a:t>
            </a:r>
          </a:p>
          <a:p>
            <a:pPr marL="800100" lvl="1" indent="-342900">
              <a:buFont typeface="Arial" pitchFamily="34" charset="0"/>
              <a:buChar char="•"/>
            </a:pPr>
            <a:r>
              <a:rPr lang="it-IT" sz="2400" dirty="0" smtClean="0">
                <a:solidFill>
                  <a:schemeClr val="accent5">
                    <a:lumMod val="20000"/>
                    <a:lumOff val="80000"/>
                  </a:schemeClr>
                </a:solidFill>
                <a:latin typeface="Times New Roman" pitchFamily="18" charset="0"/>
                <a:cs typeface="Times New Roman" pitchFamily="18" charset="0"/>
              </a:rPr>
              <a:t>democrazia</a:t>
            </a:r>
            <a:endParaRPr lang="it-IT" sz="2400" dirty="0">
              <a:solidFill>
                <a:schemeClr val="accent5">
                  <a:lumMod val="20000"/>
                  <a:lumOff val="80000"/>
                </a:schemeClr>
              </a:solidFill>
              <a:latin typeface="Times New Roman" pitchFamily="18" charset="0"/>
              <a:cs typeface="Times New Roman" pitchFamily="18" charset="0"/>
            </a:endParaRPr>
          </a:p>
          <a:p>
            <a:endParaRPr lang="it-IT" sz="2400" b="1" dirty="0">
              <a:solidFill>
                <a:schemeClr val="accent5">
                  <a:lumMod val="20000"/>
                  <a:lumOff val="80000"/>
                </a:schemeClr>
              </a:solidFill>
              <a:latin typeface="Times New Roman" pitchFamily="18" charset="0"/>
              <a:cs typeface="Times New Roman" pitchFamily="18" charset="0"/>
            </a:endParaRPr>
          </a:p>
          <a:p>
            <a:r>
              <a:rPr lang="it-IT" b="1" dirty="0" smtClean="0">
                <a:solidFill>
                  <a:schemeClr val="bg1">
                    <a:lumMod val="85000"/>
                  </a:schemeClr>
                </a:solidFill>
                <a:latin typeface="Times New Roman" pitchFamily="18" charset="0"/>
                <a:cs typeface="Times New Roman" pitchFamily="18" charset="0"/>
              </a:rPr>
              <a:t>                                                                                                                                  </a:t>
            </a:r>
          </a:p>
          <a:p>
            <a:r>
              <a:rPr lang="it-IT" sz="800" b="1" dirty="0">
                <a:solidFill>
                  <a:schemeClr val="bg1">
                    <a:lumMod val="85000"/>
                  </a:schemeClr>
                </a:solidFill>
                <a:latin typeface="Times New Roman" pitchFamily="18" charset="0"/>
                <a:cs typeface="Times New Roman" pitchFamily="18" charset="0"/>
              </a:rPr>
              <a:t> </a:t>
            </a:r>
            <a:r>
              <a:rPr lang="it-IT" sz="800" b="1" dirty="0" smtClean="0">
                <a:solidFill>
                  <a:schemeClr val="bg1">
                    <a:lumMod val="85000"/>
                  </a:schemeClr>
                </a:solidFill>
                <a:latin typeface="Times New Roman" pitchFamily="18" charset="0"/>
                <a:cs typeface="Times New Roman" pitchFamily="18" charset="0"/>
              </a:rPr>
              <a:t>                                                                                                                                                                                                                                                                                                                                    Michela </a:t>
            </a:r>
            <a:r>
              <a:rPr lang="it-IT" sz="800" b="1" dirty="0">
                <a:solidFill>
                  <a:schemeClr val="bg1">
                    <a:lumMod val="85000"/>
                  </a:schemeClr>
                </a:solidFill>
                <a:latin typeface="Times New Roman" pitchFamily="18" charset="0"/>
                <a:cs typeface="Times New Roman" pitchFamily="18" charset="0"/>
              </a:rPr>
              <a:t>Zucca</a:t>
            </a:r>
          </a:p>
          <a:p>
            <a:r>
              <a:rPr lang="it-IT" sz="800" b="1" dirty="0" smtClean="0">
                <a:solidFill>
                  <a:schemeClr val="bg1">
                    <a:lumMod val="85000"/>
                  </a:schemeClr>
                </a:solidFill>
                <a:latin typeface="Times New Roman" pitchFamily="18" charset="0"/>
                <a:cs typeface="Times New Roman" pitchFamily="18" charset="0"/>
              </a:rPr>
              <a:t>                                                                                                                                                                                                                                                                                                                                    Servizi </a:t>
            </a:r>
            <a:r>
              <a:rPr lang="it-IT" sz="800" b="1" dirty="0">
                <a:solidFill>
                  <a:schemeClr val="bg1">
                    <a:lumMod val="85000"/>
                  </a:schemeClr>
                </a:solidFill>
                <a:latin typeface="Times New Roman" pitchFamily="18" charset="0"/>
                <a:cs typeface="Times New Roman" pitchFamily="18" charset="0"/>
              </a:rPr>
              <a:t>culturali</a:t>
            </a:r>
          </a:p>
          <a:p>
            <a:pPr marL="800100" lvl="1" indent="-342900">
              <a:buFont typeface="Arial" pitchFamily="34" charset="0"/>
              <a:buChar char="•"/>
            </a:pPr>
            <a:endParaRPr lang="it-IT" sz="2400" dirty="0">
              <a:solidFill>
                <a:schemeClr val="accent5">
                  <a:lumMod val="20000"/>
                  <a:lumOff val="80000"/>
                </a:schemeClr>
              </a:solidFill>
              <a:latin typeface="Times New Roman" pitchFamily="18" charset="0"/>
              <a:cs typeface="Times New Roman" pitchFamily="18" charset="0"/>
            </a:endParaRPr>
          </a:p>
          <a:p>
            <a:endParaRPr lang="it-IT" sz="2000" b="1" dirty="0">
              <a:solidFill>
                <a:schemeClr val="accent5">
                  <a:lumMod val="20000"/>
                  <a:lumOff val="80000"/>
                </a:schemeClr>
              </a:solidFill>
              <a:latin typeface="Times New Roman" pitchFamily="18" charset="0"/>
              <a:cs typeface="Times New Roman" pitchFamily="18" charset="0"/>
            </a:endParaRPr>
          </a:p>
        </p:txBody>
      </p:sp>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678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2388"/>
            <a:ext cx="9144000" cy="6124754"/>
          </a:xfrm>
          <a:prstGeom prst="rect">
            <a:avLst/>
          </a:prstGeom>
          <a:noFill/>
        </p:spPr>
        <p:txBody>
          <a:bodyPr wrap="square" rtlCol="0">
            <a:spAutoFit/>
          </a:bodyPr>
          <a:lstStyle/>
          <a:p>
            <a:r>
              <a:rPr lang="it-IT" sz="2400" b="1" dirty="0" smtClean="0">
                <a:solidFill>
                  <a:schemeClr val="accent5">
                    <a:lumMod val="20000"/>
                    <a:lumOff val="80000"/>
                  </a:schemeClr>
                </a:solidFill>
                <a:latin typeface="Times New Roman" pitchFamily="18" charset="0"/>
                <a:cs typeface="Times New Roman" pitchFamily="18" charset="0"/>
              </a:rPr>
              <a:t>PERCHE’ C’E’ ANCORA BISOGNO DEL MITO, DEI SUOI PERSONAGGI E, IN DEFINITIVA, DEGLI ARCHETIPI CHE RAPPRESENTANO I PERSONAGGI ANTICHI?</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I miti rivelano ciò che gli esseri umani hanno in comune, indipendentemente dal periodo storico e dalla cultura di riferimento: le storie dell’umanità si ripetono sempre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Tutta quella «roba lì» (dei, mostri, eroi ecc.) copre le pareti del nostro immaginario (cioè del nostro sistema nervoso arcaico) sono come i cocci di vasellame rotto che si rinvengono in un sito archeologico: rappresentano i pezzi della nostra coscienza</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3200" b="1" i="1" dirty="0" smtClean="0">
                <a:solidFill>
                  <a:schemeClr val="accent5">
                    <a:lumMod val="20000"/>
                    <a:lumOff val="80000"/>
                  </a:schemeClr>
                </a:solidFill>
                <a:latin typeface="Times New Roman" pitchFamily="18" charset="0"/>
                <a:cs typeface="Times New Roman" pitchFamily="18" charset="0"/>
              </a:rPr>
              <a:t>LA TECNOLOGIA NON POTRA’ SALVARCI</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IL MONDO HA SEMPRE, E SEMPRE PIU’, BISOGNO DI EROI</a:t>
            </a:r>
            <a:endParaRPr lang="it-IT" sz="2400" b="1" dirty="0">
              <a:solidFill>
                <a:schemeClr val="accent5">
                  <a:lumMod val="20000"/>
                  <a:lumOff val="80000"/>
                </a:schemeClr>
              </a:solidFill>
              <a:latin typeface="Times New Roman" pitchFamily="18" charset="0"/>
              <a:cs typeface="Times New Roman" pitchFamily="18" charset="0"/>
            </a:endParaRPr>
          </a:p>
        </p:txBody>
      </p:sp>
      <p:sp>
        <p:nvSpPr>
          <p:cNvPr id="7" name="Rettangolo 6"/>
          <p:cNvSpPr/>
          <p:nvPr/>
        </p:nvSpPr>
        <p:spPr>
          <a:xfrm>
            <a:off x="8172400" y="6499225"/>
            <a:ext cx="1296144"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145083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2388"/>
            <a:ext cx="9144000" cy="7602081"/>
          </a:xfrm>
          <a:prstGeom prst="rect">
            <a:avLst/>
          </a:prstGeom>
          <a:noFill/>
        </p:spPr>
        <p:txBody>
          <a:bodyPr wrap="square" rtlCol="0">
            <a:spAutoFit/>
          </a:bodyPr>
          <a:lstStyle/>
          <a:p>
            <a:r>
              <a:rPr lang="it-IT" sz="2400" b="1" dirty="0" smtClean="0">
                <a:solidFill>
                  <a:schemeClr val="accent5">
                    <a:lumMod val="20000"/>
                    <a:lumOff val="80000"/>
                  </a:schemeClr>
                </a:solidFill>
                <a:latin typeface="Times New Roman" pitchFamily="18" charset="0"/>
                <a:cs typeface="Times New Roman" pitchFamily="18" charset="0"/>
              </a:rPr>
              <a:t>QUALE LA DIFFERENZA FRA EROE E PERSONA CELEBRE?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La persona celebre vive per se stesso, l’eroe per la società</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L’eroe abbandona la vita individuale per mettersi al servizio della società</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Un eroe deve essere degno del ruolo che ricopre, ed è socialmente riconosciuto e riconoscibile</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i="1" dirty="0" smtClean="0">
                <a:solidFill>
                  <a:schemeClr val="accent5">
                    <a:lumMod val="20000"/>
                    <a:lumOff val="80000"/>
                  </a:schemeClr>
                </a:solidFill>
                <a:latin typeface="Times New Roman" pitchFamily="18" charset="0"/>
                <a:cs typeface="Times New Roman" pitchFamily="18" charset="0"/>
              </a:rPr>
              <a:t>LA FUNZIONE DELL’EROE E’ SUPERARE LE PASSIONI OSCURE E FAR TRIONFARE LA RAGIONE, IN FUNZIONE DELLA SUA COLLETTIVITA’ DI RIFERIMENTO</a:t>
            </a:r>
          </a:p>
          <a:p>
            <a:endParaRPr lang="it-IT" sz="2400" b="1" i="1" dirty="0">
              <a:solidFill>
                <a:schemeClr val="accent5">
                  <a:lumMod val="20000"/>
                  <a:lumOff val="80000"/>
                </a:schemeClr>
              </a:solidFill>
              <a:latin typeface="Times New Roman" pitchFamily="18" charset="0"/>
              <a:cs typeface="Times New Roman" pitchFamily="18" charset="0"/>
            </a:endParaRPr>
          </a:p>
          <a:p>
            <a:r>
              <a:rPr lang="it-IT" sz="3200" b="1" i="1" dirty="0" smtClean="0">
                <a:solidFill>
                  <a:schemeClr val="accent5">
                    <a:lumMod val="20000"/>
                    <a:lumOff val="80000"/>
                  </a:schemeClr>
                </a:solidFill>
                <a:latin typeface="Times New Roman" pitchFamily="18" charset="0"/>
                <a:cs typeface="Times New Roman" pitchFamily="18" charset="0"/>
              </a:rPr>
              <a:t>Nelle società tradizionali, si diventava eroi  attraverso una serie di iniziazioni successive, suggellate dal RITO </a:t>
            </a:r>
          </a:p>
          <a:p>
            <a:endParaRPr lang="it-IT" sz="3200" b="1" dirty="0">
              <a:solidFill>
                <a:schemeClr val="accent5">
                  <a:lumMod val="20000"/>
                  <a:lumOff val="80000"/>
                </a:schemeClr>
              </a:solidFill>
              <a:latin typeface="Times New Roman" pitchFamily="18" charset="0"/>
              <a:cs typeface="Times New Roman" pitchFamily="18" charset="0"/>
            </a:endParaRPr>
          </a:p>
          <a:p>
            <a:endParaRPr lang="it-IT" sz="2400" b="1" dirty="0">
              <a:solidFill>
                <a:schemeClr val="accent5">
                  <a:lumMod val="20000"/>
                  <a:lumOff val="80000"/>
                </a:schemeClr>
              </a:solidFill>
              <a:latin typeface="Times New Roman" pitchFamily="18" charset="0"/>
              <a:cs typeface="Times New Roman" pitchFamily="18" charset="0"/>
            </a:endParaRPr>
          </a:p>
        </p:txBody>
      </p:sp>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7563" y="5562600"/>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8244408" y="6499225"/>
            <a:ext cx="1152128"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7371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88"/>
            <a:ext cx="91440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0" y="-52388"/>
            <a:ext cx="9144000" cy="7848302"/>
          </a:xfrm>
          <a:prstGeom prst="rect">
            <a:avLst/>
          </a:prstGeom>
          <a:noFill/>
        </p:spPr>
        <p:txBody>
          <a:bodyPr wrap="square" rtlCol="0">
            <a:spAutoFit/>
          </a:bodyPr>
          <a:lstStyle/>
          <a:p>
            <a:r>
              <a:rPr lang="it-IT" sz="2400" b="1" dirty="0">
                <a:solidFill>
                  <a:schemeClr val="accent5">
                    <a:lumMod val="20000"/>
                    <a:lumOff val="80000"/>
                  </a:schemeClr>
                </a:solidFill>
                <a:latin typeface="Times New Roman" pitchFamily="18" charset="0"/>
                <a:cs typeface="Times New Roman" pitchFamily="18" charset="0"/>
              </a:rPr>
              <a:t>NELLE SOCIETA’ TRADIZIONALI L’INIZIAZIONE SCANDISCE I CAMBIAMENTI DI </a:t>
            </a:r>
            <a:r>
              <a:rPr lang="it-IT" sz="2400" b="1" dirty="0" smtClean="0">
                <a:solidFill>
                  <a:schemeClr val="accent5">
                    <a:lumMod val="20000"/>
                    <a:lumOff val="80000"/>
                  </a:schemeClr>
                </a:solidFill>
                <a:latin typeface="Times New Roman" pitchFamily="18" charset="0"/>
                <a:cs typeface="Times New Roman" pitchFamily="18" charset="0"/>
              </a:rPr>
              <a:t>STATUS E DI RUOLO: ED E’ ATTRAVERSO IL RITO INIZIATICO CHE SI IMPARANO A CONOSCERE E A PADRONEGGIARE  LE IMMAGINI ARCHETIPICHE</a:t>
            </a:r>
          </a:p>
          <a:p>
            <a:r>
              <a:rPr lang="it-IT" sz="2400" b="1" dirty="0" smtClean="0">
                <a:solidFill>
                  <a:schemeClr val="accent5">
                    <a:lumMod val="20000"/>
                    <a:lumOff val="80000"/>
                  </a:schemeClr>
                </a:solidFill>
                <a:latin typeface="Times New Roman" pitchFamily="18" charset="0"/>
                <a:cs typeface="Times New Roman" pitchFamily="18" charset="0"/>
              </a:rPr>
              <a:t> </a:t>
            </a:r>
            <a:endParaRPr lang="it-IT" sz="2400"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L’iniziazione </a:t>
            </a:r>
            <a:r>
              <a:rPr lang="it-IT" sz="2400" b="1" dirty="0">
                <a:solidFill>
                  <a:schemeClr val="accent5">
                    <a:lumMod val="20000"/>
                    <a:lumOff val="80000"/>
                  </a:schemeClr>
                </a:solidFill>
                <a:latin typeface="Times New Roman" pitchFamily="18" charset="0"/>
                <a:cs typeface="Times New Roman" pitchFamily="18" charset="0"/>
              </a:rPr>
              <a:t>è un processo doloroso, che presuppone l’assunzione di </a:t>
            </a:r>
            <a:r>
              <a:rPr lang="it-IT" sz="2400" b="1" dirty="0" smtClean="0">
                <a:solidFill>
                  <a:schemeClr val="accent5">
                    <a:lumMod val="20000"/>
                    <a:lumOff val="80000"/>
                  </a:schemeClr>
                </a:solidFill>
                <a:latin typeface="Times New Roman" pitchFamily="18" charset="0"/>
                <a:cs typeface="Times New Roman" pitchFamily="18" charset="0"/>
              </a:rPr>
              <a:t>responsabilità</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smtClean="0">
                <a:solidFill>
                  <a:schemeClr val="accent5">
                    <a:lumMod val="20000"/>
                    <a:lumOff val="80000"/>
                  </a:schemeClr>
                </a:solidFill>
                <a:latin typeface="Times New Roman" pitchFamily="18" charset="0"/>
                <a:cs typeface="Times New Roman" pitchFamily="18" charset="0"/>
              </a:rPr>
              <a:t>Il rito è un formidabile processo di rafforzamento dell’identità di gruppo</a:t>
            </a:r>
          </a:p>
          <a:p>
            <a:endParaRPr lang="it-IT" sz="2400" b="1" dirty="0">
              <a:solidFill>
                <a:schemeClr val="accent5">
                  <a:lumMod val="20000"/>
                  <a:lumOff val="80000"/>
                </a:schemeClr>
              </a:solidFill>
              <a:latin typeface="Times New Roman" pitchFamily="18" charset="0"/>
              <a:cs typeface="Times New Roman" pitchFamily="18" charset="0"/>
            </a:endParaRPr>
          </a:p>
          <a:p>
            <a:r>
              <a:rPr lang="it-IT" sz="2400" b="1" dirty="0">
                <a:solidFill>
                  <a:schemeClr val="accent5">
                    <a:lumMod val="20000"/>
                    <a:lumOff val="80000"/>
                  </a:schemeClr>
                </a:solidFill>
                <a:latin typeface="Times New Roman" pitchFamily="18" charset="0"/>
                <a:cs typeface="Times New Roman" pitchFamily="18" charset="0"/>
              </a:rPr>
              <a:t>L’OCCIDENTE HA ELIMINATO </a:t>
            </a:r>
            <a:r>
              <a:rPr lang="it-IT" sz="2400" b="1" dirty="0" smtClean="0">
                <a:solidFill>
                  <a:schemeClr val="accent5">
                    <a:lumMod val="20000"/>
                    <a:lumOff val="80000"/>
                  </a:schemeClr>
                </a:solidFill>
                <a:latin typeface="Times New Roman" pitchFamily="18" charset="0"/>
                <a:cs typeface="Times New Roman" pitchFamily="18" charset="0"/>
              </a:rPr>
              <a:t>L’INIZIAZIONE E IL RITO, DIMINUENDO IL NUMERO DI EROI POSSIBILI E AUMENTANDO A DISMISURA IL NUMERO DEI REPRESSI E DEGLI ALIENATI SENZA PIU’ ALCUN PUNTO DI RIFERIMENTO </a:t>
            </a:r>
            <a:endParaRPr lang="it-IT" sz="2400" dirty="0">
              <a:solidFill>
                <a:schemeClr val="accent5">
                  <a:lumMod val="20000"/>
                  <a:lumOff val="80000"/>
                </a:schemeClr>
              </a:solidFill>
              <a:latin typeface="Times New Roman" pitchFamily="18" charset="0"/>
              <a:cs typeface="Times New Roman" pitchFamily="18" charset="0"/>
            </a:endParaRPr>
          </a:p>
          <a:p>
            <a:endParaRPr lang="it-IT" sz="2400" b="1" dirty="0" smtClean="0">
              <a:solidFill>
                <a:srgbClr val="FFFF66"/>
              </a:solidFill>
            </a:endParaRPr>
          </a:p>
          <a:p>
            <a:endParaRPr lang="it-IT" sz="2400" b="1" dirty="0">
              <a:solidFill>
                <a:srgbClr val="FFFF66"/>
              </a:solidFill>
            </a:endParaRPr>
          </a:p>
          <a:p>
            <a:endParaRPr lang="it-IT" sz="2400" dirty="0">
              <a:solidFill>
                <a:srgbClr val="FFFF66"/>
              </a:solidFill>
            </a:endParaRPr>
          </a:p>
          <a:p>
            <a:endParaRPr lang="it-IT" sz="2400" b="1" dirty="0">
              <a:solidFill>
                <a:schemeClr val="accent5">
                  <a:lumMod val="20000"/>
                  <a:lumOff val="80000"/>
                </a:schemeClr>
              </a:solidFill>
              <a:latin typeface="Times New Roman" pitchFamily="18" charset="0"/>
              <a:cs typeface="Times New Roman" pitchFamily="18" charset="0"/>
            </a:endParaRPr>
          </a:p>
        </p:txBody>
      </p:sp>
      <p:pic>
        <p:nvPicPr>
          <p:cNvPr id="6"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6086" y="5639600"/>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8172400" y="6576225"/>
            <a:ext cx="1080120" cy="369332"/>
          </a:xfrm>
          <a:prstGeom prst="rect">
            <a:avLst/>
          </a:prstGeom>
        </p:spPr>
        <p:txBody>
          <a:bodyPr wrap="square">
            <a:spAutoFit/>
          </a:bodyPr>
          <a:lstStyle/>
          <a:p>
            <a:r>
              <a:rPr lang="it-IT" sz="900" b="1" dirty="0" smtClean="0">
                <a:solidFill>
                  <a:schemeClr val="bg1">
                    <a:lumMod val="85000"/>
                  </a:schemeClr>
                </a:solidFill>
                <a:latin typeface="Times New Roman" pitchFamily="18" charset="0"/>
                <a:cs typeface="Times New Roman" pitchFamily="18" charset="0"/>
              </a:rPr>
              <a:t>Michela Zucca</a:t>
            </a:r>
          </a:p>
          <a:p>
            <a:r>
              <a:rPr lang="it-IT" sz="900" b="1" dirty="0" smtClean="0">
                <a:solidFill>
                  <a:schemeClr val="bg1">
                    <a:lumMod val="85000"/>
                  </a:schemeClr>
                </a:solidFill>
                <a:latin typeface="Times New Roman" pitchFamily="18" charset="0"/>
                <a:cs typeface="Times New Roman" pitchFamily="18" charset="0"/>
              </a:rPr>
              <a:t>Servizi culturali</a:t>
            </a:r>
            <a:endParaRPr lang="it-IT" sz="900" b="1" dirty="0">
              <a:solidFill>
                <a:schemeClr val="bg1">
                  <a:lumMod val="8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87371634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1400</Words>
  <Application>Microsoft Office PowerPoint</Application>
  <PresentationFormat>Presentazione su schermo (4:3)</PresentationFormat>
  <Paragraphs>156</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dc:creator>
  <cp:lastModifiedBy>gaia</cp:lastModifiedBy>
  <cp:revision>30</cp:revision>
  <dcterms:created xsi:type="dcterms:W3CDTF">2011-11-19T16:17:33Z</dcterms:created>
  <dcterms:modified xsi:type="dcterms:W3CDTF">2011-11-23T21:31:34Z</dcterms:modified>
</cp:coreProperties>
</file>