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0" r:id="rId6"/>
    <p:sldId id="263" r:id="rId7"/>
    <p:sldId id="268" r:id="rId8"/>
    <p:sldId id="274" r:id="rId9"/>
    <p:sldId id="273" r:id="rId10"/>
    <p:sldId id="275" r:id="rId11"/>
    <p:sldId id="272" r:id="rId12"/>
    <p:sldId id="276" r:id="rId13"/>
    <p:sldId id="271" r:id="rId14"/>
    <p:sldId id="270" r:id="rId15"/>
    <p:sldId id="277" r:id="rId16"/>
    <p:sldId id="269" r:id="rId17"/>
    <p:sldId id="283" r:id="rId18"/>
    <p:sldId id="280" r:id="rId19"/>
    <p:sldId id="284" r:id="rId20"/>
    <p:sldId id="279" r:id="rId21"/>
    <p:sldId id="285" r:id="rId22"/>
    <p:sldId id="278" r:id="rId23"/>
    <p:sldId id="286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DBB9-FDBD-4F86-8D2A-7D1DA9390CC5}" type="datetimeFigureOut">
              <a:rPr lang="it-IT" smtClean="0"/>
              <a:t>10/01/2012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2E10-E322-4FCF-90FE-9E2375D60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06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DBB9-FDBD-4F86-8D2A-7D1DA9390CC5}" type="datetimeFigureOut">
              <a:rPr lang="it-IT" smtClean="0"/>
              <a:t>10/01/2012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2E10-E322-4FCF-90FE-9E2375D60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817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DBB9-FDBD-4F86-8D2A-7D1DA9390CC5}" type="datetimeFigureOut">
              <a:rPr lang="it-IT" smtClean="0"/>
              <a:t>10/01/2012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2E10-E322-4FCF-90FE-9E2375D60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57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DBB9-FDBD-4F86-8D2A-7D1DA9390CC5}" type="datetimeFigureOut">
              <a:rPr lang="it-IT" smtClean="0"/>
              <a:t>10/01/2012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2E10-E322-4FCF-90FE-9E2375D60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22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DBB9-FDBD-4F86-8D2A-7D1DA9390CC5}" type="datetimeFigureOut">
              <a:rPr lang="it-IT" smtClean="0"/>
              <a:t>10/01/2012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2E10-E322-4FCF-90FE-9E2375D60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97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DBB9-FDBD-4F86-8D2A-7D1DA9390CC5}" type="datetimeFigureOut">
              <a:rPr lang="it-IT" smtClean="0"/>
              <a:t>10/01/2012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2E10-E322-4FCF-90FE-9E2375D60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6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DBB9-FDBD-4F86-8D2A-7D1DA9390CC5}" type="datetimeFigureOut">
              <a:rPr lang="it-IT" smtClean="0"/>
              <a:t>10/01/2012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2E10-E322-4FCF-90FE-9E2375D60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547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DBB9-FDBD-4F86-8D2A-7D1DA9390CC5}" type="datetimeFigureOut">
              <a:rPr lang="it-IT" smtClean="0"/>
              <a:t>10/01/2012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2E10-E322-4FCF-90FE-9E2375D60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641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DBB9-FDBD-4F86-8D2A-7D1DA9390CC5}" type="datetimeFigureOut">
              <a:rPr lang="it-IT" smtClean="0"/>
              <a:t>10/01/2012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2E10-E322-4FCF-90FE-9E2375D60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87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DBB9-FDBD-4F86-8D2A-7D1DA9390CC5}" type="datetimeFigureOut">
              <a:rPr lang="it-IT" smtClean="0"/>
              <a:t>10/01/2012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2E10-E322-4FCF-90FE-9E2375D60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79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5DBB9-FDBD-4F86-8D2A-7D1DA9390CC5}" type="datetimeFigureOut">
              <a:rPr lang="it-IT" smtClean="0"/>
              <a:t>10/01/2012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52E10-E322-4FCF-90FE-9E2375D60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70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5DBB9-FDBD-4F86-8D2A-7D1DA9390CC5}" type="datetimeFigureOut">
              <a:rPr lang="it-IT" smtClean="0"/>
              <a:t>10/01/2012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52E10-E322-4FCF-90FE-9E2375D609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18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780688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endParaRPr lang="it-IT" b="1" i="1" dirty="0" smtClean="0"/>
          </a:p>
          <a:p>
            <a:pPr algn="ctr"/>
            <a:r>
              <a:rPr lang="it-IT" sz="6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 MITO DELLA MUCCA:</a:t>
            </a:r>
          </a:p>
          <a:p>
            <a:pPr algn="ctr"/>
            <a:r>
              <a:rPr lang="it-IT" sz="6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zootecnia, alpeggi, formaggi e latterie</a:t>
            </a:r>
            <a:endParaRPr lang="it-IT" sz="6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b="1" i="1" dirty="0"/>
          </a:p>
          <a:p>
            <a:pPr algn="ctr"/>
            <a:endParaRPr lang="it-IT" b="1" i="1" dirty="0" smtClean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495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573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674491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 dalla preistoria si vede tracciato, a grandi linee se non nei particolari, quel modello di economia mista, su basi fondamentalmente agricole e pastorali, che ha sostenuto, fino a non molto tempo fa, il sistema di approvvigionamento dei gruppi umani delle </a:t>
            </a:r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Alpi.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Plinio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che è di Como e quindi conosce bene il territorio,  riferisce che sono proprio i liguri ad aver inventato l’allevamento delle vacche su diversi livelli di quota, con taglio del fieno e conseguente spostamento delle mandrie ritmato dalle stagioni, per ottenere più latte e per poter produrre quegli alimenti raffinati che, ancora oggi, caratterizzano il nostro territorio: burro e formaggio</a:t>
            </a:r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popolazioni retiche scambiano miele, cera e </a:t>
            </a:r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formaggio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diversi secoli prima dell’arrivo dei romani. </a:t>
            </a:r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5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491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235686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8.000 anni fa il limite altimetrico superiore del bosco è già pari a quello attuale: ciò significa che viene praticata, in maniera intensiva, l’allevamento della vacca per la caseificazione con la tecnica dell’alpeggio; e che burro e formaggio costituiscono merci di scambio 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9140153" cy="536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709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948069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i="1" dirty="0"/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Nel Medio Evo, in Europa 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cui perdono importanza certi territori, come la pianura padana, mentre acquistano rilievo politico ed economico le zone oggi considerate "marginali", che hanno il vantaggio di poter essere difese, e quindi colline e montagne: in questo periodo, Alpi e Prealpi sono cosparse di castelli e monasteri in cui dimorano, e producono cultura, personaggi a cui il passare dei secoli non è riuscito a togliere un indubbio fascino.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 tratta di un universo, fisico e mentale, composto di innumerevoli microcosmi rurali e montani, largamente autosufficienti. </a:t>
            </a:r>
            <a:endParaRPr lang="it-IT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comunità di montagna si reggono sulle proprietà collettive dei pascoli alti, sulla rotazione degli incarichi, sul lavoro condiviso.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latterie </a:t>
            </a:r>
            <a:r>
              <a:rPr lang="it-IT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turnarie</a:t>
            </a:r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sono probabilmente sempre esistite;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contese riguardo alle terre comuni e ai «monti»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(che contrappongono </a:t>
            </a:r>
            <a:r>
              <a:rPr lang="it-IT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Comenses</a:t>
            </a:r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it-IT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Bergalei</a:t>
            </a:r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risalgono ai tempi di Giulio Cesare….</a:t>
            </a:r>
          </a:p>
        </p:txBody>
      </p:sp>
    </p:spTree>
    <p:extLst>
      <p:ext uri="{BB962C8B-B14F-4D97-AF65-F5344CB8AC3E}">
        <p14:creationId xmlns:p14="http://schemas.microsoft.com/office/powerpoint/2010/main" val="3869024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550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872986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caseificazione alpina è una tecnica di produzione raffinata che coniuga cura del territorio, fabbricazione del formaggio, commercio, espressione peculiare di una società egualitaria e  non sessista, aperta verso l’esterno e verso le idee nuove, che raggiunse il massimo della sua espansione economica in Svizzera.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partire dal XII secolo ad Uri si accumula capitale dall’allevamento intensivo della vacca e dalla commercializzazione di burro e formaggio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Proteine da latticini per nutrirsi, lana per coprirsi, legno per scaldarsi, pietra per costruire. Nessuna autorità centrale che osi addentarsi nelle valli per esigere tributi, diffondere fedi, esercitare autorità: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comunità alpine si mantengono libere per secoli.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 sviluppano le fiere, si costruiscono le strade di valico.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E’ lo </a:t>
            </a:r>
            <a:r>
              <a:rPr lang="it-IT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Spluga</a:t>
            </a:r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il passo più frequentato dai comaschi e dai milanesi</a:t>
            </a:r>
            <a:endParaRPr lang="it-IT" b="1" i="1" dirty="0" smtClean="0"/>
          </a:p>
        </p:txBody>
      </p:sp>
    </p:spTree>
    <p:extLst>
      <p:ext uri="{BB962C8B-B14F-4D97-AF65-F5344CB8AC3E}">
        <p14:creationId xmlns:p14="http://schemas.microsoft.com/office/powerpoint/2010/main" val="229942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590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63827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Alpi conoscono il massimo del loro sviluppo tra il ‘400 e il ‘500.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Poi, con l’affermarsi degli Stati nazionali e con l’imposizione dei confini sugli spartiacque,  si interrompono i traffici.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Italia viene di fatto impedita l’accumulazione originaria basata sulla produzione e sulla commercializzazione di latte e di formaggio che portò allo sviluppo delle valli interne svizzere.</a:t>
            </a:r>
            <a:b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L’egemonia delle città di pianura portò al rinchiudersi su se stessa della struttura sociale alpina, le comunità ritornarono  all’economia di sussistenza e all’emigrazione stagionale, e poi, con l’evoluzione dei sistemi di   navigazione, all’esodo epocale dei due secoli passati.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valli alpine si spopolarono e l’economia regredì.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Specialmente l’alpicoltura subì una crisi profonda. </a:t>
            </a:r>
          </a:p>
        </p:txBody>
      </p:sp>
    </p:spTree>
    <p:extLst>
      <p:ext uri="{BB962C8B-B14F-4D97-AF65-F5344CB8AC3E}">
        <p14:creationId xmlns:p14="http://schemas.microsoft.com/office/powerpoint/2010/main" val="1579608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59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485026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endParaRPr lang="it-IT" b="1" i="1" dirty="0" smtClean="0"/>
          </a:p>
          <a:p>
            <a:pPr algn="ctr"/>
            <a:r>
              <a:rPr lang="it-IT" b="1" i="1" dirty="0" err="1" smtClean="0"/>
              <a:t>I</a:t>
            </a:r>
            <a:r>
              <a:rPr lang="it-IT" b="1" i="1" dirty="0" err="1"/>
              <a:t>Il</a:t>
            </a:r>
            <a:r>
              <a:rPr lang="it-IT" b="1" i="1" dirty="0"/>
              <a:t> mito della mucca: zootecnia, alpeggi, formaggi e latterie</a:t>
            </a:r>
            <a:endParaRPr lang="it-IT" dirty="0"/>
          </a:p>
          <a:p>
            <a:pPr algn="ctr"/>
            <a:r>
              <a:rPr lang="it-IT" b="1" i="1" dirty="0" smtClean="0"/>
              <a:t>l </a:t>
            </a:r>
            <a:r>
              <a:rPr lang="it-IT" b="1" i="1" dirty="0"/>
              <a:t>mito della mucca: zootecnia, alpeggi, formaggi e latterie</a:t>
            </a:r>
            <a:endParaRPr lang="it-IT" dirty="0"/>
          </a:p>
          <a:p>
            <a:pPr algn="ctr"/>
            <a:endParaRPr lang="it-IT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3692"/>
            <a:ext cx="9152738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673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483407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Burro e formaggio vengono rapidamente </a:t>
            </a:r>
            <a:r>
              <a:rPr lang="it-IT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devalorizzati</a:t>
            </a:r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terreni agricoli non valgono più niente.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 turismo non riesce a compensare la perdita.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Non si riesce a mantenere neanche l’economia di sussistenza. 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globalizzazione accelera e aggrava la crisi: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 salva soltanto chi riesce ad organizzarsi per ottenere un DOC.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 non si vive sui prodotti di nicchia,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Perché l’umanità non è di nicchia.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 il turismo rimane un’attività stagionale.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Alla nostra gente rimane la solita scelta: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Emigrare, andare in Svizzera o accontentarsi. </a:t>
            </a:r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b="1" i="1" dirty="0" smtClean="0"/>
          </a:p>
        </p:txBody>
      </p:sp>
    </p:spTree>
    <p:extLst>
      <p:ext uri="{BB962C8B-B14F-4D97-AF65-F5344CB8AC3E}">
        <p14:creationId xmlns:p14="http://schemas.microsoft.com/office/powerpoint/2010/main" val="1527644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046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273398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Forse però la crisi – economica, sociale, politica, ambientale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 qualcosa da insegnarci, e ci permette di rivalorizzare tradizioni antiche, che possono diventare  un punto fermo da cui ripartire: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produzione di alimenti di pregio, come il burro ed il formaggio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condivisione del lavoro, col sistema </a:t>
            </a:r>
            <a:r>
              <a:rPr lang="it-IT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turnario</a:t>
            </a:r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L’indipendenza  e l’autogestione delle comunità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cura del territorio</a:t>
            </a:r>
          </a:p>
          <a:p>
            <a:pPr algn="ctr"/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valorizzazione della propria cultura identitaria,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 non sentirsi inferiori a nessuno 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costruzione di un futuro fuori dalla globalizzazione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che ha significato  la morte delle piccole comunità</a:t>
            </a:r>
            <a:endParaRPr lang="it-IT" b="1" i="1" dirty="0" smtClean="0"/>
          </a:p>
        </p:txBody>
      </p:sp>
    </p:spTree>
    <p:extLst>
      <p:ext uri="{BB962C8B-B14F-4D97-AF65-F5344CB8AC3E}">
        <p14:creationId xmlns:p14="http://schemas.microsoft.com/office/powerpoint/2010/main" val="4085368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73780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9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GRAZIE</a:t>
            </a:r>
            <a:endParaRPr lang="it-IT" sz="9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038995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336193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primi resti umani in area alpina risalgono ad un milione di anni fa: siamo nella Grotte </a:t>
            </a:r>
            <a:r>
              <a:rPr lang="it-IT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Vallonet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in Riviera, presso Roccabruna-Cap Saint Martin, pochi </a:t>
            </a:r>
            <a:r>
              <a:rPr lang="it-IT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chilometrio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ad est di Monaco</a:t>
            </a:r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 spazio di montagna comincia ad essere abitato, allo stato attuale delle nostre conoscenze, durante l’era </a:t>
            </a:r>
            <a:r>
              <a:rPr lang="it-IT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integlaciale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Riss-Wurm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100.000 anni fa. Siamo in Svizzera, Canton San Gallo, sopra </a:t>
            </a:r>
            <a:r>
              <a:rPr lang="it-IT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Vattis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Val </a:t>
            </a:r>
            <a:r>
              <a:rPr lang="it-IT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Tamina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nella Caverna del Drago, il </a:t>
            </a:r>
            <a:r>
              <a:rPr lang="it-IT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Drachenloch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 2.445 metri di altezza, esistono resti di focolari.</a:t>
            </a:r>
            <a:r>
              <a:rPr lang="it-IT" sz="24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 </a:t>
            </a:r>
            <a:r>
              <a:rPr lang="it-IT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Loch</a:t>
            </a:r>
            <a:r>
              <a:rPr lang="it-IT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è un toponimo di grande importanza. In tedesco “buco”, “caverna”; in latino </a:t>
            </a:r>
            <a:r>
              <a:rPr lang="it-IT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lucus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è il bosco sacro,  ma nei dialetti del “</a:t>
            </a:r>
            <a:r>
              <a:rPr lang="it-IT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bri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della Val Chiavenna, oggi significa luogo. </a:t>
            </a:r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Nei </a:t>
            </a:r>
            <a:r>
              <a:rPr lang="it-IT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Loch</a:t>
            </a:r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 sono rinvenuti molti reperti funebri.</a:t>
            </a:r>
          </a:p>
          <a:p>
            <a:pPr algn="ctr"/>
            <a:endParaRPr lang="it-IT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 Pian 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dei </a:t>
            </a:r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Cavalli (So) le </a:t>
            </a:r>
            <a:r>
              <a:rPr lang="it-IT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tracce di focolari, probabilmente bivacchi di cacciatori mesolitici, a 2.200 metri di </a:t>
            </a:r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altezza, 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risalgono al IX millennio a.C</a:t>
            </a:r>
            <a:r>
              <a:rPr lang="it-I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it-IT" sz="2400" b="1" dirty="0">
              <a:solidFill>
                <a:schemeClr val="bg1"/>
              </a:solidFill>
            </a:endParaRPr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9206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559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51292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nostra è una cultura della pietra: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 cultura della pietra non significa civiltà dell’età della pietra.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 </a:t>
            </a:r>
            <a:r>
              <a:rPr lang="it-IT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rinvenimento dell’ascia di rame di </a:t>
            </a:r>
            <a:r>
              <a:rPr lang="it-IT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Otzi</a:t>
            </a:r>
            <a:r>
              <a:rPr lang="it-IT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 fatto retrodatare l’età del rame di parecchi secoli: l’uomo del </a:t>
            </a:r>
            <a:r>
              <a:rPr lang="it-IT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Similaun</a:t>
            </a:r>
            <a:r>
              <a:rPr lang="it-IT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portava con sé l’attrezzo più evoluto e raffinato rinvenuto nel Calcolitico a livello europeo. </a:t>
            </a:r>
            <a:endParaRPr lang="it-IT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Ciò </a:t>
            </a:r>
            <a:r>
              <a:rPr lang="it-IT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 desumere che, all’epoca, le Alpi fossero il territorio tecnologicamente più avanzato del continente.</a:t>
            </a:r>
            <a:r>
              <a:rPr lang="it-IT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it-IT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L’insediamento sulle montagne comincia d all’alto verso il basso,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 sfruttare l’inversione termica.</a:t>
            </a:r>
          </a:p>
          <a:p>
            <a:pPr algn="ctr"/>
            <a:endParaRPr lang="it-IT" b="1" i="1" dirty="0" smtClean="0"/>
          </a:p>
        </p:txBody>
      </p:sp>
    </p:spTree>
    <p:extLst>
      <p:ext uri="{BB962C8B-B14F-4D97-AF65-F5344CB8AC3E}">
        <p14:creationId xmlns:p14="http://schemas.microsoft.com/office/powerpoint/2010/main" val="889821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0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575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757689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i="1" dirty="0" smtClean="0"/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popolazione delle Alpi è nomade: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 sempre si seguono le mandrie per assicurare loro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erba fresca da mangiare.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Nel Neolitico le vie frequentate tutto l’anno erano più di 200.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Adesso, a parte i trafori, le strade libere sono soltanto 12. 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b="1" i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56338"/>
            <a:ext cx="6263398" cy="43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934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0"/>
            <a:ext cx="9144000" cy="686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665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692"/>
            <a:ext cx="9143999" cy="694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563021"/>
              </p:ext>
            </p:extLst>
          </p:nvPr>
        </p:nvGraphicFramePr>
        <p:xfrm>
          <a:off x="8460432" y="5733256"/>
          <a:ext cx="465406" cy="83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Immagine" r:id="rId4" imgW="588264" imgH="975360" progId="Word.Picture.8">
                  <p:embed/>
                </p:oleObj>
              </mc:Choice>
              <mc:Fallback>
                <p:oleObj name="Immagine" r:id="rId4" imgW="588264" imgH="97536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432" y="5733256"/>
                        <a:ext cx="465406" cy="838346"/>
                      </a:xfrm>
                      <a:prstGeom prst="rect">
                        <a:avLst/>
                      </a:prstGeom>
                      <a:solidFill>
                        <a:srgbClr val="AC9B94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44408" y="6521450"/>
            <a:ext cx="1018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-83692"/>
            <a:ext cx="9143999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b="1" i="1" dirty="0" smtClean="0"/>
          </a:p>
          <a:p>
            <a:pPr algn="ctr"/>
            <a:endParaRPr lang="it-IT" b="1" i="1" dirty="0"/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Sicuramente l’allevamento della vacca in arco alpino ha più di 10.000 anni.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L’esame degli insediamenti in Val di Fassa (8.000 a.C.) ha dimostrato che furono costruiti in modo da proteggersi dalle valanghe.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costruzioni più protette non erano le case….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Erano le stalle.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Queste le due immagini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Più antiche che si </a:t>
            </a:r>
          </a:p>
          <a:p>
            <a:pPr algn="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Conoscano relative alla fabbricazione del formaggio:</a:t>
            </a:r>
          </a:p>
          <a:p>
            <a:pPr algn="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 tratta dei «fregi della latteria». Risalgono al III millennio a.C. e vengono dalla Mesopotamia.</a:t>
            </a:r>
          </a:p>
          <a:p>
            <a:pPr algn="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arco alpino,   </a:t>
            </a:r>
            <a:r>
              <a:rPr lang="it-IT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Strabone</a:t>
            </a:r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descrive le forme di formaggio 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dei Liguri, definendole «Di grandi dimensioni»:</a:t>
            </a: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Sono proprio le nostre!!!!!!!</a:t>
            </a:r>
          </a:p>
          <a:p>
            <a:pPr algn="ctr"/>
            <a:endParaRPr lang="it-IT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it-IT" b="1" i="1" dirty="0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62990"/>
            <a:ext cx="27717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" y="2708920"/>
            <a:ext cx="229552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9629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1244</Words>
  <Application>Microsoft Office PowerPoint</Application>
  <PresentationFormat>Presentazione su schermo (4:3)</PresentationFormat>
  <Paragraphs>185</Paragraphs>
  <Slides>23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5" baseType="lpstr">
      <vt:lpstr>Tema di Office</vt:lpstr>
      <vt:lpstr>Immagine di Microsoft Word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gaia</cp:lastModifiedBy>
  <cp:revision>21</cp:revision>
  <dcterms:created xsi:type="dcterms:W3CDTF">2012-01-10T10:58:31Z</dcterms:created>
  <dcterms:modified xsi:type="dcterms:W3CDTF">2012-01-10T16:41:21Z</dcterms:modified>
</cp:coreProperties>
</file>