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76" r:id="rId6"/>
    <p:sldId id="290" r:id="rId7"/>
    <p:sldId id="288" r:id="rId8"/>
    <p:sldId id="259" r:id="rId9"/>
    <p:sldId id="282" r:id="rId10"/>
    <p:sldId id="279" r:id="rId11"/>
    <p:sldId id="287" r:id="rId12"/>
    <p:sldId id="285" r:id="rId13"/>
    <p:sldId id="284" r:id="rId14"/>
    <p:sldId id="321" r:id="rId15"/>
    <p:sldId id="280" r:id="rId16"/>
    <p:sldId id="294" r:id="rId17"/>
    <p:sldId id="291" r:id="rId18"/>
    <p:sldId id="295" r:id="rId19"/>
    <p:sldId id="292" r:id="rId20"/>
    <p:sldId id="296" r:id="rId21"/>
    <p:sldId id="293" r:id="rId22"/>
    <p:sldId id="277" r:id="rId23"/>
    <p:sldId id="298" r:id="rId24"/>
    <p:sldId id="302" r:id="rId25"/>
    <p:sldId id="299" r:id="rId26"/>
    <p:sldId id="306" r:id="rId27"/>
    <p:sldId id="308" r:id="rId28"/>
    <p:sldId id="310" r:id="rId29"/>
    <p:sldId id="311" r:id="rId30"/>
    <p:sldId id="314" r:id="rId31"/>
    <p:sldId id="313" r:id="rId32"/>
    <p:sldId id="312" r:id="rId33"/>
    <p:sldId id="315" r:id="rId34"/>
    <p:sldId id="316" r:id="rId35"/>
    <p:sldId id="317" r:id="rId36"/>
    <p:sldId id="319" r:id="rId37"/>
    <p:sldId id="300" r:id="rId38"/>
    <p:sldId id="266" r:id="rId39"/>
    <p:sldId id="323" r:id="rId40"/>
    <p:sldId id="269" r:id="rId41"/>
    <p:sldId id="325" r:id="rId42"/>
    <p:sldId id="328" r:id="rId43"/>
    <p:sldId id="326" r:id="rId44"/>
    <p:sldId id="330" r:id="rId45"/>
    <p:sldId id="270" r:id="rId46"/>
    <p:sldId id="261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3" autoAdjust="0"/>
    <p:restoredTop sz="94660"/>
  </p:normalViewPr>
  <p:slideViewPr>
    <p:cSldViewPr>
      <p:cViewPr varScale="1">
        <p:scale>
          <a:sx n="84" d="100"/>
          <a:sy n="84" d="100"/>
        </p:scale>
        <p:origin x="-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28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57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85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02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91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39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4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81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03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68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49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C978B-1699-4315-A911-B2AFE097F429}" type="datetimeFigureOut">
              <a:rPr lang="it-IT" smtClean="0"/>
              <a:t>31/01/2012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CD57-3B9D-4D21-9A77-9D1AFDD05F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14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hyperlink" Target="http://www.parks.it/parco.bosco.incoronata/pun.php" TargetMode="External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rks.it/parco.bosco.incoronata/index.php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17.gif"/><Relationship Id="rId4" Type="http://schemas.openxmlformats.org/officeDocument/2006/relationships/hyperlink" Target="http://www.parks.it/" TargetMode="External"/><Relationship Id="rId9" Type="http://schemas.openxmlformats.org/officeDocument/2006/relationships/hyperlink" Target="http://www.parks.it/parco.bosco.incoronata/Eindex.ph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Storie di tribù </a:t>
            </a:r>
            <a:r>
              <a:rPr lang="it-IT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nomadi:  </a:t>
            </a:r>
          </a:p>
          <a:p>
            <a:pPr algn="ctr"/>
            <a:r>
              <a:rPr lang="it-IT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transumanza nelle Alpi</a:t>
            </a:r>
          </a:p>
        </p:txBody>
      </p:sp>
    </p:spTree>
    <p:extLst>
      <p:ext uri="{BB962C8B-B14F-4D97-AF65-F5344CB8AC3E}">
        <p14:creationId xmlns:p14="http://schemas.microsoft.com/office/powerpoint/2010/main" val="177344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TRANSUMANZA E’ UNA DELLE CARATTERISTUICHE CULTURALI DEI POPOLI NOMADI</a:t>
            </a: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arco alpino, si allevavano 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capre e vacche assieme alle pecore; fino all’alto medio evo, si mungevano anche le cerve: 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l’economia fu sempre mista.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6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637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PAURA E LA DIFFIDENZA DEGLI INURBATI VERSO GLI ALLEVATORI NOMADI PORTO’ ALLA COSTRUZIONE DI MOLTE MURA….</a:t>
            </a: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 si rivelarono del tutto inutili; vedi il Vallo di Adriano in Scozia,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la Grande Muraglia in Cina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20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01208"/>
          </a:xfrm>
        </p:spPr>
        <p:txBody>
          <a:bodyPr>
            <a:normAutofit fontScale="55000" lnSpcReduction="20000"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pPr lvl="0"/>
            <a:endParaRPr lang="it-IT" dirty="0" smtClean="0"/>
          </a:p>
          <a:p>
            <a:pPr lvl="0"/>
            <a:endParaRPr lang="it-IT" dirty="0"/>
          </a:p>
          <a:p>
            <a:pPr lvl="0"/>
            <a:endParaRPr lang="it-IT" dirty="0" smtClean="0"/>
          </a:p>
          <a:p>
            <a:pPr lvl="0"/>
            <a:endParaRPr lang="it-IT" dirty="0"/>
          </a:p>
          <a:p>
            <a:pPr lvl="0"/>
            <a:endParaRPr lang="it-IT" dirty="0" smtClean="0"/>
          </a:p>
          <a:p>
            <a:pPr lvl="0"/>
            <a:endParaRPr lang="it-IT" dirty="0"/>
          </a:p>
          <a:p>
            <a:pPr lvl="0"/>
            <a:endParaRPr lang="it-IT" dirty="0" smtClean="0"/>
          </a:p>
          <a:p>
            <a:pPr marL="514350" lvl="0" indent="-514350">
              <a:buFont typeface="+mj-lt"/>
              <a:buAutoNum type="arabicPeriod"/>
            </a:pPr>
            <a:endParaRPr lang="it-IT" dirty="0" smtClean="0"/>
          </a:p>
          <a:p>
            <a:pPr marL="514350" lvl="0" indent="-514350">
              <a:buFont typeface="+mj-lt"/>
              <a:buAutoNum type="arabicPeriod"/>
            </a:pPr>
            <a:r>
              <a:rPr lang="it-IT" dirty="0" smtClean="0"/>
              <a:t>Nomadismo </a:t>
            </a:r>
            <a:r>
              <a:rPr lang="it-IT" dirty="0"/>
              <a:t>arabo sahariano o nomadismo beduino (o </a:t>
            </a:r>
            <a:r>
              <a:rPr lang="it-IT" dirty="0" err="1"/>
              <a:t>beduinizzante</a:t>
            </a:r>
            <a:r>
              <a:rPr lang="it-IT" dirty="0"/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Nomadismo saheliano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Nomadismo degli altipiani montuosi </a:t>
            </a:r>
            <a:r>
              <a:rPr lang="it-IT" dirty="0" err="1"/>
              <a:t>irano</a:t>
            </a:r>
            <a:r>
              <a:rPr lang="it-IT" dirty="0"/>
              <a:t>-anatolici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Nomadismo delle steppe asiatiche boreale 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Nomadismo boreale degli allevatori di renne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Nomadismo alpino, balcanico e mediterraneo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dirty="0"/>
              <a:t>Grandi muraglie per difendersi dai nomadi</a:t>
            </a:r>
          </a:p>
          <a:p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632848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65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973109" y="4475224"/>
            <a:ext cx="4211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cùbburo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è un piccolo edificio, diffuso in Sicilia e in particolare nella zona dei monti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Nebrodi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I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cubburi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altrimenti detti casotti, capanni a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thòlos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cubo o cuba (termini di origine araba), venivano anticamente costruiti nelle zone destinate a pascolo ed erano utilizzati per il ricovero dei pastori.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76056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727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L’UOMO DEL SIMILAUN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(3.300 a. C.) E’ UNO SCIAMANO CHE APPARTIENE AD UN POPOLO DI PASTORI  </a:t>
            </a: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 comunque praticano anche caccia, raccolta, agricoltura e commercio. La sua scia di rame è l’oggetto tecnologicamente più avanzato dell’Europa di allora…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75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20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ANCORA OGGI SUKL SIMILAUN SI RIPETE UNA TRANSUMANZA VECCHIA DI MIGLIAIA DI ANNI 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 è diventata occasione di sviluppo turistico, anche se ha sollevato polemiche e ha dovuto spostarsi fuori dal paese: le pecore puzzano!!!!!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5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04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ITINERARI DEI PASTORI CONSERVANO TRACCE DI CULTI ANTICHISSIMI E MISTERIOSI, PRATICATI AL DI FUORI DELLE REGOLE   </a:t>
            </a: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«uomini di pietra» esistono fino alla Siberia, e rappresentano gli spiriti della montagna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presenza delle prime pecore domestiche in Europa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 attestata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Grecia a partire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dal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 millennio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a.C.;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 qui esse si diffusero nel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Balcani e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 V millennio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loro presenza è attestata in gran parte dell’Europa</a:t>
            </a:r>
          </a:p>
          <a:p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meridionale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centrale.</a:t>
            </a:r>
          </a:p>
          <a:p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tipi di pecora più arcaici si trovano, in Europa, all’estremo nord ovest del continente.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Nell’epoca neolitica le pecore sono diffuse in gran parte dell’Europa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meridionale e in arco alpino, sia nella variante con le corna che senza.  </a:t>
            </a:r>
            <a:endParaRPr lang="it-IT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1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260648"/>
            <a:ext cx="631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Uomini di pietra. 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Monzoccolo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Val Sarentino (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Bz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2.000 metri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 LA DIVINITA’ PIU’ POTENTE RIMANE SEMPRE LEI, LA MADONNA NERA EREDE DELLA DEA MADRE PRIMORIDIALE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si ritrova su tutti gli itinerari della transumanza, rinvenuta sopra un albero da un pastore o lasciata da un misterioso pellegrino che viene dal ghiacciaio….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29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2" name="Picture 28" descr="http://www.parks.it/parco.bosco.incoronata/foto/Albero2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6"/>
            <a:ext cx="9144000" cy="68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9">
            <a:hlinkClick r:id="rId3"/>
          </p:cNvPr>
          <p:cNvSpPr>
            <a:spLocks noChangeArrowheads="1"/>
          </p:cNvSpPr>
          <p:nvPr/>
        </p:nvSpPr>
        <p:spPr bwMode="auto">
          <a:xfrm>
            <a:off x="663575" y="7805738"/>
            <a:ext cx="58578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Immagine 1 di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/>
              </a:rPr>
              <a:t>  </a:t>
            </a:r>
            <a:r>
              <a:rPr kumimoji="0" lang="it-IT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Vai alla home di Parks.i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-7853363"/>
            <a:ext cx="9239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ogo PR Bosco Incoronat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-757872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sione Italiana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-5703888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nglish Versio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-5703888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196752"/>
            <a:ext cx="2571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3175" y="5934670"/>
            <a:ext cx="3617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Madonna dell’Incoronata, Foggia.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Protettrice dei pastori, dei tratturi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della transumanza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35836"/>
            <a:ext cx="14287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6521450" y="2095500"/>
            <a:ext cx="309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Madonna di Senales (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Bz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Protettrice dei pastori</a:t>
            </a:r>
          </a:p>
        </p:txBody>
      </p:sp>
    </p:spTree>
    <p:extLst>
      <p:ext uri="{BB962C8B-B14F-4D97-AF65-F5344CB8AC3E}">
        <p14:creationId xmlns:p14="http://schemas.microsoft.com/office/powerpoint/2010/main" val="8491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INVANO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INVANO SI CERCA DI SOSTITUIRLA CON UNA SIMBOLOGIA CRISTIANA</a:t>
            </a: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 Buon Pastore spopola in tutte le chiese del mondo, tranne in quelle frequentate dai pastori e dalle loro famiglie….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0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1600" y="6381328"/>
            <a:ext cx="334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Il Buon Pastore nelle catacombe</a:t>
            </a:r>
            <a:endParaRPr lang="it-IT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2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AGLI ITINERARI DELLA TRANSUMANZA E’ LEGATO UN ORDINE DI FRATI LAVORATORI CHE FONDO’ LA POTENZA ECONOMICA LOMBARDA</a:t>
            </a: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 Medio Evo arrivarono a Milano portandosi dietro il segreto della fabbricazione della prima stoffa impermeabile dell’antichità: il feltro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36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98" y="4000499"/>
            <a:ext cx="20383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512" y="260648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Abbazia di Mirasole, Milano</a:t>
            </a: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cortile serve per le pecore</a:t>
            </a:r>
            <a:endParaRPr lang="it-IT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02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MILANO SI POSIZIONO’ AL PRIMO POSTO IN EUROPA PER LA PRODUZIONE DI TESSUTI DI LUSSO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" y="2870940"/>
            <a:ext cx="40481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8880"/>
            <a:ext cx="20955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1520" y="6120634"/>
            <a:ext cx="679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 parte dei tessuti del tesoro degli Asburgo vengono da Milano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13897"/>
            <a:ext cx="1905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11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UMILIATI CONTROLLANO LE VIE DELLA TRANSUMANZA ALPINA: SONO I FRATI BIANCHI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659"/>
            <a:ext cx="3333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123659"/>
            <a:ext cx="4427984" cy="44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102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 MILANO RIFIUTA DI PASSARE DALLA PRODUZIONE DI LUSSO A QUELLA DI MASSA, GLI UMILIATI TENTANO DI ASMMAZZARE IL CARDINAL BORROMEO (CHE VUOLE APPROPRIARSI DEI LORO SOLDI), VENGONO DICHIARATI ERETICI E MUOIONO SUL ROGO ALLA VETRA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4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1089232" cy="688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1520" y="594928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Scena di pastorizia. Paleolitico, Lazio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96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9" y="21034"/>
            <a:ext cx="9525000" cy="700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38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PRODUZIONE DELLA LANA LOMBARDA E’ DIROTTATA VERSO L’ESPORTAZIONE, PRINCIPALMENTE VERSO L’INGHILTERRA, CHE SUI LANIFICI </a:t>
            </a:r>
          </a:p>
          <a:p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COSTRUIRA’ IL </a:t>
            </a:r>
          </a:p>
          <a:p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PROPRIO SVILUPPO INDUSTRIALE 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86" y="3661624"/>
            <a:ext cx="33623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184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 FRATTEMPO </a:t>
            </a:r>
          </a:p>
          <a:p>
            <a:pPr algn="r"/>
            <a:r>
              <a:rPr lang="it-IT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LA TRANSUMANZA             CONTINUA,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SIA FRA VALLE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VALLE, CHE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DALLA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PIANURA PADANA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ALLE ALPI, ANCHE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 GRANDI </a:t>
            </a:r>
          </a:p>
          <a:p>
            <a:pPr algn="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DISTANZE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3" y="-24261"/>
            <a:ext cx="37345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85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1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260648"/>
            <a:ext cx="2982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Transumanza dalla pianura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1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0841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38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32" y="-1"/>
            <a:ext cx="9202232" cy="63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8370" y="5157192"/>
            <a:ext cx="2783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Transumanza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intervalliva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17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412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PASTORIZIA TRANSUMANTE, PER PRODURRE LANA E CARNE (I POPOLI ALPINI NON MUNGONO LE PECORE, A DIFFERENZA DI QUELLI MEDITERRANEI) DIVENTA UN TASSELLO ESSENZIALE DI UN’ECONOMIA A PUZZLE CHE ASSICURA LA SUSSISTENZA MA NON SI SVILUPPA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85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512" y="6165304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Cane pastore bergamasco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94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PASTORIZIA TRANSUMANTE IN ITALIA NEL DOPOGUERRA VIENE QUASI ELIMINATA DALLO SVILUPPO METROPOLITANO</a:t>
            </a: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Anche se i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pastori hanno sempre svolto un ruolo imprenditoriale che li ha visti (e li vede) nelle vesti di operatori commerciali e, persino, 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finanziari</a:t>
            </a:r>
            <a:endParaRPr lang="it-IT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3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 molto tempo dopo la domesticazione le pecore furono utilizzate solo per la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carne,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 le pelli quindi per il latte e per la fibra ma, inizialmente, non le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 tosava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Negli ovini primitivi “di tipo peloso” il vello era costituito da normali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peli molto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lunghi (</a:t>
            </a:r>
            <a:r>
              <a:rPr lang="it-IT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giarra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e di grande diametro con un corto sottopelo lanuginoso.</a:t>
            </a:r>
          </a:p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Fissando i caratteri di soggetti che manifestavano delle mutazioni nella struttura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dei follicoli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piliferi si arrivò ad ottenere tipi di pecore con accrescimento continuo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delle fibre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(non soggette a muta) e con la presenza di un solo tipo di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fibre.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L’utilizzo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della lana è documentato a partire dall’inizio del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secondo millennio a.C.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Babilonia. </a:t>
            </a:r>
            <a:endParaRPr lang="it-IT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quel tempo in quella regione l’allevamento era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 basato su criteri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zootecnici ed esistevano già tipi di pecore da carne e da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lana.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Soltanto con l’utilizzo del ferro per la fabbricazione di forbici (1000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a.C.) acquistò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significato economico la produzione di lana di qualità uniforme;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precedenza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infatti si poteva operare solo con pettini a dentatura grossolana in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bronzo. 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13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49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FRANCIA ESISTONO SCUOLE DI PASTORIZIA E LA TRANSUMANZA E’ DIVENTATA UN EVENTO CULTURALE E TURISTICO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429000"/>
            <a:ext cx="648072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06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 noi o è quasi scomparsa o provoca scontri con la polizia</a:t>
            </a:r>
            <a:endParaRPr lang="it-IT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59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76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E’ necessario riprendere un mestiere antico, associandolo alla produzione di qualità di lana e dei suoi derivati,  coniugandolo al turismo e alla valorizzazione del territorio, creando piccola impresa in montagna</a:t>
            </a:r>
            <a:endParaRPr lang="it-IT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474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160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9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1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endParaRPr lang="it-IT" sz="1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08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54868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Pesi di telaio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1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SIA LA DOMESTICAZIONE DEGLI ANIMALI, CHE LA TESSITURA SONO INVENZIONI DELLE DONNE: E COSI’ LA MUNGITURA E LA CASEIFICAZIONE</a:t>
            </a:r>
          </a:p>
          <a:p>
            <a:pPr algn="ctr"/>
            <a:endParaRPr lang="it-IT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Probabilmente invece la transumanza su grandi distanze e il commercio erano attività maschili 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5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373" y="-30826"/>
            <a:ext cx="12192000" cy="752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93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on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8" y="5652322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5107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SICURO LA LOTTA FRA PASTORI E  AGRICOLTORI E’ VECCHIA QUANTO IL MONDO: BASTI PENSARE A CAINO (agricoltore) E ABELE (pastore) </a:t>
            </a:r>
          </a:p>
          <a:p>
            <a:pPr algn="ctr"/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 anche se negli ultimi millenni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 sono invertite le parti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(ma le contese e le guerre </a:t>
            </a:r>
          </a:p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sono tutt’altro che spente) .…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9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7584" y="476672"/>
            <a:ext cx="6724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Mosaico della sinagoga di </a:t>
            </a:r>
            <a:r>
              <a:rPr lang="it-IT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Bet</a:t>
            </a: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Alpha, Israele: il sacrificio di Isacco </a:t>
            </a:r>
          </a:p>
          <a:p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18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1245</Words>
  <Application>Microsoft Office PowerPoint</Application>
  <PresentationFormat>Presentazione su schermo (4:3)</PresentationFormat>
  <Paragraphs>160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INVANO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37</cp:revision>
  <dcterms:created xsi:type="dcterms:W3CDTF">2012-01-30T14:07:22Z</dcterms:created>
  <dcterms:modified xsi:type="dcterms:W3CDTF">2012-01-31T18:01:02Z</dcterms:modified>
</cp:coreProperties>
</file>