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77" r:id="rId5"/>
    <p:sldId id="278" r:id="rId6"/>
    <p:sldId id="260" r:id="rId7"/>
    <p:sldId id="264" r:id="rId8"/>
    <p:sldId id="263" r:id="rId9"/>
    <p:sldId id="265" r:id="rId10"/>
    <p:sldId id="266" r:id="rId11"/>
    <p:sldId id="268" r:id="rId12"/>
    <p:sldId id="269" r:id="rId13"/>
    <p:sldId id="270" r:id="rId14"/>
    <p:sldId id="271" r:id="rId15"/>
    <p:sldId id="272" r:id="rId16"/>
    <p:sldId id="275" r:id="rId17"/>
    <p:sldId id="276" r:id="rId18"/>
    <p:sldId id="273" r:id="rId19"/>
    <p:sldId id="285" r:id="rId20"/>
    <p:sldId id="286" r:id="rId21"/>
    <p:sldId id="287" r:id="rId22"/>
    <p:sldId id="289" r:id="rId23"/>
    <p:sldId id="288" r:id="rId24"/>
    <p:sldId id="261" r:id="rId25"/>
    <p:sldId id="291" r:id="rId26"/>
    <p:sldId id="290" r:id="rId27"/>
    <p:sldId id="283" r:id="rId28"/>
    <p:sldId id="280" r:id="rId29"/>
    <p:sldId id="293" r:id="rId30"/>
    <p:sldId id="292" r:id="rId31"/>
    <p:sldId id="295" r:id="rId32"/>
    <p:sldId id="279" r:id="rId33"/>
    <p:sldId id="262" r:id="rId34"/>
    <p:sldId id="296" r:id="rId35"/>
    <p:sldId id="297" r:id="rId36"/>
    <p:sldId id="298" r:id="rId37"/>
    <p:sldId id="299" r:id="rId38"/>
    <p:sldId id="300" r:id="rId3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96" y="-2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356C140-75B6-460D-A01B-22E75781B01D}" type="datetimeFigureOut">
              <a:rPr lang="it-IT" smtClean="0"/>
              <a:t>11/05/2012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0C6C66A-6535-4146-8F2C-519CFF2F0118}" type="slidenum">
              <a:rPr lang="it-IT" smtClean="0"/>
              <a:t>‹N›</a:t>
            </a:fld>
            <a:endParaRPr lang="it-IT"/>
          </a:p>
        </p:txBody>
      </p:sp>
    </p:spTree>
    <p:extLst>
      <p:ext uri="{BB962C8B-B14F-4D97-AF65-F5344CB8AC3E}">
        <p14:creationId xmlns:p14="http://schemas.microsoft.com/office/powerpoint/2010/main" val="145590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356C140-75B6-460D-A01B-22E75781B01D}" type="datetimeFigureOut">
              <a:rPr lang="it-IT" smtClean="0"/>
              <a:t>11/05/2012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0C6C66A-6535-4146-8F2C-519CFF2F0118}" type="slidenum">
              <a:rPr lang="it-IT" smtClean="0"/>
              <a:t>‹N›</a:t>
            </a:fld>
            <a:endParaRPr lang="it-IT"/>
          </a:p>
        </p:txBody>
      </p:sp>
    </p:spTree>
    <p:extLst>
      <p:ext uri="{BB962C8B-B14F-4D97-AF65-F5344CB8AC3E}">
        <p14:creationId xmlns:p14="http://schemas.microsoft.com/office/powerpoint/2010/main" val="3981473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356C140-75B6-460D-A01B-22E75781B01D}" type="datetimeFigureOut">
              <a:rPr lang="it-IT" smtClean="0"/>
              <a:t>11/05/2012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0C6C66A-6535-4146-8F2C-519CFF2F0118}" type="slidenum">
              <a:rPr lang="it-IT" smtClean="0"/>
              <a:t>‹N›</a:t>
            </a:fld>
            <a:endParaRPr lang="it-IT"/>
          </a:p>
        </p:txBody>
      </p:sp>
    </p:spTree>
    <p:extLst>
      <p:ext uri="{BB962C8B-B14F-4D97-AF65-F5344CB8AC3E}">
        <p14:creationId xmlns:p14="http://schemas.microsoft.com/office/powerpoint/2010/main" val="3496206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356C140-75B6-460D-A01B-22E75781B01D}" type="datetimeFigureOut">
              <a:rPr lang="it-IT" smtClean="0"/>
              <a:t>11/05/2012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0C6C66A-6535-4146-8F2C-519CFF2F0118}" type="slidenum">
              <a:rPr lang="it-IT" smtClean="0"/>
              <a:t>‹N›</a:t>
            </a:fld>
            <a:endParaRPr lang="it-IT"/>
          </a:p>
        </p:txBody>
      </p:sp>
    </p:spTree>
    <p:extLst>
      <p:ext uri="{BB962C8B-B14F-4D97-AF65-F5344CB8AC3E}">
        <p14:creationId xmlns:p14="http://schemas.microsoft.com/office/powerpoint/2010/main" val="3144666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2356C140-75B6-460D-A01B-22E75781B01D}" type="datetimeFigureOut">
              <a:rPr lang="it-IT" smtClean="0"/>
              <a:t>11/05/2012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0C6C66A-6535-4146-8F2C-519CFF2F0118}" type="slidenum">
              <a:rPr lang="it-IT" smtClean="0"/>
              <a:t>‹N›</a:t>
            </a:fld>
            <a:endParaRPr lang="it-IT"/>
          </a:p>
        </p:txBody>
      </p:sp>
    </p:spTree>
    <p:extLst>
      <p:ext uri="{BB962C8B-B14F-4D97-AF65-F5344CB8AC3E}">
        <p14:creationId xmlns:p14="http://schemas.microsoft.com/office/powerpoint/2010/main" val="300536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356C140-75B6-460D-A01B-22E75781B01D}" type="datetimeFigureOut">
              <a:rPr lang="it-IT" smtClean="0"/>
              <a:t>11/05/2012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0C6C66A-6535-4146-8F2C-519CFF2F0118}" type="slidenum">
              <a:rPr lang="it-IT" smtClean="0"/>
              <a:t>‹N›</a:t>
            </a:fld>
            <a:endParaRPr lang="it-IT"/>
          </a:p>
        </p:txBody>
      </p:sp>
    </p:spTree>
    <p:extLst>
      <p:ext uri="{BB962C8B-B14F-4D97-AF65-F5344CB8AC3E}">
        <p14:creationId xmlns:p14="http://schemas.microsoft.com/office/powerpoint/2010/main" val="3541012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356C140-75B6-460D-A01B-22E75781B01D}" type="datetimeFigureOut">
              <a:rPr lang="it-IT" smtClean="0"/>
              <a:t>11/05/2012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0C6C66A-6535-4146-8F2C-519CFF2F0118}" type="slidenum">
              <a:rPr lang="it-IT" smtClean="0"/>
              <a:t>‹N›</a:t>
            </a:fld>
            <a:endParaRPr lang="it-IT"/>
          </a:p>
        </p:txBody>
      </p:sp>
    </p:spTree>
    <p:extLst>
      <p:ext uri="{BB962C8B-B14F-4D97-AF65-F5344CB8AC3E}">
        <p14:creationId xmlns:p14="http://schemas.microsoft.com/office/powerpoint/2010/main" val="3019072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356C140-75B6-460D-A01B-22E75781B01D}" type="datetimeFigureOut">
              <a:rPr lang="it-IT" smtClean="0"/>
              <a:t>11/05/2012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0C6C66A-6535-4146-8F2C-519CFF2F0118}" type="slidenum">
              <a:rPr lang="it-IT" smtClean="0"/>
              <a:t>‹N›</a:t>
            </a:fld>
            <a:endParaRPr lang="it-IT"/>
          </a:p>
        </p:txBody>
      </p:sp>
    </p:spTree>
    <p:extLst>
      <p:ext uri="{BB962C8B-B14F-4D97-AF65-F5344CB8AC3E}">
        <p14:creationId xmlns:p14="http://schemas.microsoft.com/office/powerpoint/2010/main" val="3480965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356C140-75B6-460D-A01B-22E75781B01D}" type="datetimeFigureOut">
              <a:rPr lang="it-IT" smtClean="0"/>
              <a:t>11/05/2012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0C6C66A-6535-4146-8F2C-519CFF2F0118}" type="slidenum">
              <a:rPr lang="it-IT" smtClean="0"/>
              <a:t>‹N›</a:t>
            </a:fld>
            <a:endParaRPr lang="it-IT"/>
          </a:p>
        </p:txBody>
      </p:sp>
    </p:spTree>
    <p:extLst>
      <p:ext uri="{BB962C8B-B14F-4D97-AF65-F5344CB8AC3E}">
        <p14:creationId xmlns:p14="http://schemas.microsoft.com/office/powerpoint/2010/main" val="353827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356C140-75B6-460D-A01B-22E75781B01D}" type="datetimeFigureOut">
              <a:rPr lang="it-IT" smtClean="0"/>
              <a:t>11/05/2012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0C6C66A-6535-4146-8F2C-519CFF2F0118}" type="slidenum">
              <a:rPr lang="it-IT" smtClean="0"/>
              <a:t>‹N›</a:t>
            </a:fld>
            <a:endParaRPr lang="it-IT"/>
          </a:p>
        </p:txBody>
      </p:sp>
    </p:spTree>
    <p:extLst>
      <p:ext uri="{BB962C8B-B14F-4D97-AF65-F5344CB8AC3E}">
        <p14:creationId xmlns:p14="http://schemas.microsoft.com/office/powerpoint/2010/main" val="2455340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356C140-75B6-460D-A01B-22E75781B01D}" type="datetimeFigureOut">
              <a:rPr lang="it-IT" smtClean="0"/>
              <a:t>11/05/2012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0C6C66A-6535-4146-8F2C-519CFF2F0118}" type="slidenum">
              <a:rPr lang="it-IT" smtClean="0"/>
              <a:t>‹N›</a:t>
            </a:fld>
            <a:endParaRPr lang="it-IT"/>
          </a:p>
        </p:txBody>
      </p:sp>
    </p:spTree>
    <p:extLst>
      <p:ext uri="{BB962C8B-B14F-4D97-AF65-F5344CB8AC3E}">
        <p14:creationId xmlns:p14="http://schemas.microsoft.com/office/powerpoint/2010/main" val="127600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6C140-75B6-460D-A01B-22E75781B01D}" type="datetimeFigureOut">
              <a:rPr lang="it-IT" smtClean="0"/>
              <a:t>11/05/2012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6C66A-6535-4146-8F2C-519CFF2F0118}" type="slidenum">
              <a:rPr lang="it-IT" smtClean="0"/>
              <a:t>‹N›</a:t>
            </a:fld>
            <a:endParaRPr lang="it-IT"/>
          </a:p>
        </p:txBody>
      </p:sp>
    </p:spTree>
    <p:extLst>
      <p:ext uri="{BB962C8B-B14F-4D97-AF65-F5344CB8AC3E}">
        <p14:creationId xmlns:p14="http://schemas.microsoft.com/office/powerpoint/2010/main" val="3408950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it.wikipedia.org/wiki/File:Altar_Mars_Venus_Massimo_lup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6" name="CasellaDiTesto 5"/>
          <p:cNvSpPr txBox="1"/>
          <p:nvPr/>
        </p:nvSpPr>
        <p:spPr>
          <a:xfrm>
            <a:off x="0" y="1268760"/>
            <a:ext cx="9165981" cy="3293209"/>
          </a:xfrm>
          <a:prstGeom prst="rect">
            <a:avLst/>
          </a:prstGeom>
          <a:noFill/>
        </p:spPr>
        <p:txBody>
          <a:bodyPr wrap="square" rtlCol="0">
            <a:spAutoFit/>
          </a:bodyPr>
          <a:lstStyle/>
          <a:p>
            <a:pPr algn="ctr"/>
            <a:r>
              <a:rPr lang="it-IT" sz="8800" b="1" dirty="0">
                <a:solidFill>
                  <a:srgbClr val="FF0000"/>
                </a:solidFill>
                <a:latin typeface="Chiller" pitchFamily="82" charset="0"/>
              </a:rPr>
              <a:t>AL LUPO, AL LUPO!!!! </a:t>
            </a:r>
            <a:endParaRPr lang="it-IT" sz="8800" b="1" dirty="0" smtClean="0">
              <a:solidFill>
                <a:srgbClr val="FF0000"/>
              </a:solidFill>
              <a:latin typeface="Chiller" pitchFamily="82" charset="0"/>
            </a:endParaRPr>
          </a:p>
          <a:p>
            <a:pPr algn="ctr"/>
            <a:endParaRPr lang="it-IT" sz="6000" b="1" dirty="0">
              <a:solidFill>
                <a:srgbClr val="FF0000"/>
              </a:solidFill>
              <a:latin typeface="Chiller" pitchFamily="82" charset="0"/>
            </a:endParaRPr>
          </a:p>
          <a:p>
            <a:pPr algn="ctr"/>
            <a:r>
              <a:rPr lang="it-IT" sz="6000" b="1" dirty="0" smtClean="0">
                <a:solidFill>
                  <a:srgbClr val="FF0000"/>
                </a:solidFill>
                <a:latin typeface="Chiller" pitchFamily="82" charset="0"/>
              </a:rPr>
              <a:t>Il </a:t>
            </a:r>
            <a:r>
              <a:rPr lang="it-IT" sz="6000" b="1" dirty="0">
                <a:solidFill>
                  <a:srgbClr val="FF0000"/>
                </a:solidFill>
                <a:latin typeface="Chiller" pitchFamily="82" charset="0"/>
              </a:rPr>
              <a:t>lupo e le paure </a:t>
            </a:r>
            <a:r>
              <a:rPr lang="it-IT" sz="6000" b="1" dirty="0" smtClean="0">
                <a:solidFill>
                  <a:srgbClr val="FF0000"/>
                </a:solidFill>
                <a:latin typeface="Chiller" pitchFamily="82" charset="0"/>
              </a:rPr>
              <a:t>ancestrali dell’uomo</a:t>
            </a:r>
            <a:endParaRPr lang="it-IT" sz="6000" b="1" dirty="0">
              <a:solidFill>
                <a:srgbClr val="FF0000"/>
              </a:solidFill>
              <a:latin typeface="Chiller" pitchFamily="82" charset="0"/>
            </a:endParaRPr>
          </a:p>
        </p:txBody>
      </p:sp>
    </p:spTree>
    <p:extLst>
      <p:ext uri="{BB962C8B-B14F-4D97-AF65-F5344CB8AC3E}">
        <p14:creationId xmlns:p14="http://schemas.microsoft.com/office/powerpoint/2010/main" val="161662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5" y="260648"/>
            <a:ext cx="9183629"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643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4"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7" name="Rettangolo 6"/>
          <p:cNvSpPr/>
          <p:nvPr/>
        </p:nvSpPr>
        <p:spPr>
          <a:xfrm>
            <a:off x="-21982" y="0"/>
            <a:ext cx="4794848" cy="3231654"/>
          </a:xfrm>
          <a:prstGeom prst="rect">
            <a:avLst/>
          </a:prstGeom>
        </p:spPr>
        <p:txBody>
          <a:bodyPr wrap="square">
            <a:spAutoFit/>
          </a:bodyPr>
          <a:lstStyle/>
          <a:p>
            <a:r>
              <a:rPr lang="it-IT" sz="2800" b="1" i="1" dirty="0">
                <a:solidFill>
                  <a:srgbClr val="FF0000"/>
                </a:solidFill>
                <a:latin typeface="Chiller" pitchFamily="82" charset="0"/>
              </a:rPr>
              <a:t>C’era non lontano un sacro luogo, coperto da un folto bosco, e una roccia cava dalla quale sgorgava una sorgente; si diceva che il bosco fosse consacrato a Pan, e ci fosse un altare dedicato al dio. In questo luogo, quindi, giunse la lupa e si nascose. </a:t>
            </a:r>
            <a:endParaRPr lang="it-IT" sz="2800" b="1" i="1" dirty="0" smtClean="0">
              <a:solidFill>
                <a:srgbClr val="FF0000"/>
              </a:solidFill>
              <a:latin typeface="Chiller" pitchFamily="82" charset="0"/>
            </a:endParaRPr>
          </a:p>
          <a:p>
            <a:endParaRPr lang="it-IT" sz="800" b="1" i="1" dirty="0">
              <a:solidFill>
                <a:srgbClr val="FF0000"/>
              </a:solidFill>
              <a:latin typeface="Chiller" pitchFamily="82" charset="0"/>
            </a:endParaRPr>
          </a:p>
          <a:p>
            <a:r>
              <a:rPr lang="it-IT" sz="2800" b="1" i="1" dirty="0" smtClean="0">
                <a:solidFill>
                  <a:srgbClr val="FF0000"/>
                </a:solidFill>
                <a:latin typeface="Chiller" pitchFamily="82" charset="0"/>
              </a:rPr>
              <a:t>Dionigi di Alicarnasso</a:t>
            </a:r>
            <a:endParaRPr lang="it-IT" sz="2800" b="1" dirty="0">
              <a:solidFill>
                <a:srgbClr val="FF0000"/>
              </a:solidFill>
              <a:latin typeface="Chiller" pitchFamily="82"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866" y="30872"/>
            <a:ext cx="42862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40" y="3514725"/>
            <a:ext cx="4286250"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4224010" y="3840872"/>
            <a:ext cx="4898008" cy="3108543"/>
          </a:xfrm>
          <a:prstGeom prst="rect">
            <a:avLst/>
          </a:prstGeom>
        </p:spPr>
        <p:txBody>
          <a:bodyPr wrap="square">
            <a:spAutoFit/>
          </a:bodyPr>
          <a:lstStyle/>
          <a:p>
            <a:r>
              <a:rPr lang="it-IT" sz="2800" b="1" dirty="0">
                <a:solidFill>
                  <a:srgbClr val="FF0000"/>
                </a:solidFill>
                <a:latin typeface="Chiller" pitchFamily="82" charset="0"/>
              </a:rPr>
              <a:t>Il </a:t>
            </a:r>
            <a:r>
              <a:rPr lang="it-IT" sz="2800" b="1" dirty="0" smtClean="0">
                <a:solidFill>
                  <a:srgbClr val="FF0000"/>
                </a:solidFill>
                <a:latin typeface="Chiller" pitchFamily="82" charset="0"/>
              </a:rPr>
              <a:t>26 gennaio 2007 l‘archeologa italiana Irene </a:t>
            </a:r>
            <a:r>
              <a:rPr lang="it-IT" sz="2800" b="1" dirty="0" err="1" smtClean="0">
                <a:solidFill>
                  <a:srgbClr val="FF0000"/>
                </a:solidFill>
                <a:latin typeface="Chiller" pitchFamily="82" charset="0"/>
              </a:rPr>
              <a:t>Iacopi</a:t>
            </a:r>
            <a:r>
              <a:rPr lang="it-IT" sz="2800" b="1" dirty="0" smtClean="0">
                <a:solidFill>
                  <a:srgbClr val="FF0000"/>
                </a:solidFill>
                <a:latin typeface="Chiller" pitchFamily="82" charset="0"/>
              </a:rPr>
              <a:t> </a:t>
            </a:r>
            <a:r>
              <a:rPr lang="it-IT" sz="2800" b="1" dirty="0">
                <a:solidFill>
                  <a:srgbClr val="FF0000"/>
                </a:solidFill>
                <a:latin typeface="Chiller" pitchFamily="82" charset="0"/>
              </a:rPr>
              <a:t>annunciò che aveva probabilmente trovato la leggendaria </a:t>
            </a:r>
            <a:r>
              <a:rPr lang="it-IT" sz="2800" b="1" dirty="0" smtClean="0">
                <a:solidFill>
                  <a:srgbClr val="FF0000"/>
                </a:solidFill>
                <a:latin typeface="Chiller" pitchFamily="82" charset="0"/>
              </a:rPr>
              <a:t>grotta </a:t>
            </a:r>
            <a:r>
              <a:rPr lang="it-IT" sz="2800" b="1" dirty="0">
                <a:solidFill>
                  <a:srgbClr val="FF0000"/>
                </a:solidFill>
                <a:latin typeface="Chiller" pitchFamily="82" charset="0"/>
              </a:rPr>
              <a:t>sotto le rovine del </a:t>
            </a:r>
            <a:r>
              <a:rPr lang="it-IT" sz="2800" b="1" dirty="0" smtClean="0">
                <a:solidFill>
                  <a:srgbClr val="FF0000"/>
                </a:solidFill>
                <a:latin typeface="Chiller" pitchFamily="82" charset="0"/>
              </a:rPr>
              <a:t>palazzo di </a:t>
            </a:r>
            <a:r>
              <a:rPr lang="it-IT" sz="2800" b="1" dirty="0" err="1" smtClean="0">
                <a:solidFill>
                  <a:srgbClr val="FF0000"/>
                </a:solidFill>
                <a:latin typeface="Chiller" pitchFamily="82" charset="0"/>
              </a:rPr>
              <a:t>Augustosul</a:t>
            </a:r>
            <a:r>
              <a:rPr lang="it-IT" sz="2800" b="1" dirty="0" smtClean="0">
                <a:solidFill>
                  <a:srgbClr val="FF0000"/>
                </a:solidFill>
                <a:latin typeface="Chiller" pitchFamily="82" charset="0"/>
              </a:rPr>
              <a:t> Palatino. </a:t>
            </a:r>
            <a:r>
              <a:rPr lang="it-IT" sz="2800" b="1" dirty="0">
                <a:solidFill>
                  <a:srgbClr val="FF0000"/>
                </a:solidFill>
                <a:latin typeface="Chiller" pitchFamily="82" charset="0"/>
              </a:rPr>
              <a:t>Gli archeologi hanno rinvenuto questa cavità ad una profondità di 15 metri durante i lavori di restauro del palazzo</a:t>
            </a:r>
          </a:p>
        </p:txBody>
      </p:sp>
    </p:spTree>
    <p:extLst>
      <p:ext uri="{BB962C8B-B14F-4D97-AF65-F5344CB8AC3E}">
        <p14:creationId xmlns:p14="http://schemas.microsoft.com/office/powerpoint/2010/main" val="3407010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6" name="Rettangolo 5"/>
          <p:cNvSpPr/>
          <p:nvPr/>
        </p:nvSpPr>
        <p:spPr>
          <a:xfrm>
            <a:off x="0" y="-79653"/>
            <a:ext cx="9144000" cy="7017306"/>
          </a:xfrm>
          <a:prstGeom prst="rect">
            <a:avLst/>
          </a:prstGeom>
        </p:spPr>
        <p:txBody>
          <a:bodyPr wrap="square">
            <a:spAutoFit/>
          </a:bodyPr>
          <a:lstStyle/>
          <a:p>
            <a:r>
              <a:rPr lang="it-IT" sz="3000" b="1" dirty="0">
                <a:solidFill>
                  <a:srgbClr val="FF0000"/>
                </a:solidFill>
                <a:latin typeface="Chiller" pitchFamily="82" charset="0"/>
              </a:rPr>
              <a:t>La grotta era il punto di partenza dei </a:t>
            </a:r>
            <a:r>
              <a:rPr lang="it-IT" sz="3000" b="1" dirty="0" err="1">
                <a:solidFill>
                  <a:srgbClr val="FF0000"/>
                </a:solidFill>
                <a:latin typeface="Chiller" pitchFamily="82" charset="0"/>
              </a:rPr>
              <a:t>Lupercalia</a:t>
            </a:r>
            <a:r>
              <a:rPr lang="it-IT" sz="3000" b="1" dirty="0">
                <a:solidFill>
                  <a:srgbClr val="FF0000"/>
                </a:solidFill>
                <a:latin typeface="Chiller" pitchFamily="82" charset="0"/>
              </a:rPr>
              <a:t>, riti di purificazione e fecondità, che venivano celebrati il 15 febbraio. La festa si svolgeva, in linea generale, così: i </a:t>
            </a:r>
            <a:r>
              <a:rPr lang="it-IT" sz="3000" b="1" dirty="0" err="1">
                <a:solidFill>
                  <a:srgbClr val="FF0000"/>
                </a:solidFill>
                <a:latin typeface="Chiller" pitchFamily="82" charset="0"/>
              </a:rPr>
              <a:t>Luperci</a:t>
            </a:r>
            <a:r>
              <a:rPr lang="it-IT" sz="3000" b="1" dirty="0">
                <a:solidFill>
                  <a:srgbClr val="FF0000"/>
                </a:solidFill>
                <a:latin typeface="Chiller" pitchFamily="82" charset="0"/>
              </a:rPr>
              <a:t> (termine forse da interpretare come sacerdoti-lupo, che definisce gli addetti alla celebrazione del culto, membri di importanti famiglie) vestiti con pelli di capra, convenivano presso il Lupercale, dove sacrificavano delle capre e un cane e offrivano le focacce preparate dalle Vestali. Con il coltello che era servito per effettuare il sacrificio, ancora sporco, si macchiavano di sangue le fronti di due giovani di alto lignaggio; il sangue veniva poi asciugato con lana intinta nel latte di capra. Quindi tagliavano le pelli delle capre in strisce per farne delle fruste, e dopo un ricco banchetto correvano probabilmente intorno al Palatino frustando chiunque incontrassero; le frustate rendevano fertili le donne e facilitavano il parto. La corsa intorno al Palatino aveva anche il significato di atto purificatorio</a:t>
            </a:r>
            <a:r>
              <a:rPr lang="it-IT" sz="3000" b="1" dirty="0" smtClean="0">
                <a:solidFill>
                  <a:srgbClr val="FF0000"/>
                </a:solidFill>
                <a:latin typeface="Chiller" pitchFamily="82" charset="0"/>
              </a:rPr>
              <a:t>. Poi degenerarono in orge violente. Ancora </a:t>
            </a:r>
            <a:r>
              <a:rPr lang="it-IT" sz="3000" b="1" dirty="0">
                <a:solidFill>
                  <a:srgbClr val="FF0000"/>
                </a:solidFill>
                <a:latin typeface="Chiller" pitchFamily="82" charset="0"/>
              </a:rPr>
              <a:t>nel 496 d.C. i </a:t>
            </a:r>
            <a:r>
              <a:rPr lang="it-IT" sz="3000" b="1" dirty="0" err="1">
                <a:solidFill>
                  <a:srgbClr val="FF0000"/>
                </a:solidFill>
                <a:latin typeface="Chiller" pitchFamily="82" charset="0"/>
              </a:rPr>
              <a:t>Lupercalia</a:t>
            </a:r>
            <a:r>
              <a:rPr lang="it-IT" sz="3000" b="1" dirty="0">
                <a:solidFill>
                  <a:srgbClr val="FF0000"/>
                </a:solidFill>
                <a:latin typeface="Chiller" pitchFamily="82" charset="0"/>
              </a:rPr>
              <a:t> dovevano essere celebrati, se papa Gelasio scrive un trattato per ottenerne l’abolizione.</a:t>
            </a:r>
          </a:p>
        </p:txBody>
      </p:sp>
    </p:spTree>
    <p:extLst>
      <p:ext uri="{BB962C8B-B14F-4D97-AF65-F5344CB8AC3E}">
        <p14:creationId xmlns:p14="http://schemas.microsoft.com/office/powerpoint/2010/main" val="3782757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48" y="-20368"/>
            <a:ext cx="9158848" cy="6848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263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8" y="3328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9" y="0"/>
            <a:ext cx="4770169" cy="488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4758730" y="-77150"/>
            <a:ext cx="4572000" cy="3539430"/>
          </a:xfrm>
          <a:prstGeom prst="rect">
            <a:avLst/>
          </a:prstGeom>
        </p:spPr>
        <p:txBody>
          <a:bodyPr>
            <a:spAutoFit/>
          </a:bodyPr>
          <a:lstStyle/>
          <a:p>
            <a:r>
              <a:rPr lang="it-IT" sz="2800" b="1" dirty="0" smtClean="0">
                <a:solidFill>
                  <a:srgbClr val="FF0000"/>
                </a:solidFill>
                <a:latin typeface="Chiller" pitchFamily="82" charset="0"/>
              </a:rPr>
              <a:t> Il termine </a:t>
            </a:r>
            <a:r>
              <a:rPr lang="it-IT" sz="2800" b="1" dirty="0">
                <a:solidFill>
                  <a:srgbClr val="FF0000"/>
                </a:solidFill>
                <a:latin typeface="Chiller" pitchFamily="82" charset="0"/>
              </a:rPr>
              <a:t>etrusco e poi romano </a:t>
            </a:r>
            <a:r>
              <a:rPr lang="it-IT" sz="2800" b="1" i="1" dirty="0">
                <a:solidFill>
                  <a:srgbClr val="FF0000"/>
                </a:solidFill>
                <a:latin typeface="Chiller" pitchFamily="82" charset="0"/>
              </a:rPr>
              <a:t>lupanare</a:t>
            </a:r>
            <a:r>
              <a:rPr lang="it-IT" sz="2800" b="1" dirty="0">
                <a:solidFill>
                  <a:srgbClr val="FF0000"/>
                </a:solidFill>
                <a:latin typeface="Chiller" pitchFamily="82" charset="0"/>
              </a:rPr>
              <a:t>, o bordello, proviene appunto dalle </a:t>
            </a:r>
            <a:r>
              <a:rPr lang="it-IT" sz="2800" b="1" i="1" dirty="0" err="1">
                <a:solidFill>
                  <a:srgbClr val="FF0000"/>
                </a:solidFill>
                <a:latin typeface="Chiller" pitchFamily="82" charset="0"/>
              </a:rPr>
              <a:t>lupae</a:t>
            </a:r>
            <a:r>
              <a:rPr lang="it-IT" sz="2800" b="1" dirty="0">
                <a:solidFill>
                  <a:srgbClr val="FF0000"/>
                </a:solidFill>
                <a:latin typeface="Chiller" pitchFamily="82" charset="0"/>
              </a:rPr>
              <a:t>, le prostitute. A questo proposito Tito Livio sembra dar credito all’ipotesi che la leggenda dei gemelli derivi dal fatto che la moglie di Faustolo, Acca </a:t>
            </a:r>
            <a:r>
              <a:rPr lang="it-IT" sz="2800" b="1" dirty="0" err="1">
                <a:solidFill>
                  <a:srgbClr val="FF0000"/>
                </a:solidFill>
                <a:latin typeface="Chiller" pitchFamily="82" charset="0"/>
              </a:rPr>
              <a:t>Laurentia</a:t>
            </a:r>
            <a:r>
              <a:rPr lang="it-IT" sz="2800" b="1" dirty="0">
                <a:solidFill>
                  <a:srgbClr val="FF0000"/>
                </a:solidFill>
                <a:latin typeface="Chiller" pitchFamily="82" charset="0"/>
              </a:rPr>
              <a:t>, era una prostituta, e quindi detta lupa.</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6070" y="3466213"/>
            <a:ext cx="4572298" cy="3425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5559" y="4920964"/>
            <a:ext cx="4854473" cy="1938992"/>
          </a:xfrm>
          <a:prstGeom prst="rect">
            <a:avLst/>
          </a:prstGeom>
          <a:noFill/>
        </p:spPr>
        <p:txBody>
          <a:bodyPr wrap="square" rtlCol="0">
            <a:spAutoFit/>
          </a:bodyPr>
          <a:lstStyle/>
          <a:p>
            <a:r>
              <a:rPr lang="it-IT" sz="2400" b="1" dirty="0" smtClean="0">
                <a:solidFill>
                  <a:srgbClr val="FF0000"/>
                </a:solidFill>
                <a:latin typeface="Chiller" pitchFamily="82" charset="0"/>
              </a:rPr>
              <a:t>I </a:t>
            </a:r>
            <a:r>
              <a:rPr lang="it-IT" sz="2400" b="1" dirty="0" err="1" smtClean="0">
                <a:solidFill>
                  <a:srgbClr val="FF0000"/>
                </a:solidFill>
                <a:latin typeface="Chiller" pitchFamily="82" charset="0"/>
              </a:rPr>
              <a:t>Luperci</a:t>
            </a:r>
            <a:r>
              <a:rPr lang="it-IT" sz="2400" b="1" dirty="0" smtClean="0">
                <a:solidFill>
                  <a:srgbClr val="FF0000"/>
                </a:solidFill>
                <a:latin typeface="Chiller" pitchFamily="82" charset="0"/>
              </a:rPr>
              <a:t> erano i sacerdoti – lupo, che appartenevano ai ceti più alti della società romana e che prendevano la scusa del rituale per abbandonarsi ad eccessi di ogni genere a spese delle  donne (plebee) che potevano trovare in strada….</a:t>
            </a:r>
            <a:endParaRPr lang="it-IT" sz="2400" b="1" dirty="0">
              <a:solidFill>
                <a:srgbClr val="FF0000"/>
              </a:solidFill>
              <a:latin typeface="Chiller" pitchFamily="82" charset="0"/>
            </a:endParaRPr>
          </a:p>
        </p:txBody>
      </p:sp>
    </p:spTree>
    <p:extLst>
      <p:ext uri="{BB962C8B-B14F-4D97-AF65-F5344CB8AC3E}">
        <p14:creationId xmlns:p14="http://schemas.microsoft.com/office/powerpoint/2010/main" val="68115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9"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6" name="CasellaDiTesto 5"/>
          <p:cNvSpPr txBox="1"/>
          <p:nvPr/>
        </p:nvSpPr>
        <p:spPr>
          <a:xfrm>
            <a:off x="0" y="0"/>
            <a:ext cx="9144000" cy="1384995"/>
          </a:xfrm>
          <a:prstGeom prst="rect">
            <a:avLst/>
          </a:prstGeom>
          <a:noFill/>
        </p:spPr>
        <p:txBody>
          <a:bodyPr wrap="square" rtlCol="0">
            <a:spAutoFit/>
          </a:bodyPr>
          <a:lstStyle/>
          <a:p>
            <a:r>
              <a:rPr lang="it-IT" sz="2800" b="1" dirty="0" smtClean="0">
                <a:solidFill>
                  <a:srgbClr val="FF0000"/>
                </a:solidFill>
                <a:latin typeface="Chiller" pitchFamily="82" charset="0"/>
              </a:rPr>
              <a:t>Fra gli Sc </a:t>
            </a:r>
            <a:r>
              <a:rPr lang="it-IT" sz="2800" b="1" dirty="0" err="1" smtClean="0">
                <a:solidFill>
                  <a:srgbClr val="FF0000"/>
                </a:solidFill>
                <a:latin typeface="Chiller" pitchFamily="82" charset="0"/>
              </a:rPr>
              <a:t>iti</a:t>
            </a:r>
            <a:r>
              <a:rPr lang="it-IT" sz="2800" b="1" dirty="0" smtClean="0">
                <a:solidFill>
                  <a:srgbClr val="FF0000"/>
                </a:solidFill>
                <a:latin typeface="Chiller" pitchFamily="82" charset="0"/>
              </a:rPr>
              <a:t>, popolazione di matrice celtica che abita le steppe dall’Ucraina in poi, Erodoto riferisce che  i Neuri, specie di sacerdoti-sciamani, si trasformino, una volta all’anno, per pochi giorni, in lupi. Era associato al cane e a qualità positive.</a:t>
            </a:r>
            <a:endParaRPr lang="it-IT" sz="2800" b="1" dirty="0">
              <a:solidFill>
                <a:srgbClr val="FF0000"/>
              </a:solidFill>
              <a:latin typeface="Chiller" pitchFamily="82" charset="0"/>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6711"/>
            <a:ext cx="4286250"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5697" y="1826761"/>
            <a:ext cx="428625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56272" y="5832955"/>
            <a:ext cx="8649626" cy="1015663"/>
          </a:xfrm>
          <a:prstGeom prst="rect">
            <a:avLst/>
          </a:prstGeom>
        </p:spPr>
        <p:txBody>
          <a:bodyPr wrap="square">
            <a:spAutoFit/>
          </a:bodyPr>
          <a:lstStyle/>
          <a:p>
            <a:r>
              <a:rPr lang="it-IT" sz="2000" b="1" dirty="0">
                <a:solidFill>
                  <a:srgbClr val="FF0000"/>
                </a:solidFill>
                <a:latin typeface="Chiller" pitchFamily="82" charset="0"/>
              </a:rPr>
              <a:t>Lupo, caro amico che mi hai sempre accompagnato per i sentieri nascosti delle foreste, ora appena riesci ad attraversare i campi .. Hai vissuto in questa foresta prima di me e l’età ha imbiancato i tuoi peli prima dei </a:t>
            </a:r>
            <a:r>
              <a:rPr lang="it-IT" sz="2000" b="1" dirty="0" smtClean="0">
                <a:solidFill>
                  <a:srgbClr val="FF0000"/>
                </a:solidFill>
                <a:latin typeface="Chiller" pitchFamily="82" charset="0"/>
              </a:rPr>
              <a:t>miei.</a:t>
            </a:r>
          </a:p>
          <a:p>
            <a:r>
              <a:rPr lang="it-IT" sz="2000" b="1" dirty="0">
                <a:solidFill>
                  <a:srgbClr val="FF0000"/>
                </a:solidFill>
                <a:latin typeface="Chiller" pitchFamily="82" charset="0"/>
              </a:rPr>
              <a:t>Vita Merlini di Geoffrey di </a:t>
            </a:r>
            <a:r>
              <a:rPr lang="it-IT" sz="2000" b="1" dirty="0" err="1">
                <a:solidFill>
                  <a:srgbClr val="FF0000"/>
                </a:solidFill>
                <a:latin typeface="Chiller" pitchFamily="82" charset="0"/>
              </a:rPr>
              <a:t>Monmounth</a:t>
            </a:r>
            <a:endParaRPr lang="it-IT" sz="2000" b="1" dirty="0">
              <a:solidFill>
                <a:srgbClr val="FF0000"/>
              </a:solidFill>
              <a:latin typeface="Chiller" pitchFamily="82" charset="0"/>
            </a:endParaRPr>
          </a:p>
        </p:txBody>
      </p:sp>
    </p:spTree>
    <p:extLst>
      <p:ext uri="{BB962C8B-B14F-4D97-AF65-F5344CB8AC3E}">
        <p14:creationId xmlns:p14="http://schemas.microsoft.com/office/powerpoint/2010/main" val="1130665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7" name="CasellaDiTesto 6"/>
          <p:cNvSpPr txBox="1"/>
          <p:nvPr/>
        </p:nvSpPr>
        <p:spPr>
          <a:xfrm>
            <a:off x="0" y="-26248"/>
            <a:ext cx="9144000" cy="6740307"/>
          </a:xfrm>
          <a:prstGeom prst="rect">
            <a:avLst/>
          </a:prstGeom>
          <a:noFill/>
        </p:spPr>
        <p:txBody>
          <a:bodyPr wrap="square" rtlCol="0">
            <a:spAutoFit/>
          </a:bodyPr>
          <a:lstStyle/>
          <a:p>
            <a:r>
              <a:rPr lang="it-IT" sz="2400" b="1" dirty="0" smtClean="0">
                <a:solidFill>
                  <a:srgbClr val="FF0000"/>
                </a:solidFill>
                <a:latin typeface="Chiller" pitchFamily="82" charset="0"/>
              </a:rPr>
              <a:t>Le saghe nordiche parlano degli Uomini Lupo, gli </a:t>
            </a:r>
            <a:r>
              <a:rPr lang="it-IT" sz="2400" b="1" dirty="0" err="1">
                <a:solidFill>
                  <a:srgbClr val="FF0000"/>
                </a:solidFill>
                <a:latin typeface="Chiller" pitchFamily="82" charset="0"/>
              </a:rPr>
              <a:t>Ulfedhnar</a:t>
            </a:r>
            <a:r>
              <a:rPr lang="it-IT" sz="2400" b="1" dirty="0" smtClean="0">
                <a:solidFill>
                  <a:srgbClr val="FF0000"/>
                </a:solidFill>
                <a:latin typeface="Chiller" pitchFamily="82" charset="0"/>
              </a:rPr>
              <a:t> . Un </a:t>
            </a:r>
            <a:r>
              <a:rPr lang="it-IT" sz="2400" b="1" dirty="0">
                <a:solidFill>
                  <a:srgbClr val="FF0000"/>
                </a:solidFill>
                <a:latin typeface="Chiller" pitchFamily="82" charset="0"/>
              </a:rPr>
              <a:t>addestramento nelle tecniche sciamaniche </a:t>
            </a:r>
            <a:r>
              <a:rPr lang="it-IT" sz="2400" b="1" dirty="0" smtClean="0">
                <a:solidFill>
                  <a:srgbClr val="FF0000"/>
                </a:solidFill>
                <a:latin typeface="Chiller" pitchFamily="82" charset="0"/>
              </a:rPr>
              <a:t>permetteva loro di </a:t>
            </a:r>
            <a:r>
              <a:rPr lang="it-IT" sz="2400" b="1" dirty="0">
                <a:solidFill>
                  <a:srgbClr val="FF0000"/>
                </a:solidFill>
                <a:latin typeface="Chiller" pitchFamily="82" charset="0"/>
              </a:rPr>
              <a:t>raggiungere stati di coscienza alterati</a:t>
            </a:r>
            <a:r>
              <a:rPr lang="it-IT" sz="2400" b="1" dirty="0" smtClean="0">
                <a:solidFill>
                  <a:srgbClr val="FF0000"/>
                </a:solidFill>
                <a:latin typeface="Chiller" pitchFamily="82" charset="0"/>
              </a:rPr>
              <a:t>. Durante il </a:t>
            </a:r>
            <a:r>
              <a:rPr lang="it-IT" sz="2400" b="1" i="1" dirty="0" err="1" smtClean="0">
                <a:solidFill>
                  <a:srgbClr val="FF0000"/>
                </a:solidFill>
                <a:latin typeface="Chiller" pitchFamily="82" charset="0"/>
              </a:rPr>
              <a:t>furor</a:t>
            </a:r>
            <a:r>
              <a:rPr lang="it-IT" sz="2400" b="1" dirty="0" smtClean="0">
                <a:solidFill>
                  <a:srgbClr val="FF0000"/>
                </a:solidFill>
                <a:latin typeface="Chiller" pitchFamily="82" charset="0"/>
              </a:rPr>
              <a:t> che tanto terrorizzava i romani,  </a:t>
            </a:r>
            <a:r>
              <a:rPr lang="it-IT" sz="2400" b="1" dirty="0">
                <a:solidFill>
                  <a:srgbClr val="FF0000"/>
                </a:solidFill>
                <a:latin typeface="Chiller" pitchFamily="82" charset="0"/>
              </a:rPr>
              <a:t>i guerrieri divenivano simili alle bestie che li </a:t>
            </a:r>
            <a:r>
              <a:rPr lang="it-IT" sz="2400" b="1" dirty="0" smtClean="0">
                <a:solidFill>
                  <a:srgbClr val="FF0000"/>
                </a:solidFill>
                <a:latin typeface="Chiller" pitchFamily="82" charset="0"/>
              </a:rPr>
              <a:t>rappresentavano, e li imitavano in guerra, combattendo in gruppo. Ringhiavano</a:t>
            </a:r>
            <a:r>
              <a:rPr lang="it-IT" sz="2400" b="1" dirty="0">
                <a:solidFill>
                  <a:srgbClr val="FF0000"/>
                </a:solidFill>
                <a:latin typeface="Chiller" pitchFamily="82" charset="0"/>
              </a:rPr>
              <a:t>, ululavano, andavano in battaglia incuranti del freddo, della fame, della fatica, delle ferite, sprezzanti della morte che anzi sfidavano e cercavano </a:t>
            </a:r>
            <a:r>
              <a:rPr lang="it-IT" sz="2400" b="1" dirty="0" smtClean="0">
                <a:solidFill>
                  <a:srgbClr val="FF0000"/>
                </a:solidFill>
                <a:latin typeface="Chiller" pitchFamily="82" charset="0"/>
              </a:rPr>
              <a:t>come </a:t>
            </a:r>
            <a:r>
              <a:rPr lang="it-IT" sz="2400" b="1" dirty="0">
                <a:solidFill>
                  <a:srgbClr val="FF0000"/>
                </a:solidFill>
                <a:latin typeface="Chiller" pitchFamily="82" charset="0"/>
              </a:rPr>
              <a:t>lasciapassare sicuro verso il </a:t>
            </a:r>
            <a:r>
              <a:rPr lang="it-IT" sz="2400" b="1" dirty="0" err="1">
                <a:solidFill>
                  <a:srgbClr val="FF0000"/>
                </a:solidFill>
                <a:latin typeface="Chiller" pitchFamily="82" charset="0"/>
              </a:rPr>
              <a:t>Walahalla</a:t>
            </a:r>
            <a:r>
              <a:rPr lang="it-IT" sz="2400" b="1" dirty="0">
                <a:solidFill>
                  <a:srgbClr val="FF0000"/>
                </a:solidFill>
                <a:latin typeface="Chiller" pitchFamily="82" charset="0"/>
              </a:rPr>
              <a:t>, il paradiso degli eroi</a:t>
            </a:r>
            <a:r>
              <a:rPr lang="it-IT" sz="2400" b="1" dirty="0" smtClean="0">
                <a:solidFill>
                  <a:srgbClr val="FF0000"/>
                </a:solidFill>
                <a:latin typeface="Chiller" pitchFamily="82" charset="0"/>
              </a:rPr>
              <a:t>. In </a:t>
            </a:r>
            <a:r>
              <a:rPr lang="it-IT" sz="2400" b="1" dirty="0">
                <a:solidFill>
                  <a:srgbClr val="FF0000"/>
                </a:solidFill>
                <a:latin typeface="Chiller" pitchFamily="82" charset="0"/>
              </a:rPr>
              <a:t>preda alla furia uccidevano chiunque si trovassero davanti</a:t>
            </a:r>
            <a:r>
              <a:rPr lang="it-IT" sz="2400" b="1" dirty="0" smtClean="0">
                <a:solidFill>
                  <a:srgbClr val="FF0000"/>
                </a:solidFill>
                <a:latin typeface="Chiller" pitchFamily="82" charset="0"/>
              </a:rPr>
              <a:t>. Si </a:t>
            </a:r>
            <a:r>
              <a:rPr lang="it-IT" sz="2400" b="1" dirty="0">
                <a:solidFill>
                  <a:srgbClr val="FF0000"/>
                </a:solidFill>
                <a:latin typeface="Chiller" pitchFamily="82" charset="0"/>
              </a:rPr>
              <a:t>dice che potessero combattere mentre il corpo era addormentato nella tenda </a:t>
            </a:r>
            <a:r>
              <a:rPr lang="it-IT" sz="2400" b="1" dirty="0" smtClean="0">
                <a:solidFill>
                  <a:srgbClr val="FF0000"/>
                </a:solidFill>
                <a:latin typeface="Chiller" pitchFamily="82" charset="0"/>
              </a:rPr>
              <a:t>e </a:t>
            </a:r>
            <a:r>
              <a:rPr lang="it-IT" sz="2400" b="1" dirty="0">
                <a:solidFill>
                  <a:srgbClr val="FF0000"/>
                </a:solidFill>
                <a:latin typeface="Chiller" pitchFamily="82" charset="0"/>
              </a:rPr>
              <a:t>che potessero morire a causa della furia ribollente che innalzava oltre misura la loro temperatura corporea e li consumava dall’interno se non veniva placata.</a:t>
            </a:r>
            <a:br>
              <a:rPr lang="it-IT" sz="2400" b="1" dirty="0">
                <a:solidFill>
                  <a:srgbClr val="FF0000"/>
                </a:solidFill>
                <a:latin typeface="Chiller" pitchFamily="82" charset="0"/>
              </a:rPr>
            </a:br>
            <a:r>
              <a:rPr lang="it-IT" sz="2400" b="1" dirty="0">
                <a:solidFill>
                  <a:srgbClr val="FF0000"/>
                </a:solidFill>
                <a:latin typeface="Chiller" pitchFamily="82" charset="0"/>
              </a:rPr>
              <a:t>Lo stato di furia </a:t>
            </a:r>
            <a:r>
              <a:rPr lang="it-IT" sz="2400" b="1" dirty="0" smtClean="0">
                <a:solidFill>
                  <a:srgbClr val="FF0000"/>
                </a:solidFill>
                <a:latin typeface="Chiller" pitchFamily="82" charset="0"/>
              </a:rPr>
              <a:t>si </a:t>
            </a:r>
            <a:r>
              <a:rPr lang="it-IT" sz="2400" b="1" dirty="0">
                <a:solidFill>
                  <a:srgbClr val="FF0000"/>
                </a:solidFill>
                <a:latin typeface="Chiller" pitchFamily="82" charset="0"/>
              </a:rPr>
              <a:t>manifestava prima con una sensazione di freddo e </a:t>
            </a:r>
            <a:r>
              <a:rPr lang="it-IT" sz="2400" b="1" dirty="0" smtClean="0">
                <a:solidFill>
                  <a:srgbClr val="FF0000"/>
                </a:solidFill>
                <a:latin typeface="Chiller" pitchFamily="82" charset="0"/>
              </a:rPr>
              <a:t>tremori. La </a:t>
            </a:r>
            <a:r>
              <a:rPr lang="it-IT" sz="2400" b="1" dirty="0">
                <a:solidFill>
                  <a:srgbClr val="FF0000"/>
                </a:solidFill>
                <a:latin typeface="Chiller" pitchFamily="82" charset="0"/>
              </a:rPr>
              <a:t>temperatura si innalzava tantissimo e il guerriero uccideva e distruggeva indiscriminatamente (si dice </a:t>
            </a:r>
            <a:r>
              <a:rPr lang="it-IT" sz="2400" b="1" dirty="0" smtClean="0">
                <a:solidFill>
                  <a:srgbClr val="FF0000"/>
                </a:solidFill>
                <a:latin typeface="Chiller" pitchFamily="82" charset="0"/>
              </a:rPr>
              <a:t>mordessero </a:t>
            </a:r>
            <a:r>
              <a:rPr lang="it-IT" sz="2400" b="1" dirty="0">
                <a:solidFill>
                  <a:srgbClr val="FF0000"/>
                </a:solidFill>
                <a:latin typeface="Chiller" pitchFamily="82" charset="0"/>
              </a:rPr>
              <a:t>gli scudi</a:t>
            </a:r>
            <a:r>
              <a:rPr lang="it-IT" sz="2400" b="1" dirty="0" smtClean="0">
                <a:solidFill>
                  <a:srgbClr val="FF0000"/>
                </a:solidFill>
                <a:latin typeface="Chiller" pitchFamily="82" charset="0"/>
              </a:rPr>
              <a:t>).  Poi, per </a:t>
            </a:r>
            <a:r>
              <a:rPr lang="it-IT" sz="2400" b="1" dirty="0">
                <a:solidFill>
                  <a:srgbClr val="FF0000"/>
                </a:solidFill>
                <a:latin typeface="Chiller" pitchFamily="82" charset="0"/>
              </a:rPr>
              <a:t>alcuni giorni il guerriero cadeva in uno stato di torpore e depressione, tanto da avvalorare l’ipotesi che per aiutare la furia si usassero alcolici e piante </a:t>
            </a:r>
            <a:r>
              <a:rPr lang="it-IT" sz="2400" b="1" dirty="0" smtClean="0">
                <a:solidFill>
                  <a:srgbClr val="FF0000"/>
                </a:solidFill>
                <a:latin typeface="Chiller" pitchFamily="82" charset="0"/>
              </a:rPr>
              <a:t>psicotrope.</a:t>
            </a:r>
            <a:r>
              <a:rPr lang="it-IT" sz="2400" b="1" dirty="0">
                <a:solidFill>
                  <a:srgbClr val="FF0000"/>
                </a:solidFill>
                <a:latin typeface="Chiller" pitchFamily="82" charset="0"/>
              </a:rPr>
              <a:t/>
            </a:r>
            <a:br>
              <a:rPr lang="it-IT" sz="2400" b="1" dirty="0">
                <a:solidFill>
                  <a:srgbClr val="FF0000"/>
                </a:solidFill>
                <a:latin typeface="Chiller" pitchFamily="82" charset="0"/>
              </a:rPr>
            </a:br>
            <a:r>
              <a:rPr lang="it-IT" sz="2400" b="1" dirty="0" smtClean="0">
                <a:solidFill>
                  <a:srgbClr val="FF0000"/>
                </a:solidFill>
                <a:latin typeface="Chiller" pitchFamily="82" charset="0"/>
              </a:rPr>
              <a:t>Il </a:t>
            </a:r>
            <a:r>
              <a:rPr lang="it-IT" sz="2400" b="1" dirty="0">
                <a:solidFill>
                  <a:srgbClr val="FF0000"/>
                </a:solidFill>
                <a:latin typeface="Chiller" pitchFamily="82" charset="0"/>
              </a:rPr>
              <a:t>rituale che portava alla furia era chiamato </a:t>
            </a:r>
            <a:r>
              <a:rPr lang="it-IT" sz="2400" b="1" dirty="0" err="1">
                <a:solidFill>
                  <a:srgbClr val="FF0000"/>
                </a:solidFill>
                <a:latin typeface="Chiller" pitchFamily="82" charset="0"/>
              </a:rPr>
              <a:t>hamrammar</a:t>
            </a:r>
            <a:r>
              <a:rPr lang="it-IT" sz="2400" b="1" dirty="0">
                <a:solidFill>
                  <a:srgbClr val="FF0000"/>
                </a:solidFill>
                <a:latin typeface="Chiller" pitchFamily="82" charset="0"/>
              </a:rPr>
              <a:t> (mutamento di forma) le cui modalità sembrano essere bevute rituali (</a:t>
            </a:r>
            <a:r>
              <a:rPr lang="it-IT" sz="2400" b="1" dirty="0" err="1">
                <a:solidFill>
                  <a:srgbClr val="FF0000"/>
                </a:solidFill>
                <a:latin typeface="Chiller" pitchFamily="82" charset="0"/>
              </a:rPr>
              <a:t>bragafull</a:t>
            </a:r>
            <a:r>
              <a:rPr lang="it-IT" sz="2400" b="1" dirty="0">
                <a:solidFill>
                  <a:srgbClr val="FF0000"/>
                </a:solidFill>
                <a:latin typeface="Chiller" pitchFamily="82" charset="0"/>
              </a:rPr>
              <a:t>) di una birra molto forte, l’uso di un preparato a base di amanita </a:t>
            </a:r>
            <a:r>
              <a:rPr lang="it-IT" sz="2400" b="1" dirty="0" err="1" smtClean="0">
                <a:solidFill>
                  <a:srgbClr val="FF0000"/>
                </a:solidFill>
                <a:latin typeface="Chiller" pitchFamily="82" charset="0"/>
              </a:rPr>
              <a:t>muscaria</a:t>
            </a:r>
            <a:r>
              <a:rPr lang="it-IT" sz="2400" b="1" dirty="0" smtClean="0">
                <a:solidFill>
                  <a:srgbClr val="FF0000"/>
                </a:solidFill>
                <a:latin typeface="Chiller" pitchFamily="82" charset="0"/>
              </a:rPr>
              <a:t> </a:t>
            </a:r>
            <a:r>
              <a:rPr lang="it-IT" sz="2400" b="1" dirty="0">
                <a:solidFill>
                  <a:srgbClr val="FF0000"/>
                </a:solidFill>
                <a:latin typeface="Chiller" pitchFamily="82" charset="0"/>
              </a:rPr>
              <a:t>ed erbe come la Digitale (che aumenta il battito cardiaco e l’adrenalina) e dei rituali di gruppo in cui si ricorreva a danze e canti fino allo sfinimento per raggiungere l’estasi. </a:t>
            </a:r>
            <a:endParaRPr lang="it-IT" sz="2400" b="1" dirty="0" smtClean="0">
              <a:solidFill>
                <a:srgbClr val="FF0000"/>
              </a:solidFill>
              <a:latin typeface="Chiller" pitchFamily="82" charset="0"/>
            </a:endParaRPr>
          </a:p>
          <a:p>
            <a:r>
              <a:rPr lang="it-IT" sz="2400" b="1" dirty="0">
                <a:solidFill>
                  <a:srgbClr val="FF0000"/>
                </a:solidFill>
                <a:latin typeface="Chiller" pitchFamily="82" charset="0"/>
              </a:rPr>
              <a:t>Vennero banditi nel 1015 e i gruppi organizzati scomparvero nel 1100.</a:t>
            </a:r>
          </a:p>
        </p:txBody>
      </p:sp>
    </p:spTree>
    <p:extLst>
      <p:ext uri="{BB962C8B-B14F-4D97-AF65-F5344CB8AC3E}">
        <p14:creationId xmlns:p14="http://schemas.microsoft.com/office/powerpoint/2010/main" val="3793091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185" y="0"/>
            <a:ext cx="7936958" cy="685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0" y="6297022"/>
            <a:ext cx="7591991" cy="523220"/>
          </a:xfrm>
          <a:prstGeom prst="rect">
            <a:avLst/>
          </a:prstGeom>
          <a:noFill/>
        </p:spPr>
        <p:txBody>
          <a:bodyPr wrap="square" rtlCol="0">
            <a:spAutoFit/>
          </a:bodyPr>
          <a:lstStyle/>
          <a:p>
            <a:r>
              <a:rPr lang="it-IT" sz="2800" b="1" dirty="0" smtClean="0">
                <a:solidFill>
                  <a:srgbClr val="FF0000"/>
                </a:solidFill>
                <a:latin typeface="Chiller" pitchFamily="82" charset="0"/>
              </a:rPr>
              <a:t>Guerriero </a:t>
            </a:r>
            <a:r>
              <a:rPr lang="it-IT" sz="2800" b="1" dirty="0" err="1" smtClean="0">
                <a:solidFill>
                  <a:srgbClr val="FF0000"/>
                </a:solidFill>
                <a:latin typeface="Chiller" pitchFamily="82" charset="0"/>
              </a:rPr>
              <a:t>Ulfedhnar</a:t>
            </a:r>
            <a:r>
              <a:rPr lang="it-IT" sz="2800" b="1" dirty="0" smtClean="0">
                <a:solidFill>
                  <a:srgbClr val="FF0000"/>
                </a:solidFill>
                <a:latin typeface="Chiller" pitchFamily="82" charset="0"/>
              </a:rPr>
              <a:t>. </a:t>
            </a:r>
            <a:r>
              <a:rPr lang="it-IT" sz="2800" b="1" dirty="0" err="1" smtClean="0">
                <a:solidFill>
                  <a:srgbClr val="FF0000"/>
                </a:solidFill>
                <a:latin typeface="Chiller" pitchFamily="82" charset="0"/>
              </a:rPr>
              <a:t>Pistra</a:t>
            </a:r>
            <a:r>
              <a:rPr lang="it-IT" sz="2800" b="1" dirty="0" smtClean="0">
                <a:solidFill>
                  <a:srgbClr val="FF0000"/>
                </a:solidFill>
                <a:latin typeface="Chiller" pitchFamily="82" charset="0"/>
              </a:rPr>
              <a:t> di bronzo rinvenuta a </a:t>
            </a:r>
            <a:r>
              <a:rPr lang="it-IT" sz="2800" b="1" dirty="0" err="1" smtClean="0">
                <a:solidFill>
                  <a:srgbClr val="FF0000"/>
                </a:solidFill>
                <a:latin typeface="Chiller" pitchFamily="82" charset="0"/>
              </a:rPr>
              <a:t>Torslunda</a:t>
            </a:r>
            <a:r>
              <a:rPr lang="it-IT" sz="2800" b="1" dirty="0" smtClean="0">
                <a:solidFill>
                  <a:srgbClr val="FF0000"/>
                </a:solidFill>
                <a:latin typeface="Chiller" pitchFamily="82" charset="0"/>
              </a:rPr>
              <a:t>, Svezia </a:t>
            </a:r>
            <a:endParaRPr lang="it-IT" sz="2800" b="1" dirty="0"/>
          </a:p>
        </p:txBody>
      </p:sp>
    </p:spTree>
    <p:extLst>
      <p:ext uri="{BB962C8B-B14F-4D97-AF65-F5344CB8AC3E}">
        <p14:creationId xmlns:p14="http://schemas.microsoft.com/office/powerpoint/2010/main" val="1423588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3" y="12556"/>
            <a:ext cx="5015433" cy="686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4971726" y="12556"/>
            <a:ext cx="4065666" cy="2554545"/>
          </a:xfrm>
          <a:prstGeom prst="rect">
            <a:avLst/>
          </a:prstGeom>
          <a:noFill/>
        </p:spPr>
        <p:txBody>
          <a:bodyPr wrap="square" rtlCol="0">
            <a:spAutoFit/>
          </a:bodyPr>
          <a:lstStyle/>
          <a:p>
            <a:r>
              <a:rPr lang="it-IT" sz="3200" b="1" dirty="0" smtClean="0">
                <a:solidFill>
                  <a:srgbClr val="FF0000"/>
                </a:solidFill>
                <a:latin typeface="Chiller" pitchFamily="82" charset="0"/>
              </a:rPr>
              <a:t>Anche le valchirie, originariamente, non cavalcavano cavalli ma lupi. Erano donne-lupo associate all’oltretomba, alla battaglia e agli eroi. </a:t>
            </a:r>
            <a:endParaRPr lang="it-IT" sz="3200" b="1" dirty="0">
              <a:solidFill>
                <a:srgbClr val="FF0000"/>
              </a:solidFill>
              <a:latin typeface="Chiller" pitchFamily="82" charset="0"/>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4403" y="2680312"/>
            <a:ext cx="4151578" cy="417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5885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6" name="CasellaDiTesto 5"/>
          <p:cNvSpPr txBox="1"/>
          <p:nvPr/>
        </p:nvSpPr>
        <p:spPr>
          <a:xfrm>
            <a:off x="-21983" y="12556"/>
            <a:ext cx="9187964" cy="5509200"/>
          </a:xfrm>
          <a:prstGeom prst="rect">
            <a:avLst/>
          </a:prstGeom>
          <a:noFill/>
        </p:spPr>
        <p:txBody>
          <a:bodyPr wrap="square" rtlCol="0">
            <a:spAutoFit/>
          </a:bodyPr>
          <a:lstStyle/>
          <a:p>
            <a:r>
              <a:rPr lang="it-IT" sz="3200" b="1" dirty="0" smtClean="0">
                <a:solidFill>
                  <a:srgbClr val="FF0000"/>
                </a:solidFill>
                <a:latin typeface="Chiller" pitchFamily="82" charset="0"/>
              </a:rPr>
              <a:t>E’ nel Medio Evo che i lupi cominciano ad essere veramente demonizzati e caricati di negatività, da parte di preti, nobili e borghesi, cittadini e proprietari di terre fuori le mura, che devono far fruttare ad ogni costo. I lupi diventano competitors nella caccia di animali di grossa taglia, che i contadini praticano raramente; attaccano greggi e mandrie troppo grandi per essere sorvegliate dai cani o dai pastori, che devono poter circolare liberamente al pascolo. La foresta, i suoi  abitanti, e chi trova rifugio in un ambiente poco civile e poco cristiano, diventano il nemico  da distruggere: molti signori e vescovi chiedono ai loro contadini un pedaggio in lupi. I lupi stessi vengono paragonati agli eretici e alle streghe. </a:t>
            </a:r>
          </a:p>
          <a:p>
            <a:r>
              <a:rPr lang="it-IT" sz="3200" b="1" dirty="0" smtClean="0">
                <a:solidFill>
                  <a:srgbClr val="FF0000"/>
                </a:solidFill>
                <a:latin typeface="Chiller" pitchFamily="82" charset="0"/>
              </a:rPr>
              <a:t>Alla fine sono i santi che liberano i paesi dai lupi.   </a:t>
            </a:r>
            <a:endParaRPr lang="it-IT" sz="3200" b="1" dirty="0">
              <a:solidFill>
                <a:srgbClr val="FF0000"/>
              </a:solidFill>
              <a:latin typeface="Chiller" pitchFamily="82" charset="0"/>
            </a:endParaRPr>
          </a:p>
        </p:txBody>
      </p:sp>
    </p:spTree>
    <p:extLst>
      <p:ext uri="{BB962C8B-B14F-4D97-AF65-F5344CB8AC3E}">
        <p14:creationId xmlns:p14="http://schemas.microsoft.com/office/powerpoint/2010/main" val="1104069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6" name="CasellaDiTesto 5"/>
          <p:cNvSpPr txBox="1"/>
          <p:nvPr/>
        </p:nvSpPr>
        <p:spPr>
          <a:xfrm>
            <a:off x="-36632" y="0"/>
            <a:ext cx="9144000" cy="6740307"/>
          </a:xfrm>
          <a:prstGeom prst="rect">
            <a:avLst/>
          </a:prstGeom>
          <a:noFill/>
        </p:spPr>
        <p:txBody>
          <a:bodyPr wrap="square" rtlCol="0">
            <a:spAutoFit/>
          </a:bodyPr>
          <a:lstStyle/>
          <a:p>
            <a:r>
              <a:rPr lang="it-IT" sz="3600" b="1" dirty="0" smtClean="0">
                <a:solidFill>
                  <a:srgbClr val="FF0000"/>
                </a:solidFill>
                <a:latin typeface="Chiller" pitchFamily="82" charset="0"/>
              </a:rPr>
              <a:t>Il lupo è l’animale selvatico che più ha segnato la nostra civiltà. </a:t>
            </a:r>
          </a:p>
          <a:p>
            <a:r>
              <a:rPr lang="it-IT" sz="3600" b="1" dirty="0" smtClean="0">
                <a:solidFill>
                  <a:srgbClr val="FF0000"/>
                </a:solidFill>
                <a:latin typeface="Chiller" pitchFamily="82" charset="0"/>
              </a:rPr>
              <a:t>Il lupo è stato il primo animale addomesticato dall’uomo.</a:t>
            </a:r>
          </a:p>
          <a:p>
            <a:r>
              <a:rPr lang="it-IT" sz="3600" b="1" dirty="0" smtClean="0">
                <a:solidFill>
                  <a:srgbClr val="FF0000"/>
                </a:solidFill>
                <a:latin typeface="Chiller" pitchFamily="82" charset="0"/>
              </a:rPr>
              <a:t>Resti di lupo domestico (trasformato in cane) vengono rinvenuti in Belgio e in Cina, e risalgono al 30.000 a.C. </a:t>
            </a:r>
          </a:p>
          <a:p>
            <a:r>
              <a:rPr lang="it-IT" sz="3600" b="1" dirty="0" smtClean="0">
                <a:solidFill>
                  <a:srgbClr val="FF0000"/>
                </a:solidFill>
                <a:latin typeface="Chiller" pitchFamily="82" charset="0"/>
              </a:rPr>
              <a:t>Poi se ne perdono le tracce fino al 14.000 a.C.</a:t>
            </a:r>
          </a:p>
          <a:p>
            <a:endParaRPr lang="it-IT" sz="3600" b="1" dirty="0">
              <a:solidFill>
                <a:srgbClr val="FF0000"/>
              </a:solidFill>
              <a:latin typeface="Chiller" pitchFamily="82" charset="0"/>
            </a:endParaRPr>
          </a:p>
          <a:p>
            <a:r>
              <a:rPr lang="it-IT" sz="3600" b="1" dirty="0" smtClean="0">
                <a:solidFill>
                  <a:srgbClr val="FF0000"/>
                </a:solidFill>
                <a:latin typeface="Chiller" pitchFamily="82" charset="0"/>
              </a:rPr>
              <a:t>Era allevato per compagnia e, forse, per aiutare nella caccia.</a:t>
            </a:r>
          </a:p>
          <a:p>
            <a:endParaRPr lang="it-IT" sz="3600" b="1" dirty="0">
              <a:solidFill>
                <a:srgbClr val="FF0000"/>
              </a:solidFill>
              <a:latin typeface="Chiller" pitchFamily="82" charset="0"/>
            </a:endParaRPr>
          </a:p>
          <a:p>
            <a:r>
              <a:rPr lang="it-IT" sz="3600" b="1" dirty="0" smtClean="0">
                <a:solidFill>
                  <a:srgbClr val="FF0000"/>
                </a:solidFill>
                <a:latin typeface="Chiller" pitchFamily="82" charset="0"/>
              </a:rPr>
              <a:t>Furono le donne che riuscirono ad addomesticare i cuccioli. </a:t>
            </a:r>
          </a:p>
          <a:p>
            <a:endParaRPr lang="it-IT" sz="3600" b="1" dirty="0">
              <a:solidFill>
                <a:srgbClr val="FF0000"/>
              </a:solidFill>
              <a:latin typeface="Chiller" pitchFamily="82" charset="0"/>
            </a:endParaRPr>
          </a:p>
          <a:p>
            <a:r>
              <a:rPr lang="it-IT" sz="3600" b="1" dirty="0" smtClean="0">
                <a:solidFill>
                  <a:srgbClr val="FF0000"/>
                </a:solidFill>
                <a:latin typeface="Chiller" pitchFamily="82" charset="0"/>
              </a:rPr>
              <a:t>Si sono ritrovate tombe  di lupi domestici assieme alle sepolture umane.  </a:t>
            </a:r>
            <a:endParaRPr lang="it-IT" sz="3600" b="1" dirty="0">
              <a:solidFill>
                <a:srgbClr val="FF0000"/>
              </a:solidFill>
              <a:latin typeface="Chiller" pitchFamily="82" charset="0"/>
            </a:endParaRPr>
          </a:p>
        </p:txBody>
      </p:sp>
    </p:spTree>
    <p:extLst>
      <p:ext uri="{BB962C8B-B14F-4D97-AF65-F5344CB8AC3E}">
        <p14:creationId xmlns:p14="http://schemas.microsoft.com/office/powerpoint/2010/main" val="3073098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9" y="-35417"/>
            <a:ext cx="5919832" cy="6881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5868143" y="67514"/>
            <a:ext cx="3297837" cy="6494085"/>
          </a:xfrm>
          <a:prstGeom prst="rect">
            <a:avLst/>
          </a:prstGeom>
        </p:spPr>
        <p:txBody>
          <a:bodyPr wrap="square">
            <a:spAutoFit/>
          </a:bodyPr>
          <a:lstStyle/>
          <a:p>
            <a:r>
              <a:rPr lang="it-IT" sz="3200" i="1" dirty="0">
                <a:solidFill>
                  <a:srgbClr val="FF0000"/>
                </a:solidFill>
                <a:latin typeface="Chiller" pitchFamily="82" charset="0"/>
              </a:rPr>
              <a:t>Domini </a:t>
            </a:r>
            <a:r>
              <a:rPr lang="it-IT" sz="3200" i="1" dirty="0" err="1">
                <a:solidFill>
                  <a:srgbClr val="FF0000"/>
                </a:solidFill>
                <a:latin typeface="Chiller" pitchFamily="82" charset="0"/>
              </a:rPr>
              <a:t>canes</a:t>
            </a:r>
            <a:r>
              <a:rPr lang="it-IT" sz="3200" dirty="0">
                <a:solidFill>
                  <a:srgbClr val="FF0000"/>
                </a:solidFill>
                <a:latin typeface="Chiller" pitchFamily="82" charset="0"/>
              </a:rPr>
              <a:t>. Particolare dall’affresco di Andrea di </a:t>
            </a:r>
            <a:r>
              <a:rPr lang="it-IT" sz="3200" dirty="0" err="1">
                <a:solidFill>
                  <a:srgbClr val="FF0000"/>
                </a:solidFill>
                <a:latin typeface="Chiller" pitchFamily="82" charset="0"/>
              </a:rPr>
              <a:t>Bonaiuto</a:t>
            </a:r>
            <a:r>
              <a:rPr lang="it-IT" sz="3200" dirty="0">
                <a:solidFill>
                  <a:srgbClr val="FF0000"/>
                </a:solidFill>
                <a:latin typeface="Chiller" pitchFamily="82" charset="0"/>
              </a:rPr>
              <a:t>, sala capitolare di Santa Maria Novella (Cappellone degli Spagnoli), Firenze 1365</a:t>
            </a:r>
            <a:r>
              <a:rPr lang="it-IT" sz="3200" dirty="0" smtClean="0">
                <a:solidFill>
                  <a:srgbClr val="FF0000"/>
                </a:solidFill>
                <a:latin typeface="Chiller" pitchFamily="82" charset="0"/>
              </a:rPr>
              <a:t>. </a:t>
            </a:r>
          </a:p>
          <a:p>
            <a:r>
              <a:rPr lang="it-IT" sz="3200" dirty="0" smtClean="0">
                <a:solidFill>
                  <a:srgbClr val="FF0000"/>
                </a:solidFill>
                <a:latin typeface="Chiller" pitchFamily="82" charset="0"/>
              </a:rPr>
              <a:t>Gli specialisti nella caccia agli eretici sono i domenicani. Chi non aderisce all’ortodossia è una bestia, furba come una volpe e feroce come un lupo.   </a:t>
            </a:r>
            <a:endParaRPr lang="it-IT" sz="3200" dirty="0">
              <a:solidFill>
                <a:srgbClr val="FF0000"/>
              </a:solidFill>
              <a:latin typeface="Chiller" pitchFamily="82" charset="0"/>
            </a:endParaRPr>
          </a:p>
        </p:txBody>
      </p:sp>
    </p:spTree>
    <p:extLst>
      <p:ext uri="{BB962C8B-B14F-4D97-AF65-F5344CB8AC3E}">
        <p14:creationId xmlns:p14="http://schemas.microsoft.com/office/powerpoint/2010/main" val="3522301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6" name="CasellaDiTesto 5"/>
          <p:cNvSpPr txBox="1"/>
          <p:nvPr/>
        </p:nvSpPr>
        <p:spPr>
          <a:xfrm>
            <a:off x="0" y="4996036"/>
            <a:ext cx="9586032" cy="1077218"/>
          </a:xfrm>
          <a:prstGeom prst="rect">
            <a:avLst/>
          </a:prstGeom>
          <a:noFill/>
        </p:spPr>
        <p:txBody>
          <a:bodyPr wrap="square" rtlCol="0">
            <a:spAutoFit/>
          </a:bodyPr>
          <a:lstStyle/>
          <a:p>
            <a:r>
              <a:rPr lang="it-IT" sz="3200" b="1" dirty="0" smtClean="0">
                <a:solidFill>
                  <a:srgbClr val="FF0000"/>
                </a:solidFill>
                <a:latin typeface="Chiller" pitchFamily="82" charset="0"/>
              </a:rPr>
              <a:t>Anche le valchirie, originariamente, non cavalcavano cavalli ma lupi. Erano donne-lupo associate all’oltretomba, alla battaglia e agli eroi. </a:t>
            </a:r>
            <a:endParaRPr lang="it-IT" sz="3200" b="1" dirty="0">
              <a:solidFill>
                <a:srgbClr val="FF0000"/>
              </a:solidFill>
              <a:latin typeface="Chiller" pitchFamily="82"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0" y="468313"/>
            <a:ext cx="9168550" cy="603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84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533" y="0"/>
            <a:ext cx="8423854" cy="685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546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6" name="CasellaDiTesto 5"/>
          <p:cNvSpPr txBox="1"/>
          <p:nvPr/>
        </p:nvSpPr>
        <p:spPr>
          <a:xfrm>
            <a:off x="6679760" y="12556"/>
            <a:ext cx="2357632" cy="5509200"/>
          </a:xfrm>
          <a:prstGeom prst="rect">
            <a:avLst/>
          </a:prstGeom>
          <a:noFill/>
        </p:spPr>
        <p:txBody>
          <a:bodyPr wrap="square" rtlCol="0">
            <a:spAutoFit/>
          </a:bodyPr>
          <a:lstStyle/>
          <a:p>
            <a:r>
              <a:rPr lang="it-IT" sz="3200" b="1" dirty="0" smtClean="0">
                <a:solidFill>
                  <a:srgbClr val="FF0000"/>
                </a:solidFill>
                <a:latin typeface="Chiller" pitchFamily="82" charset="0"/>
              </a:rPr>
              <a:t>Nel Medio Evo gli animali erano considerati a tutti gli effetti responsabili quasi come gli umani, e spesso, in caso di omicidio, si tengono veri e propri processi contro di loro. </a:t>
            </a:r>
            <a:endParaRPr lang="it-IT" sz="3200" b="1" dirty="0">
              <a:solidFill>
                <a:srgbClr val="FF0000"/>
              </a:solidFill>
              <a:latin typeface="Chiller" pitchFamily="82"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418"/>
            <a:ext cx="6679760" cy="598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925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84122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3" y="0"/>
            <a:ext cx="4854565" cy="685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4832582" y="0"/>
            <a:ext cx="4419938" cy="6986528"/>
          </a:xfrm>
          <a:prstGeom prst="rect">
            <a:avLst/>
          </a:prstGeom>
          <a:noFill/>
        </p:spPr>
        <p:txBody>
          <a:bodyPr wrap="square" rtlCol="0">
            <a:spAutoFit/>
          </a:bodyPr>
          <a:lstStyle/>
          <a:p>
            <a:r>
              <a:rPr lang="it-IT" sz="3200" b="1" dirty="0" smtClean="0">
                <a:solidFill>
                  <a:srgbClr val="FF0000"/>
                </a:solidFill>
                <a:latin typeface="Chiller" pitchFamily="82" charset="0"/>
              </a:rPr>
              <a:t>Per quanto riguarda le donne, viene ripresa l’antica simbologia romana che individua nella lupa la prostituta, ed è proprio un lupo che rappresenta il sesso insaziabile della femmina e, di riflesso, la strega.  Le </a:t>
            </a:r>
            <a:r>
              <a:rPr lang="it-IT" sz="3200" b="1" dirty="0">
                <a:solidFill>
                  <a:srgbClr val="FF0000"/>
                </a:solidFill>
                <a:latin typeface="Chiller" pitchFamily="82" charset="0"/>
              </a:rPr>
              <a:t>streghe cavalcavano lupi per raggiungere il luogo del sabba; le streghe si trasformavano in lupi; le streghe intrattenevano perverse relazioni sessuali con i lupi; le streghe mutavano le persone in lupi, dando vita ai lupi </a:t>
            </a:r>
            <a:r>
              <a:rPr lang="it-IT" sz="3200" b="1" dirty="0" smtClean="0">
                <a:solidFill>
                  <a:srgbClr val="FF0000"/>
                </a:solidFill>
                <a:latin typeface="Chiller" pitchFamily="82" charset="0"/>
              </a:rPr>
              <a:t>mannari. </a:t>
            </a:r>
            <a:endParaRPr lang="it-IT" sz="3200" b="1" dirty="0">
              <a:solidFill>
                <a:srgbClr val="FF0000"/>
              </a:solidFill>
              <a:latin typeface="Chiller" pitchFamily="82" charset="0"/>
            </a:endParaRPr>
          </a:p>
        </p:txBody>
      </p:sp>
    </p:spTree>
    <p:extLst>
      <p:ext uri="{BB962C8B-B14F-4D97-AF65-F5344CB8AC3E}">
        <p14:creationId xmlns:p14="http://schemas.microsoft.com/office/powerpoint/2010/main" val="2204474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99" y="0"/>
            <a:ext cx="9137382" cy="682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2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
            <a:ext cx="5307911" cy="685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315360" y="3974"/>
            <a:ext cx="3849158" cy="6986528"/>
          </a:xfrm>
          <a:prstGeom prst="rect">
            <a:avLst/>
          </a:prstGeom>
          <a:noFill/>
        </p:spPr>
        <p:txBody>
          <a:bodyPr wrap="square" rtlCol="0">
            <a:spAutoFit/>
          </a:bodyPr>
          <a:lstStyle/>
          <a:p>
            <a:r>
              <a:rPr lang="it-IT" sz="2800" b="1" dirty="0" smtClean="0">
                <a:solidFill>
                  <a:srgbClr val="FF0000"/>
                </a:solidFill>
                <a:latin typeface="Chiller" pitchFamily="82" charset="0"/>
              </a:rPr>
              <a:t>Dietro la storia della licantropia possono nascondersi diversi tipi di fenomeni. Sicuramente, dal Concilio di Trento in poi, quei riti iniziatici di origine sciamanica che prevedevano la trasformazione dell’uomo in lupo, e che erano diffusi  in gran parte dell’Europa medioevale, non furono più tollerati e divennero espressione di possessione demoniaca, e quindi condannati. I lupi mannari cominciarono, in massa, a cibarsi di carne umana, e ad </a:t>
            </a:r>
            <a:r>
              <a:rPr lang="it-IT" sz="2800" b="1" dirty="0" err="1" smtClean="0">
                <a:solidFill>
                  <a:srgbClr val="FF0000"/>
                </a:solidFill>
                <a:latin typeface="Chiller" pitchFamily="82" charset="0"/>
              </a:rPr>
              <a:t>attacare</a:t>
            </a:r>
            <a:r>
              <a:rPr lang="it-IT" sz="2800" b="1" dirty="0" smtClean="0">
                <a:solidFill>
                  <a:srgbClr val="FF0000"/>
                </a:solidFill>
                <a:latin typeface="Chiller" pitchFamily="82" charset="0"/>
              </a:rPr>
              <a:t> soprattutto i più deboli: donne e bambini.  </a:t>
            </a:r>
            <a:endParaRPr lang="it-IT" sz="2800" b="1" dirty="0">
              <a:solidFill>
                <a:srgbClr val="FF0000"/>
              </a:solidFill>
              <a:latin typeface="Chiller" pitchFamily="82" charset="0"/>
            </a:endParaRPr>
          </a:p>
        </p:txBody>
      </p:sp>
    </p:spTree>
    <p:extLst>
      <p:ext uri="{BB962C8B-B14F-4D97-AF65-F5344CB8AC3E}">
        <p14:creationId xmlns:p14="http://schemas.microsoft.com/office/powerpoint/2010/main" val="3530149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3" y="5760"/>
            <a:ext cx="5270953" cy="685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248970" y="5760"/>
            <a:ext cx="3917011" cy="6740307"/>
          </a:xfrm>
          <a:prstGeom prst="rect">
            <a:avLst/>
          </a:prstGeom>
          <a:noFill/>
        </p:spPr>
        <p:txBody>
          <a:bodyPr wrap="square" rtlCol="0">
            <a:spAutoFit/>
          </a:bodyPr>
          <a:lstStyle/>
          <a:p>
            <a:r>
              <a:rPr lang="it-IT" sz="2400" b="1" dirty="0" smtClean="0">
                <a:solidFill>
                  <a:srgbClr val="FF0000"/>
                </a:solidFill>
                <a:latin typeface="Chiller" pitchFamily="82" charset="0"/>
              </a:rPr>
              <a:t>In alcuni casi, invece, i licantropi vengono confusi con lupi reali diventati antropofagi, come quando nel </a:t>
            </a:r>
            <a:r>
              <a:rPr lang="it-IT" sz="2400" b="1" dirty="0" err="1" smtClean="0">
                <a:solidFill>
                  <a:srgbClr val="FF0000"/>
                </a:solidFill>
                <a:latin typeface="Chiller" pitchFamily="82" charset="0"/>
              </a:rPr>
              <a:t>Gevaudan</a:t>
            </a:r>
            <a:r>
              <a:rPr lang="it-IT" sz="2400" b="1" dirty="0" smtClean="0">
                <a:solidFill>
                  <a:srgbClr val="FF0000"/>
                </a:solidFill>
                <a:latin typeface="Chiller" pitchFamily="82" charset="0"/>
              </a:rPr>
              <a:t>, alla fine del ‘700 nel sud della Francia, una serie di misteriose «bestie» fece un gran numero di vittime fra la popolazione. Il re mandò allora i suoi migliori cacciatori e i guardiacaccia addestrati appositamente per abbattere i lupi,  i quali, dopo anni di sforzi, riuscirono finalmente ad abbattere le creature assassine. Non fu mai accertata la vera natura della «bestia»: senza dubbio, si trattava di un canide, ma il re ordinò la secretazione della vicenda e il suo cadavere fu distrutto. Probabilmente</a:t>
            </a:r>
            <a:r>
              <a:rPr lang="it-IT" sz="2400" b="1" smtClean="0">
                <a:solidFill>
                  <a:srgbClr val="FF0000"/>
                </a:solidFill>
                <a:latin typeface="Chiller" pitchFamily="82" charset="0"/>
              </a:rPr>
              <a:t>, era </a:t>
            </a:r>
            <a:r>
              <a:rPr lang="it-IT" sz="2400" b="1" dirty="0" smtClean="0">
                <a:solidFill>
                  <a:srgbClr val="FF0000"/>
                </a:solidFill>
                <a:latin typeface="Chiller" pitchFamily="82" charset="0"/>
              </a:rPr>
              <a:t>di un branco di lupi di grossa taglia che avevano imparato a cacciare in branco. </a:t>
            </a:r>
          </a:p>
        </p:txBody>
      </p:sp>
    </p:spTree>
    <p:extLst>
      <p:ext uri="{BB962C8B-B14F-4D97-AF65-F5344CB8AC3E}">
        <p14:creationId xmlns:p14="http://schemas.microsoft.com/office/powerpoint/2010/main" val="1227566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0" y="0"/>
            <a:ext cx="9126615"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2411760" y="404664"/>
            <a:ext cx="2250937" cy="461665"/>
          </a:xfrm>
          <a:prstGeom prst="rect">
            <a:avLst/>
          </a:prstGeom>
          <a:noFill/>
        </p:spPr>
        <p:txBody>
          <a:bodyPr wrap="none" rtlCol="0">
            <a:spAutoFit/>
          </a:bodyPr>
          <a:lstStyle/>
          <a:p>
            <a:r>
              <a:rPr lang="it-IT" sz="2400" b="1" dirty="0" smtClean="0">
                <a:solidFill>
                  <a:srgbClr val="FF0000"/>
                </a:solidFill>
                <a:latin typeface="Chiller" pitchFamily="82" charset="0"/>
              </a:rPr>
              <a:t>La bestia del </a:t>
            </a:r>
            <a:r>
              <a:rPr lang="it-IT" sz="2400" b="1" dirty="0" err="1" smtClean="0">
                <a:solidFill>
                  <a:srgbClr val="FF0000"/>
                </a:solidFill>
                <a:latin typeface="Chiller" pitchFamily="82" charset="0"/>
              </a:rPr>
              <a:t>Gevaudan</a:t>
            </a:r>
            <a:endParaRPr lang="it-IT" sz="2400" b="1" dirty="0">
              <a:solidFill>
                <a:srgbClr val="FF0000"/>
              </a:solidFill>
              <a:latin typeface="Chiller" pitchFamily="82" charset="0"/>
            </a:endParaRPr>
          </a:p>
        </p:txBody>
      </p:sp>
    </p:spTree>
    <p:extLst>
      <p:ext uri="{BB962C8B-B14F-4D97-AF65-F5344CB8AC3E}">
        <p14:creationId xmlns:p14="http://schemas.microsoft.com/office/powerpoint/2010/main" val="784790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866" y="0"/>
            <a:ext cx="6946429" cy="685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8647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20480" cy="689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4320480" y="0"/>
            <a:ext cx="4696354" cy="6986528"/>
          </a:xfrm>
          <a:prstGeom prst="rect">
            <a:avLst/>
          </a:prstGeom>
        </p:spPr>
        <p:txBody>
          <a:bodyPr wrap="square">
            <a:spAutoFit/>
          </a:bodyPr>
          <a:lstStyle/>
          <a:p>
            <a:r>
              <a:rPr lang="it-IT" sz="2800" b="1" dirty="0">
                <a:solidFill>
                  <a:srgbClr val="FF0000"/>
                </a:solidFill>
                <a:latin typeface="Chiller" pitchFamily="82" charset="0"/>
              </a:rPr>
              <a:t>Nel 1589 a </a:t>
            </a:r>
            <a:r>
              <a:rPr lang="it-IT" sz="2800" b="1" dirty="0" err="1">
                <a:solidFill>
                  <a:srgbClr val="FF0000"/>
                </a:solidFill>
                <a:latin typeface="Chiller" pitchFamily="82" charset="0"/>
              </a:rPr>
              <a:t>Bedburg</a:t>
            </a:r>
            <a:r>
              <a:rPr lang="it-IT" sz="2800" b="1" dirty="0">
                <a:solidFill>
                  <a:srgbClr val="FF0000"/>
                </a:solidFill>
                <a:latin typeface="Chiller" pitchFamily="82" charset="0"/>
              </a:rPr>
              <a:t>, presso Colonia, veniva giustiziato </a:t>
            </a:r>
            <a:r>
              <a:rPr lang="it-IT" sz="2800" b="1" dirty="0" smtClean="0">
                <a:solidFill>
                  <a:srgbClr val="FF0000"/>
                </a:solidFill>
                <a:latin typeface="Chiller" pitchFamily="82" charset="0"/>
              </a:rPr>
              <a:t>per stregoneria </a:t>
            </a:r>
            <a:r>
              <a:rPr lang="it-IT" sz="2800" b="1" dirty="0">
                <a:solidFill>
                  <a:srgbClr val="FF0000"/>
                </a:solidFill>
                <a:latin typeface="Chiller" pitchFamily="82" charset="0"/>
              </a:rPr>
              <a:t>e licantropia un tale </a:t>
            </a:r>
            <a:r>
              <a:rPr lang="it-IT" sz="2800" b="1" dirty="0" err="1">
                <a:solidFill>
                  <a:srgbClr val="FF0000"/>
                </a:solidFill>
                <a:latin typeface="Chiller" pitchFamily="82" charset="0"/>
              </a:rPr>
              <a:t>Peeter</a:t>
            </a:r>
            <a:r>
              <a:rPr lang="it-IT" sz="2800" b="1" dirty="0">
                <a:solidFill>
                  <a:srgbClr val="FF0000"/>
                </a:solidFill>
                <a:latin typeface="Chiller" pitchFamily="82" charset="0"/>
              </a:rPr>
              <a:t> </a:t>
            </a:r>
            <a:r>
              <a:rPr lang="it-IT" sz="2800" b="1" dirty="0" err="1">
                <a:solidFill>
                  <a:srgbClr val="FF0000"/>
                </a:solidFill>
                <a:latin typeface="Chiller" pitchFamily="82" charset="0"/>
              </a:rPr>
              <a:t>Stubbe</a:t>
            </a:r>
            <a:r>
              <a:rPr lang="it-IT" sz="2800" b="1" dirty="0">
                <a:solidFill>
                  <a:srgbClr val="FF0000"/>
                </a:solidFill>
                <a:latin typeface="Chiller" pitchFamily="82" charset="0"/>
              </a:rPr>
              <a:t>, ritenuto responsabile della morte di numerosi esseri umani fra i quali donne e bambini. La sua attività sanguinaria </a:t>
            </a:r>
            <a:r>
              <a:rPr lang="it-IT" sz="2800" b="1" dirty="0" smtClean="0">
                <a:solidFill>
                  <a:srgbClr val="FF0000"/>
                </a:solidFill>
                <a:latin typeface="Chiller" pitchFamily="82" charset="0"/>
              </a:rPr>
              <a:t>era </a:t>
            </a:r>
            <a:r>
              <a:rPr lang="it-IT" sz="2800" b="1" dirty="0">
                <a:solidFill>
                  <a:srgbClr val="FF0000"/>
                </a:solidFill>
                <a:latin typeface="Chiller" pitchFamily="82" charset="0"/>
              </a:rPr>
              <a:t>durata per ben 25 anni e aveva seminato il terrore nella Renania, grazie a una cintura magica datagli dal Diavolo in persone, col quale aveva stretto un patto </a:t>
            </a:r>
            <a:r>
              <a:rPr lang="it-IT" sz="2800" b="1" dirty="0" smtClean="0">
                <a:solidFill>
                  <a:srgbClr val="FF0000"/>
                </a:solidFill>
                <a:latin typeface="Chiller" pitchFamily="82" charset="0"/>
              </a:rPr>
              <a:t>scellerato, che gli permetteva di trasformarsi in lupo. </a:t>
            </a:r>
            <a:r>
              <a:rPr lang="it-IT" sz="2800" b="1" dirty="0">
                <a:solidFill>
                  <a:srgbClr val="FF0000"/>
                </a:solidFill>
                <a:latin typeface="Chiller" pitchFamily="82" charset="0"/>
              </a:rPr>
              <a:t>Le vittime accertate nel corso del processo non erano state meno di sedici. </a:t>
            </a:r>
            <a:r>
              <a:rPr lang="it-IT" sz="2800" b="1" dirty="0" smtClean="0">
                <a:solidFill>
                  <a:srgbClr val="FF0000"/>
                </a:solidFill>
                <a:latin typeface="Chiller" pitchFamily="82" charset="0"/>
              </a:rPr>
              <a:t>Anche </a:t>
            </a:r>
            <a:r>
              <a:rPr lang="it-IT" sz="2800" b="1" dirty="0">
                <a:solidFill>
                  <a:srgbClr val="FF0000"/>
                </a:solidFill>
                <a:latin typeface="Chiller" pitchFamily="82" charset="0"/>
              </a:rPr>
              <a:t>la figlia e l'amante di </a:t>
            </a:r>
            <a:r>
              <a:rPr lang="it-IT" sz="2800" b="1" dirty="0" err="1">
                <a:solidFill>
                  <a:srgbClr val="FF0000"/>
                </a:solidFill>
                <a:latin typeface="Chiller" pitchFamily="82" charset="0"/>
              </a:rPr>
              <a:t>Peeter</a:t>
            </a:r>
            <a:r>
              <a:rPr lang="it-IT" sz="2800" b="1" dirty="0">
                <a:solidFill>
                  <a:srgbClr val="FF0000"/>
                </a:solidFill>
                <a:latin typeface="Chiller" pitchFamily="82" charset="0"/>
              </a:rPr>
              <a:t> </a:t>
            </a:r>
            <a:r>
              <a:rPr lang="it-IT" sz="2800" b="1" dirty="0" err="1">
                <a:solidFill>
                  <a:srgbClr val="FF0000"/>
                </a:solidFill>
                <a:latin typeface="Chiller" pitchFamily="82" charset="0"/>
              </a:rPr>
              <a:t>Stubbe</a:t>
            </a:r>
            <a:r>
              <a:rPr lang="it-IT" sz="2800" b="1" dirty="0">
                <a:solidFill>
                  <a:srgbClr val="FF0000"/>
                </a:solidFill>
                <a:latin typeface="Chiller" pitchFamily="82" charset="0"/>
              </a:rPr>
              <a:t> erano state complici dei suoi crimini, per cui vennero condannate a morte insieme a lui. </a:t>
            </a:r>
          </a:p>
        </p:txBody>
      </p:sp>
    </p:spTree>
    <p:extLst>
      <p:ext uri="{BB962C8B-B14F-4D97-AF65-F5344CB8AC3E}">
        <p14:creationId xmlns:p14="http://schemas.microsoft.com/office/powerpoint/2010/main" val="4216426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3" y="0"/>
            <a:ext cx="9175608"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21983" y="5620598"/>
            <a:ext cx="9187964" cy="1200329"/>
          </a:xfrm>
          <a:prstGeom prst="rect">
            <a:avLst/>
          </a:prstGeom>
          <a:noFill/>
        </p:spPr>
        <p:txBody>
          <a:bodyPr wrap="square" rtlCol="0">
            <a:spAutoFit/>
          </a:bodyPr>
          <a:lstStyle/>
          <a:p>
            <a:r>
              <a:rPr lang="it-IT" sz="2400" b="1" dirty="0" smtClean="0">
                <a:solidFill>
                  <a:srgbClr val="FF0000"/>
                </a:solidFill>
                <a:latin typeface="Chiller" pitchFamily="82" charset="0"/>
              </a:rPr>
              <a:t>Ancora una volta, come lupi mannari venivano catalogati </a:t>
            </a:r>
            <a:r>
              <a:rPr lang="it-IT" sz="2400" b="1" dirty="0" err="1" smtClean="0">
                <a:solidFill>
                  <a:srgbClr val="FF0000"/>
                </a:solidFill>
                <a:latin typeface="Chiller" pitchFamily="82" charset="0"/>
              </a:rPr>
              <a:t>serual</a:t>
            </a:r>
            <a:r>
              <a:rPr lang="it-IT" sz="2400" b="1" dirty="0" smtClean="0">
                <a:solidFill>
                  <a:srgbClr val="FF0000"/>
                </a:solidFill>
                <a:latin typeface="Chiller" pitchFamily="82" charset="0"/>
              </a:rPr>
              <a:t> killer, </a:t>
            </a:r>
            <a:r>
              <a:rPr lang="it-IT" sz="2400" b="1" dirty="0" err="1" smtClean="0">
                <a:solidFill>
                  <a:srgbClr val="FF0000"/>
                </a:solidFill>
                <a:latin typeface="Chiller" pitchFamily="82" charset="0"/>
              </a:rPr>
              <a:t>ipertricotici</a:t>
            </a:r>
            <a:r>
              <a:rPr lang="it-IT" sz="2400" b="1" dirty="0" smtClean="0">
                <a:solidFill>
                  <a:srgbClr val="FF0000"/>
                </a:solidFill>
                <a:latin typeface="Chiller" pitchFamily="82" charset="0"/>
              </a:rPr>
              <a:t> o poveretti affetti dalla sindrome di </a:t>
            </a:r>
            <a:r>
              <a:rPr lang="it-IT" sz="2400" b="1" dirty="0" err="1" smtClean="0">
                <a:solidFill>
                  <a:srgbClr val="FF0000"/>
                </a:solidFill>
                <a:latin typeface="Chiller" pitchFamily="82" charset="0"/>
              </a:rPr>
              <a:t>Amblas</a:t>
            </a:r>
            <a:r>
              <a:rPr lang="it-IT" sz="2400" b="1" dirty="0" smtClean="0">
                <a:solidFill>
                  <a:srgbClr val="FF0000"/>
                </a:solidFill>
                <a:latin typeface="Chiller" pitchFamily="82" charset="0"/>
              </a:rPr>
              <a:t>, lunatici e folli di ogni genere.  La teoria dell’evoluzione di Darwin diede infine il colpo di grazia ai licantropi, definendoli frutti di fantasie deviate dalle superstizioni. </a:t>
            </a:r>
            <a:endParaRPr lang="it-IT" sz="2400" b="1" dirty="0">
              <a:solidFill>
                <a:srgbClr val="FF0000"/>
              </a:solidFill>
              <a:latin typeface="Chiller" pitchFamily="82" charset="0"/>
            </a:endParaRPr>
          </a:p>
        </p:txBody>
      </p:sp>
    </p:spTree>
    <p:extLst>
      <p:ext uri="{BB962C8B-B14F-4D97-AF65-F5344CB8AC3E}">
        <p14:creationId xmlns:p14="http://schemas.microsoft.com/office/powerpoint/2010/main" val="2715324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 y="-576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6" name="CasellaDiTesto 5"/>
          <p:cNvSpPr txBox="1"/>
          <p:nvPr/>
        </p:nvSpPr>
        <p:spPr>
          <a:xfrm>
            <a:off x="-59908" y="8032"/>
            <a:ext cx="9187964" cy="6555641"/>
          </a:xfrm>
          <a:prstGeom prst="rect">
            <a:avLst/>
          </a:prstGeom>
          <a:noFill/>
        </p:spPr>
        <p:txBody>
          <a:bodyPr wrap="square" rtlCol="0">
            <a:spAutoFit/>
          </a:bodyPr>
          <a:lstStyle/>
          <a:p>
            <a:r>
              <a:rPr lang="it-IT" sz="2800" b="1" dirty="0" smtClean="0">
                <a:solidFill>
                  <a:srgbClr val="FF0000"/>
                </a:solidFill>
                <a:latin typeface="Chiller" pitchFamily="82" charset="0"/>
              </a:rPr>
              <a:t>IL LUPO DI GUBBIO</a:t>
            </a:r>
          </a:p>
          <a:p>
            <a:endParaRPr lang="it-IT" sz="2800" b="1" dirty="0">
              <a:solidFill>
                <a:srgbClr val="FF0000"/>
              </a:solidFill>
              <a:latin typeface="Chiller" pitchFamily="82" charset="0"/>
            </a:endParaRPr>
          </a:p>
          <a:p>
            <a:r>
              <a:rPr lang="it-IT" sz="2800" b="1" dirty="0" smtClean="0">
                <a:solidFill>
                  <a:srgbClr val="FF0000"/>
                </a:solidFill>
                <a:latin typeface="Chiller" pitchFamily="82" charset="0"/>
              </a:rPr>
              <a:t>Frate </a:t>
            </a:r>
            <a:r>
              <a:rPr lang="it-IT" sz="2800" b="1" dirty="0">
                <a:solidFill>
                  <a:srgbClr val="FF0000"/>
                </a:solidFill>
                <a:latin typeface="Chiller" pitchFamily="82" charset="0"/>
              </a:rPr>
              <a:t>lupo, tu fai molti danni in queste parti, </a:t>
            </a:r>
          </a:p>
          <a:p>
            <a:r>
              <a:rPr lang="it-IT" sz="2800" b="1" dirty="0">
                <a:solidFill>
                  <a:srgbClr val="FF0000"/>
                </a:solidFill>
                <a:latin typeface="Chiller" pitchFamily="82" charset="0"/>
              </a:rPr>
              <a:t>e hai fatti grandi </a:t>
            </a:r>
            <a:r>
              <a:rPr lang="it-IT" sz="2800" b="1" dirty="0" err="1">
                <a:solidFill>
                  <a:srgbClr val="FF0000"/>
                </a:solidFill>
                <a:latin typeface="Chiller" pitchFamily="82" charset="0"/>
              </a:rPr>
              <a:t>malifici</a:t>
            </a:r>
            <a:r>
              <a:rPr lang="it-IT" sz="2800" b="1" dirty="0">
                <a:solidFill>
                  <a:srgbClr val="FF0000"/>
                </a:solidFill>
                <a:latin typeface="Chiller" pitchFamily="82" charset="0"/>
              </a:rPr>
              <a:t>, </a:t>
            </a:r>
          </a:p>
          <a:p>
            <a:r>
              <a:rPr lang="it-IT" sz="2800" b="1" dirty="0">
                <a:solidFill>
                  <a:srgbClr val="FF0000"/>
                </a:solidFill>
                <a:latin typeface="Chiller" pitchFamily="82" charset="0"/>
              </a:rPr>
              <a:t>guastando e uccidendo le creature di Dio </a:t>
            </a:r>
            <a:r>
              <a:rPr lang="it-IT" sz="2800" b="1" dirty="0" err="1">
                <a:solidFill>
                  <a:srgbClr val="FF0000"/>
                </a:solidFill>
                <a:latin typeface="Chiller" pitchFamily="82" charset="0"/>
              </a:rPr>
              <a:t>sanza</a:t>
            </a:r>
            <a:r>
              <a:rPr lang="it-IT" sz="2800" b="1" dirty="0">
                <a:solidFill>
                  <a:srgbClr val="FF0000"/>
                </a:solidFill>
                <a:latin typeface="Chiller" pitchFamily="82" charset="0"/>
              </a:rPr>
              <a:t> Sua licenza, </a:t>
            </a:r>
          </a:p>
          <a:p>
            <a:r>
              <a:rPr lang="it-IT" sz="2800" b="1" dirty="0">
                <a:solidFill>
                  <a:srgbClr val="FF0000"/>
                </a:solidFill>
                <a:latin typeface="Chiller" pitchFamily="82" charset="0"/>
              </a:rPr>
              <a:t>e hai avuto ardire d'uccidere uomini fatti alla immagine di Dio; </a:t>
            </a:r>
          </a:p>
          <a:p>
            <a:r>
              <a:rPr lang="it-IT" sz="2800" b="1" dirty="0">
                <a:solidFill>
                  <a:srgbClr val="FF0000"/>
                </a:solidFill>
                <a:latin typeface="Chiller" pitchFamily="82" charset="0"/>
              </a:rPr>
              <a:t>per la qual cosa tu </a:t>
            </a:r>
            <a:r>
              <a:rPr lang="it-IT" sz="2800" b="1" dirty="0" err="1">
                <a:solidFill>
                  <a:srgbClr val="FF0000"/>
                </a:solidFill>
                <a:latin typeface="Chiller" pitchFamily="82" charset="0"/>
              </a:rPr>
              <a:t>se'degno</a:t>
            </a:r>
            <a:r>
              <a:rPr lang="it-IT" sz="2800" b="1" dirty="0">
                <a:solidFill>
                  <a:srgbClr val="FF0000"/>
                </a:solidFill>
                <a:latin typeface="Chiller" pitchFamily="82" charset="0"/>
              </a:rPr>
              <a:t> delle forche come ladro e omicida pessimo; </a:t>
            </a:r>
          </a:p>
          <a:p>
            <a:r>
              <a:rPr lang="it-IT" sz="2800" b="1" dirty="0">
                <a:solidFill>
                  <a:srgbClr val="FF0000"/>
                </a:solidFill>
                <a:latin typeface="Chiller" pitchFamily="82" charset="0"/>
              </a:rPr>
              <a:t>e ogni gente grida e mormora di te, e tutta questa terra t'è nemica. </a:t>
            </a:r>
          </a:p>
          <a:p>
            <a:r>
              <a:rPr lang="it-IT" sz="2800" b="1" dirty="0">
                <a:solidFill>
                  <a:srgbClr val="FF0000"/>
                </a:solidFill>
                <a:latin typeface="Chiller" pitchFamily="82" charset="0"/>
              </a:rPr>
              <a:t>Ma io voglio, frate lupo, </a:t>
            </a:r>
            <a:r>
              <a:rPr lang="it-IT" sz="2800" b="1" i="1" dirty="0">
                <a:solidFill>
                  <a:srgbClr val="FF0000"/>
                </a:solidFill>
                <a:latin typeface="Chiller" pitchFamily="82" charset="0"/>
              </a:rPr>
              <a:t>far la pace fra te e costoro</a:t>
            </a:r>
            <a:r>
              <a:rPr lang="it-IT" sz="2800" b="1" dirty="0">
                <a:solidFill>
                  <a:srgbClr val="FF0000"/>
                </a:solidFill>
                <a:latin typeface="Chiller" pitchFamily="82" charset="0"/>
              </a:rPr>
              <a:t>, </a:t>
            </a:r>
          </a:p>
          <a:p>
            <a:r>
              <a:rPr lang="it-IT" sz="2800" b="1" dirty="0" err="1">
                <a:solidFill>
                  <a:srgbClr val="FF0000"/>
                </a:solidFill>
                <a:latin typeface="Chiller" pitchFamily="82" charset="0"/>
              </a:rPr>
              <a:t>sicchè</a:t>
            </a:r>
            <a:r>
              <a:rPr lang="it-IT" sz="2800" b="1" dirty="0">
                <a:solidFill>
                  <a:srgbClr val="FF0000"/>
                </a:solidFill>
                <a:latin typeface="Chiller" pitchFamily="82" charset="0"/>
              </a:rPr>
              <a:t> tu non gli offenda più, </a:t>
            </a:r>
          </a:p>
          <a:p>
            <a:r>
              <a:rPr lang="it-IT" sz="2800" b="1" dirty="0">
                <a:solidFill>
                  <a:srgbClr val="FF0000"/>
                </a:solidFill>
                <a:latin typeface="Chiller" pitchFamily="82" charset="0"/>
              </a:rPr>
              <a:t>ed eglino ti perdonino ogni passata offesa, </a:t>
            </a:r>
          </a:p>
          <a:p>
            <a:r>
              <a:rPr lang="it-IT" sz="2800" b="1" dirty="0">
                <a:solidFill>
                  <a:srgbClr val="FF0000"/>
                </a:solidFill>
                <a:latin typeface="Chiller" pitchFamily="82" charset="0"/>
              </a:rPr>
              <a:t>e </a:t>
            </a:r>
            <a:r>
              <a:rPr lang="it-IT" sz="2800" b="1" dirty="0" err="1">
                <a:solidFill>
                  <a:srgbClr val="FF0000"/>
                </a:solidFill>
                <a:latin typeface="Chiller" pitchFamily="82" charset="0"/>
              </a:rPr>
              <a:t>nè</a:t>
            </a:r>
            <a:r>
              <a:rPr lang="it-IT" sz="2800" b="1" dirty="0">
                <a:solidFill>
                  <a:srgbClr val="FF0000"/>
                </a:solidFill>
                <a:latin typeface="Chiller" pitchFamily="82" charset="0"/>
              </a:rPr>
              <a:t> li uomini </a:t>
            </a:r>
            <a:r>
              <a:rPr lang="it-IT" sz="2800" b="1" dirty="0" err="1">
                <a:solidFill>
                  <a:srgbClr val="FF0000"/>
                </a:solidFill>
                <a:latin typeface="Chiller" pitchFamily="82" charset="0"/>
              </a:rPr>
              <a:t>nè</a:t>
            </a:r>
            <a:r>
              <a:rPr lang="it-IT" sz="2800" b="1" dirty="0">
                <a:solidFill>
                  <a:srgbClr val="FF0000"/>
                </a:solidFill>
                <a:latin typeface="Chiller" pitchFamily="82" charset="0"/>
              </a:rPr>
              <a:t> li cani ti perseguitino più. </a:t>
            </a:r>
          </a:p>
          <a:p>
            <a:r>
              <a:rPr lang="it-IT" sz="2800" b="1" dirty="0">
                <a:solidFill>
                  <a:srgbClr val="FF0000"/>
                </a:solidFill>
                <a:latin typeface="Chiller" pitchFamily="82" charset="0"/>
              </a:rPr>
              <a:t>Imperò che </a:t>
            </a:r>
            <a:r>
              <a:rPr lang="it-IT" sz="2800" b="1" i="1" dirty="0">
                <a:solidFill>
                  <a:srgbClr val="FF0000"/>
                </a:solidFill>
                <a:latin typeface="Chiller" pitchFamily="82" charset="0"/>
              </a:rPr>
              <a:t>io so bene che per la fame tu hai fatto ogni male</a:t>
            </a:r>
            <a:r>
              <a:rPr lang="it-IT" sz="2800" b="1" dirty="0">
                <a:solidFill>
                  <a:srgbClr val="FF0000"/>
                </a:solidFill>
                <a:latin typeface="Chiller" pitchFamily="82" charset="0"/>
              </a:rPr>
              <a:t>... </a:t>
            </a:r>
          </a:p>
          <a:p>
            <a:r>
              <a:rPr lang="it-IT" sz="2800" b="1" dirty="0">
                <a:solidFill>
                  <a:srgbClr val="FF0000"/>
                </a:solidFill>
                <a:latin typeface="Chiller" pitchFamily="82" charset="0"/>
              </a:rPr>
              <a:t/>
            </a:r>
            <a:br>
              <a:rPr lang="it-IT" sz="2800" b="1" dirty="0">
                <a:solidFill>
                  <a:srgbClr val="FF0000"/>
                </a:solidFill>
                <a:latin typeface="Chiller" pitchFamily="82" charset="0"/>
              </a:rPr>
            </a:br>
            <a:r>
              <a:rPr lang="it-IT" sz="2800" b="1" dirty="0" smtClean="0">
                <a:solidFill>
                  <a:srgbClr val="FF0000"/>
                </a:solidFill>
                <a:latin typeface="Chiller" pitchFamily="82" charset="0"/>
              </a:rPr>
              <a:t>Fioretti </a:t>
            </a:r>
            <a:r>
              <a:rPr lang="it-IT" sz="2800" b="1" dirty="0">
                <a:solidFill>
                  <a:srgbClr val="FF0000"/>
                </a:solidFill>
                <a:latin typeface="Chiller" pitchFamily="82" charset="0"/>
              </a:rPr>
              <a:t>di San </a:t>
            </a:r>
            <a:r>
              <a:rPr lang="it-IT" sz="2800" b="1" dirty="0" smtClean="0">
                <a:solidFill>
                  <a:srgbClr val="FF0000"/>
                </a:solidFill>
                <a:latin typeface="Chiller" pitchFamily="82" charset="0"/>
              </a:rPr>
              <a:t>Francesco</a:t>
            </a:r>
            <a:endParaRPr lang="it-IT" sz="2800" b="1" dirty="0">
              <a:solidFill>
                <a:srgbClr val="FF0000"/>
              </a:solidFill>
              <a:latin typeface="Chiller" pitchFamily="82" charset="0"/>
            </a:endParaRPr>
          </a:p>
        </p:txBody>
      </p:sp>
    </p:spTree>
    <p:extLst>
      <p:ext uri="{BB962C8B-B14F-4D97-AF65-F5344CB8AC3E}">
        <p14:creationId xmlns:p14="http://schemas.microsoft.com/office/powerpoint/2010/main" val="1094098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805" y="3474"/>
            <a:ext cx="7488486" cy="6848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804117" y="3474"/>
            <a:ext cx="1744388" cy="954107"/>
          </a:xfrm>
          <a:prstGeom prst="rect">
            <a:avLst/>
          </a:prstGeom>
          <a:noFill/>
        </p:spPr>
        <p:txBody>
          <a:bodyPr wrap="none" rtlCol="0">
            <a:spAutoFit/>
          </a:bodyPr>
          <a:lstStyle/>
          <a:p>
            <a:r>
              <a:rPr lang="it-IT" sz="2800" b="1" dirty="0" smtClean="0">
                <a:solidFill>
                  <a:srgbClr val="FF0000"/>
                </a:solidFill>
                <a:latin typeface="Chiller" pitchFamily="82" charset="0"/>
              </a:rPr>
              <a:t>Pienza</a:t>
            </a:r>
          </a:p>
          <a:p>
            <a:r>
              <a:rPr lang="it-IT" sz="2800" b="1" dirty="0" smtClean="0">
                <a:solidFill>
                  <a:srgbClr val="FF0000"/>
                </a:solidFill>
                <a:latin typeface="Chiller" pitchFamily="82" charset="0"/>
              </a:rPr>
              <a:t>Lupo di Gubbio</a:t>
            </a:r>
            <a:endParaRPr lang="it-IT" sz="2800" b="1" dirty="0">
              <a:solidFill>
                <a:srgbClr val="FF0000"/>
              </a:solidFill>
              <a:latin typeface="Chiller" pitchFamily="82" charset="0"/>
            </a:endParaRPr>
          </a:p>
        </p:txBody>
      </p:sp>
    </p:spTree>
    <p:extLst>
      <p:ext uri="{BB962C8B-B14F-4D97-AF65-F5344CB8AC3E}">
        <p14:creationId xmlns:p14="http://schemas.microsoft.com/office/powerpoint/2010/main" val="1690560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7" name="CasellaDiTesto 6"/>
          <p:cNvSpPr txBox="1"/>
          <p:nvPr/>
        </p:nvSpPr>
        <p:spPr>
          <a:xfrm>
            <a:off x="5580112" y="19250"/>
            <a:ext cx="3563888" cy="6986528"/>
          </a:xfrm>
          <a:prstGeom prst="rect">
            <a:avLst/>
          </a:prstGeom>
          <a:noFill/>
        </p:spPr>
        <p:txBody>
          <a:bodyPr wrap="square" rtlCol="0">
            <a:spAutoFit/>
          </a:bodyPr>
          <a:lstStyle/>
          <a:p>
            <a:r>
              <a:rPr lang="it-IT" sz="2800" b="1" dirty="0" smtClean="0">
                <a:solidFill>
                  <a:srgbClr val="FF0000"/>
                </a:solidFill>
                <a:latin typeface="Chiller" pitchFamily="82" charset="0"/>
              </a:rPr>
              <a:t>Ma non è soltanto Francesco d’Assisi che si assume il compito di liberare le campagne dai lupi.  </a:t>
            </a:r>
          </a:p>
          <a:p>
            <a:r>
              <a:rPr lang="it-IT" sz="2800" b="1" dirty="0" smtClean="0">
                <a:solidFill>
                  <a:srgbClr val="FF0000"/>
                </a:solidFill>
                <a:latin typeface="Chiller" pitchFamily="82" charset="0"/>
              </a:rPr>
              <a:t>Sant’Alessandro</a:t>
            </a:r>
            <a:r>
              <a:rPr lang="it-IT" sz="2800" b="1" dirty="0">
                <a:solidFill>
                  <a:srgbClr val="FF0000"/>
                </a:solidFill>
                <a:latin typeface="Chiller" pitchFamily="82" charset="0"/>
              </a:rPr>
              <a:t>, martire del IV secolo, secondo la narrazione degli Atti, era signifero della legione tebea di stanza a Milano. Convertitosi al cristianesimo si rifiutò di sacrificare agli idoli, e per questo fu decapitato nei pressi di Bergamo</a:t>
            </a:r>
            <a:r>
              <a:rPr lang="it-IT" sz="2800" b="1" dirty="0" smtClean="0">
                <a:solidFill>
                  <a:srgbClr val="FF0000"/>
                </a:solidFill>
                <a:latin typeface="Chiller" pitchFamily="82" charset="0"/>
              </a:rPr>
              <a:t>. </a:t>
            </a:r>
          </a:p>
          <a:p>
            <a:r>
              <a:rPr lang="it-IT" sz="2800" b="1" dirty="0" smtClean="0">
                <a:solidFill>
                  <a:srgbClr val="FF0000"/>
                </a:solidFill>
                <a:latin typeface="Chiller" pitchFamily="82" charset="0"/>
              </a:rPr>
              <a:t>Prima di essere </a:t>
            </a:r>
            <a:r>
              <a:rPr lang="it-IT" sz="2800" b="1" dirty="0" err="1" smtClean="0">
                <a:solidFill>
                  <a:srgbClr val="FF0000"/>
                </a:solidFill>
                <a:latin typeface="Chiller" pitchFamily="82" charset="0"/>
              </a:rPr>
              <a:t>martirizzatyo</a:t>
            </a:r>
            <a:r>
              <a:rPr lang="it-IT" sz="2800" b="1" dirty="0" smtClean="0">
                <a:solidFill>
                  <a:srgbClr val="FF0000"/>
                </a:solidFill>
                <a:latin typeface="Chiller" pitchFamily="82" charset="0"/>
              </a:rPr>
              <a:t>, trova il tempo di eliminare le belve dalla Val Brembana. </a:t>
            </a:r>
            <a:endParaRPr lang="it-IT" sz="2800" b="1" dirty="0">
              <a:solidFill>
                <a:srgbClr val="FF0000"/>
              </a:solidFill>
              <a:latin typeface="Chiller" pitchFamily="82"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9" y="19249"/>
            <a:ext cx="5705619" cy="6846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952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7" name="CasellaDiTesto 6"/>
          <p:cNvSpPr txBox="1"/>
          <p:nvPr/>
        </p:nvSpPr>
        <p:spPr>
          <a:xfrm>
            <a:off x="6699312" y="-26278"/>
            <a:ext cx="2444688" cy="6986528"/>
          </a:xfrm>
          <a:prstGeom prst="rect">
            <a:avLst/>
          </a:prstGeom>
          <a:noFill/>
        </p:spPr>
        <p:txBody>
          <a:bodyPr wrap="square" rtlCol="0">
            <a:spAutoFit/>
          </a:bodyPr>
          <a:lstStyle/>
          <a:p>
            <a:r>
              <a:rPr lang="it-IT" sz="2800" b="1" dirty="0" smtClean="0">
                <a:solidFill>
                  <a:srgbClr val="FF0000"/>
                </a:solidFill>
                <a:latin typeface="Chiller" pitchFamily="82" charset="0"/>
              </a:rPr>
              <a:t>San </a:t>
            </a:r>
            <a:r>
              <a:rPr lang="it-IT" sz="2800" dirty="0" smtClean="0">
                <a:solidFill>
                  <a:srgbClr val="FF0000"/>
                </a:solidFill>
                <a:latin typeface="Chiller" pitchFamily="82" charset="0"/>
              </a:rPr>
              <a:t>Biagio vive in Anatolia tra il III e il IV sec. Convince un lupo che aveva rubato un </a:t>
            </a:r>
            <a:r>
              <a:rPr lang="it-IT" sz="2800" dirty="0">
                <a:solidFill>
                  <a:srgbClr val="FF0000"/>
                </a:solidFill>
                <a:latin typeface="Chiller" pitchFamily="82" charset="0"/>
              </a:rPr>
              <a:t>maiale ad una </a:t>
            </a:r>
            <a:r>
              <a:rPr lang="it-IT" sz="2800" dirty="0" smtClean="0">
                <a:solidFill>
                  <a:srgbClr val="FF0000"/>
                </a:solidFill>
                <a:latin typeface="Chiller" pitchFamily="82" charset="0"/>
              </a:rPr>
              <a:t>vecchietta a restituirle la bestia, oltre a dei semi che le aveva sottratto (questo lupo sembra molto…. Umano), tanto che lei si converte all’istante e lui la incarica di perpetuare la sua memoria.</a:t>
            </a:r>
            <a:endParaRPr lang="it-IT" sz="2800" b="1" dirty="0">
              <a:solidFill>
                <a:srgbClr val="FF0000"/>
              </a:solidFill>
              <a:latin typeface="Chiller" pitchFamily="82"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3" y="-26278"/>
            <a:ext cx="6721295" cy="687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07504" y="-26278"/>
            <a:ext cx="2861681" cy="461665"/>
          </a:xfrm>
          <a:prstGeom prst="rect">
            <a:avLst/>
          </a:prstGeom>
          <a:noFill/>
        </p:spPr>
        <p:txBody>
          <a:bodyPr wrap="none" rtlCol="0">
            <a:spAutoFit/>
          </a:bodyPr>
          <a:lstStyle/>
          <a:p>
            <a:r>
              <a:rPr lang="it-IT" sz="2400" b="1" dirty="0" smtClean="0">
                <a:solidFill>
                  <a:srgbClr val="FF0000"/>
                </a:solidFill>
                <a:latin typeface="Chiller" pitchFamily="82" charset="0"/>
              </a:rPr>
              <a:t>Oratorio di San Biagio, Arona</a:t>
            </a:r>
            <a:endParaRPr lang="it-IT" sz="2400" b="1" dirty="0">
              <a:solidFill>
                <a:srgbClr val="FF0000"/>
              </a:solidFill>
              <a:latin typeface="Chiller" pitchFamily="82" charset="0"/>
            </a:endParaRPr>
          </a:p>
        </p:txBody>
      </p:sp>
    </p:spTree>
    <p:extLst>
      <p:ext uri="{BB962C8B-B14F-4D97-AF65-F5344CB8AC3E}">
        <p14:creationId xmlns:p14="http://schemas.microsoft.com/office/powerpoint/2010/main" val="1463746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7" name="CasellaDiTesto 6"/>
          <p:cNvSpPr txBox="1"/>
          <p:nvPr/>
        </p:nvSpPr>
        <p:spPr>
          <a:xfrm>
            <a:off x="660" y="4665347"/>
            <a:ext cx="9154329" cy="2246769"/>
          </a:xfrm>
          <a:prstGeom prst="rect">
            <a:avLst/>
          </a:prstGeom>
          <a:noFill/>
        </p:spPr>
        <p:txBody>
          <a:bodyPr wrap="square" rtlCol="0">
            <a:spAutoFit/>
          </a:bodyPr>
          <a:lstStyle/>
          <a:p>
            <a:r>
              <a:rPr lang="it-IT" sz="2800" b="1" dirty="0" smtClean="0">
                <a:solidFill>
                  <a:srgbClr val="FF0000"/>
                </a:solidFill>
                <a:latin typeface="Chiller" pitchFamily="82" charset="0"/>
              </a:rPr>
              <a:t>Ma il mito del licantropo non può morire, perché non può essere eliminata la componente animale che esiste in ogni essere umano, e che dalle culture animiste, legate alla natura, è riconosciuta, accettata, valorizzata e, spesso, anche divinizzata. La civiltà metropolitana, cristiana e totalmente </a:t>
            </a:r>
            <a:r>
              <a:rPr lang="it-IT" sz="2800" b="1" dirty="0" err="1" smtClean="0">
                <a:solidFill>
                  <a:srgbClr val="FF0000"/>
                </a:solidFill>
                <a:latin typeface="Chiller" pitchFamily="82" charset="0"/>
              </a:rPr>
              <a:t>snaturalizzata</a:t>
            </a:r>
            <a:r>
              <a:rPr lang="it-IT" sz="2800" b="1" dirty="0" smtClean="0">
                <a:solidFill>
                  <a:srgbClr val="FF0000"/>
                </a:solidFill>
                <a:latin typeface="Chiller" pitchFamily="82" charset="0"/>
              </a:rPr>
              <a:t>  preferisce far finta che non esista, e quando emerge non sa come gestirla se non criminalizzandola.  </a:t>
            </a:r>
            <a:endParaRPr lang="it-IT" sz="2800" b="1" dirty="0">
              <a:solidFill>
                <a:srgbClr val="FF0000"/>
              </a:solidFill>
              <a:latin typeface="Chiller" pitchFamily="82"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9" y="562"/>
            <a:ext cx="9176309" cy="473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34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7" name="CasellaDiTesto 6"/>
          <p:cNvSpPr txBox="1"/>
          <p:nvPr/>
        </p:nvSpPr>
        <p:spPr>
          <a:xfrm>
            <a:off x="-44838" y="0"/>
            <a:ext cx="9210819" cy="6740307"/>
          </a:xfrm>
          <a:prstGeom prst="rect">
            <a:avLst/>
          </a:prstGeom>
          <a:noFill/>
        </p:spPr>
        <p:txBody>
          <a:bodyPr wrap="square" rtlCol="0">
            <a:spAutoFit/>
          </a:bodyPr>
          <a:lstStyle/>
          <a:p>
            <a:r>
              <a:rPr lang="it-IT" sz="4800" b="1" dirty="0" smtClean="0">
                <a:solidFill>
                  <a:srgbClr val="FF0000"/>
                </a:solidFill>
                <a:latin typeface="Chiller" pitchFamily="82" charset="0"/>
              </a:rPr>
              <a:t>ACCETTARE IL LUPO CHE C’E’ IN NOI</a:t>
            </a:r>
          </a:p>
          <a:p>
            <a:endParaRPr lang="it-IT" sz="4800" b="1" dirty="0" smtClean="0">
              <a:solidFill>
                <a:srgbClr val="FF0000"/>
              </a:solidFill>
              <a:latin typeface="Chiller" pitchFamily="82" charset="0"/>
            </a:endParaRPr>
          </a:p>
          <a:p>
            <a:r>
              <a:rPr lang="it-IT" sz="4800" b="1" dirty="0" smtClean="0">
                <a:solidFill>
                  <a:srgbClr val="FF0000"/>
                </a:solidFill>
                <a:latin typeface="Chiller" pitchFamily="82" charset="0"/>
              </a:rPr>
              <a:t>Solo quando la natura animale sia stata fatta amica, riconosciuta come importante, e messa in accordo con l’ego e il super ego, svilupperà il suo potere a tutta la personalità. Dopo aver raggiunto una personalità integrata, allora potremo </a:t>
            </a:r>
            <a:r>
              <a:rPr lang="it-IT" sz="4800" b="1" dirty="0" err="1" smtClean="0">
                <a:solidFill>
                  <a:srgbClr val="FF0000"/>
                </a:solidFill>
                <a:latin typeface="Chiller" pitchFamily="82" charset="0"/>
              </a:rPr>
              <a:t>compuere</a:t>
            </a:r>
            <a:r>
              <a:rPr lang="it-IT" sz="4800" b="1" dirty="0" smtClean="0">
                <a:solidFill>
                  <a:srgbClr val="FF0000"/>
                </a:solidFill>
                <a:latin typeface="Chiller" pitchFamily="82" charset="0"/>
              </a:rPr>
              <a:t> cose che somigliano </a:t>
            </a:r>
            <a:r>
              <a:rPr lang="it-IT" sz="4800" b="1" dirty="0" err="1" smtClean="0">
                <a:solidFill>
                  <a:srgbClr val="FF0000"/>
                </a:solidFill>
                <a:latin typeface="Chiller" pitchFamily="82" charset="0"/>
              </a:rPr>
              <a:t>amiracoli</a:t>
            </a:r>
            <a:r>
              <a:rPr lang="it-IT" sz="4800" b="1" dirty="0" smtClean="0">
                <a:solidFill>
                  <a:srgbClr val="FF0000"/>
                </a:solidFill>
                <a:latin typeface="Chiller" pitchFamily="82" charset="0"/>
              </a:rPr>
              <a:t>.</a:t>
            </a:r>
          </a:p>
          <a:p>
            <a:pPr algn="r"/>
            <a:r>
              <a:rPr lang="it-IT" sz="4800" b="1" dirty="0" smtClean="0">
                <a:solidFill>
                  <a:srgbClr val="FF0000"/>
                </a:solidFill>
                <a:latin typeface="Chiller" pitchFamily="82" charset="0"/>
              </a:rPr>
              <a:t>Bruno </a:t>
            </a:r>
            <a:r>
              <a:rPr lang="it-IT" sz="4800" b="1" dirty="0" err="1" smtClean="0">
                <a:solidFill>
                  <a:srgbClr val="FF0000"/>
                </a:solidFill>
                <a:latin typeface="Chiller" pitchFamily="82" charset="0"/>
              </a:rPr>
              <a:t>Bettlheim</a:t>
            </a:r>
            <a:r>
              <a:rPr lang="it-IT" sz="4800" b="1" dirty="0" smtClean="0">
                <a:solidFill>
                  <a:srgbClr val="FF0000"/>
                </a:solidFill>
                <a:latin typeface="Chiller" pitchFamily="82" charset="0"/>
              </a:rPr>
              <a:t>, Il mondo incantato</a:t>
            </a:r>
            <a:endParaRPr lang="it-IT" sz="4800" b="1" dirty="0">
              <a:solidFill>
                <a:srgbClr val="FF0000"/>
              </a:solidFill>
              <a:latin typeface="Chiller" pitchFamily="82" charset="0"/>
            </a:endParaRPr>
          </a:p>
        </p:txBody>
      </p:sp>
    </p:spTree>
    <p:extLst>
      <p:ext uri="{BB962C8B-B14F-4D97-AF65-F5344CB8AC3E}">
        <p14:creationId xmlns:p14="http://schemas.microsoft.com/office/powerpoint/2010/main" val="2141136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7" name="CasellaDiTesto 6"/>
          <p:cNvSpPr txBox="1"/>
          <p:nvPr/>
        </p:nvSpPr>
        <p:spPr>
          <a:xfrm>
            <a:off x="0" y="1268760"/>
            <a:ext cx="9210819" cy="3770263"/>
          </a:xfrm>
          <a:prstGeom prst="rect">
            <a:avLst/>
          </a:prstGeom>
          <a:noFill/>
        </p:spPr>
        <p:txBody>
          <a:bodyPr wrap="square" rtlCol="0">
            <a:spAutoFit/>
          </a:bodyPr>
          <a:lstStyle/>
          <a:p>
            <a:pPr algn="ctr"/>
            <a:r>
              <a:rPr lang="it-IT" sz="23900" b="1" dirty="0" smtClean="0">
                <a:solidFill>
                  <a:srgbClr val="FF0000"/>
                </a:solidFill>
                <a:latin typeface="Chiller" pitchFamily="82" charset="0"/>
              </a:rPr>
              <a:t>GRAZIE</a:t>
            </a:r>
            <a:endParaRPr lang="it-IT" sz="23900" b="1" dirty="0">
              <a:solidFill>
                <a:srgbClr val="FF0000"/>
              </a:solidFill>
              <a:latin typeface="Chiller" pitchFamily="82" charset="0"/>
            </a:endParaRPr>
          </a:p>
        </p:txBody>
      </p:sp>
    </p:spTree>
    <p:extLst>
      <p:ext uri="{BB962C8B-B14F-4D97-AF65-F5344CB8AC3E}">
        <p14:creationId xmlns:p14="http://schemas.microsoft.com/office/powerpoint/2010/main" val="3469608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7" name="CasellaDiTesto 6"/>
          <p:cNvSpPr txBox="1"/>
          <p:nvPr/>
        </p:nvSpPr>
        <p:spPr>
          <a:xfrm>
            <a:off x="43555" y="37262"/>
            <a:ext cx="9100445" cy="7232749"/>
          </a:xfrm>
          <a:prstGeom prst="rect">
            <a:avLst/>
          </a:prstGeom>
          <a:noFill/>
        </p:spPr>
        <p:txBody>
          <a:bodyPr wrap="square" rtlCol="0">
            <a:spAutoFit/>
          </a:bodyPr>
          <a:lstStyle/>
          <a:p>
            <a:r>
              <a:rPr lang="it-IT" sz="3600" b="1" dirty="0" smtClean="0">
                <a:solidFill>
                  <a:srgbClr val="FF0000"/>
                </a:solidFill>
                <a:latin typeface="Chiller" pitchFamily="82" charset="0"/>
              </a:rPr>
              <a:t>Fino a quando l’uomo rimase a vivere nomade sul territorio, cacciatore,  raccoglitore, occasionalmente agricoltore, il lupo non rappresenta un concorrente: entrambe le specie si spartiscono ciò che la foresta dona. </a:t>
            </a:r>
          </a:p>
          <a:p>
            <a:r>
              <a:rPr lang="it-IT" sz="3600" b="1" dirty="0" smtClean="0">
                <a:solidFill>
                  <a:srgbClr val="FF0000"/>
                </a:solidFill>
                <a:latin typeface="Chiller" pitchFamily="82" charset="0"/>
              </a:rPr>
              <a:t>Gli esseri umani non mangiano i lupi, i lupi preferiscono altre prede,  più facili da cacciare, che non vivono in accampamenti.</a:t>
            </a:r>
          </a:p>
          <a:p>
            <a:r>
              <a:rPr lang="it-IT" sz="3600" b="1" dirty="0" smtClean="0">
                <a:solidFill>
                  <a:srgbClr val="FF0000"/>
                </a:solidFill>
                <a:latin typeface="Chiller" pitchFamily="82" charset="0"/>
              </a:rPr>
              <a:t>Quando i nostri avi diventarono allevatori e pastori stanziali, il lupo si trasformò nel nemico più pericoloso dei villaggi, </a:t>
            </a:r>
          </a:p>
          <a:p>
            <a:r>
              <a:rPr lang="it-IT" sz="3600" b="1" dirty="0" smtClean="0">
                <a:solidFill>
                  <a:srgbClr val="FF0000"/>
                </a:solidFill>
                <a:latin typeface="Chiller" pitchFamily="82" charset="0"/>
              </a:rPr>
              <a:t>Ma divenne mangiatore di uomini soltanto nel Medio Evo.</a:t>
            </a:r>
          </a:p>
          <a:p>
            <a:r>
              <a:rPr lang="it-IT" sz="3600" b="1" dirty="0" smtClean="0">
                <a:solidFill>
                  <a:srgbClr val="FF0000"/>
                </a:solidFill>
                <a:latin typeface="Chiller" pitchFamily="82" charset="0"/>
              </a:rPr>
              <a:t>Fu in  quel periodo che nacquero leggende spaventose, e i licantropi cominciarono a nutrirsi di carne umana. </a:t>
            </a:r>
          </a:p>
          <a:p>
            <a:r>
              <a:rPr lang="it-IT" sz="3600" b="1" dirty="0" smtClean="0">
                <a:solidFill>
                  <a:srgbClr val="FF0000"/>
                </a:solidFill>
                <a:latin typeface="Chiller" pitchFamily="82" charset="0"/>
              </a:rPr>
              <a:t>Ci mise comunque millenni a diventare cannibale….. </a:t>
            </a:r>
          </a:p>
          <a:p>
            <a:r>
              <a:rPr lang="it-IT" sz="3200" b="1" dirty="0" smtClean="0">
                <a:solidFill>
                  <a:srgbClr val="FF0000"/>
                </a:solidFill>
                <a:latin typeface="Chiller" pitchFamily="82" charset="0"/>
              </a:rPr>
              <a:t>  </a:t>
            </a:r>
            <a:endParaRPr lang="it-IT" sz="3200" b="1" dirty="0">
              <a:solidFill>
                <a:srgbClr val="FF0000"/>
              </a:solidFill>
              <a:latin typeface="Chiller" pitchFamily="82" charset="0"/>
            </a:endParaRPr>
          </a:p>
        </p:txBody>
      </p:sp>
    </p:spTree>
    <p:extLst>
      <p:ext uri="{BB962C8B-B14F-4D97-AF65-F5344CB8AC3E}">
        <p14:creationId xmlns:p14="http://schemas.microsoft.com/office/powerpoint/2010/main" val="78753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4203" y="0"/>
            <a:ext cx="503559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773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6" name="CasellaDiTesto 5"/>
          <p:cNvSpPr txBox="1"/>
          <p:nvPr/>
        </p:nvSpPr>
        <p:spPr>
          <a:xfrm>
            <a:off x="0" y="404664"/>
            <a:ext cx="9059116" cy="5693866"/>
          </a:xfrm>
          <a:prstGeom prst="rect">
            <a:avLst/>
          </a:prstGeom>
          <a:noFill/>
        </p:spPr>
        <p:txBody>
          <a:bodyPr wrap="square" rtlCol="0">
            <a:spAutoFit/>
          </a:bodyPr>
          <a:lstStyle/>
          <a:p>
            <a:r>
              <a:rPr lang="it-IT" sz="2800" dirty="0" smtClean="0">
                <a:solidFill>
                  <a:srgbClr val="FF0000"/>
                </a:solidFill>
                <a:latin typeface="Chiller" pitchFamily="82" charset="0"/>
              </a:rPr>
              <a:t>Il rapporto fra umani e selvatici può essere molto diverso a seconda del contesto.</a:t>
            </a:r>
          </a:p>
          <a:p>
            <a:r>
              <a:rPr lang="it-IT" sz="2800" dirty="0" smtClean="0">
                <a:solidFill>
                  <a:srgbClr val="FF0000"/>
                </a:solidFill>
                <a:latin typeface="Chiller" pitchFamily="82" charset="0"/>
              </a:rPr>
              <a:t>Per gli ebrei, popolo del deserto,  la natura è un’entità quanto meno estranea, se non pericolosa, da domare e dominare. Le bestie sono inferiori e nei loro confronti tutto è concesso. Il contatto con gli animali è considerato disgustoso.</a:t>
            </a:r>
          </a:p>
          <a:p>
            <a:r>
              <a:rPr lang="it-IT" sz="2800" dirty="0" smtClean="0">
                <a:solidFill>
                  <a:srgbClr val="FF0000"/>
                </a:solidFill>
                <a:latin typeface="Chiller" pitchFamily="82" charset="0"/>
              </a:rPr>
              <a:t>Questa visione del mondo viene ereditata dal cristianesimo ortodosso.</a:t>
            </a:r>
          </a:p>
          <a:p>
            <a:r>
              <a:rPr lang="it-IT" sz="2800" dirty="0" smtClean="0">
                <a:solidFill>
                  <a:srgbClr val="FF0000"/>
                </a:solidFill>
                <a:latin typeface="Chiller" pitchFamily="82" charset="0"/>
              </a:rPr>
              <a:t>Per le popolazioni che vivono in contesti naturali molto ricchi di flora e di fauna, come le civiltà a matrice germanico-celtica, ma anche i nativi americani, e le culture contadine europee che ne sono eredi dirette, i selvatici sono più intelligenti degli umani, possiedono un’anima, una propria lingua e possono dare saggi consigli. </a:t>
            </a:r>
          </a:p>
          <a:p>
            <a:r>
              <a:rPr lang="it-IT" sz="2800" dirty="0" smtClean="0">
                <a:solidFill>
                  <a:srgbClr val="FF0000"/>
                </a:solidFill>
                <a:latin typeface="Chiller" pitchFamily="82" charset="0"/>
              </a:rPr>
              <a:t>Spesso diventano totem della tribù o del clan. </a:t>
            </a:r>
          </a:p>
          <a:p>
            <a:r>
              <a:rPr lang="it-IT" sz="2800" dirty="0" smtClean="0">
                <a:solidFill>
                  <a:srgbClr val="FF0000"/>
                </a:solidFill>
                <a:latin typeface="Chiller" pitchFamily="82" charset="0"/>
              </a:rPr>
              <a:t>Gli sciamani si trasformano in animale.</a:t>
            </a:r>
          </a:p>
          <a:p>
            <a:r>
              <a:rPr lang="it-IT" sz="2800" dirty="0" smtClean="0">
                <a:solidFill>
                  <a:srgbClr val="FF0000"/>
                </a:solidFill>
                <a:latin typeface="Chiller" pitchFamily="82" charset="0"/>
              </a:rPr>
              <a:t>La divinità più potente di tutte è la Gran Madre delle foreste e degli animali.  </a:t>
            </a:r>
          </a:p>
          <a:p>
            <a:endParaRPr lang="it-IT" sz="2800" dirty="0">
              <a:solidFill>
                <a:srgbClr val="FF0000"/>
              </a:solidFill>
              <a:latin typeface="Chiller" pitchFamily="82" charset="0"/>
            </a:endParaRPr>
          </a:p>
        </p:txBody>
      </p:sp>
    </p:spTree>
    <p:extLst>
      <p:ext uri="{BB962C8B-B14F-4D97-AF65-F5344CB8AC3E}">
        <p14:creationId xmlns:p14="http://schemas.microsoft.com/office/powerpoint/2010/main" val="4247441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 y="3974"/>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95" y="-64335"/>
            <a:ext cx="39338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481" y="3842340"/>
            <a:ext cx="55245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3736" y="0"/>
            <a:ext cx="2014220" cy="390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p:cNvSpPr/>
          <p:nvPr/>
        </p:nvSpPr>
        <p:spPr>
          <a:xfrm>
            <a:off x="3911843" y="-33493"/>
            <a:ext cx="3201894" cy="3970318"/>
          </a:xfrm>
          <a:prstGeom prst="rect">
            <a:avLst/>
          </a:prstGeom>
        </p:spPr>
        <p:txBody>
          <a:bodyPr wrap="square">
            <a:spAutoFit/>
          </a:bodyPr>
          <a:lstStyle/>
          <a:p>
            <a:r>
              <a:rPr lang="it-IT" sz="2800" b="1" dirty="0">
                <a:solidFill>
                  <a:srgbClr val="FF0000"/>
                </a:solidFill>
                <a:latin typeface="Chiller" pitchFamily="82" charset="0"/>
              </a:rPr>
              <a:t>La </a:t>
            </a:r>
            <a:r>
              <a:rPr lang="it-IT" sz="2800" b="1" dirty="0" err="1">
                <a:solidFill>
                  <a:srgbClr val="FF0000"/>
                </a:solidFill>
                <a:latin typeface="Chiller" pitchFamily="82" charset="0"/>
              </a:rPr>
              <a:t>Potnia</a:t>
            </a:r>
            <a:r>
              <a:rPr lang="it-IT" sz="2800" b="1" dirty="0">
                <a:solidFill>
                  <a:srgbClr val="FF0000"/>
                </a:solidFill>
                <a:latin typeface="Chiller" pitchFamily="82" charset="0"/>
              </a:rPr>
              <a:t> Teron, la Grande Madre diffusa in tutto il bacino mediterraneo, è ripresa con animali selvaggi e predatori di vario tipo. Sua erede diretta e civilizzata, Diana, è seguita da uno stuolo di «cani» che assomigliano molto a lupi.   </a:t>
            </a:r>
          </a:p>
        </p:txBody>
      </p:sp>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42" y="4320303"/>
            <a:ext cx="3660323" cy="252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749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263" y="995363"/>
            <a:ext cx="646747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934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4" y="0"/>
            <a:ext cx="918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679"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47279" y="651368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6" name="Rectangle 1"/>
          <p:cNvSpPr>
            <a:spLocks noChangeArrowheads="1"/>
          </p:cNvSpPr>
          <p:nvPr/>
        </p:nvSpPr>
        <p:spPr bwMode="auto">
          <a:xfrm>
            <a:off x="10551" y="-76364"/>
            <a:ext cx="9143999" cy="712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it-IT" sz="3200" b="1" dirty="0">
                <a:solidFill>
                  <a:srgbClr val="FF0000"/>
                </a:solidFill>
                <a:latin typeface="Chiller" pitchFamily="82" charset="0"/>
              </a:rPr>
              <a:t>Evandro giunge dalla greca Arcadia e sbarca dove oggi è Santa Anastasia al Circo Massimo  nel 1253 </a:t>
            </a:r>
            <a:r>
              <a:rPr lang="it-IT" sz="3200" b="1" dirty="0" err="1">
                <a:solidFill>
                  <a:srgbClr val="FF0000"/>
                </a:solidFill>
                <a:latin typeface="Chiller" pitchFamily="82" charset="0"/>
              </a:rPr>
              <a:t>a.c.</a:t>
            </a:r>
            <a:r>
              <a:rPr lang="it-IT" sz="3200" b="1" dirty="0">
                <a:solidFill>
                  <a:srgbClr val="FF0000"/>
                </a:solidFill>
                <a:latin typeface="Chiller" pitchFamily="82" charset="0"/>
              </a:rPr>
              <a:t> e lo ospita Fauno </a:t>
            </a:r>
            <a:r>
              <a:rPr lang="it-IT" sz="3200" b="1" dirty="0" err="1" smtClean="0">
                <a:solidFill>
                  <a:srgbClr val="FF0000"/>
                </a:solidFill>
                <a:latin typeface="Chiller" pitchFamily="82" charset="0"/>
              </a:rPr>
              <a:t>Luperco</a:t>
            </a:r>
            <a:r>
              <a:rPr lang="it-IT" sz="3200" b="1" dirty="0" smtClean="0">
                <a:solidFill>
                  <a:srgbClr val="FF0000"/>
                </a:solidFill>
                <a:latin typeface="Chiller" pitchFamily="82" charset="0"/>
              </a:rPr>
              <a:t>, re </a:t>
            </a:r>
            <a:r>
              <a:rPr lang="it-IT" sz="3200" b="1" dirty="0">
                <a:solidFill>
                  <a:srgbClr val="FF0000"/>
                </a:solidFill>
                <a:latin typeface="Chiller" pitchFamily="82" charset="0"/>
              </a:rPr>
              <a:t>divino dei Latini, discendente da Marte, con natura umana, lupina  e caprina</a:t>
            </a:r>
            <a:r>
              <a:rPr lang="it-IT" sz="3200" b="1" dirty="0" smtClean="0">
                <a:solidFill>
                  <a:srgbClr val="FF0000"/>
                </a:solidFill>
                <a:latin typeface="Chiller" pitchFamily="82" charset="0"/>
              </a:rPr>
              <a:t>. Il Lupercale è la grotta in cui si dice fosse stato ospitato, trasformata in tempio. </a:t>
            </a:r>
            <a:r>
              <a:rPr lang="it-IT" sz="3200" b="1" dirty="0">
                <a:solidFill>
                  <a:srgbClr val="FF0000"/>
                </a:solidFill>
                <a:latin typeface="Chiller" pitchFamily="82" charset="0"/>
              </a:rPr>
              <a:t/>
            </a:r>
            <a:br>
              <a:rPr lang="it-IT" sz="3200" b="1" dirty="0">
                <a:solidFill>
                  <a:srgbClr val="FF0000"/>
                </a:solidFill>
                <a:latin typeface="Chiller" pitchFamily="82" charset="0"/>
              </a:rPr>
            </a:br>
            <a:r>
              <a:rPr lang="it-IT" sz="3200" b="1" dirty="0" smtClean="0">
                <a:solidFill>
                  <a:srgbClr val="FF0000"/>
                </a:solidFill>
                <a:latin typeface="Chiller" pitchFamily="82" charset="0"/>
              </a:rPr>
              <a:t>Cinque </a:t>
            </a:r>
            <a:r>
              <a:rPr lang="it-IT" sz="3200" b="1" dirty="0">
                <a:solidFill>
                  <a:srgbClr val="FF0000"/>
                </a:solidFill>
                <a:latin typeface="Chiller" pitchFamily="82" charset="0"/>
              </a:rPr>
              <a:t>secoli dopo Amulio re di Alba ordina ai servi di esporre alla piena del Tevere i gemelli della nipote Rea Silvia, che li aveva avuti da Marte, temendo che i piccoli potranno un giorno spodestarlo dal trono. Ma la cesta si incaglia al Lupercale e i gemelli vengono nutriti da una lupa, cioè da Fauna, l´aspetto femminile di </a:t>
            </a:r>
            <a:r>
              <a:rPr lang="it-IT" sz="3200" b="1" dirty="0" smtClean="0">
                <a:solidFill>
                  <a:srgbClr val="FF0000"/>
                </a:solidFill>
                <a:latin typeface="Chiller" pitchFamily="82" charset="0"/>
              </a:rPr>
              <a:t>Fauno.</a:t>
            </a:r>
          </a:p>
          <a:p>
            <a:pPr lvl="0" fontAlgn="base">
              <a:spcBef>
                <a:spcPct val="0"/>
              </a:spcBef>
              <a:spcAft>
                <a:spcPct val="0"/>
              </a:spcAft>
            </a:pPr>
            <a:r>
              <a:rPr lang="it-IT" sz="3200" b="1" dirty="0" smtClean="0">
                <a:solidFill>
                  <a:srgbClr val="FF0000"/>
                </a:solidFill>
                <a:latin typeface="Chiller" pitchFamily="82" charset="0"/>
              </a:rPr>
              <a:t>Il Lupercale era una grotta con una fonte circondata da un bosco sacro, che, con i miti di metamorfosi, rimanda ad una cultura precedente, in cui la religiosità era legata alla natura, molto simile a quella di </a:t>
            </a:r>
            <a:r>
              <a:rPr lang="it-IT" sz="3200" b="1" dirty="0" err="1" smtClean="0">
                <a:solidFill>
                  <a:srgbClr val="FF0000"/>
                </a:solidFill>
                <a:latin typeface="Chiller" pitchFamily="82" charset="0"/>
              </a:rPr>
              <a:t>matruice</a:t>
            </a:r>
            <a:r>
              <a:rPr lang="it-IT" sz="3200" b="1" dirty="0" smtClean="0">
                <a:solidFill>
                  <a:srgbClr val="FF0000"/>
                </a:solidFill>
                <a:latin typeface="Chiller" pitchFamily="82" charset="0"/>
              </a:rPr>
              <a:t> celtico germanica. Ma i tempi cambiano, e anche i simboli…..   </a:t>
            </a:r>
          </a:p>
          <a:p>
            <a:pPr lvl="0" fontAlgn="base">
              <a:spcBef>
                <a:spcPct val="0"/>
              </a:spcBef>
              <a:spcAft>
                <a:spcPct val="0"/>
              </a:spcAft>
            </a:pPr>
            <a:r>
              <a:rPr lang="it-IT" sz="900" dirty="0" smtClean="0"/>
              <a:t>zione </a:t>
            </a:r>
            <a:r>
              <a:rPr lang="it-IT" sz="900" dirty="0"/>
              <a:t>della città.</a:t>
            </a:r>
            <a:endParaRPr kumimoji="0" lang="it-IT" sz="900" b="1" i="0" u="none" strike="noStrike" cap="none" normalizeH="0" baseline="0" dirty="0" smtClean="0">
              <a:ln>
                <a:noFill/>
              </a:ln>
              <a:solidFill>
                <a:srgbClr val="FF0000"/>
              </a:solidFill>
              <a:effectLst/>
              <a:latin typeface="Arial" charset="0"/>
              <a:cs typeface="Arial" charset="0"/>
              <a:hlinkClick r:id="rId4"/>
            </a:endParaRPr>
          </a:p>
        </p:txBody>
      </p:sp>
      <p:pic>
        <p:nvPicPr>
          <p:cNvPr id="2051" name="Picture 3" descr="http://bits.wikimedia.org/skins-1.20wmf1/common/images/magnify-clip.png">
            <a:hlinkClick r:id="rId4" tooltip="Ingrandisci"/>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1243013"/>
            <a:ext cx="14287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53338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TotalTime>
  <Words>2427</Words>
  <Application>Microsoft Office PowerPoint</Application>
  <PresentationFormat>Presentazione su schermo (4:3)</PresentationFormat>
  <Paragraphs>160</Paragraphs>
  <Slides>38</Slides>
  <Notes>0</Notes>
  <HiddenSlides>0</HiddenSlides>
  <MMClips>0</MMClips>
  <ScaleCrop>false</ScaleCrop>
  <HeadingPairs>
    <vt:vector size="4" baseType="variant">
      <vt:variant>
        <vt:lpstr>Tema</vt:lpstr>
      </vt:variant>
      <vt:variant>
        <vt:i4>1</vt:i4>
      </vt:variant>
      <vt:variant>
        <vt:lpstr>Titoli diapositive</vt:lpstr>
      </vt:variant>
      <vt:variant>
        <vt:i4>38</vt:i4>
      </vt:variant>
    </vt:vector>
  </HeadingPairs>
  <TitlesOfParts>
    <vt:vector size="39"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34</cp:revision>
  <dcterms:created xsi:type="dcterms:W3CDTF">2012-05-09T22:30:14Z</dcterms:created>
  <dcterms:modified xsi:type="dcterms:W3CDTF">2012-05-11T14:32:06Z</dcterms:modified>
</cp:coreProperties>
</file>