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0" r:id="rId3"/>
    <p:sldId id="298" r:id="rId4"/>
    <p:sldId id="293" r:id="rId5"/>
    <p:sldId id="295" r:id="rId6"/>
    <p:sldId id="315" r:id="rId7"/>
    <p:sldId id="272" r:id="rId8"/>
    <p:sldId id="296" r:id="rId9"/>
    <p:sldId id="312" r:id="rId10"/>
    <p:sldId id="280" r:id="rId11"/>
    <p:sldId id="300" r:id="rId12"/>
    <p:sldId id="301" r:id="rId13"/>
    <p:sldId id="269" r:id="rId14"/>
    <p:sldId id="287" r:id="rId15"/>
    <p:sldId id="303" r:id="rId16"/>
    <p:sldId id="308" r:id="rId17"/>
    <p:sldId id="304" r:id="rId18"/>
    <p:sldId id="274" r:id="rId19"/>
    <p:sldId id="305" r:id="rId20"/>
    <p:sldId id="276" r:id="rId21"/>
    <p:sldId id="309" r:id="rId22"/>
    <p:sldId id="262" r:id="rId23"/>
    <p:sldId id="263" r:id="rId24"/>
    <p:sldId id="290" r:id="rId25"/>
    <p:sldId id="288" r:id="rId26"/>
    <p:sldId id="264" r:id="rId27"/>
    <p:sldId id="311" r:id="rId28"/>
    <p:sldId id="310" r:id="rId29"/>
    <p:sldId id="265" r:id="rId30"/>
    <p:sldId id="289" r:id="rId31"/>
    <p:sldId id="314" r:id="rId3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37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9C22B-5060-41A3-AEE7-E64CC4642E2C}" type="datetimeFigureOut">
              <a:rPr lang="it-IT" smtClean="0"/>
              <a:t>09/10/2012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6B1A-D4FA-409C-A921-28B47C46AC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0022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9C22B-5060-41A3-AEE7-E64CC4642E2C}" type="datetimeFigureOut">
              <a:rPr lang="it-IT" smtClean="0"/>
              <a:t>09/10/2012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6B1A-D4FA-409C-A921-28B47C46AC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5531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9C22B-5060-41A3-AEE7-E64CC4642E2C}" type="datetimeFigureOut">
              <a:rPr lang="it-IT" smtClean="0"/>
              <a:t>09/10/2012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6B1A-D4FA-409C-A921-28B47C46AC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3688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9C22B-5060-41A3-AEE7-E64CC4642E2C}" type="datetimeFigureOut">
              <a:rPr lang="it-IT" smtClean="0"/>
              <a:t>09/10/2012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6B1A-D4FA-409C-A921-28B47C46AC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69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9C22B-5060-41A3-AEE7-E64CC4642E2C}" type="datetimeFigureOut">
              <a:rPr lang="it-IT" smtClean="0"/>
              <a:t>09/10/2012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6B1A-D4FA-409C-A921-28B47C46AC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4639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9C22B-5060-41A3-AEE7-E64CC4642E2C}" type="datetimeFigureOut">
              <a:rPr lang="it-IT" smtClean="0"/>
              <a:t>09/10/2012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6B1A-D4FA-409C-A921-28B47C46AC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657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9C22B-5060-41A3-AEE7-E64CC4642E2C}" type="datetimeFigureOut">
              <a:rPr lang="it-IT" smtClean="0"/>
              <a:t>09/10/2012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6B1A-D4FA-409C-A921-28B47C46AC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2951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9C22B-5060-41A3-AEE7-E64CC4642E2C}" type="datetimeFigureOut">
              <a:rPr lang="it-IT" smtClean="0"/>
              <a:t>09/10/2012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6B1A-D4FA-409C-A921-28B47C46AC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3018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9C22B-5060-41A3-AEE7-E64CC4642E2C}" type="datetimeFigureOut">
              <a:rPr lang="it-IT" smtClean="0"/>
              <a:t>09/10/2012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6B1A-D4FA-409C-A921-28B47C46AC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830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9C22B-5060-41A3-AEE7-E64CC4642E2C}" type="datetimeFigureOut">
              <a:rPr lang="it-IT" smtClean="0"/>
              <a:t>09/10/2012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6B1A-D4FA-409C-A921-28B47C46AC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764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9C22B-5060-41A3-AEE7-E64CC4642E2C}" type="datetimeFigureOut">
              <a:rPr lang="it-IT" smtClean="0"/>
              <a:t>09/10/2012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6B1A-D4FA-409C-A921-28B47C46AC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1437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9C22B-5060-41A3-AEE7-E64CC4642E2C}" type="datetimeFigureOut">
              <a:rPr lang="it-IT" smtClean="0"/>
              <a:t>09/10/2012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B6B1A-D4FA-409C-A921-28B47C46AC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563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17728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/>
            </a:r>
            <a:b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</a:br>
            <a:r>
              <a:rPr lang="it-IT" b="1" dirty="0">
                <a:solidFill>
                  <a:srgbClr val="C00000"/>
                </a:solidFill>
                <a:latin typeface="Copperplate Gothic Bold" pitchFamily="34" charset="0"/>
              </a:rPr>
              <a:t/>
            </a:r>
            <a:br>
              <a:rPr lang="it-IT" b="1" dirty="0">
                <a:solidFill>
                  <a:srgbClr val="C00000"/>
                </a:solidFill>
                <a:latin typeface="Copperplate Gothic Bold" pitchFamily="34" charset="0"/>
              </a:rPr>
            </a:br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/>
            </a:r>
            <a:b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</a:br>
            <a:r>
              <a:rPr lang="it-IT" b="1" dirty="0">
                <a:solidFill>
                  <a:srgbClr val="C00000"/>
                </a:solidFill>
                <a:latin typeface="Copperplate Gothic Bold" pitchFamily="34" charset="0"/>
              </a:rPr>
              <a:t/>
            </a:r>
            <a:br>
              <a:rPr lang="it-IT" b="1" dirty="0">
                <a:solidFill>
                  <a:srgbClr val="C00000"/>
                </a:solidFill>
                <a:latin typeface="Copperplate Gothic Bold" pitchFamily="34" charset="0"/>
              </a:rPr>
            </a:br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/>
            </a:r>
            <a:b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</a:br>
            <a:r>
              <a:rPr lang="it-IT" sz="9800" b="1" dirty="0" smtClean="0">
                <a:solidFill>
                  <a:srgbClr val="C00000"/>
                </a:solidFill>
                <a:latin typeface="Copperplate Gothic Bold" pitchFamily="34" charset="0"/>
              </a:rPr>
              <a:t>I CELTI IN LOMBARDIA</a:t>
            </a:r>
            <a:r>
              <a:rPr lang="it-IT" sz="9800" b="1" dirty="0" smtClean="0">
                <a:solidFill>
                  <a:srgbClr val="C00000"/>
                </a:solidFill>
                <a:latin typeface="Copperplate Gothic Bold" pitchFamily="34" charset="0"/>
              </a:rPr>
              <a:t/>
            </a:r>
            <a:br>
              <a:rPr lang="it-IT" sz="9800" b="1" dirty="0" smtClean="0">
                <a:solidFill>
                  <a:srgbClr val="C00000"/>
                </a:solidFill>
                <a:latin typeface="Copperplate Gothic Bold" pitchFamily="34" charset="0"/>
              </a:rPr>
            </a:br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/>
            </a:r>
            <a:b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</a:br>
            <a:r>
              <a:rPr lang="it-IT" b="1" dirty="0">
                <a:solidFill>
                  <a:srgbClr val="C00000"/>
                </a:solidFill>
                <a:latin typeface="Copperplate Gothic Bold" pitchFamily="34" charset="0"/>
              </a:rPr>
              <a:t/>
            </a:r>
            <a:br>
              <a:rPr lang="it-IT" b="1" dirty="0">
                <a:solidFill>
                  <a:srgbClr val="C00000"/>
                </a:solidFill>
                <a:latin typeface="Copperplate Gothic Bold" pitchFamily="34" charset="0"/>
              </a:rPr>
            </a:br>
            <a:r>
              <a:rPr lang="it-IT" b="1" i="1" dirty="0" smtClean="0">
                <a:solidFill>
                  <a:srgbClr val="C00000"/>
                </a:solidFill>
                <a:latin typeface="Copperplate Gothic Bold" pitchFamily="34" charset="0"/>
              </a:rPr>
              <a:t>Michela Zucca </a:t>
            </a:r>
            <a:endParaRPr lang="it-IT" b="1" i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  <p:pic>
        <p:nvPicPr>
          <p:cNvPr id="4" name="Picture 4" descr="donnar"/>
          <p:cNvPicPr/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596706"/>
            <a:ext cx="635150" cy="962804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</p:pic>
      <p:sp>
        <p:nvSpPr>
          <p:cNvPr id="5" name="Rettangolo 4"/>
          <p:cNvSpPr/>
          <p:nvPr/>
        </p:nvSpPr>
        <p:spPr>
          <a:xfrm>
            <a:off x="8201943" y="6519446"/>
            <a:ext cx="100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090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283968" y="6309320"/>
            <a:ext cx="408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>Steli celtiche irlandesi incise</a:t>
            </a:r>
            <a:endParaRPr lang="it-IT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909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29581" y="0"/>
            <a:ext cx="4614419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b="1" dirty="0">
                <a:solidFill>
                  <a:srgbClr val="C00000"/>
                </a:solidFill>
                <a:latin typeface="Copperplate Gothic Bold" pitchFamily="34" charset="0"/>
              </a:rPr>
              <a:t>I </a:t>
            </a:r>
            <a:r>
              <a:rPr lang="it-IT" sz="2800" b="1" dirty="0" smtClean="0">
                <a:solidFill>
                  <a:srgbClr val="C00000"/>
                </a:solidFill>
                <a:latin typeface="Copperplate Gothic Bold" pitchFamily="34" charset="0"/>
              </a:rPr>
              <a:t>Celti dicono ai Romani di non conoscere la scrittura: una bugia che fu creduta per secoli, e le incisioni sulle pietre considerate «errori». In realtà sapevano scrivere e usavano anche alfabeti diversi. Ad Este (Pd) esisteva una scuola di scrittura solo </a:t>
            </a:r>
          </a:p>
          <a:p>
            <a:pPr marL="0" indent="0">
              <a:buNone/>
            </a:pPr>
            <a:r>
              <a:rPr lang="it-IT" sz="2800" b="1" dirty="0" smtClean="0">
                <a:solidFill>
                  <a:srgbClr val="C00000"/>
                </a:solidFill>
                <a:latin typeface="Copperplate Gothic Bold" pitchFamily="34" charset="0"/>
              </a:rPr>
              <a:t>per donne. </a:t>
            </a:r>
            <a:endParaRPr lang="it-IT" sz="2800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035" y="5555832"/>
            <a:ext cx="6334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327689" y="6506012"/>
            <a:ext cx="936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671" y="0"/>
            <a:ext cx="46242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94671" y="0"/>
            <a:ext cx="16417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latin typeface="Copperplate Gothic Bold" pitchFamily="34" charset="0"/>
              </a:rPr>
              <a:t>Piovego (</a:t>
            </a:r>
            <a:r>
              <a:rPr lang="pt-BR" sz="1600" b="1" dirty="0" smtClean="0">
                <a:solidFill>
                  <a:schemeClr val="bg1"/>
                </a:solidFill>
                <a:latin typeface="Copperplate Gothic Bold" pitchFamily="34" charset="0"/>
              </a:rPr>
              <a:t>Pd) </a:t>
            </a:r>
          </a:p>
          <a:p>
            <a:r>
              <a:rPr lang="pt-BR" sz="1600" b="1" dirty="0" smtClean="0">
                <a:solidFill>
                  <a:schemeClr val="bg1"/>
                </a:solidFill>
                <a:latin typeface="Copperplate Gothic Bold" pitchFamily="34" charset="0"/>
              </a:rPr>
              <a:t>V </a:t>
            </a:r>
            <a:r>
              <a:rPr lang="pt-BR" sz="1600" b="1" dirty="0">
                <a:solidFill>
                  <a:schemeClr val="bg1"/>
                </a:solidFill>
                <a:latin typeface="Copperplate Gothic Bold" pitchFamily="34" charset="0"/>
              </a:rPr>
              <a:t>sec a.C.</a:t>
            </a:r>
            <a:endParaRPr lang="it-IT" sz="1600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268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249363"/>
            <a:ext cx="5283907" cy="55952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800" b="1" dirty="0" smtClean="0">
                <a:solidFill>
                  <a:srgbClr val="C00000"/>
                </a:solidFill>
                <a:latin typeface="Copperplate Gothic Bold" pitchFamily="34" charset="0"/>
              </a:rPr>
              <a:t>In realtà perseguono un deliberato disegno di occultamento della propria cultura di fronte all’invasore, facendosi credere molto meno civili di quello che erano, probabilmente per conservare conoscenze e luoghi segreti, nelle foreste, sulle montagne e nella tradizione orale. </a:t>
            </a:r>
            <a:endParaRPr lang="it-IT" sz="2800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035" y="5555832"/>
            <a:ext cx="6334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327689" y="6506012"/>
            <a:ext cx="936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907" y="0"/>
            <a:ext cx="3893110" cy="687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300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180245" y="793047"/>
            <a:ext cx="2103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latin typeface="Copperplate Gothic Bold" pitchFamily="34" charset="0"/>
              </a:rPr>
              <a:t>Iscrizione leponzia </a:t>
            </a:r>
            <a:r>
              <a:rPr lang="pt-BR" sz="1000" b="1" dirty="0" smtClean="0">
                <a:latin typeface="Copperplate Gothic Bold" pitchFamily="34" charset="0"/>
              </a:rPr>
              <a:t> </a:t>
            </a:r>
            <a:r>
              <a:rPr lang="pt-BR" sz="1000" b="1" dirty="0">
                <a:latin typeface="Copperplate Gothic Bold" pitchFamily="34" charset="0"/>
              </a:rPr>
              <a:t>Castelletto Ticino</a:t>
            </a:r>
          </a:p>
          <a:p>
            <a:r>
              <a:rPr lang="pt-BR" sz="1000" b="1" dirty="0">
                <a:latin typeface="Copperplate Gothic Bold" pitchFamily="34" charset="0"/>
              </a:rPr>
              <a:t>V sec a.C.</a:t>
            </a:r>
            <a:endParaRPr lang="it-IT" sz="1000" b="1" dirty="0">
              <a:latin typeface="Copperplate Gothic Bold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7092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461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3105200"/>
            <a:ext cx="3208187" cy="3752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>Sotto l’elsa della spada della </a:t>
            </a:r>
            <a:r>
              <a:rPr lang="it-IT" b="1" dirty="0" err="1" smtClean="0">
                <a:solidFill>
                  <a:srgbClr val="C00000"/>
                </a:solidFill>
                <a:latin typeface="Copperplate Gothic Bold" pitchFamily="34" charset="0"/>
              </a:rPr>
              <a:t>Rigana</a:t>
            </a:r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> di Oleggio è stata ritrovata la cinghialessa  </a:t>
            </a:r>
            <a:endParaRPr lang="it-IT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  <p:pic>
        <p:nvPicPr>
          <p:cNvPr id="4" name="Picture 2" descr="D:\PRESENTAZIONE IMMAGINI 15 dicembre 2007\3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" y="0"/>
            <a:ext cx="3541653" cy="31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187" y="2924944"/>
            <a:ext cx="5935813" cy="397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563888" y="0"/>
            <a:ext cx="55801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C00000"/>
                </a:solidFill>
                <a:latin typeface="Copperplate Gothic Bold" pitchFamily="34" charset="0"/>
              </a:rPr>
              <a:t>Fra i Celti le donne combattevano: non solo: raggiungevano anche le più alte cariche militari e religiose. Era una società </a:t>
            </a:r>
            <a:r>
              <a:rPr lang="it-IT" sz="2400" b="1" dirty="0" err="1" smtClean="0">
                <a:solidFill>
                  <a:srgbClr val="C00000"/>
                </a:solidFill>
                <a:latin typeface="Copperplate Gothic Bold" pitchFamily="34" charset="0"/>
              </a:rPr>
              <a:t>matrifocale</a:t>
            </a:r>
            <a:r>
              <a:rPr lang="it-IT" sz="2400" b="1" dirty="0" smtClean="0">
                <a:solidFill>
                  <a:srgbClr val="C00000"/>
                </a:solidFill>
                <a:latin typeface="Copperplate Gothic Bold" pitchFamily="34" charset="0"/>
              </a:rPr>
              <a:t>, egualitaria e guerriera.  </a:t>
            </a:r>
            <a:endParaRPr lang="it-IT" sz="2400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781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948265" y="-13434"/>
            <a:ext cx="2315528" cy="69094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b="1" dirty="0" smtClean="0">
                <a:solidFill>
                  <a:srgbClr val="C00000"/>
                </a:solidFill>
                <a:latin typeface="Copperplate Gothic Bold" pitchFamily="34" charset="0"/>
              </a:rPr>
              <a:t>La religione era fondata sul principio femminile incarnato dalle  Madri: le tre età della donna, </a:t>
            </a:r>
            <a:r>
              <a:rPr lang="it-IT" sz="2800" b="1" dirty="0" smtClean="0">
                <a:solidFill>
                  <a:srgbClr val="C00000"/>
                </a:solidFill>
                <a:latin typeface="Copperplate Gothic Bold" pitchFamily="34" charset="0"/>
              </a:rPr>
              <a:t>La </a:t>
            </a:r>
          </a:p>
          <a:p>
            <a:pPr marL="0" indent="0">
              <a:buNone/>
            </a:pPr>
            <a:r>
              <a:rPr lang="it-IT" sz="2800" b="1" dirty="0" smtClean="0">
                <a:solidFill>
                  <a:srgbClr val="C00000"/>
                </a:solidFill>
                <a:latin typeface="Copperplate Gothic Bold" pitchFamily="34" charset="0"/>
              </a:rPr>
              <a:t>«Fata».</a:t>
            </a:r>
            <a:endParaRPr lang="it-IT" sz="2800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035" y="5555832"/>
            <a:ext cx="6334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327689" y="6506012"/>
            <a:ext cx="936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48" y="-13434"/>
            <a:ext cx="7059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716016" y="5661248"/>
            <a:ext cx="232494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C00000"/>
                </a:solidFill>
                <a:latin typeface="Copperplate Gothic Bold" pitchFamily="34" charset="0"/>
              </a:rPr>
              <a:t>Museo Archeologico, Milano</a:t>
            </a:r>
          </a:p>
          <a:p>
            <a:r>
              <a:rPr lang="pt-BR" sz="1600" b="1" dirty="0">
                <a:solidFill>
                  <a:srgbClr val="C00000"/>
                </a:solidFill>
                <a:latin typeface="Copperplate Gothic Bold" pitchFamily="34" charset="0"/>
              </a:rPr>
              <a:t>Altare alle Madri</a:t>
            </a:r>
            <a:endParaRPr lang="it-IT" sz="1600" b="1" dirty="0">
              <a:solidFill>
                <a:srgbClr val="C00000"/>
              </a:solidFill>
              <a:latin typeface="Copperplate Gothic Bold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0107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33753" y="1"/>
            <a:ext cx="7313899" cy="20608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b="1" dirty="0" err="1" smtClean="0">
                <a:solidFill>
                  <a:srgbClr val="C00000"/>
                </a:solidFill>
                <a:latin typeface="Copperplate Gothic Bold" pitchFamily="34" charset="0"/>
              </a:rPr>
              <a:t>Cernunnos</a:t>
            </a:r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>, il Dio cornuto, è il compagno del principio femminile: spirito fecondatore, genera la riproduzione  degli animali della foresta. </a:t>
            </a:r>
            <a:endParaRPr lang="it-IT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61048"/>
            <a:ext cx="18859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53" y="2060848"/>
            <a:ext cx="9225292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146" y="0"/>
            <a:ext cx="18859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258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54663" y="-35168"/>
            <a:ext cx="3589337" cy="6893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b="1" dirty="0" smtClean="0">
                <a:solidFill>
                  <a:srgbClr val="C00000"/>
                </a:solidFill>
                <a:latin typeface="Copperplate Gothic Bold" pitchFamily="34" charset="0"/>
              </a:rPr>
              <a:t>Lo specchio, ritrovato in molte sepolture femminili, non era usato per ragioni estetiche, ma per  la divinazione, e indicava un alto rango sacerdotale. </a:t>
            </a:r>
            <a:endParaRPr lang="it-IT" sz="2800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035" y="5555832"/>
            <a:ext cx="6334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327689" y="6506012"/>
            <a:ext cx="936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sp>
        <p:nvSpPr>
          <p:cNvPr id="2" name="Rettangolo 1"/>
          <p:cNvSpPr/>
          <p:nvPr/>
        </p:nvSpPr>
        <p:spPr>
          <a:xfrm>
            <a:off x="-94671" y="0"/>
            <a:ext cx="16417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prstClr val="white"/>
                </a:solidFill>
                <a:latin typeface="Copperplate Gothic Bold" pitchFamily="34" charset="0"/>
              </a:rPr>
              <a:t>Piovego (</a:t>
            </a:r>
            <a:r>
              <a:rPr lang="pt-BR" sz="1600" b="1" dirty="0" smtClean="0">
                <a:solidFill>
                  <a:prstClr val="white"/>
                </a:solidFill>
                <a:latin typeface="Copperplate Gothic Bold" pitchFamily="34" charset="0"/>
              </a:rPr>
              <a:t>Pd) </a:t>
            </a:r>
          </a:p>
          <a:p>
            <a:r>
              <a:rPr lang="pt-BR" sz="1600" b="1" dirty="0" smtClean="0">
                <a:solidFill>
                  <a:prstClr val="white"/>
                </a:solidFill>
                <a:latin typeface="Copperplate Gothic Bold" pitchFamily="34" charset="0"/>
              </a:rPr>
              <a:t>V </a:t>
            </a:r>
            <a:r>
              <a:rPr lang="pt-BR" sz="1600" b="1" dirty="0">
                <a:solidFill>
                  <a:prstClr val="white"/>
                </a:solidFill>
                <a:latin typeface="Copperplate Gothic Bold" pitchFamily="34" charset="0"/>
              </a:rPr>
              <a:t>sec a.C.</a:t>
            </a:r>
            <a:endParaRPr lang="it-IT" sz="1600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68"/>
            <a:ext cx="5580112" cy="688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217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1"/>
            <a:ext cx="9144000" cy="6855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3974"/>
            <a:ext cx="10027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C00000"/>
                </a:solidFill>
                <a:latin typeface="Copperplate Gothic Bold" pitchFamily="34" charset="0"/>
              </a:rPr>
              <a:t>Cappelli d’oro trovati dalla Germania alla Svizzera alla Francia del Sud.</a:t>
            </a:r>
          </a:p>
          <a:p>
            <a:r>
              <a:rPr lang="it-IT" sz="1600" b="1" dirty="0" smtClean="0">
                <a:solidFill>
                  <a:srgbClr val="C00000"/>
                </a:solidFill>
                <a:latin typeface="Copperplate Gothic Bold" pitchFamily="34" charset="0"/>
              </a:rPr>
              <a:t>Altri sono andati distrutti e ci sono soltanto frammenti.</a:t>
            </a:r>
          </a:p>
          <a:p>
            <a:r>
              <a:rPr lang="it-IT" sz="1600" b="1" dirty="0" smtClean="0">
                <a:solidFill>
                  <a:srgbClr val="C00000"/>
                </a:solidFill>
                <a:latin typeface="Copperplate Gothic Bold" pitchFamily="34" charset="0"/>
              </a:rPr>
              <a:t>Le incisioni sono calendari. </a:t>
            </a:r>
          </a:p>
          <a:p>
            <a:r>
              <a:rPr lang="it-IT" sz="1600" b="1" dirty="0" smtClean="0">
                <a:solidFill>
                  <a:srgbClr val="C00000"/>
                </a:solidFill>
                <a:latin typeface="Copperplate Gothic Bold" pitchFamily="34" charset="0"/>
              </a:rPr>
              <a:t>Età del Bronzo (dal 1.600 all’800 a.C.). </a:t>
            </a:r>
            <a:endParaRPr lang="it-IT" sz="1600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77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60105" y="-35168"/>
            <a:ext cx="2803687" cy="68931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800" b="1" dirty="0" smtClean="0">
                <a:solidFill>
                  <a:srgbClr val="C00000"/>
                </a:solidFill>
                <a:latin typeface="Copperplate Gothic Bold" pitchFamily="34" charset="0"/>
              </a:rPr>
              <a:t>Il piatto risale al 2.000 a.C., è stato rinvenuto in Germania ed è la più antica rappresentazione del cielo. veniva usato come strumento </a:t>
            </a:r>
          </a:p>
          <a:p>
            <a:pPr marL="0" indent="0">
              <a:buNone/>
            </a:pPr>
            <a:r>
              <a:rPr lang="it-IT" sz="2800" b="1" dirty="0" smtClean="0">
                <a:solidFill>
                  <a:srgbClr val="C00000"/>
                </a:solidFill>
                <a:latin typeface="Copperplate Gothic Bold" pitchFamily="34" charset="0"/>
              </a:rPr>
              <a:t>di calcolo </a:t>
            </a:r>
            <a:r>
              <a:rPr lang="it-IT" sz="2800" b="1" dirty="0" err="1" smtClean="0">
                <a:solidFill>
                  <a:srgbClr val="C00000"/>
                </a:solidFill>
                <a:latin typeface="Copperplate Gothic Bold" pitchFamily="34" charset="0"/>
              </a:rPr>
              <a:t>astrono</a:t>
            </a:r>
            <a:endParaRPr lang="it-IT" sz="2800" b="1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pPr marL="0" indent="0">
              <a:buNone/>
            </a:pPr>
            <a:r>
              <a:rPr lang="it-IT" sz="2800" b="1" dirty="0" err="1" smtClean="0">
                <a:solidFill>
                  <a:srgbClr val="C00000"/>
                </a:solidFill>
                <a:latin typeface="Copperplate Gothic Bold" pitchFamily="34" charset="0"/>
              </a:rPr>
              <a:t>Mico</a:t>
            </a:r>
            <a:r>
              <a:rPr lang="it-IT" sz="2800" b="1" dirty="0" smtClean="0">
                <a:solidFill>
                  <a:srgbClr val="C00000"/>
                </a:solidFill>
                <a:latin typeface="Copperplate Gothic Bold" pitchFamily="34" charset="0"/>
              </a:rPr>
              <a:t>.   </a:t>
            </a:r>
            <a:endParaRPr lang="it-IT" sz="2800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035" y="5555832"/>
            <a:ext cx="6334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327689" y="6506012"/>
            <a:ext cx="936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90" y="0"/>
            <a:ext cx="6481596" cy="6844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479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7" y="0"/>
            <a:ext cx="91466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172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5934670"/>
            <a:ext cx="3995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Museo del Castello, Milano.</a:t>
            </a:r>
          </a:p>
          <a:p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Tomba del Guerriero. </a:t>
            </a:r>
          </a:p>
          <a:p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Sesto Calende, VII sec. a.C.  </a:t>
            </a:r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938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5648484"/>
            <a:ext cx="9180512" cy="120951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>I druidi erano considerati gli uomini più colti dell’umanità. Studiavano vent’anni in scuole segrete, diventavano apolidi e praticavano la magia, la poesia, la giustizia e il governo di tutte le tribù in guerra. </a:t>
            </a:r>
            <a:endParaRPr lang="it-IT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16"/>
            <a:ext cx="9143999" cy="56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884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24764" y="0"/>
            <a:ext cx="2519236" cy="685242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>Milano è una città sacra celtica, fondata, durante un </a:t>
            </a:r>
            <a:r>
              <a:rPr lang="it-IT" b="1" i="1" dirty="0" smtClean="0">
                <a:solidFill>
                  <a:srgbClr val="C00000"/>
                </a:solidFill>
                <a:latin typeface="Copperplate Gothic Bold" pitchFamily="34" charset="0"/>
              </a:rPr>
              <a:t>ver </a:t>
            </a:r>
            <a:r>
              <a:rPr lang="it-IT" b="1" i="1" dirty="0" err="1" smtClean="0">
                <a:solidFill>
                  <a:srgbClr val="C00000"/>
                </a:solidFill>
                <a:latin typeface="Copperplate Gothic Bold" pitchFamily="34" charset="0"/>
              </a:rPr>
              <a:t>sacrum</a:t>
            </a:r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>, da </a:t>
            </a:r>
            <a:r>
              <a:rPr lang="it-IT" b="1" dirty="0" err="1" smtClean="0">
                <a:solidFill>
                  <a:srgbClr val="C00000"/>
                </a:solidFill>
                <a:latin typeface="Copperplate Gothic Bold" pitchFamily="34" charset="0"/>
              </a:rPr>
              <a:t>Belloveso</a:t>
            </a:r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>, che arrivò con i suoi dalla Gallia e trovò una cinghialessa mezzo pelosa. </a:t>
            </a:r>
            <a:endParaRPr lang="it-IT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8" y="0"/>
            <a:ext cx="66635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035" y="5555832"/>
            <a:ext cx="6334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261571" y="6519445"/>
            <a:ext cx="10683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85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33" y="0"/>
            <a:ext cx="92302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565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4279326"/>
            <a:ext cx="9129112" cy="257867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>I Romani, nel corso di guerre successive, li sterminarono senza pietà. L’ordine era: un terzo subito; un terzo subito dopo; un terzo deportati. Resistettero strenuamente e riuscirono a formare liberi stati di insorti,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>i </a:t>
            </a:r>
            <a:r>
              <a:rPr lang="it-IT" b="1" dirty="0" err="1" smtClean="0">
                <a:solidFill>
                  <a:srgbClr val="C00000"/>
                </a:solidFill>
                <a:latin typeface="Copperplate Gothic Bold" pitchFamily="34" charset="0"/>
              </a:rPr>
              <a:t>Bagaudi</a:t>
            </a:r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>, alleandosi con Attila (come già fatto con Annibale) per combattere Roma. </a:t>
            </a:r>
            <a:endParaRPr lang="it-IT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36" y="-62716"/>
            <a:ext cx="9164136" cy="436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137"/>
            <a:ext cx="3621008" cy="427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3861048"/>
            <a:ext cx="2628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>Caio Giulio Cesare</a:t>
            </a:r>
            <a:endParaRPr lang="it-IT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453999" y="3909994"/>
            <a:ext cx="265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>Ottaviano Augusto</a:t>
            </a:r>
            <a:endParaRPr lang="it-IT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553658" y="8137"/>
            <a:ext cx="954446" cy="427118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953" y="5555833"/>
            <a:ext cx="6334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8257769" y="6522958"/>
            <a:ext cx="10617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252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1" y="0"/>
            <a:ext cx="92891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106824"/>
            <a:ext cx="3272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>Colonna Traiana, Roma</a:t>
            </a:r>
            <a:endParaRPr lang="it-IT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614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4727448" cy="6858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>Piuttosto che diventare schiavi, preferirono il suicidio di massa, anche se con lo sfaldamento dell’impero riuscirono a resistere alla cristianizzazione per parecchi secoli (almeno fino al V sec.) combattendo anche gli invasori di stirpe germanica, e ritirandosi in luoghi appartati, in montagna.   </a:t>
            </a:r>
            <a:endParaRPr lang="it-IT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448" y="0"/>
            <a:ext cx="44165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422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971063" y="6432003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Casa dei pagani, </a:t>
            </a:r>
            <a:r>
              <a:rPr lang="it-IT" b="1" dirty="0" err="1" smtClean="0">
                <a:solidFill>
                  <a:schemeClr val="bg1"/>
                </a:solidFill>
                <a:latin typeface="Copperplate Gothic Bold" pitchFamily="34" charset="0"/>
              </a:rPr>
              <a:t>Malvaglia</a:t>
            </a:r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, CH</a:t>
            </a:r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770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5974078"/>
            <a:ext cx="9128512" cy="88392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>Ai Campi </a:t>
            </a:r>
            <a:r>
              <a:rPr lang="it-IT" b="1" dirty="0" err="1" smtClean="0">
                <a:solidFill>
                  <a:srgbClr val="C00000"/>
                </a:solidFill>
                <a:latin typeface="Copperplate Gothic Bold" pitchFamily="34" charset="0"/>
              </a:rPr>
              <a:t>Raudii</a:t>
            </a:r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> le donne, dopo aver ammazzato i propri 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>uomini che si erano arresi, combattono le legioni e poi uccidono 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>i figli e si finiscono con le spade. </a:t>
            </a:r>
            <a:endParaRPr lang="it-IT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3999" cy="5974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953" y="5629968"/>
            <a:ext cx="6334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320607" y="6580147"/>
            <a:ext cx="936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</a:t>
            </a:r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culturali</a:t>
            </a:r>
            <a:endParaRPr lang="it-IT" sz="800" dirty="0"/>
          </a:p>
        </p:txBody>
      </p:sp>
    </p:spTree>
    <p:extLst>
      <p:ext uri="{BB962C8B-B14F-4D97-AF65-F5344CB8AC3E}">
        <p14:creationId xmlns:p14="http://schemas.microsoft.com/office/powerpoint/2010/main" val="3974938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6" y="0"/>
            <a:ext cx="9148129" cy="518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444" y="5597577"/>
            <a:ext cx="634039" cy="963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244408" y="6535716"/>
            <a:ext cx="100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lvl="0"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5306" y="5182236"/>
            <a:ext cx="8465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C00000"/>
                </a:solidFill>
                <a:latin typeface="Copperplate Gothic Bold" pitchFamily="34" charset="0"/>
              </a:rPr>
              <a:t>I Romani li rappresentano sempre morenti: fra le due civiltà esiste un’incompatibilità antica, che getta le basi delle differenze fra le «culture dell’olio» e le «culture del burro». </a:t>
            </a:r>
            <a:endParaRPr lang="it-IT" sz="2400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730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onnar"/>
          <p:cNvPicPr/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596706"/>
            <a:ext cx="635150" cy="962804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</p:pic>
      <p:sp>
        <p:nvSpPr>
          <p:cNvPr id="5" name="Rettangolo 4"/>
          <p:cNvSpPr/>
          <p:nvPr/>
        </p:nvSpPr>
        <p:spPr>
          <a:xfrm>
            <a:off x="8201943" y="6519446"/>
            <a:ext cx="100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0"/>
            <a:ext cx="9144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C00000"/>
                </a:solidFill>
                <a:latin typeface="Copperplate Gothic Bold" pitchFamily="34" charset="0"/>
              </a:rPr>
              <a:t>Intorno al </a:t>
            </a:r>
            <a:r>
              <a:rPr lang="it-IT" sz="4000" b="1" dirty="0" smtClean="0">
                <a:solidFill>
                  <a:srgbClr val="C00000"/>
                </a:solidFill>
                <a:latin typeface="Copperplate Gothic Bold" pitchFamily="34" charset="0"/>
              </a:rPr>
              <a:t>5000 </a:t>
            </a:r>
            <a:r>
              <a:rPr lang="it-IT" sz="4000" b="1" dirty="0">
                <a:solidFill>
                  <a:srgbClr val="C00000"/>
                </a:solidFill>
                <a:latin typeface="Copperplate Gothic Bold" pitchFamily="34" charset="0"/>
              </a:rPr>
              <a:t>a.C</a:t>
            </a:r>
            <a:r>
              <a:rPr lang="it-IT" sz="4000" b="1" dirty="0" smtClean="0">
                <a:solidFill>
                  <a:srgbClr val="C00000"/>
                </a:solidFill>
                <a:latin typeface="Copperplate Gothic Bold" pitchFamily="34" charset="0"/>
              </a:rPr>
              <a:t>.  I Celti cominciano a migrare. Si trasferiscono dalla Russia </a:t>
            </a:r>
            <a:r>
              <a:rPr lang="it-IT" sz="4000" b="1" dirty="0">
                <a:solidFill>
                  <a:srgbClr val="C00000"/>
                </a:solidFill>
                <a:latin typeface="Copperplate Gothic Bold" pitchFamily="34" charset="0"/>
              </a:rPr>
              <a:t>alle rive del Danubio (dove il </a:t>
            </a:r>
            <a:r>
              <a:rPr lang="it-IT" sz="4000" b="1" dirty="0" smtClean="0">
                <a:solidFill>
                  <a:srgbClr val="C00000"/>
                </a:solidFill>
                <a:latin typeface="Copperplate Gothic Bold" pitchFamily="34" charset="0"/>
              </a:rPr>
              <a:t>fiume attraversa </a:t>
            </a:r>
            <a:r>
              <a:rPr lang="it-IT" sz="4000" b="1" dirty="0">
                <a:solidFill>
                  <a:srgbClr val="C00000"/>
                </a:solidFill>
                <a:latin typeface="Copperplate Gothic Bold" pitchFamily="34" charset="0"/>
              </a:rPr>
              <a:t>le attuali Austria e Ungheria</a:t>
            </a:r>
            <a:r>
              <a:rPr lang="it-IT" sz="4000" b="1" dirty="0" smtClean="0">
                <a:solidFill>
                  <a:srgbClr val="C00000"/>
                </a:solidFill>
                <a:latin typeface="Copperplate Gothic Bold" pitchFamily="34" charset="0"/>
              </a:rPr>
              <a:t>). Poi </a:t>
            </a:r>
            <a:r>
              <a:rPr lang="it-IT" sz="4000" b="1" dirty="0">
                <a:solidFill>
                  <a:srgbClr val="C00000"/>
                </a:solidFill>
                <a:latin typeface="Copperplate Gothic Bold" pitchFamily="34" charset="0"/>
              </a:rPr>
              <a:t>da </a:t>
            </a:r>
            <a:r>
              <a:rPr lang="it-IT" sz="4000" b="1" dirty="0" smtClean="0">
                <a:solidFill>
                  <a:srgbClr val="C00000"/>
                </a:solidFill>
                <a:latin typeface="Copperplate Gothic Bold" pitchFamily="34" charset="0"/>
              </a:rPr>
              <a:t>là  </a:t>
            </a:r>
            <a:r>
              <a:rPr lang="it-IT" sz="4000" b="1" dirty="0">
                <a:solidFill>
                  <a:srgbClr val="C00000"/>
                </a:solidFill>
                <a:latin typeface="Copperplate Gothic Bold" pitchFamily="34" charset="0"/>
              </a:rPr>
              <a:t>si </a:t>
            </a:r>
            <a:r>
              <a:rPr lang="it-IT" sz="4000" b="1" dirty="0" smtClean="0">
                <a:solidFill>
                  <a:srgbClr val="C00000"/>
                </a:solidFill>
                <a:latin typeface="Copperplate Gothic Bold" pitchFamily="34" charset="0"/>
              </a:rPr>
              <a:t>diffondono fino all’Inghilterra </a:t>
            </a:r>
            <a:r>
              <a:rPr lang="it-IT" sz="4000" b="1" dirty="0">
                <a:solidFill>
                  <a:srgbClr val="C00000"/>
                </a:solidFill>
                <a:latin typeface="Copperplate Gothic Bold" pitchFamily="34" charset="0"/>
              </a:rPr>
              <a:t>e alla Spagna, </a:t>
            </a:r>
            <a:r>
              <a:rPr lang="it-IT" sz="4000" b="1" dirty="0" smtClean="0">
                <a:solidFill>
                  <a:srgbClr val="C00000"/>
                </a:solidFill>
                <a:latin typeface="Copperplate Gothic Bold" pitchFamily="34" charset="0"/>
              </a:rPr>
              <a:t>popolando tutta </a:t>
            </a:r>
            <a:r>
              <a:rPr lang="it-IT" sz="4000" b="1" dirty="0">
                <a:solidFill>
                  <a:srgbClr val="C00000"/>
                </a:solidFill>
                <a:latin typeface="Copperplate Gothic Bold" pitchFamily="34" charset="0"/>
              </a:rPr>
              <a:t>l’Europa </a:t>
            </a:r>
            <a:r>
              <a:rPr lang="it-IT" sz="4000" b="1" dirty="0" smtClean="0">
                <a:solidFill>
                  <a:srgbClr val="C00000"/>
                </a:solidFill>
                <a:latin typeface="Copperplate Gothic Bold" pitchFamily="34" charset="0"/>
              </a:rPr>
              <a:t>occidentale, attraverso </a:t>
            </a:r>
          </a:p>
          <a:p>
            <a:r>
              <a:rPr lang="it-IT" sz="4000" b="1" dirty="0" smtClean="0">
                <a:solidFill>
                  <a:srgbClr val="C00000"/>
                </a:solidFill>
                <a:latin typeface="Copperplate Gothic Bold" pitchFamily="34" charset="0"/>
              </a:rPr>
              <a:t>varie ondate migratorie.</a:t>
            </a:r>
            <a:endParaRPr lang="it-IT" sz="4000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177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07504" y="260648"/>
            <a:ext cx="3494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>Trofeo di Augusto</a:t>
            </a:r>
          </a:p>
          <a:p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>La </a:t>
            </a:r>
            <a:r>
              <a:rPr lang="it-IT" b="1" dirty="0" err="1" smtClean="0">
                <a:solidFill>
                  <a:srgbClr val="C00000"/>
                </a:solidFill>
                <a:latin typeface="Copperplate Gothic Bold" pitchFamily="34" charset="0"/>
              </a:rPr>
              <a:t>Turbie</a:t>
            </a:r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>, Costa Azzurra</a:t>
            </a:r>
            <a:endParaRPr lang="it-IT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383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17728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/>
            </a:r>
            <a:b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</a:br>
            <a:r>
              <a:rPr lang="it-IT" b="1" dirty="0">
                <a:solidFill>
                  <a:srgbClr val="C00000"/>
                </a:solidFill>
                <a:latin typeface="Copperplate Gothic Bold" pitchFamily="34" charset="0"/>
              </a:rPr>
              <a:t/>
            </a:r>
            <a:br>
              <a:rPr lang="it-IT" b="1" dirty="0">
                <a:solidFill>
                  <a:srgbClr val="C00000"/>
                </a:solidFill>
                <a:latin typeface="Copperplate Gothic Bold" pitchFamily="34" charset="0"/>
              </a:rPr>
            </a:br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/>
            </a:r>
            <a:b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</a:br>
            <a:r>
              <a:rPr lang="it-IT" b="1" dirty="0">
                <a:solidFill>
                  <a:srgbClr val="C00000"/>
                </a:solidFill>
                <a:latin typeface="Copperplate Gothic Bold" pitchFamily="34" charset="0"/>
              </a:rPr>
              <a:t/>
            </a:r>
            <a:br>
              <a:rPr lang="it-IT" b="1" dirty="0">
                <a:solidFill>
                  <a:srgbClr val="C00000"/>
                </a:solidFill>
                <a:latin typeface="Copperplate Gothic Bold" pitchFamily="34" charset="0"/>
              </a:rPr>
            </a:br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/>
            </a:r>
            <a:b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</a:br>
            <a:r>
              <a:rPr lang="it-IT" sz="15300" b="1" dirty="0" smtClean="0">
                <a:solidFill>
                  <a:srgbClr val="C00000"/>
                </a:solidFill>
                <a:latin typeface="Copperplate Gothic Bold" pitchFamily="34" charset="0"/>
              </a:rPr>
              <a:t>GRAZIE</a:t>
            </a:r>
            <a:r>
              <a:rPr lang="it-IT" sz="15300" b="1" dirty="0" smtClean="0">
                <a:solidFill>
                  <a:srgbClr val="C00000"/>
                </a:solidFill>
                <a:latin typeface="Copperplate Gothic Bold" pitchFamily="34" charset="0"/>
              </a:rPr>
              <a:t/>
            </a:r>
            <a:br>
              <a:rPr lang="it-IT" sz="15300" b="1" dirty="0" smtClean="0">
                <a:solidFill>
                  <a:srgbClr val="C00000"/>
                </a:solidFill>
                <a:latin typeface="Copperplate Gothic Bold" pitchFamily="34" charset="0"/>
              </a:rPr>
            </a:br>
            <a:r>
              <a:rPr lang="it-IT" b="1" dirty="0">
                <a:solidFill>
                  <a:srgbClr val="C00000"/>
                </a:solidFill>
                <a:latin typeface="Copperplate Gothic Bold" pitchFamily="34" charset="0"/>
              </a:rPr>
              <a:t/>
            </a:r>
            <a:br>
              <a:rPr lang="it-IT" b="1" dirty="0">
                <a:solidFill>
                  <a:srgbClr val="C00000"/>
                </a:solidFill>
                <a:latin typeface="Copperplate Gothic Bold" pitchFamily="34" charset="0"/>
              </a:rPr>
            </a:br>
            <a:endParaRPr lang="it-IT" b="1" i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  <p:pic>
        <p:nvPicPr>
          <p:cNvPr id="4" name="Picture 4" descr="donnar"/>
          <p:cNvPicPr/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596706"/>
            <a:ext cx="635150" cy="962804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</p:pic>
      <p:sp>
        <p:nvSpPr>
          <p:cNvPr id="5" name="Rettangolo 4"/>
          <p:cNvSpPr/>
          <p:nvPr/>
        </p:nvSpPr>
        <p:spPr>
          <a:xfrm>
            <a:off x="8201943" y="6519446"/>
            <a:ext cx="100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</p:spTree>
    <p:extLst>
      <p:ext uri="{BB962C8B-B14F-4D97-AF65-F5344CB8AC3E}">
        <p14:creationId xmlns:p14="http://schemas.microsoft.com/office/powerpoint/2010/main" val="674191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9" y="0"/>
            <a:ext cx="86541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1392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onnar"/>
          <p:cNvPicPr/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596706"/>
            <a:ext cx="635150" cy="962804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</p:pic>
      <p:sp>
        <p:nvSpPr>
          <p:cNvPr id="5" name="Rettangolo 4"/>
          <p:cNvSpPr/>
          <p:nvPr/>
        </p:nvSpPr>
        <p:spPr>
          <a:xfrm>
            <a:off x="8201943" y="6519446"/>
            <a:ext cx="100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0"/>
            <a:ext cx="9144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C00000"/>
                </a:solidFill>
                <a:latin typeface="Copperplate Gothic Bold" pitchFamily="34" charset="0"/>
              </a:rPr>
              <a:t>Il periodo caratterizzato dalla cultura celtica ha inizio in Lombardia attorno al IV sec. a.C., quando i Celti (Galli per i Romani) varcano una seconda volta le Alpi ed invadono l'Italia settentrionale, spingendosi in breve tempo fino a Chiusi (338 a.C.) e, quindi, a Roma, che viene presa e saccheggiata (336 a.C.). </a:t>
            </a:r>
          </a:p>
        </p:txBody>
      </p:sp>
    </p:spTree>
    <p:extLst>
      <p:ext uri="{BB962C8B-B14F-4D97-AF65-F5344CB8AC3E}">
        <p14:creationId xmlns:p14="http://schemas.microsoft.com/office/powerpoint/2010/main" val="1412854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onnar"/>
          <p:cNvPicPr/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596706"/>
            <a:ext cx="635150" cy="962804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</p:pic>
      <p:sp>
        <p:nvSpPr>
          <p:cNvPr id="5" name="Rettangolo 4"/>
          <p:cNvSpPr/>
          <p:nvPr/>
        </p:nvSpPr>
        <p:spPr>
          <a:xfrm>
            <a:off x="8201943" y="6519446"/>
            <a:ext cx="100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4792" y="5657590"/>
            <a:ext cx="8316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C00000"/>
                </a:solidFill>
                <a:latin typeface="Copperplate Gothic Bold" pitchFamily="34" charset="0"/>
              </a:rPr>
              <a:t>Il torque è un segnale culturale imprescindibile. </a:t>
            </a:r>
            <a:endParaRPr lang="it-IT" sz="3600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49" y="0"/>
            <a:ext cx="9235493" cy="576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92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4080" y="0"/>
            <a:ext cx="3959920" cy="6858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b="1" dirty="0">
                <a:solidFill>
                  <a:srgbClr val="C00000"/>
                </a:solidFill>
                <a:latin typeface="Copperplate Gothic Bold" pitchFamily="34" charset="0"/>
              </a:rPr>
              <a:t>I Celti sono alti, biondi, e di corporatura robusta. I Romani, che si scontrano con loro in battaglia, rimangono colpiti dal loro aspetto terrificante e specialmente dai loro capelli. Sembra infatti che i guerrieri celti li imbevessero di acqua mista a gesso, per indurirli e schiarirli. Li tirano in seguito indietro verso la nuca, in modo che, asciugandosi, rimangono rigidi come una criniera di cavallo. Alcuni portano la barba, ma la maggioranza di essi </a:t>
            </a:r>
            <a:endParaRPr lang="it-IT" b="1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>ha </a:t>
            </a:r>
            <a:r>
              <a:rPr lang="it-IT" b="1" dirty="0">
                <a:solidFill>
                  <a:srgbClr val="C00000"/>
                </a:solidFill>
                <a:latin typeface="Copperplate Gothic Bold" pitchFamily="34" charset="0"/>
              </a:rPr>
              <a:t>solo i baffi </a:t>
            </a:r>
            <a:endParaRPr lang="it-IT" b="1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rgbClr val="C00000"/>
                </a:solidFill>
                <a:latin typeface="Copperplate Gothic Bold" pitchFamily="34" charset="0"/>
              </a:rPr>
              <a:t>lunghi </a:t>
            </a:r>
            <a:r>
              <a:rPr lang="it-IT" b="1" dirty="0">
                <a:solidFill>
                  <a:srgbClr val="C00000"/>
                </a:solidFill>
                <a:latin typeface="Copperplate Gothic Bold" pitchFamily="34" charset="0"/>
              </a:rPr>
              <a:t>e spioventi.</a:t>
            </a:r>
            <a:endParaRPr lang="it-IT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" y="0"/>
            <a:ext cx="51845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035" y="5555832"/>
            <a:ext cx="6334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327689" y="6506012"/>
            <a:ext cx="936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17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0"/>
            <a:ext cx="4059237" cy="6858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800" b="1" dirty="0">
                <a:solidFill>
                  <a:srgbClr val="C00000"/>
                </a:solidFill>
                <a:latin typeface="Copperplate Gothic Bold" pitchFamily="34" charset="0"/>
              </a:rPr>
              <a:t>I </a:t>
            </a:r>
            <a:r>
              <a:rPr lang="it-IT" sz="2800" b="1" dirty="0" smtClean="0">
                <a:solidFill>
                  <a:srgbClr val="C00000"/>
                </a:solidFill>
                <a:latin typeface="Copperplate Gothic Bold" pitchFamily="34" charset="0"/>
              </a:rPr>
              <a:t>Celti amano la carne, ma non sono un popolo di cacciatori</a:t>
            </a:r>
            <a:r>
              <a:rPr lang="it-IT" sz="2400" b="1" dirty="0" smtClean="0">
                <a:solidFill>
                  <a:srgbClr val="C00000"/>
                </a:solidFill>
                <a:latin typeface="Copperplate Gothic Bold" pitchFamily="34" charset="0"/>
              </a:rPr>
              <a:t>. </a:t>
            </a:r>
            <a:r>
              <a:rPr lang="it-IT" sz="2800" b="1" dirty="0" smtClean="0">
                <a:solidFill>
                  <a:srgbClr val="C00000"/>
                </a:solidFill>
                <a:latin typeface="Copperplate Gothic Bold" pitchFamily="34" charset="0"/>
              </a:rPr>
              <a:t>I Romani rimangono sconvolti quando scoprono che fra loro non esiste la proprietà privata della terra, né la schiavitù se non dei prigionieri di guerra. Non hanno capi, se </a:t>
            </a:r>
          </a:p>
          <a:p>
            <a:pPr marL="0" indent="0">
              <a:buNone/>
            </a:pPr>
            <a:r>
              <a:rPr lang="it-IT" sz="2800" b="1" dirty="0" smtClean="0">
                <a:solidFill>
                  <a:srgbClr val="C00000"/>
                </a:solidFill>
                <a:latin typeface="Copperplate Gothic Bold" pitchFamily="34" charset="0"/>
              </a:rPr>
              <a:t>non in tempo di guerra. Poi li destituiscono. </a:t>
            </a:r>
            <a:endParaRPr lang="it-IT" sz="2800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035" y="5555832"/>
            <a:ext cx="6334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327689" y="6506012"/>
            <a:ext cx="936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4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288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" y="6092190"/>
            <a:ext cx="8510586" cy="76580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2800" b="1" dirty="0" smtClean="0">
                <a:solidFill>
                  <a:srgbClr val="C00000"/>
                </a:solidFill>
                <a:latin typeface="Copperplate Gothic Bold" pitchFamily="34" charset="0"/>
              </a:rPr>
              <a:t>Inventano le botti e il sapone, terrazzano i versanti alpini, coltivano il castagno. </a:t>
            </a:r>
            <a:endParaRPr lang="it-IT" sz="2800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8327689" y="6506012"/>
            <a:ext cx="936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09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87" y="5542399"/>
            <a:ext cx="6334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7341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953</Words>
  <Application>Microsoft Office PowerPoint</Application>
  <PresentationFormat>Presentazione su schermo (4:3)</PresentationFormat>
  <Paragraphs>89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2" baseType="lpstr">
      <vt:lpstr>Tema di Office</vt:lpstr>
      <vt:lpstr>     I CELTI IN LOMBARDIA   Michela Zucca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GRAZIE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gaia</dc:creator>
  <cp:lastModifiedBy>gaia</cp:lastModifiedBy>
  <cp:revision>31</cp:revision>
  <dcterms:created xsi:type="dcterms:W3CDTF">2012-04-30T17:35:22Z</dcterms:created>
  <dcterms:modified xsi:type="dcterms:W3CDTF">2012-10-09T16:17:46Z</dcterms:modified>
</cp:coreProperties>
</file>