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sldIdLst>
    <p:sldId id="256" r:id="rId5"/>
    <p:sldId id="257" r:id="rId6"/>
    <p:sldId id="274" r:id="rId7"/>
    <p:sldId id="285" r:id="rId8"/>
    <p:sldId id="287" r:id="rId9"/>
    <p:sldId id="289" r:id="rId10"/>
    <p:sldId id="291" r:id="rId11"/>
    <p:sldId id="293" r:id="rId12"/>
    <p:sldId id="295" r:id="rId13"/>
    <p:sldId id="297" r:id="rId14"/>
    <p:sldId id="273" r:id="rId15"/>
    <p:sldId id="303" r:id="rId16"/>
    <p:sldId id="298" r:id="rId17"/>
    <p:sldId id="272" r:id="rId18"/>
    <p:sldId id="300" r:id="rId19"/>
    <p:sldId id="299" r:id="rId20"/>
    <p:sldId id="271" r:id="rId21"/>
    <p:sldId id="309" r:id="rId22"/>
    <p:sldId id="305" r:id="rId23"/>
    <p:sldId id="307" r:id="rId24"/>
    <p:sldId id="327" r:id="rId25"/>
    <p:sldId id="311" r:id="rId26"/>
    <p:sldId id="301" r:id="rId27"/>
    <p:sldId id="316" r:id="rId28"/>
    <p:sldId id="318" r:id="rId29"/>
    <p:sldId id="278" r:id="rId30"/>
    <p:sldId id="320" r:id="rId31"/>
    <p:sldId id="321" r:id="rId32"/>
    <p:sldId id="322" r:id="rId33"/>
    <p:sldId id="323" r:id="rId34"/>
    <p:sldId id="325" r:id="rId35"/>
    <p:sldId id="329" r:id="rId36"/>
    <p:sldId id="319" r:id="rId37"/>
    <p:sldId id="314" r:id="rId38"/>
    <p:sldId id="312" r:id="rId39"/>
    <p:sldId id="275" r:id="rId40"/>
    <p:sldId id="328" r:id="rId41"/>
    <p:sldId id="267" r:id="rId42"/>
    <p:sldId id="266" r:id="rId43"/>
    <p:sldId id="265" r:id="rId44"/>
    <p:sldId id="264" r:id="rId45"/>
    <p:sldId id="263" r:id="rId46"/>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6EBF2"/>
    <a:srgbClr val="C7DD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474" autoAdjust="0"/>
    <p:restoredTop sz="94605" autoAdjust="0"/>
  </p:normalViewPr>
  <p:slideViewPr>
    <p:cSldViewPr>
      <p:cViewPr>
        <p:scale>
          <a:sx n="75" d="100"/>
          <a:sy n="75" d="100"/>
        </p:scale>
        <p:origin x="-130" y="-62"/>
      </p:cViewPr>
      <p:guideLst>
        <p:guide orient="horz" pos="2160"/>
        <p:guide pos="2880"/>
      </p:guideLst>
    </p:cSldViewPr>
  </p:slideViewPr>
  <p:outlineViewPr>
    <p:cViewPr>
      <p:scale>
        <a:sx n="33" d="100"/>
        <a:sy n="33" d="100"/>
      </p:scale>
      <p:origin x="0" y="317"/>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A4681724-DDA1-4448-ACBF-A5C6246C95EE}" type="datetimeFigureOut">
              <a:rPr lang="it-IT" smtClean="0"/>
              <a:t>16/10/2012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F38F432-CD47-4CF5-B182-62B2DA3F31D9}" type="slidenum">
              <a:rPr lang="it-IT" smtClean="0"/>
              <a:t>‹N›</a:t>
            </a:fld>
            <a:endParaRPr lang="it-IT"/>
          </a:p>
        </p:txBody>
      </p:sp>
    </p:spTree>
    <p:extLst>
      <p:ext uri="{BB962C8B-B14F-4D97-AF65-F5344CB8AC3E}">
        <p14:creationId xmlns:p14="http://schemas.microsoft.com/office/powerpoint/2010/main" val="29827549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4681724-DDA1-4448-ACBF-A5C6246C95EE}" type="datetimeFigureOut">
              <a:rPr lang="it-IT" smtClean="0"/>
              <a:t>16/10/2012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F38F432-CD47-4CF5-B182-62B2DA3F31D9}" type="slidenum">
              <a:rPr lang="it-IT" smtClean="0"/>
              <a:t>‹N›</a:t>
            </a:fld>
            <a:endParaRPr lang="it-IT"/>
          </a:p>
        </p:txBody>
      </p:sp>
    </p:spTree>
    <p:extLst>
      <p:ext uri="{BB962C8B-B14F-4D97-AF65-F5344CB8AC3E}">
        <p14:creationId xmlns:p14="http://schemas.microsoft.com/office/powerpoint/2010/main" val="3914327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4681724-DDA1-4448-ACBF-A5C6246C95EE}" type="datetimeFigureOut">
              <a:rPr lang="it-IT" smtClean="0"/>
              <a:t>16/10/2012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F38F432-CD47-4CF5-B182-62B2DA3F31D9}" type="slidenum">
              <a:rPr lang="it-IT" smtClean="0"/>
              <a:t>‹N›</a:t>
            </a:fld>
            <a:endParaRPr lang="it-IT"/>
          </a:p>
        </p:txBody>
      </p:sp>
    </p:spTree>
    <p:extLst>
      <p:ext uri="{BB962C8B-B14F-4D97-AF65-F5344CB8AC3E}">
        <p14:creationId xmlns:p14="http://schemas.microsoft.com/office/powerpoint/2010/main" val="38833491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A37EC2CC-54F9-443F-B3A3-566B5A4C2B9A}"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7590691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CB47A306-71E0-4C18-9F6B-0BAB6F465640}"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24803722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822B35A9-A78C-469F-8CBA-363A809D091D}"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40370301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4CB3631D-E2C3-48E9-AC51-9BEF110E9017}"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29991371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endParaRPr lang="it-IT">
              <a:solidFill>
                <a:srgbClr val="000000"/>
              </a:solidFill>
            </a:endParaRPr>
          </a:p>
        </p:txBody>
      </p:sp>
      <p:sp>
        <p:nvSpPr>
          <p:cNvPr id="8" name="Segnaposto piè di pagina 7"/>
          <p:cNvSpPr>
            <a:spLocks noGrp="1"/>
          </p:cNvSpPr>
          <p:nvPr>
            <p:ph type="ftr" sz="quarter" idx="11"/>
          </p:nvPr>
        </p:nvSpPr>
        <p:spPr/>
        <p:txBody>
          <a:bodyPr/>
          <a:lstStyle>
            <a:lvl1pPr>
              <a:defRPr/>
            </a:lvl1pPr>
          </a:lstStyle>
          <a:p>
            <a:endParaRPr lang="it-IT">
              <a:solidFill>
                <a:srgbClr val="000000"/>
              </a:solidFill>
            </a:endParaRPr>
          </a:p>
        </p:txBody>
      </p:sp>
      <p:sp>
        <p:nvSpPr>
          <p:cNvPr id="9" name="Segnaposto numero diapositiva 8"/>
          <p:cNvSpPr>
            <a:spLocks noGrp="1"/>
          </p:cNvSpPr>
          <p:nvPr>
            <p:ph type="sldNum" sz="quarter" idx="12"/>
          </p:nvPr>
        </p:nvSpPr>
        <p:spPr/>
        <p:txBody>
          <a:bodyPr/>
          <a:lstStyle>
            <a:lvl1pPr>
              <a:defRPr/>
            </a:lvl1pPr>
          </a:lstStyle>
          <a:p>
            <a:fld id="{5E6A1406-835A-4E9A-882E-9FDE542BE210}"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17728241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endParaRPr lang="it-IT">
              <a:solidFill>
                <a:srgbClr val="000000"/>
              </a:solidFill>
            </a:endParaRPr>
          </a:p>
        </p:txBody>
      </p:sp>
      <p:sp>
        <p:nvSpPr>
          <p:cNvPr id="4" name="Segnaposto piè di pagina 3"/>
          <p:cNvSpPr>
            <a:spLocks noGrp="1"/>
          </p:cNvSpPr>
          <p:nvPr>
            <p:ph type="ftr" sz="quarter" idx="11"/>
          </p:nvPr>
        </p:nvSpPr>
        <p:spPr/>
        <p:txBody>
          <a:bodyPr/>
          <a:lstStyle>
            <a:lvl1pPr>
              <a:defRPr/>
            </a:lvl1pPr>
          </a:lstStyle>
          <a:p>
            <a:endParaRPr lang="it-IT">
              <a:solidFill>
                <a:srgbClr val="000000"/>
              </a:solidFill>
            </a:endParaRPr>
          </a:p>
        </p:txBody>
      </p:sp>
      <p:sp>
        <p:nvSpPr>
          <p:cNvPr id="5" name="Segnaposto numero diapositiva 4"/>
          <p:cNvSpPr>
            <a:spLocks noGrp="1"/>
          </p:cNvSpPr>
          <p:nvPr>
            <p:ph type="sldNum" sz="quarter" idx="12"/>
          </p:nvPr>
        </p:nvSpPr>
        <p:spPr/>
        <p:txBody>
          <a:bodyPr/>
          <a:lstStyle>
            <a:lvl1pPr>
              <a:defRPr/>
            </a:lvl1pPr>
          </a:lstStyle>
          <a:p>
            <a:fld id="{E489DEEF-2854-4513-95B9-B29D42206126}"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40622443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it-IT">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AD3BF4E4-AE9B-49C4-8F7B-80E70DA0C339}"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14542938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E24CBEC0-AB7F-472D-B543-17D58B62CE63}"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341727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4681724-DDA1-4448-ACBF-A5C6246C95EE}" type="datetimeFigureOut">
              <a:rPr lang="it-IT" smtClean="0"/>
              <a:t>16/10/2012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F38F432-CD47-4CF5-B182-62B2DA3F31D9}" type="slidenum">
              <a:rPr lang="it-IT" smtClean="0"/>
              <a:t>‹N›</a:t>
            </a:fld>
            <a:endParaRPr lang="it-IT"/>
          </a:p>
        </p:txBody>
      </p:sp>
    </p:spTree>
    <p:extLst>
      <p:ext uri="{BB962C8B-B14F-4D97-AF65-F5344CB8AC3E}">
        <p14:creationId xmlns:p14="http://schemas.microsoft.com/office/powerpoint/2010/main" val="16609588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9BD65191-FC54-4F9E-8C17-5932902FE358}"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9441187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9B3A7038-AC6A-4CAB-A4DC-B3C740EEEA26}"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12353155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C8F9E951-D231-41D1-A8A7-891BBD2F6F60}"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42784405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A37EC2CC-54F9-443F-B3A3-566B5A4C2B9A}"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30675729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CB47A306-71E0-4C18-9F6B-0BAB6F465640}"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10936837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822B35A9-A78C-469F-8CBA-363A809D091D}"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29889496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4CB3631D-E2C3-48E9-AC51-9BEF110E9017}"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8680055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endParaRPr lang="it-IT">
              <a:solidFill>
                <a:srgbClr val="000000"/>
              </a:solidFill>
            </a:endParaRPr>
          </a:p>
        </p:txBody>
      </p:sp>
      <p:sp>
        <p:nvSpPr>
          <p:cNvPr id="8" name="Segnaposto piè di pagina 7"/>
          <p:cNvSpPr>
            <a:spLocks noGrp="1"/>
          </p:cNvSpPr>
          <p:nvPr>
            <p:ph type="ftr" sz="quarter" idx="11"/>
          </p:nvPr>
        </p:nvSpPr>
        <p:spPr/>
        <p:txBody>
          <a:bodyPr/>
          <a:lstStyle>
            <a:lvl1pPr>
              <a:defRPr/>
            </a:lvl1pPr>
          </a:lstStyle>
          <a:p>
            <a:endParaRPr lang="it-IT">
              <a:solidFill>
                <a:srgbClr val="000000"/>
              </a:solidFill>
            </a:endParaRPr>
          </a:p>
        </p:txBody>
      </p:sp>
      <p:sp>
        <p:nvSpPr>
          <p:cNvPr id="9" name="Segnaposto numero diapositiva 8"/>
          <p:cNvSpPr>
            <a:spLocks noGrp="1"/>
          </p:cNvSpPr>
          <p:nvPr>
            <p:ph type="sldNum" sz="quarter" idx="12"/>
          </p:nvPr>
        </p:nvSpPr>
        <p:spPr/>
        <p:txBody>
          <a:bodyPr/>
          <a:lstStyle>
            <a:lvl1pPr>
              <a:defRPr/>
            </a:lvl1pPr>
          </a:lstStyle>
          <a:p>
            <a:fld id="{5E6A1406-835A-4E9A-882E-9FDE542BE210}"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36245223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endParaRPr lang="it-IT">
              <a:solidFill>
                <a:srgbClr val="000000"/>
              </a:solidFill>
            </a:endParaRPr>
          </a:p>
        </p:txBody>
      </p:sp>
      <p:sp>
        <p:nvSpPr>
          <p:cNvPr id="4" name="Segnaposto piè di pagina 3"/>
          <p:cNvSpPr>
            <a:spLocks noGrp="1"/>
          </p:cNvSpPr>
          <p:nvPr>
            <p:ph type="ftr" sz="quarter" idx="11"/>
          </p:nvPr>
        </p:nvSpPr>
        <p:spPr/>
        <p:txBody>
          <a:bodyPr/>
          <a:lstStyle>
            <a:lvl1pPr>
              <a:defRPr/>
            </a:lvl1pPr>
          </a:lstStyle>
          <a:p>
            <a:endParaRPr lang="it-IT">
              <a:solidFill>
                <a:srgbClr val="000000"/>
              </a:solidFill>
            </a:endParaRPr>
          </a:p>
        </p:txBody>
      </p:sp>
      <p:sp>
        <p:nvSpPr>
          <p:cNvPr id="5" name="Segnaposto numero diapositiva 4"/>
          <p:cNvSpPr>
            <a:spLocks noGrp="1"/>
          </p:cNvSpPr>
          <p:nvPr>
            <p:ph type="sldNum" sz="quarter" idx="12"/>
          </p:nvPr>
        </p:nvSpPr>
        <p:spPr/>
        <p:txBody>
          <a:bodyPr/>
          <a:lstStyle>
            <a:lvl1pPr>
              <a:defRPr/>
            </a:lvl1pPr>
          </a:lstStyle>
          <a:p>
            <a:fld id="{E489DEEF-2854-4513-95B9-B29D42206126}"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9726745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it-IT">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AD3BF4E4-AE9B-49C4-8F7B-80E70DA0C339}"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632070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A4681724-DDA1-4448-ACBF-A5C6246C95EE}" type="datetimeFigureOut">
              <a:rPr lang="it-IT" smtClean="0"/>
              <a:t>16/10/2012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F38F432-CD47-4CF5-B182-62B2DA3F31D9}" type="slidenum">
              <a:rPr lang="it-IT" smtClean="0"/>
              <a:t>‹N›</a:t>
            </a:fld>
            <a:endParaRPr lang="it-IT"/>
          </a:p>
        </p:txBody>
      </p:sp>
    </p:spTree>
    <p:extLst>
      <p:ext uri="{BB962C8B-B14F-4D97-AF65-F5344CB8AC3E}">
        <p14:creationId xmlns:p14="http://schemas.microsoft.com/office/powerpoint/2010/main" val="25297244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E24CBEC0-AB7F-472D-B543-17D58B62CE63}"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40461385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9BD65191-FC54-4F9E-8C17-5932902FE358}"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6691153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9B3A7038-AC6A-4CAB-A4DC-B3C740EEEA26}"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6394890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C8F9E951-D231-41D1-A8A7-891BBD2F6F60}"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29269368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A37EC2CC-54F9-443F-B3A3-566B5A4C2B9A}"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21875524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CB47A306-71E0-4C18-9F6B-0BAB6F465640}"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17681828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822B35A9-A78C-469F-8CBA-363A809D091D}"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14168415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4CB3631D-E2C3-48E9-AC51-9BEF110E9017}"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8281799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endParaRPr lang="it-IT">
              <a:solidFill>
                <a:srgbClr val="000000"/>
              </a:solidFill>
            </a:endParaRPr>
          </a:p>
        </p:txBody>
      </p:sp>
      <p:sp>
        <p:nvSpPr>
          <p:cNvPr id="8" name="Segnaposto piè di pagina 7"/>
          <p:cNvSpPr>
            <a:spLocks noGrp="1"/>
          </p:cNvSpPr>
          <p:nvPr>
            <p:ph type="ftr" sz="quarter" idx="11"/>
          </p:nvPr>
        </p:nvSpPr>
        <p:spPr/>
        <p:txBody>
          <a:bodyPr/>
          <a:lstStyle>
            <a:lvl1pPr>
              <a:defRPr/>
            </a:lvl1pPr>
          </a:lstStyle>
          <a:p>
            <a:endParaRPr lang="it-IT">
              <a:solidFill>
                <a:srgbClr val="000000"/>
              </a:solidFill>
            </a:endParaRPr>
          </a:p>
        </p:txBody>
      </p:sp>
      <p:sp>
        <p:nvSpPr>
          <p:cNvPr id="9" name="Segnaposto numero diapositiva 8"/>
          <p:cNvSpPr>
            <a:spLocks noGrp="1"/>
          </p:cNvSpPr>
          <p:nvPr>
            <p:ph type="sldNum" sz="quarter" idx="12"/>
          </p:nvPr>
        </p:nvSpPr>
        <p:spPr/>
        <p:txBody>
          <a:bodyPr/>
          <a:lstStyle>
            <a:lvl1pPr>
              <a:defRPr/>
            </a:lvl1pPr>
          </a:lstStyle>
          <a:p>
            <a:fld id="{5E6A1406-835A-4E9A-882E-9FDE542BE210}"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32317818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endParaRPr lang="it-IT">
              <a:solidFill>
                <a:srgbClr val="000000"/>
              </a:solidFill>
            </a:endParaRPr>
          </a:p>
        </p:txBody>
      </p:sp>
      <p:sp>
        <p:nvSpPr>
          <p:cNvPr id="4" name="Segnaposto piè di pagina 3"/>
          <p:cNvSpPr>
            <a:spLocks noGrp="1"/>
          </p:cNvSpPr>
          <p:nvPr>
            <p:ph type="ftr" sz="quarter" idx="11"/>
          </p:nvPr>
        </p:nvSpPr>
        <p:spPr/>
        <p:txBody>
          <a:bodyPr/>
          <a:lstStyle>
            <a:lvl1pPr>
              <a:defRPr/>
            </a:lvl1pPr>
          </a:lstStyle>
          <a:p>
            <a:endParaRPr lang="it-IT">
              <a:solidFill>
                <a:srgbClr val="000000"/>
              </a:solidFill>
            </a:endParaRPr>
          </a:p>
        </p:txBody>
      </p:sp>
      <p:sp>
        <p:nvSpPr>
          <p:cNvPr id="5" name="Segnaposto numero diapositiva 4"/>
          <p:cNvSpPr>
            <a:spLocks noGrp="1"/>
          </p:cNvSpPr>
          <p:nvPr>
            <p:ph type="sldNum" sz="quarter" idx="12"/>
          </p:nvPr>
        </p:nvSpPr>
        <p:spPr/>
        <p:txBody>
          <a:bodyPr/>
          <a:lstStyle>
            <a:lvl1pPr>
              <a:defRPr/>
            </a:lvl1pPr>
          </a:lstStyle>
          <a:p>
            <a:fld id="{E489DEEF-2854-4513-95B9-B29D42206126}"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3665375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A4681724-DDA1-4448-ACBF-A5C6246C95EE}" type="datetimeFigureOut">
              <a:rPr lang="it-IT" smtClean="0"/>
              <a:t>16/10/2012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F38F432-CD47-4CF5-B182-62B2DA3F31D9}" type="slidenum">
              <a:rPr lang="it-IT" smtClean="0"/>
              <a:t>‹N›</a:t>
            </a:fld>
            <a:endParaRPr lang="it-IT"/>
          </a:p>
        </p:txBody>
      </p:sp>
    </p:spTree>
    <p:extLst>
      <p:ext uri="{BB962C8B-B14F-4D97-AF65-F5344CB8AC3E}">
        <p14:creationId xmlns:p14="http://schemas.microsoft.com/office/powerpoint/2010/main" val="29980743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it-IT">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AD3BF4E4-AE9B-49C4-8F7B-80E70DA0C339}"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582001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E24CBEC0-AB7F-472D-B543-17D58B62CE63}"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28300289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9BD65191-FC54-4F9E-8C17-5932902FE358}"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33905944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9B3A7038-AC6A-4CAB-A4DC-B3C740EEEA26}"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4286921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C8F9E951-D231-41D1-A8A7-891BBD2F6F60}"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2854308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A4681724-DDA1-4448-ACBF-A5C6246C95EE}" type="datetimeFigureOut">
              <a:rPr lang="it-IT" smtClean="0"/>
              <a:t>16/10/2012</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4F38F432-CD47-4CF5-B182-62B2DA3F31D9}" type="slidenum">
              <a:rPr lang="it-IT" smtClean="0"/>
              <a:t>‹N›</a:t>
            </a:fld>
            <a:endParaRPr lang="it-IT"/>
          </a:p>
        </p:txBody>
      </p:sp>
    </p:spTree>
    <p:extLst>
      <p:ext uri="{BB962C8B-B14F-4D97-AF65-F5344CB8AC3E}">
        <p14:creationId xmlns:p14="http://schemas.microsoft.com/office/powerpoint/2010/main" val="966556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A4681724-DDA1-4448-ACBF-A5C6246C95EE}" type="datetimeFigureOut">
              <a:rPr lang="it-IT" smtClean="0"/>
              <a:t>16/10/2012</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4F38F432-CD47-4CF5-B182-62B2DA3F31D9}" type="slidenum">
              <a:rPr lang="it-IT" smtClean="0"/>
              <a:t>‹N›</a:t>
            </a:fld>
            <a:endParaRPr lang="it-IT"/>
          </a:p>
        </p:txBody>
      </p:sp>
    </p:spTree>
    <p:extLst>
      <p:ext uri="{BB962C8B-B14F-4D97-AF65-F5344CB8AC3E}">
        <p14:creationId xmlns:p14="http://schemas.microsoft.com/office/powerpoint/2010/main" val="3057131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4681724-DDA1-4448-ACBF-A5C6246C95EE}" type="datetimeFigureOut">
              <a:rPr lang="it-IT" smtClean="0"/>
              <a:t>16/10/2012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4F38F432-CD47-4CF5-B182-62B2DA3F31D9}" type="slidenum">
              <a:rPr lang="it-IT" smtClean="0"/>
              <a:t>‹N›</a:t>
            </a:fld>
            <a:endParaRPr lang="it-IT"/>
          </a:p>
        </p:txBody>
      </p:sp>
    </p:spTree>
    <p:extLst>
      <p:ext uri="{BB962C8B-B14F-4D97-AF65-F5344CB8AC3E}">
        <p14:creationId xmlns:p14="http://schemas.microsoft.com/office/powerpoint/2010/main" val="1291537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A4681724-DDA1-4448-ACBF-A5C6246C95EE}" type="datetimeFigureOut">
              <a:rPr lang="it-IT" smtClean="0"/>
              <a:t>16/10/2012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F38F432-CD47-4CF5-B182-62B2DA3F31D9}" type="slidenum">
              <a:rPr lang="it-IT" smtClean="0"/>
              <a:t>‹N›</a:t>
            </a:fld>
            <a:endParaRPr lang="it-IT"/>
          </a:p>
        </p:txBody>
      </p:sp>
    </p:spTree>
    <p:extLst>
      <p:ext uri="{BB962C8B-B14F-4D97-AF65-F5344CB8AC3E}">
        <p14:creationId xmlns:p14="http://schemas.microsoft.com/office/powerpoint/2010/main" val="1770428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A4681724-DDA1-4448-ACBF-A5C6246C95EE}" type="datetimeFigureOut">
              <a:rPr lang="it-IT" smtClean="0"/>
              <a:t>16/10/2012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F38F432-CD47-4CF5-B182-62B2DA3F31D9}" type="slidenum">
              <a:rPr lang="it-IT" smtClean="0"/>
              <a:t>‹N›</a:t>
            </a:fld>
            <a:endParaRPr lang="it-IT"/>
          </a:p>
        </p:txBody>
      </p:sp>
    </p:spTree>
    <p:extLst>
      <p:ext uri="{BB962C8B-B14F-4D97-AF65-F5344CB8AC3E}">
        <p14:creationId xmlns:p14="http://schemas.microsoft.com/office/powerpoint/2010/main" val="1989840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681724-DDA1-4448-ACBF-A5C6246C95EE}" type="datetimeFigureOut">
              <a:rPr lang="it-IT" smtClean="0"/>
              <a:t>16/10/2012</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38F432-CD47-4CF5-B182-62B2DA3F31D9}" type="slidenum">
              <a:rPr lang="it-IT" smtClean="0"/>
              <a:t>‹N›</a:t>
            </a:fld>
            <a:endParaRPr lang="it-IT"/>
          </a:p>
        </p:txBody>
      </p:sp>
    </p:spTree>
    <p:extLst>
      <p:ext uri="{BB962C8B-B14F-4D97-AF65-F5344CB8AC3E}">
        <p14:creationId xmlns:p14="http://schemas.microsoft.com/office/powerpoint/2010/main" val="37522204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990033"/>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it-IT">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it-IT">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F998524F-77A0-45A5-B550-B645421EAA64}" type="slidenum">
              <a:rPr lang="it-IT">
                <a:solidFill>
                  <a:srgbClr val="000000"/>
                </a:solidFill>
              </a:rPr>
              <a:pPr fontAlgn="base">
                <a:spcBef>
                  <a:spcPct val="0"/>
                </a:spcBef>
                <a:spcAft>
                  <a:spcPct val="0"/>
                </a:spcAft>
              </a:pPr>
              <a:t>‹N›</a:t>
            </a:fld>
            <a:endParaRPr lang="it-IT">
              <a:solidFill>
                <a:srgbClr val="000000"/>
              </a:solidFill>
            </a:endParaRPr>
          </a:p>
        </p:txBody>
      </p:sp>
    </p:spTree>
    <p:extLst>
      <p:ext uri="{BB962C8B-B14F-4D97-AF65-F5344CB8AC3E}">
        <p14:creationId xmlns:p14="http://schemas.microsoft.com/office/powerpoint/2010/main" val="16773547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990033"/>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it-IT">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it-IT">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F998524F-77A0-45A5-B550-B645421EAA64}" type="slidenum">
              <a:rPr lang="it-IT">
                <a:solidFill>
                  <a:srgbClr val="000000"/>
                </a:solidFill>
              </a:rPr>
              <a:pPr fontAlgn="base">
                <a:spcBef>
                  <a:spcPct val="0"/>
                </a:spcBef>
                <a:spcAft>
                  <a:spcPct val="0"/>
                </a:spcAft>
              </a:pPr>
              <a:t>‹N›</a:t>
            </a:fld>
            <a:endParaRPr lang="it-IT">
              <a:solidFill>
                <a:srgbClr val="000000"/>
              </a:solidFill>
            </a:endParaRPr>
          </a:p>
        </p:txBody>
      </p:sp>
    </p:spTree>
    <p:extLst>
      <p:ext uri="{BB962C8B-B14F-4D97-AF65-F5344CB8AC3E}">
        <p14:creationId xmlns:p14="http://schemas.microsoft.com/office/powerpoint/2010/main" val="60311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990033"/>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it-IT">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it-IT">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F998524F-77A0-45A5-B550-B645421EAA64}" type="slidenum">
              <a:rPr lang="it-IT">
                <a:solidFill>
                  <a:srgbClr val="000000"/>
                </a:solidFill>
              </a:rPr>
              <a:pPr fontAlgn="base">
                <a:spcBef>
                  <a:spcPct val="0"/>
                </a:spcBef>
                <a:spcAft>
                  <a:spcPct val="0"/>
                </a:spcAft>
              </a:pPr>
              <a:t>‹N›</a:t>
            </a:fld>
            <a:endParaRPr lang="it-IT">
              <a:solidFill>
                <a:srgbClr val="000000"/>
              </a:solidFill>
            </a:endParaRPr>
          </a:p>
        </p:txBody>
      </p:sp>
    </p:spTree>
    <p:extLst>
      <p:ext uri="{BB962C8B-B14F-4D97-AF65-F5344CB8AC3E}">
        <p14:creationId xmlns:p14="http://schemas.microsoft.com/office/powerpoint/2010/main" val="265977363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00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7563" y="5562600"/>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332161" y="6499225"/>
            <a:ext cx="917239"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6" name="CasellaDiTesto 5"/>
          <p:cNvSpPr txBox="1"/>
          <p:nvPr/>
        </p:nvSpPr>
        <p:spPr>
          <a:xfrm>
            <a:off x="57925" y="1196752"/>
            <a:ext cx="9044206" cy="4278094"/>
          </a:xfrm>
          <a:prstGeom prst="rect">
            <a:avLst/>
          </a:prstGeom>
          <a:noFill/>
        </p:spPr>
        <p:txBody>
          <a:bodyPr wrap="none" rtlCol="0">
            <a:spAutoFit/>
          </a:bodyPr>
          <a:lstStyle/>
          <a:p>
            <a:pPr algn="ctr"/>
            <a:r>
              <a:rPr lang="it-IT" sz="6000" b="1" dirty="0" smtClean="0">
                <a:solidFill>
                  <a:srgbClr val="FF0000"/>
                </a:solidFill>
                <a:latin typeface="Times New Roman" pitchFamily="18" charset="0"/>
                <a:cs typeface="Times New Roman" pitchFamily="18" charset="0"/>
              </a:rPr>
              <a:t>STORIA DELLE DONNE </a:t>
            </a:r>
          </a:p>
          <a:p>
            <a:pPr algn="ctr"/>
            <a:r>
              <a:rPr lang="it-IT" sz="6000" b="1" dirty="0" smtClean="0">
                <a:solidFill>
                  <a:srgbClr val="FF0000"/>
                </a:solidFill>
                <a:latin typeface="Times New Roman" pitchFamily="18" charset="0"/>
                <a:cs typeface="Times New Roman" pitchFamily="18" charset="0"/>
              </a:rPr>
              <a:t>DA EVA A DOMANI</a:t>
            </a:r>
          </a:p>
          <a:p>
            <a:pPr algn="ctr"/>
            <a:endParaRPr lang="it-IT" sz="3200" b="1" dirty="0">
              <a:solidFill>
                <a:srgbClr val="FF0000"/>
              </a:solidFill>
              <a:latin typeface="Times New Roman" pitchFamily="18" charset="0"/>
              <a:cs typeface="Times New Roman" pitchFamily="18" charset="0"/>
            </a:endParaRPr>
          </a:p>
          <a:p>
            <a:pPr algn="ctr"/>
            <a:endParaRPr lang="it-IT" sz="3200" b="1" dirty="0" smtClean="0">
              <a:solidFill>
                <a:srgbClr val="FF0000"/>
              </a:solidFill>
              <a:latin typeface="Times New Roman" pitchFamily="18" charset="0"/>
              <a:cs typeface="Times New Roman" pitchFamily="18" charset="0"/>
            </a:endParaRPr>
          </a:p>
          <a:p>
            <a:pPr algn="ctr"/>
            <a:r>
              <a:rPr lang="it-IT" sz="8800" b="1" dirty="0" smtClean="0">
                <a:solidFill>
                  <a:srgbClr val="FF0000"/>
                </a:solidFill>
                <a:latin typeface="Times New Roman" pitchFamily="18" charset="0"/>
                <a:cs typeface="Times New Roman" pitchFamily="18" charset="0"/>
              </a:rPr>
              <a:t>I tempi antichi</a:t>
            </a:r>
            <a:endParaRPr lang="it-IT" sz="88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1922105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00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7563" y="5562600"/>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332161" y="6499225"/>
            <a:ext cx="917239" cy="338554"/>
          </a:xfrm>
          <a:prstGeom prst="rect">
            <a:avLst/>
          </a:prstGeom>
          <a:noFill/>
        </p:spPr>
        <p:txBody>
          <a:bodyPr wrap="none" rtlCol="0">
            <a:spAutoFit/>
          </a:bodyPr>
          <a:lstStyle/>
          <a:p>
            <a:pPr algn="ctr"/>
            <a:r>
              <a:rPr lang="it-IT" sz="800" b="1" dirty="0">
                <a:solidFill>
                  <a:prstClr val="white">
                    <a:lumMod val="95000"/>
                  </a:prstClr>
                </a:solidFill>
                <a:latin typeface="Times New Roman" pitchFamily="18" charset="0"/>
                <a:cs typeface="Times New Roman" pitchFamily="18" charset="0"/>
              </a:rPr>
              <a:t>Michela Zucca</a:t>
            </a:r>
          </a:p>
          <a:p>
            <a:pPr algn="ctr"/>
            <a:r>
              <a:rPr lang="it-IT" sz="800" b="1" dirty="0">
                <a:solidFill>
                  <a:prstClr val="white">
                    <a:lumMod val="95000"/>
                  </a:prstClr>
                </a:solidFill>
                <a:latin typeface="Times New Roman" pitchFamily="18" charset="0"/>
                <a:cs typeface="Times New Roman" pitchFamily="18" charset="0"/>
              </a:rPr>
              <a:t>Servizi Culturali</a:t>
            </a:r>
          </a:p>
        </p:txBody>
      </p:sp>
      <p:sp>
        <p:nvSpPr>
          <p:cNvPr id="6" name="CasellaDiTesto 5"/>
          <p:cNvSpPr txBox="1"/>
          <p:nvPr/>
        </p:nvSpPr>
        <p:spPr>
          <a:xfrm>
            <a:off x="5148064" y="0"/>
            <a:ext cx="3995936" cy="707886"/>
          </a:xfrm>
          <a:prstGeom prst="rect">
            <a:avLst/>
          </a:prstGeom>
          <a:noFill/>
        </p:spPr>
        <p:txBody>
          <a:bodyPr wrap="square" rtlCol="0">
            <a:spAutoFit/>
          </a:bodyPr>
          <a:lstStyle/>
          <a:p>
            <a:r>
              <a:rPr lang="it-IT" sz="2000" b="1" dirty="0">
                <a:solidFill>
                  <a:srgbClr val="FF0000"/>
                </a:solidFill>
                <a:latin typeface="Times New Roman" pitchFamily="18" charset="0"/>
                <a:cs typeface="Times New Roman" pitchFamily="18" charset="0"/>
              </a:rPr>
              <a:t>Immagini femminili.</a:t>
            </a:r>
          </a:p>
          <a:p>
            <a:r>
              <a:rPr lang="it-IT" sz="2000" b="1" dirty="0" err="1">
                <a:solidFill>
                  <a:srgbClr val="FF0000"/>
                </a:solidFill>
                <a:latin typeface="Times New Roman" pitchFamily="18" charset="0"/>
                <a:cs typeface="Times New Roman" pitchFamily="18" charset="0"/>
              </a:rPr>
              <a:t>Perigord</a:t>
            </a:r>
            <a:r>
              <a:rPr lang="it-IT" sz="2000" b="1" dirty="0">
                <a:solidFill>
                  <a:srgbClr val="FF0000"/>
                </a:solidFill>
                <a:latin typeface="Times New Roman" pitchFamily="18" charset="0"/>
                <a:cs typeface="Times New Roman" pitchFamily="18" charset="0"/>
              </a:rPr>
              <a:t> (Francia, Aurignaziano</a:t>
            </a:r>
          </a:p>
        </p:txBody>
      </p:sp>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9925" y="3243263"/>
            <a:ext cx="182563"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09" y="1137"/>
            <a:ext cx="4652542" cy="6868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6351" y="735924"/>
            <a:ext cx="4477649" cy="6133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72694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00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7563" y="5562600"/>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332161" y="6499225"/>
            <a:ext cx="917239"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6" name="CasellaDiTesto 5"/>
          <p:cNvSpPr txBox="1"/>
          <p:nvPr/>
        </p:nvSpPr>
        <p:spPr>
          <a:xfrm>
            <a:off x="0" y="8032"/>
            <a:ext cx="9144000" cy="7232749"/>
          </a:xfrm>
          <a:prstGeom prst="rect">
            <a:avLst/>
          </a:prstGeom>
          <a:noFill/>
        </p:spPr>
        <p:txBody>
          <a:bodyPr wrap="square" rtlCol="0">
            <a:spAutoFit/>
          </a:bodyPr>
          <a:lstStyle/>
          <a:p>
            <a:pPr algn="ctr"/>
            <a:r>
              <a:rPr lang="it-IT" sz="5400" b="1" dirty="0" smtClean="0">
                <a:solidFill>
                  <a:srgbClr val="FF0000"/>
                </a:solidFill>
                <a:latin typeface="Times New Roman" pitchFamily="18" charset="0"/>
                <a:cs typeface="Times New Roman" pitchFamily="18" charset="0"/>
              </a:rPr>
              <a:t>Quando  furono rinvenute le prime sculture, furono definite «tozze e sgraziate che sembravano rospi». Si pensò che fossero affette da </a:t>
            </a:r>
            <a:r>
              <a:rPr lang="it-IT" sz="5400" b="1" dirty="0" err="1" smtClean="0">
                <a:solidFill>
                  <a:srgbClr val="FF0000"/>
                </a:solidFill>
                <a:latin typeface="Times New Roman" pitchFamily="18" charset="0"/>
                <a:cs typeface="Times New Roman" pitchFamily="18" charset="0"/>
              </a:rPr>
              <a:t>ottentottismo</a:t>
            </a:r>
            <a:r>
              <a:rPr lang="it-IT" sz="5400" b="1" dirty="0" smtClean="0">
                <a:solidFill>
                  <a:srgbClr val="FF0000"/>
                </a:solidFill>
                <a:latin typeface="Times New Roman" pitchFamily="18" charset="0"/>
                <a:cs typeface="Times New Roman" pitchFamily="18" charset="0"/>
              </a:rPr>
              <a:t>. </a:t>
            </a:r>
          </a:p>
          <a:p>
            <a:pPr algn="ctr"/>
            <a:r>
              <a:rPr lang="it-IT" sz="5400" b="1" dirty="0" smtClean="0">
                <a:solidFill>
                  <a:srgbClr val="FF0000"/>
                </a:solidFill>
                <a:latin typeface="Times New Roman" pitchFamily="18" charset="0"/>
                <a:cs typeface="Times New Roman" pitchFamily="18" charset="0"/>
              </a:rPr>
              <a:t>Erano immagini simboliche. </a:t>
            </a:r>
          </a:p>
          <a:p>
            <a:pPr algn="ctr"/>
            <a:r>
              <a:rPr lang="it-IT" sz="5400" b="1" dirty="0" smtClean="0">
                <a:solidFill>
                  <a:srgbClr val="FF0000"/>
                </a:solidFill>
                <a:latin typeface="Times New Roman" pitchFamily="18" charset="0"/>
                <a:cs typeface="Times New Roman" pitchFamily="18" charset="0"/>
              </a:rPr>
              <a:t>Indicavano fertilità. </a:t>
            </a:r>
            <a:endParaRPr lang="it-IT" sz="5400" b="1" dirty="0">
              <a:solidFill>
                <a:srgbClr val="FF0000"/>
              </a:solidFill>
              <a:latin typeface="Times New Roman" pitchFamily="18" charset="0"/>
              <a:cs typeface="Times New Roman" pitchFamily="18" charset="0"/>
            </a:endParaRPr>
          </a:p>
          <a:p>
            <a:pPr algn="ctr"/>
            <a:endParaRPr lang="it-IT" sz="3200" b="1" dirty="0" smtClean="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62010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00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7563" y="5562600"/>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332161" y="6499225"/>
            <a:ext cx="917239" cy="338554"/>
          </a:xfrm>
          <a:prstGeom prst="rect">
            <a:avLst/>
          </a:prstGeom>
          <a:noFill/>
        </p:spPr>
        <p:txBody>
          <a:bodyPr wrap="none" rtlCol="0">
            <a:spAutoFit/>
          </a:bodyPr>
          <a:lstStyle/>
          <a:p>
            <a:pPr algn="ctr"/>
            <a:r>
              <a:rPr lang="it-IT" sz="800" b="1" dirty="0">
                <a:solidFill>
                  <a:prstClr val="white">
                    <a:lumMod val="95000"/>
                  </a:prstClr>
                </a:solidFill>
                <a:latin typeface="Times New Roman" pitchFamily="18" charset="0"/>
                <a:cs typeface="Times New Roman" pitchFamily="18" charset="0"/>
              </a:rPr>
              <a:t>Michela Zucca</a:t>
            </a:r>
          </a:p>
          <a:p>
            <a:pPr algn="ctr"/>
            <a:r>
              <a:rPr lang="it-IT" sz="800" b="1" dirty="0">
                <a:solidFill>
                  <a:prstClr val="white">
                    <a:lumMod val="95000"/>
                  </a:prstClr>
                </a:solidFill>
                <a:latin typeface="Times New Roman" pitchFamily="18" charset="0"/>
                <a:cs typeface="Times New Roman" pitchFamily="18" charset="0"/>
              </a:rPr>
              <a:t>Servizi Culturali</a:t>
            </a: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93213" cy="576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1" y="5765462"/>
            <a:ext cx="8676457" cy="923330"/>
          </a:xfrm>
          <a:prstGeom prst="rect">
            <a:avLst/>
          </a:prstGeom>
          <a:noFill/>
        </p:spPr>
        <p:txBody>
          <a:bodyPr wrap="square" rtlCol="0">
            <a:spAutoFit/>
          </a:bodyPr>
          <a:lstStyle/>
          <a:p>
            <a:r>
              <a:rPr lang="it-IT" b="1" dirty="0">
                <a:solidFill>
                  <a:srgbClr val="FF0000"/>
                </a:solidFill>
                <a:latin typeface="Times New Roman" pitchFamily="18" charset="0"/>
                <a:cs typeface="Times New Roman" pitchFamily="18" charset="0"/>
              </a:rPr>
              <a:t>La più antica Venere mai rinvenuta in Europa fu ritrovata nella grotta di </a:t>
            </a:r>
            <a:r>
              <a:rPr lang="it-IT" b="1" dirty="0" err="1">
                <a:solidFill>
                  <a:srgbClr val="FF0000"/>
                </a:solidFill>
                <a:latin typeface="Times New Roman" pitchFamily="18" charset="0"/>
                <a:cs typeface="Times New Roman" pitchFamily="18" charset="0"/>
              </a:rPr>
              <a:t>Hohle</a:t>
            </a:r>
            <a:r>
              <a:rPr lang="it-IT" b="1" dirty="0">
                <a:solidFill>
                  <a:srgbClr val="FF0000"/>
                </a:solidFill>
                <a:latin typeface="Times New Roman" pitchFamily="18" charset="0"/>
                <a:cs typeface="Times New Roman" pitchFamily="18" charset="0"/>
              </a:rPr>
              <a:t> </a:t>
            </a:r>
            <a:r>
              <a:rPr lang="it-IT" b="1" dirty="0" err="1">
                <a:solidFill>
                  <a:srgbClr val="FF0000"/>
                </a:solidFill>
                <a:latin typeface="Times New Roman" pitchFamily="18" charset="0"/>
                <a:cs typeface="Times New Roman" pitchFamily="18" charset="0"/>
              </a:rPr>
              <a:t>Fels</a:t>
            </a:r>
            <a:r>
              <a:rPr lang="it-IT" b="1" dirty="0">
                <a:solidFill>
                  <a:srgbClr val="FF0000"/>
                </a:solidFill>
                <a:latin typeface="Times New Roman" pitchFamily="18" charset="0"/>
                <a:cs typeface="Times New Roman" pitchFamily="18" charset="0"/>
              </a:rPr>
              <a:t>, fra le montagne di </a:t>
            </a:r>
            <a:r>
              <a:rPr lang="it-IT" b="1" dirty="0" err="1">
                <a:solidFill>
                  <a:srgbClr val="FF0000"/>
                </a:solidFill>
                <a:latin typeface="Times New Roman" pitchFamily="18" charset="0"/>
                <a:cs typeface="Times New Roman" pitchFamily="18" charset="0"/>
              </a:rPr>
              <a:t>Swabian</a:t>
            </a:r>
            <a:r>
              <a:rPr lang="it-IT" b="1" dirty="0">
                <a:solidFill>
                  <a:srgbClr val="FF0000"/>
                </a:solidFill>
                <a:latin typeface="Times New Roman" pitchFamily="18" charset="0"/>
                <a:cs typeface="Times New Roman" pitchFamily="18" charset="0"/>
              </a:rPr>
              <a:t> </a:t>
            </a:r>
            <a:r>
              <a:rPr lang="it-IT" b="1" dirty="0" err="1">
                <a:solidFill>
                  <a:srgbClr val="FF0000"/>
                </a:solidFill>
                <a:latin typeface="Times New Roman" pitchFamily="18" charset="0"/>
                <a:cs typeface="Times New Roman" pitchFamily="18" charset="0"/>
              </a:rPr>
              <a:t>Jura</a:t>
            </a:r>
            <a:r>
              <a:rPr lang="it-IT" b="1" dirty="0">
                <a:solidFill>
                  <a:srgbClr val="FF0000"/>
                </a:solidFill>
                <a:latin typeface="Times New Roman" pitchFamily="18" charset="0"/>
                <a:cs typeface="Times New Roman" pitchFamily="18" charset="0"/>
              </a:rPr>
              <a:t>, in Germania. Risale a circa 35.000 anni. Misura pochi centimetri di altezza. Ma tutta la grotta era dedicata alle Madri. </a:t>
            </a:r>
          </a:p>
        </p:txBody>
      </p:sp>
    </p:spTree>
    <p:extLst>
      <p:ext uri="{BB962C8B-B14F-4D97-AF65-F5344CB8AC3E}">
        <p14:creationId xmlns:p14="http://schemas.microsoft.com/office/powerpoint/2010/main" val="10064338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00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7563" y="5562600"/>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332161" y="6499225"/>
            <a:ext cx="917239"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pic>
        <p:nvPicPr>
          <p:cNvPr id="276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6309" y="2564904"/>
            <a:ext cx="3333750" cy="443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584" y="762000"/>
            <a:ext cx="4067175"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3088" y="65137"/>
            <a:ext cx="19050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39952" y="4191000"/>
            <a:ext cx="19050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4"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9992" y="79777"/>
            <a:ext cx="2057400" cy="306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5"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34384"/>
            <a:ext cx="142875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97454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00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7563" y="5562600"/>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332161" y="6499225"/>
            <a:ext cx="917239" cy="338554"/>
          </a:xfrm>
          <a:prstGeom prst="rect">
            <a:avLst/>
          </a:prstGeom>
          <a:noFill/>
        </p:spPr>
        <p:txBody>
          <a:bodyPr wrap="none" rtlCol="0">
            <a:spAutoFit/>
          </a:bodyPr>
          <a:lstStyle/>
          <a:p>
            <a:pPr algn="ctr"/>
            <a:r>
              <a:rPr lang="it-IT" sz="800" b="1" dirty="0">
                <a:solidFill>
                  <a:prstClr val="white">
                    <a:lumMod val="95000"/>
                  </a:prstClr>
                </a:solidFill>
                <a:latin typeface="Times New Roman" pitchFamily="18" charset="0"/>
                <a:cs typeface="Times New Roman" pitchFamily="18" charset="0"/>
              </a:rPr>
              <a:t>Michela Zucca</a:t>
            </a:r>
          </a:p>
          <a:p>
            <a:pPr algn="ctr"/>
            <a:r>
              <a:rPr lang="it-IT" sz="800" b="1" dirty="0">
                <a:solidFill>
                  <a:prstClr val="white">
                    <a:lumMod val="95000"/>
                  </a:prstClr>
                </a:solidFill>
                <a:latin typeface="Times New Roman" pitchFamily="18" charset="0"/>
                <a:cs typeface="Times New Roman" pitchFamily="18" charset="0"/>
              </a:rPr>
              <a:t>Servizi Culturali</a:t>
            </a:r>
          </a:p>
        </p:txBody>
      </p:sp>
      <p:sp>
        <p:nvSpPr>
          <p:cNvPr id="6" name="CasellaDiTesto 5"/>
          <p:cNvSpPr txBox="1"/>
          <p:nvPr/>
        </p:nvSpPr>
        <p:spPr>
          <a:xfrm>
            <a:off x="0" y="0"/>
            <a:ext cx="9144000" cy="1446550"/>
          </a:xfrm>
          <a:prstGeom prst="rect">
            <a:avLst/>
          </a:prstGeom>
          <a:noFill/>
        </p:spPr>
        <p:txBody>
          <a:bodyPr wrap="square" rtlCol="0">
            <a:spAutoFit/>
          </a:bodyPr>
          <a:lstStyle/>
          <a:p>
            <a:pPr algn="ctr"/>
            <a:r>
              <a:rPr lang="it-IT" sz="8800" b="1" dirty="0" smtClean="0">
                <a:solidFill>
                  <a:srgbClr val="FF0000"/>
                </a:solidFill>
                <a:latin typeface="Times New Roman" pitchFamily="18" charset="0"/>
                <a:cs typeface="Times New Roman" pitchFamily="18" charset="0"/>
              </a:rPr>
              <a:t>  </a:t>
            </a:r>
            <a:endParaRPr lang="it-IT" sz="8800" dirty="0">
              <a:solidFill>
                <a:srgbClr val="FF0000"/>
              </a:solidFill>
              <a:latin typeface="Times New Roman" pitchFamily="18" charset="0"/>
              <a:cs typeface="Times New Roman" pitchFamily="18" charset="0"/>
            </a:endParaRPr>
          </a:p>
        </p:txBody>
      </p:sp>
      <p:pic>
        <p:nvPicPr>
          <p:cNvPr id="17409"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19" y="259108"/>
            <a:ext cx="3962037" cy="381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4381" y="3789040"/>
            <a:ext cx="3942115" cy="30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0367" y="0"/>
            <a:ext cx="4860033" cy="3645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asellaDiTesto 6"/>
          <p:cNvSpPr txBox="1"/>
          <p:nvPr/>
        </p:nvSpPr>
        <p:spPr>
          <a:xfrm>
            <a:off x="1" y="4437112"/>
            <a:ext cx="5004048" cy="1938992"/>
          </a:xfrm>
          <a:prstGeom prst="rect">
            <a:avLst/>
          </a:prstGeom>
          <a:noFill/>
        </p:spPr>
        <p:txBody>
          <a:bodyPr wrap="square" rtlCol="0">
            <a:spAutoFit/>
          </a:bodyPr>
          <a:lstStyle/>
          <a:p>
            <a:r>
              <a:rPr lang="it-IT" sz="2400" b="1" dirty="0" smtClean="0">
                <a:solidFill>
                  <a:srgbClr val="FF0000"/>
                </a:solidFill>
                <a:latin typeface="Times New Roman" pitchFamily="18" charset="0"/>
                <a:cs typeface="Times New Roman" pitchFamily="18" charset="0"/>
              </a:rPr>
              <a:t>Nella grotta dei Balzi Rossi (Im) sono state rinvenute ricche sepolture di negroidi risalenti a 35.000 anni fa. In diverse sepolture femminili, le teste posavano su asce di pietra.  </a:t>
            </a:r>
            <a:endParaRPr lang="it-IT" sz="2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620105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00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7563" y="5562600"/>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332161" y="6499225"/>
            <a:ext cx="917239" cy="338554"/>
          </a:xfrm>
          <a:prstGeom prst="rect">
            <a:avLst/>
          </a:prstGeom>
          <a:noFill/>
        </p:spPr>
        <p:txBody>
          <a:bodyPr wrap="none" rtlCol="0">
            <a:spAutoFit/>
          </a:bodyPr>
          <a:lstStyle/>
          <a:p>
            <a:pPr algn="ctr"/>
            <a:r>
              <a:rPr lang="it-IT" sz="800" b="1" dirty="0">
                <a:solidFill>
                  <a:prstClr val="white">
                    <a:lumMod val="95000"/>
                  </a:prstClr>
                </a:solidFill>
                <a:latin typeface="Times New Roman" pitchFamily="18" charset="0"/>
                <a:cs typeface="Times New Roman" pitchFamily="18" charset="0"/>
              </a:rPr>
              <a:t>Michela Zucca</a:t>
            </a:r>
          </a:p>
          <a:p>
            <a:pPr algn="ctr"/>
            <a:r>
              <a:rPr lang="it-IT" sz="800" b="1" dirty="0">
                <a:solidFill>
                  <a:prstClr val="white">
                    <a:lumMod val="95000"/>
                  </a:prstClr>
                </a:solidFill>
                <a:latin typeface="Times New Roman" pitchFamily="18" charset="0"/>
                <a:cs typeface="Times New Roman" pitchFamily="18" charset="0"/>
              </a:rPr>
              <a:t>Servizi Culturali</a:t>
            </a:r>
          </a:p>
        </p:txBody>
      </p:sp>
      <p:sp>
        <p:nvSpPr>
          <p:cNvPr id="6" name="CasellaDiTesto 5"/>
          <p:cNvSpPr txBox="1"/>
          <p:nvPr/>
        </p:nvSpPr>
        <p:spPr>
          <a:xfrm>
            <a:off x="0" y="0"/>
            <a:ext cx="9144000" cy="1446550"/>
          </a:xfrm>
          <a:prstGeom prst="rect">
            <a:avLst/>
          </a:prstGeom>
          <a:noFill/>
        </p:spPr>
        <p:txBody>
          <a:bodyPr wrap="square" rtlCol="0">
            <a:spAutoFit/>
          </a:bodyPr>
          <a:lstStyle/>
          <a:p>
            <a:pPr algn="ctr"/>
            <a:r>
              <a:rPr lang="it-IT" sz="8800" b="1" dirty="0" smtClean="0">
                <a:solidFill>
                  <a:srgbClr val="FF0000"/>
                </a:solidFill>
                <a:latin typeface="Times New Roman" pitchFamily="18" charset="0"/>
                <a:cs typeface="Times New Roman" pitchFamily="18" charset="0"/>
              </a:rPr>
              <a:t>  </a:t>
            </a:r>
            <a:endParaRPr lang="it-IT" sz="8800" dirty="0">
              <a:solidFill>
                <a:srgbClr val="FF0000"/>
              </a:solidFill>
              <a:latin typeface="Times New Roman" pitchFamily="18" charset="0"/>
              <a:cs typeface="Times New Roman" pitchFamily="18" charset="0"/>
            </a:endParaRPr>
          </a:p>
        </p:txBody>
      </p:sp>
      <p:sp>
        <p:nvSpPr>
          <p:cNvPr id="7" name="CasellaDiTesto 6"/>
          <p:cNvSpPr txBox="1"/>
          <p:nvPr/>
        </p:nvSpPr>
        <p:spPr>
          <a:xfrm>
            <a:off x="-49162" y="5638165"/>
            <a:ext cx="8332161" cy="830997"/>
          </a:xfrm>
          <a:prstGeom prst="rect">
            <a:avLst/>
          </a:prstGeom>
          <a:noFill/>
        </p:spPr>
        <p:txBody>
          <a:bodyPr wrap="square" rtlCol="0">
            <a:spAutoFit/>
          </a:bodyPr>
          <a:lstStyle/>
          <a:p>
            <a:r>
              <a:rPr lang="it-IT" sz="2400" b="1" dirty="0" smtClean="0">
                <a:solidFill>
                  <a:srgbClr val="FF0000"/>
                </a:solidFill>
                <a:latin typeface="Times New Roman" pitchFamily="18" charset="0"/>
                <a:cs typeface="Times New Roman" pitchFamily="18" charset="0"/>
              </a:rPr>
              <a:t>Anche la Venere di </a:t>
            </a:r>
            <a:r>
              <a:rPr lang="it-IT" sz="2400" b="1" dirty="0" err="1" smtClean="0">
                <a:solidFill>
                  <a:srgbClr val="FF0000"/>
                </a:solidFill>
                <a:latin typeface="Times New Roman" pitchFamily="18" charset="0"/>
                <a:cs typeface="Times New Roman" pitchFamily="18" charset="0"/>
              </a:rPr>
              <a:t>Willendorf</a:t>
            </a:r>
            <a:r>
              <a:rPr lang="it-IT" sz="2400" b="1" dirty="0" smtClean="0">
                <a:solidFill>
                  <a:srgbClr val="FF0000"/>
                </a:solidFill>
                <a:latin typeface="Times New Roman" pitchFamily="18" charset="0"/>
                <a:cs typeface="Times New Roman" pitchFamily="18" charset="0"/>
              </a:rPr>
              <a:t> (Austria) presenta tratti negroidi, soprattutto nei capelli crespi. </a:t>
            </a:r>
            <a:endParaRPr lang="it-IT" sz="2400" b="1" dirty="0">
              <a:solidFill>
                <a:srgbClr val="FF0000"/>
              </a:solidFill>
              <a:latin typeface="Times New Roman" pitchFamily="18" charset="0"/>
              <a:cs typeface="Times New Roman" pitchFamily="18" charset="0"/>
            </a:endParaRPr>
          </a:p>
        </p:txBody>
      </p:sp>
      <p:pic>
        <p:nvPicPr>
          <p:cNvPr id="286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59" y="-66576"/>
            <a:ext cx="9144000" cy="537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37311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00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7563" y="5562600"/>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332161" y="6499225"/>
            <a:ext cx="917239" cy="338554"/>
          </a:xfrm>
          <a:prstGeom prst="rect">
            <a:avLst/>
          </a:prstGeom>
          <a:noFill/>
        </p:spPr>
        <p:txBody>
          <a:bodyPr wrap="none" rtlCol="0">
            <a:spAutoFit/>
          </a:bodyPr>
          <a:lstStyle/>
          <a:p>
            <a:pPr algn="ctr"/>
            <a:r>
              <a:rPr lang="it-IT" sz="800" b="1" dirty="0">
                <a:solidFill>
                  <a:prstClr val="white">
                    <a:lumMod val="95000"/>
                  </a:prstClr>
                </a:solidFill>
                <a:latin typeface="Times New Roman" pitchFamily="18" charset="0"/>
                <a:cs typeface="Times New Roman" pitchFamily="18" charset="0"/>
              </a:rPr>
              <a:t>Michela Zucca</a:t>
            </a:r>
          </a:p>
          <a:p>
            <a:pPr algn="ctr"/>
            <a:r>
              <a:rPr lang="it-IT" sz="800" b="1" dirty="0">
                <a:solidFill>
                  <a:prstClr val="white">
                    <a:lumMod val="95000"/>
                  </a:prstClr>
                </a:solidFill>
                <a:latin typeface="Times New Roman" pitchFamily="18" charset="0"/>
                <a:cs typeface="Times New Roman" pitchFamily="18" charset="0"/>
              </a:rPr>
              <a:t>Servizi Culturali</a:t>
            </a:r>
          </a:p>
        </p:txBody>
      </p:sp>
      <p:pic>
        <p:nvPicPr>
          <p:cNvPr id="296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8050" y="0"/>
            <a:ext cx="4456444" cy="6837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ttangolo 7"/>
          <p:cNvSpPr/>
          <p:nvPr/>
        </p:nvSpPr>
        <p:spPr>
          <a:xfrm>
            <a:off x="0" y="0"/>
            <a:ext cx="4718050" cy="6494085"/>
          </a:xfrm>
          <a:prstGeom prst="rect">
            <a:avLst/>
          </a:prstGeom>
        </p:spPr>
        <p:txBody>
          <a:bodyPr wrap="square">
            <a:spAutoFit/>
          </a:bodyPr>
          <a:lstStyle/>
          <a:p>
            <a:r>
              <a:rPr lang="it-IT" sz="3200" b="1" dirty="0" smtClean="0">
                <a:solidFill>
                  <a:srgbClr val="FF0000"/>
                </a:solidFill>
                <a:latin typeface="Times New Roman" pitchFamily="18" charset="0"/>
                <a:cs typeface="Times New Roman" pitchFamily="18" charset="0"/>
              </a:rPr>
              <a:t>E così pure la Prima Signora di Francia, visibile oggi al museo della preistoria di </a:t>
            </a:r>
            <a:r>
              <a:rPr lang="it-IT" sz="3200" b="1" dirty="0" err="1" smtClean="0">
                <a:solidFill>
                  <a:srgbClr val="FF0000"/>
                </a:solidFill>
                <a:latin typeface="Times New Roman" pitchFamily="18" charset="0"/>
                <a:cs typeface="Times New Roman" pitchFamily="18" charset="0"/>
              </a:rPr>
              <a:t>saint</a:t>
            </a:r>
            <a:r>
              <a:rPr lang="it-IT" sz="3200" b="1" dirty="0" smtClean="0">
                <a:solidFill>
                  <a:srgbClr val="FF0000"/>
                </a:solidFill>
                <a:latin typeface="Times New Roman" pitchFamily="18" charset="0"/>
                <a:cs typeface="Times New Roman" pitchFamily="18" charset="0"/>
              </a:rPr>
              <a:t> Germain en </a:t>
            </a:r>
            <a:r>
              <a:rPr lang="it-IT" sz="3200" b="1" dirty="0" err="1" smtClean="0">
                <a:solidFill>
                  <a:srgbClr val="FF0000"/>
                </a:solidFill>
                <a:latin typeface="Times New Roman" pitchFamily="18" charset="0"/>
                <a:cs typeface="Times New Roman" pitchFamily="18" charset="0"/>
              </a:rPr>
              <a:t>Laye</a:t>
            </a:r>
            <a:r>
              <a:rPr lang="it-IT" sz="3200" b="1" dirty="0" smtClean="0">
                <a:solidFill>
                  <a:srgbClr val="FF0000"/>
                </a:solidFill>
                <a:latin typeface="Times New Roman" pitchFamily="18" charset="0"/>
                <a:cs typeface="Times New Roman" pitchFamily="18" charset="0"/>
              </a:rPr>
              <a:t>. La Signora di </a:t>
            </a:r>
            <a:r>
              <a:rPr lang="it-IT" sz="3200" b="1" dirty="0" err="1" smtClean="0">
                <a:solidFill>
                  <a:srgbClr val="FF0000"/>
                </a:solidFill>
                <a:latin typeface="Times New Roman" pitchFamily="18" charset="0"/>
                <a:cs typeface="Times New Roman" pitchFamily="18" charset="0"/>
              </a:rPr>
              <a:t>Brassempouy</a:t>
            </a:r>
            <a:r>
              <a:rPr lang="it-IT" sz="3200" b="1" dirty="0" smtClean="0">
                <a:solidFill>
                  <a:srgbClr val="FF0000"/>
                </a:solidFill>
                <a:latin typeface="Times New Roman" pitchFamily="18" charset="0"/>
                <a:cs typeface="Times New Roman" pitchFamily="18" charset="0"/>
              </a:rPr>
              <a:t> è il nome dato a questa statuetta d'avorio di 3,65 cm, trovata nel 1894 in un villaggio delle </a:t>
            </a:r>
            <a:r>
              <a:rPr lang="it-IT" sz="3200" b="1" dirty="0" err="1" smtClean="0">
                <a:solidFill>
                  <a:srgbClr val="FF0000"/>
                </a:solidFill>
                <a:latin typeface="Times New Roman" pitchFamily="18" charset="0"/>
                <a:cs typeface="Times New Roman" pitchFamily="18" charset="0"/>
              </a:rPr>
              <a:t>Landes</a:t>
            </a:r>
            <a:r>
              <a:rPr lang="it-IT" sz="3200" b="1" dirty="0" smtClean="0">
                <a:solidFill>
                  <a:srgbClr val="FF0000"/>
                </a:solidFill>
                <a:latin typeface="Times New Roman" pitchFamily="18" charset="0"/>
                <a:cs typeface="Times New Roman" pitchFamily="18" charset="0"/>
              </a:rPr>
              <a:t> (nel Sud-</a:t>
            </a:r>
            <a:r>
              <a:rPr lang="it-IT" sz="3200" b="1" dirty="0" err="1" smtClean="0">
                <a:solidFill>
                  <a:srgbClr val="FF0000"/>
                </a:solidFill>
                <a:latin typeface="Times New Roman" pitchFamily="18" charset="0"/>
                <a:cs typeface="Times New Roman" pitchFamily="18" charset="0"/>
              </a:rPr>
              <a:t>Ouest</a:t>
            </a:r>
            <a:r>
              <a:rPr lang="it-IT" sz="3200" b="1" dirty="0" smtClean="0">
                <a:solidFill>
                  <a:srgbClr val="FF0000"/>
                </a:solidFill>
                <a:latin typeface="Times New Roman" pitchFamily="18" charset="0"/>
                <a:cs typeface="Times New Roman" pitchFamily="18" charset="0"/>
              </a:rPr>
              <a:t>) chiamato </a:t>
            </a:r>
            <a:r>
              <a:rPr lang="it-IT" sz="3200" b="1" dirty="0" err="1" smtClean="0">
                <a:solidFill>
                  <a:srgbClr val="FF0000"/>
                </a:solidFill>
                <a:latin typeface="Times New Roman" pitchFamily="18" charset="0"/>
                <a:cs typeface="Times New Roman" pitchFamily="18" charset="0"/>
              </a:rPr>
              <a:t>Brassempouy</a:t>
            </a:r>
            <a:r>
              <a:rPr lang="it-IT" sz="3200" b="1" dirty="0" smtClean="0">
                <a:solidFill>
                  <a:srgbClr val="FF0000"/>
                </a:solidFill>
                <a:latin typeface="Times New Roman" pitchFamily="18" charset="0"/>
                <a:cs typeface="Times New Roman" pitchFamily="18" charset="0"/>
              </a:rPr>
              <a:t> e datata a circa 23 000 a. C. </a:t>
            </a:r>
            <a:endParaRPr lang="it-IT"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0194914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00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7563" y="5562600"/>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332161" y="6499225"/>
            <a:ext cx="917239" cy="338554"/>
          </a:xfrm>
          <a:prstGeom prst="rect">
            <a:avLst/>
          </a:prstGeom>
          <a:noFill/>
        </p:spPr>
        <p:txBody>
          <a:bodyPr wrap="none" rtlCol="0">
            <a:spAutoFit/>
          </a:bodyPr>
          <a:lstStyle/>
          <a:p>
            <a:pPr algn="ctr"/>
            <a:r>
              <a:rPr lang="it-IT" sz="800" b="1" dirty="0">
                <a:solidFill>
                  <a:prstClr val="white">
                    <a:lumMod val="95000"/>
                  </a:prstClr>
                </a:solidFill>
                <a:latin typeface="Times New Roman" pitchFamily="18" charset="0"/>
                <a:cs typeface="Times New Roman" pitchFamily="18" charset="0"/>
              </a:rPr>
              <a:t>Michela Zucca</a:t>
            </a:r>
          </a:p>
          <a:p>
            <a:pPr algn="ctr"/>
            <a:r>
              <a:rPr lang="it-IT" sz="800" b="1" dirty="0">
                <a:solidFill>
                  <a:prstClr val="white">
                    <a:lumMod val="95000"/>
                  </a:prstClr>
                </a:solidFill>
                <a:latin typeface="Times New Roman" pitchFamily="18" charset="0"/>
                <a:cs typeface="Times New Roman" pitchFamily="18" charset="0"/>
              </a:rPr>
              <a:t>Servizi Culturali</a:t>
            </a:r>
          </a:p>
        </p:txBody>
      </p:sp>
      <p:sp>
        <p:nvSpPr>
          <p:cNvPr id="6" name="CasellaDiTesto 5"/>
          <p:cNvSpPr txBox="1"/>
          <p:nvPr/>
        </p:nvSpPr>
        <p:spPr>
          <a:xfrm>
            <a:off x="-120187" y="0"/>
            <a:ext cx="9264187" cy="6494085"/>
          </a:xfrm>
          <a:prstGeom prst="rect">
            <a:avLst/>
          </a:prstGeom>
          <a:noFill/>
        </p:spPr>
        <p:txBody>
          <a:bodyPr wrap="square" rtlCol="0">
            <a:spAutoFit/>
          </a:bodyPr>
          <a:lstStyle/>
          <a:p>
            <a:pPr algn="ctr"/>
            <a:r>
              <a:rPr lang="it-IT" sz="3200" b="1" dirty="0" smtClean="0">
                <a:solidFill>
                  <a:srgbClr val="FF0000"/>
                </a:solidFill>
                <a:latin typeface="Times New Roman" pitchFamily="18" charset="0"/>
                <a:cs typeface="Times New Roman" pitchFamily="18" charset="0"/>
              </a:rPr>
              <a:t>Un’altra cosa è certa: non erano angeli del focolare. In molte sepolture femminili sono state ritrovate armi di vario tipo, fin dal Paleolitico: ciò significa che combattevano e cacciavano, come gli uomini. Se poi  si ribalta la concezione dell’archeologia ufficiale, che assegna il genere femminile solo alle figure  sessualmente definite (cioè che hanno la vulva o stanno partorendo), e non anche alla metà di quelle di genere neutro, si vede che le donne preistoriche facevano tutto quanto facevano i loro compagni maschi. Cioè cavalcavano, cacciavano, danzavano, </a:t>
            </a:r>
            <a:r>
              <a:rPr lang="it-IT" sz="3200" b="1" dirty="0" err="1" smtClean="0">
                <a:solidFill>
                  <a:srgbClr val="FF0000"/>
                </a:solidFill>
                <a:latin typeface="Times New Roman" pitchFamily="18" charset="0"/>
                <a:cs typeface="Times New Roman" pitchFamily="18" charset="0"/>
              </a:rPr>
              <a:t>esrcitavano</a:t>
            </a:r>
            <a:r>
              <a:rPr lang="it-IT" sz="3200" b="1" dirty="0" smtClean="0">
                <a:solidFill>
                  <a:srgbClr val="FF0000"/>
                </a:solidFill>
                <a:latin typeface="Times New Roman" pitchFamily="18" charset="0"/>
                <a:cs typeface="Times New Roman" pitchFamily="18" charset="0"/>
              </a:rPr>
              <a:t> una funziona religiosa </a:t>
            </a:r>
          </a:p>
          <a:p>
            <a:pPr algn="ctr"/>
            <a:r>
              <a:rPr lang="it-IT" sz="3200" b="1" dirty="0" smtClean="0">
                <a:solidFill>
                  <a:srgbClr val="FF0000"/>
                </a:solidFill>
                <a:latin typeface="Times New Roman" pitchFamily="18" charset="0"/>
                <a:cs typeface="Times New Roman" pitchFamily="18" charset="0"/>
              </a:rPr>
              <a:t>e sicuramente anche di leadership.  </a:t>
            </a:r>
            <a:endParaRPr lang="it-IT"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620105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00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7563" y="5562600"/>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332161" y="6499225"/>
            <a:ext cx="917239" cy="338554"/>
          </a:xfrm>
          <a:prstGeom prst="rect">
            <a:avLst/>
          </a:prstGeom>
          <a:noFill/>
        </p:spPr>
        <p:txBody>
          <a:bodyPr wrap="none" rtlCol="0">
            <a:spAutoFit/>
          </a:bodyPr>
          <a:lstStyle/>
          <a:p>
            <a:pPr algn="ctr"/>
            <a:r>
              <a:rPr lang="it-IT" sz="800" b="1" dirty="0">
                <a:solidFill>
                  <a:prstClr val="white">
                    <a:lumMod val="95000"/>
                  </a:prstClr>
                </a:solidFill>
                <a:latin typeface="Times New Roman" pitchFamily="18" charset="0"/>
                <a:cs typeface="Times New Roman" pitchFamily="18" charset="0"/>
              </a:rPr>
              <a:t>Michela Zucca</a:t>
            </a:r>
          </a:p>
          <a:p>
            <a:pPr algn="ctr"/>
            <a:r>
              <a:rPr lang="it-IT" sz="800" b="1" dirty="0">
                <a:solidFill>
                  <a:prstClr val="white">
                    <a:lumMod val="95000"/>
                  </a:prstClr>
                </a:solidFill>
                <a:latin typeface="Times New Roman" pitchFamily="18" charset="0"/>
                <a:cs typeface="Times New Roman" pitchFamily="18" charset="0"/>
              </a:rPr>
              <a:t>Servizi Culturali</a:t>
            </a:r>
          </a:p>
        </p:txBody>
      </p:sp>
      <p:sp>
        <p:nvSpPr>
          <p:cNvPr id="6" name="CasellaDiTesto 5"/>
          <p:cNvSpPr txBox="1"/>
          <p:nvPr/>
        </p:nvSpPr>
        <p:spPr>
          <a:xfrm>
            <a:off x="3126993" y="1196752"/>
            <a:ext cx="3493645" cy="1323439"/>
          </a:xfrm>
          <a:prstGeom prst="rect">
            <a:avLst/>
          </a:prstGeom>
          <a:noFill/>
        </p:spPr>
        <p:txBody>
          <a:bodyPr wrap="square" rtlCol="0">
            <a:spAutoFit/>
          </a:bodyPr>
          <a:lstStyle/>
          <a:p>
            <a:pPr algn="ctr"/>
            <a:r>
              <a:rPr lang="it-IT" sz="3200" b="1" dirty="0" smtClean="0">
                <a:solidFill>
                  <a:srgbClr val="FF0000"/>
                </a:solidFill>
                <a:latin typeface="Times New Roman" pitchFamily="18" charset="0"/>
                <a:cs typeface="Times New Roman" pitchFamily="18" charset="0"/>
              </a:rPr>
              <a:t>  </a:t>
            </a:r>
            <a:r>
              <a:rPr lang="it-IT" sz="4000" b="1" dirty="0" smtClean="0">
                <a:solidFill>
                  <a:srgbClr val="FF0000"/>
                </a:solidFill>
                <a:latin typeface="Times New Roman" pitchFamily="18" charset="0"/>
                <a:cs typeface="Times New Roman" pitchFamily="18" charset="0"/>
              </a:rPr>
              <a:t>Sciamano…..</a:t>
            </a:r>
          </a:p>
          <a:p>
            <a:pPr algn="ctr"/>
            <a:r>
              <a:rPr lang="it-IT" sz="4000" b="1" dirty="0" smtClean="0">
                <a:solidFill>
                  <a:srgbClr val="FF0000"/>
                </a:solidFill>
                <a:latin typeface="Times New Roman" pitchFamily="18" charset="0"/>
                <a:cs typeface="Times New Roman" pitchFamily="18" charset="0"/>
              </a:rPr>
              <a:t>O </a:t>
            </a:r>
            <a:r>
              <a:rPr lang="it-IT" sz="4000" b="1" dirty="0" err="1" smtClean="0">
                <a:solidFill>
                  <a:srgbClr val="FF0000"/>
                </a:solidFill>
                <a:latin typeface="Times New Roman" pitchFamily="18" charset="0"/>
                <a:cs typeface="Times New Roman" pitchFamily="18" charset="0"/>
              </a:rPr>
              <a:t>sciamana</a:t>
            </a:r>
            <a:r>
              <a:rPr lang="it-IT" sz="4000" b="1" dirty="0" smtClean="0">
                <a:solidFill>
                  <a:srgbClr val="FF0000"/>
                </a:solidFill>
                <a:latin typeface="Times New Roman" pitchFamily="18" charset="0"/>
                <a:cs typeface="Times New Roman" pitchFamily="18" charset="0"/>
              </a:rPr>
              <a:t>?!</a:t>
            </a:r>
            <a:endParaRPr lang="it-IT" sz="4000" b="1" dirty="0">
              <a:solidFill>
                <a:srgbClr val="FF0000"/>
              </a:solidFill>
              <a:latin typeface="Times New Roman" pitchFamily="18" charset="0"/>
              <a:cs typeface="Times New Roman" pitchFamily="18" charset="0"/>
            </a:endParaRPr>
          </a:p>
        </p:txBody>
      </p:sp>
      <p:pic>
        <p:nvPicPr>
          <p:cNvPr id="307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08" y="0"/>
            <a:ext cx="3108049"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0029" y="3421256"/>
            <a:ext cx="28575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0638" y="476672"/>
            <a:ext cx="2170142" cy="2578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21399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00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7563" y="5562600"/>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332161" y="6499225"/>
            <a:ext cx="917239" cy="338554"/>
          </a:xfrm>
          <a:prstGeom prst="rect">
            <a:avLst/>
          </a:prstGeom>
          <a:noFill/>
        </p:spPr>
        <p:txBody>
          <a:bodyPr wrap="none" rtlCol="0">
            <a:spAutoFit/>
          </a:bodyPr>
          <a:lstStyle/>
          <a:p>
            <a:pPr algn="ctr"/>
            <a:r>
              <a:rPr lang="it-IT" sz="800" b="1" dirty="0">
                <a:solidFill>
                  <a:prstClr val="white">
                    <a:lumMod val="95000"/>
                  </a:prstClr>
                </a:solidFill>
                <a:latin typeface="Times New Roman" pitchFamily="18" charset="0"/>
                <a:cs typeface="Times New Roman" pitchFamily="18" charset="0"/>
              </a:rPr>
              <a:t>Michela Zucca</a:t>
            </a:r>
          </a:p>
          <a:p>
            <a:pPr algn="ctr"/>
            <a:r>
              <a:rPr lang="it-IT" sz="800" b="1" dirty="0">
                <a:solidFill>
                  <a:prstClr val="white">
                    <a:lumMod val="95000"/>
                  </a:prstClr>
                </a:solidFill>
                <a:latin typeface="Times New Roman" pitchFamily="18" charset="0"/>
                <a:cs typeface="Times New Roman" pitchFamily="18" charset="0"/>
              </a:rPr>
              <a:t>Servizi Culturali</a:t>
            </a:r>
          </a:p>
        </p:txBody>
      </p:sp>
      <p:pic>
        <p:nvPicPr>
          <p:cNvPr id="19457"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210" y="-387424"/>
            <a:ext cx="7275522" cy="7377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asellaDiTesto 6"/>
          <p:cNvSpPr txBox="1"/>
          <p:nvPr/>
        </p:nvSpPr>
        <p:spPr>
          <a:xfrm>
            <a:off x="6872312" y="0"/>
            <a:ext cx="2271688" cy="6740307"/>
          </a:xfrm>
          <a:prstGeom prst="rect">
            <a:avLst/>
          </a:prstGeom>
          <a:noFill/>
        </p:spPr>
        <p:txBody>
          <a:bodyPr wrap="square" rtlCol="0">
            <a:spAutoFit/>
          </a:bodyPr>
          <a:lstStyle/>
          <a:p>
            <a:r>
              <a:rPr lang="it-IT" sz="2400" b="1" dirty="0">
                <a:solidFill>
                  <a:srgbClr val="FF0000"/>
                </a:solidFill>
                <a:latin typeface="Times New Roman" pitchFamily="18" charset="0"/>
                <a:cs typeface="Times New Roman" pitchFamily="18" charset="0"/>
              </a:rPr>
              <a:t>La donna di </a:t>
            </a:r>
            <a:r>
              <a:rPr lang="it-IT" sz="2400" b="1" dirty="0" err="1">
                <a:solidFill>
                  <a:srgbClr val="FF0000"/>
                </a:solidFill>
                <a:latin typeface="Times New Roman" pitchFamily="18" charset="0"/>
                <a:cs typeface="Times New Roman" pitchFamily="18" charset="0"/>
              </a:rPr>
              <a:t>Barum</a:t>
            </a:r>
            <a:r>
              <a:rPr lang="it-IT" sz="2400" b="1" dirty="0">
                <a:solidFill>
                  <a:srgbClr val="FF0000"/>
                </a:solidFill>
                <a:latin typeface="Times New Roman" pitchFamily="18" charset="0"/>
                <a:cs typeface="Times New Roman" pitchFamily="18" charset="0"/>
              </a:rPr>
              <a:t>,  al museo di Stoccolma, è una pescatrice d’altura di 9.000 anni fa. Sepolta con arpione, ami e coltello, creduta un uomo perché in possesso di armi. Con la Tac si scoprì che aveva </a:t>
            </a:r>
          </a:p>
          <a:p>
            <a:r>
              <a:rPr lang="it-IT" sz="2400" b="1" dirty="0">
                <a:solidFill>
                  <a:srgbClr val="FF0000"/>
                </a:solidFill>
                <a:latin typeface="Times New Roman" pitchFamily="18" charset="0"/>
                <a:cs typeface="Times New Roman" pitchFamily="18" charset="0"/>
              </a:rPr>
              <a:t>avuto nove figli….</a:t>
            </a:r>
          </a:p>
        </p:txBody>
      </p:sp>
    </p:spTree>
    <p:extLst>
      <p:ext uri="{BB962C8B-B14F-4D97-AF65-F5344CB8AC3E}">
        <p14:creationId xmlns:p14="http://schemas.microsoft.com/office/powerpoint/2010/main" val="9688432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a:xfrm>
            <a:off x="0" y="5157192"/>
            <a:ext cx="5046304" cy="968971"/>
          </a:xfrm>
        </p:spPr>
        <p:txBody>
          <a:bodyPr>
            <a:noAutofit/>
          </a:bodyPr>
          <a:lstStyle/>
          <a:p>
            <a:pPr marL="0" indent="0">
              <a:buNone/>
            </a:pPr>
            <a:r>
              <a:rPr lang="it-IT" sz="2800" dirty="0" smtClean="0">
                <a:solidFill>
                  <a:srgbClr val="FF0000"/>
                </a:solidFill>
                <a:latin typeface="Times New Roman" pitchFamily="18" charset="0"/>
                <a:cs typeface="Times New Roman" pitchFamily="18" charset="0"/>
              </a:rPr>
              <a:t>Lucy, la «prima donna», è stata ritrovata in Etiopia a ha 3 milioni di anni. </a:t>
            </a:r>
            <a:endParaRPr lang="it-IT" sz="2800" dirty="0">
              <a:solidFill>
                <a:srgbClr val="FF0000"/>
              </a:solidFill>
              <a:latin typeface="Times New Roman" pitchFamily="18" charset="0"/>
              <a:cs typeface="Times New Roman" pitchFamily="18" charset="0"/>
            </a:endParaRPr>
          </a:p>
        </p:txBody>
      </p:sp>
      <p:pic>
        <p:nvPicPr>
          <p:cNvPr id="10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3374" y="0"/>
            <a:ext cx="4100626" cy="6910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046304" cy="4669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84325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00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7563" y="5562600"/>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332161" y="6499225"/>
            <a:ext cx="917239" cy="338554"/>
          </a:xfrm>
          <a:prstGeom prst="rect">
            <a:avLst/>
          </a:prstGeom>
          <a:noFill/>
        </p:spPr>
        <p:txBody>
          <a:bodyPr wrap="none" rtlCol="0">
            <a:spAutoFit/>
          </a:bodyPr>
          <a:lstStyle/>
          <a:p>
            <a:pPr algn="ctr"/>
            <a:r>
              <a:rPr lang="it-IT" sz="800" b="1" dirty="0">
                <a:solidFill>
                  <a:prstClr val="white">
                    <a:lumMod val="95000"/>
                  </a:prstClr>
                </a:solidFill>
                <a:latin typeface="Times New Roman" pitchFamily="18" charset="0"/>
                <a:cs typeface="Times New Roman" pitchFamily="18" charset="0"/>
              </a:rPr>
              <a:t>Michela Zucca</a:t>
            </a:r>
          </a:p>
          <a:p>
            <a:pPr algn="ctr"/>
            <a:r>
              <a:rPr lang="it-IT" sz="800" b="1" dirty="0">
                <a:solidFill>
                  <a:prstClr val="white">
                    <a:lumMod val="95000"/>
                  </a:prstClr>
                </a:solidFill>
                <a:latin typeface="Times New Roman" pitchFamily="18" charset="0"/>
                <a:cs typeface="Times New Roman" pitchFamily="18" charset="0"/>
              </a:rPr>
              <a:t>Servizi Culturali</a:t>
            </a:r>
          </a:p>
        </p:txBody>
      </p:sp>
      <p:pic>
        <p:nvPicPr>
          <p:cNvPr id="20481"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04" y="0"/>
            <a:ext cx="4555311" cy="6854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asellaDiTesto 6"/>
          <p:cNvSpPr txBox="1"/>
          <p:nvPr/>
        </p:nvSpPr>
        <p:spPr>
          <a:xfrm>
            <a:off x="4540607" y="0"/>
            <a:ext cx="4619452" cy="7017306"/>
          </a:xfrm>
          <a:prstGeom prst="rect">
            <a:avLst/>
          </a:prstGeom>
          <a:noFill/>
        </p:spPr>
        <p:txBody>
          <a:bodyPr wrap="square" rtlCol="0">
            <a:spAutoFit/>
          </a:bodyPr>
          <a:lstStyle/>
          <a:p>
            <a:r>
              <a:rPr lang="it-IT" sz="2400" b="1" dirty="0" smtClean="0">
                <a:solidFill>
                  <a:srgbClr val="FF0000"/>
                </a:solidFill>
                <a:latin typeface="Times New Roman" pitchFamily="18" charset="0"/>
                <a:cs typeface="Times New Roman" pitchFamily="18" charset="0"/>
              </a:rPr>
              <a:t>Ancora oggi le sepolture sono considerate femminili o maschili a seconda degli oggetti che vi vengono ritrovati. L’analisi osteologica non viene effettuata se non in casi eccezionali. Ma si è scoperto  che, quando viene effettivamente svolta, molti degli scheletri che si consideravano maschi, sono, in realtà, femmine.  Ciò vuol dire che, anche se non si sono ritrovate tracce di matriarcato, gran parte delle culture dell’antica Europa erano civiltà </a:t>
            </a:r>
            <a:r>
              <a:rPr lang="it-IT" sz="2400" b="1" dirty="0" err="1" smtClean="0">
                <a:solidFill>
                  <a:srgbClr val="FF0000"/>
                </a:solidFill>
                <a:latin typeface="Times New Roman" pitchFamily="18" charset="0"/>
                <a:cs typeface="Times New Roman" pitchFamily="18" charset="0"/>
              </a:rPr>
              <a:t>matrifocali</a:t>
            </a:r>
            <a:r>
              <a:rPr lang="it-IT" sz="2400" b="1" dirty="0" smtClean="0">
                <a:solidFill>
                  <a:srgbClr val="FF0000"/>
                </a:solidFill>
                <a:latin typeface="Times New Roman" pitchFamily="18" charset="0"/>
                <a:cs typeface="Times New Roman" pitchFamily="18" charset="0"/>
              </a:rPr>
              <a:t>. Le tribù patriarcali arrivano dal Medio Oriente, ma rimangono circoscritte alle città e alla Grecia.  </a:t>
            </a:r>
          </a:p>
          <a:p>
            <a:endParaRPr lang="it-IT"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9701238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00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7563" y="5562600"/>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332161" y="6499225"/>
            <a:ext cx="917239" cy="338554"/>
          </a:xfrm>
          <a:prstGeom prst="rect">
            <a:avLst/>
          </a:prstGeom>
          <a:noFill/>
        </p:spPr>
        <p:txBody>
          <a:bodyPr wrap="none" rtlCol="0">
            <a:spAutoFit/>
          </a:bodyPr>
          <a:lstStyle/>
          <a:p>
            <a:pPr algn="ctr"/>
            <a:r>
              <a:rPr lang="it-IT" sz="800" b="1" dirty="0">
                <a:solidFill>
                  <a:prstClr val="white">
                    <a:lumMod val="95000"/>
                  </a:prstClr>
                </a:solidFill>
                <a:latin typeface="Times New Roman" pitchFamily="18" charset="0"/>
                <a:cs typeface="Times New Roman" pitchFamily="18" charset="0"/>
              </a:rPr>
              <a:t>Michela Zucca</a:t>
            </a:r>
          </a:p>
          <a:p>
            <a:pPr algn="ctr"/>
            <a:r>
              <a:rPr lang="it-IT" sz="800" b="1" dirty="0">
                <a:solidFill>
                  <a:prstClr val="white">
                    <a:lumMod val="95000"/>
                  </a:prstClr>
                </a:solidFill>
                <a:latin typeface="Times New Roman" pitchFamily="18" charset="0"/>
                <a:cs typeface="Times New Roman" pitchFamily="18" charset="0"/>
              </a:rPr>
              <a:t>Servizi Culturali</a:t>
            </a:r>
          </a:p>
        </p:txBody>
      </p:sp>
      <p:sp>
        <p:nvSpPr>
          <p:cNvPr id="6" name="CasellaDiTesto 5"/>
          <p:cNvSpPr txBox="1"/>
          <p:nvPr/>
        </p:nvSpPr>
        <p:spPr>
          <a:xfrm>
            <a:off x="0" y="-318026"/>
            <a:ext cx="9144000" cy="6971139"/>
          </a:xfrm>
          <a:prstGeom prst="rect">
            <a:avLst/>
          </a:prstGeom>
          <a:noFill/>
        </p:spPr>
        <p:txBody>
          <a:bodyPr wrap="square" rtlCol="0">
            <a:spAutoFit/>
          </a:bodyPr>
          <a:lstStyle/>
          <a:p>
            <a:pPr algn="ctr"/>
            <a:endParaRPr lang="it-IT" sz="2700" b="1" dirty="0" smtClean="0">
              <a:solidFill>
                <a:srgbClr val="FF0000"/>
              </a:solidFill>
              <a:latin typeface="Times New Roman" pitchFamily="18" charset="0"/>
              <a:cs typeface="Times New Roman" pitchFamily="18" charset="0"/>
            </a:endParaRPr>
          </a:p>
          <a:p>
            <a:pPr algn="ctr"/>
            <a:r>
              <a:rPr lang="it-IT" sz="2800" b="1" dirty="0" smtClean="0">
                <a:solidFill>
                  <a:srgbClr val="FF0000"/>
                </a:solidFill>
                <a:latin typeface="Times New Roman" pitchFamily="18" charset="0"/>
                <a:cs typeface="Times New Roman" pitchFamily="18" charset="0"/>
              </a:rPr>
              <a:t>La rivoluzione neolitica porta alla diffusione dell’agricoltura su larga scala: da molti studiosi viene considerata la causa della fine del diritto materno, perché ciò significa produzione di scorte familiari che permettono  la nascita di classi dirigenti ereditarie dedite alla guerra e poi al dominio delle tribù conquistate, in cui le donne diventano merce di scambio. In realtà però in gran parte delle società agricole le donne continuano a svolgere funzioni elevate. Ciò vuol dire che non è la forma agricola di sfruttamento del suolo  che determina i rapporti di genere. E’ piuttosto il sistema di proprietà: dove i mezzi di produzione sono privatizzati, dove comincia la divisione in classi le donne diventano merce. Come mogli. O come schiave. Vendute per la loro forza lavoro, la capacità riproduttiva, l’attrattiva sessuale.  </a:t>
            </a:r>
            <a:endParaRPr lang="it-IT"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0735274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PRESENTAZIONE IMMAGINI 15 dicembre 2007\2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52376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00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7563" y="5562600"/>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332161" y="6499225"/>
            <a:ext cx="917239" cy="338554"/>
          </a:xfrm>
          <a:prstGeom prst="rect">
            <a:avLst/>
          </a:prstGeom>
          <a:noFill/>
        </p:spPr>
        <p:txBody>
          <a:bodyPr wrap="none" rtlCol="0">
            <a:spAutoFit/>
          </a:bodyPr>
          <a:lstStyle/>
          <a:p>
            <a:pPr algn="ctr"/>
            <a:r>
              <a:rPr lang="it-IT" sz="800" b="1" dirty="0">
                <a:solidFill>
                  <a:prstClr val="white">
                    <a:lumMod val="95000"/>
                  </a:prstClr>
                </a:solidFill>
                <a:latin typeface="Times New Roman" pitchFamily="18" charset="0"/>
                <a:cs typeface="Times New Roman" pitchFamily="18" charset="0"/>
              </a:rPr>
              <a:t>Michela Zucca</a:t>
            </a:r>
          </a:p>
          <a:p>
            <a:pPr algn="ctr"/>
            <a:r>
              <a:rPr lang="it-IT" sz="800" b="1" dirty="0">
                <a:solidFill>
                  <a:prstClr val="white">
                    <a:lumMod val="95000"/>
                  </a:prstClr>
                </a:solidFill>
                <a:latin typeface="Times New Roman" pitchFamily="18" charset="0"/>
                <a:cs typeface="Times New Roman" pitchFamily="18" charset="0"/>
              </a:rPr>
              <a:t>Servizi Culturali</a:t>
            </a:r>
          </a:p>
        </p:txBody>
      </p:sp>
      <p:sp>
        <p:nvSpPr>
          <p:cNvPr id="6" name="CasellaDiTesto 5"/>
          <p:cNvSpPr txBox="1"/>
          <p:nvPr/>
        </p:nvSpPr>
        <p:spPr>
          <a:xfrm>
            <a:off x="-1" y="0"/>
            <a:ext cx="4237037" cy="6740307"/>
          </a:xfrm>
          <a:prstGeom prst="rect">
            <a:avLst/>
          </a:prstGeom>
          <a:noFill/>
        </p:spPr>
        <p:txBody>
          <a:bodyPr wrap="square" rtlCol="0">
            <a:spAutoFit/>
          </a:bodyPr>
          <a:lstStyle/>
          <a:p>
            <a:pPr algn="ctr"/>
            <a:r>
              <a:rPr lang="it-IT" sz="3600" b="1" dirty="0" smtClean="0">
                <a:solidFill>
                  <a:srgbClr val="FF0000"/>
                </a:solidFill>
                <a:latin typeface="Times New Roman" pitchFamily="18" charset="0"/>
                <a:cs typeface="Times New Roman" pitchFamily="18" charset="0"/>
              </a:rPr>
              <a:t>A </a:t>
            </a:r>
            <a:r>
              <a:rPr lang="it-IT" sz="3600" b="1" dirty="0" err="1" smtClean="0">
                <a:solidFill>
                  <a:srgbClr val="FF0000"/>
                </a:solidFill>
                <a:latin typeface="Times New Roman" pitchFamily="18" charset="0"/>
                <a:cs typeface="Times New Roman" pitchFamily="18" charset="0"/>
              </a:rPr>
              <a:t>Verrucchio</a:t>
            </a:r>
            <a:r>
              <a:rPr lang="it-IT" sz="3600" b="1" dirty="0" smtClean="0">
                <a:solidFill>
                  <a:srgbClr val="FF0000"/>
                </a:solidFill>
                <a:latin typeface="Times New Roman" pitchFamily="18" charset="0"/>
                <a:cs typeface="Times New Roman" pitchFamily="18" charset="0"/>
              </a:rPr>
              <a:t> (sopra Rimini) </a:t>
            </a:r>
            <a:r>
              <a:rPr lang="it-IT" sz="3600" b="1" dirty="0" smtClean="0">
                <a:solidFill>
                  <a:srgbClr val="FF0000"/>
                </a:solidFill>
                <a:latin typeface="Times New Roman" pitchFamily="18" charset="0"/>
                <a:cs typeface="Times New Roman" pitchFamily="18" charset="0"/>
              </a:rPr>
              <a:t>l’ascia è un oggetto unisex. Le sepolture femminili contengono armi di ogni tipo, compresi </a:t>
            </a:r>
            <a:r>
              <a:rPr lang="it-IT" sz="3600" b="1" dirty="0" smtClean="0">
                <a:solidFill>
                  <a:srgbClr val="FF0000"/>
                </a:solidFill>
                <a:latin typeface="Times New Roman" pitchFamily="18" charset="0"/>
                <a:cs typeface="Times New Roman" pitchFamily="18" charset="0"/>
              </a:rPr>
              <a:t> </a:t>
            </a:r>
            <a:r>
              <a:rPr lang="it-IT" sz="3600" b="1" dirty="0" smtClean="0">
                <a:solidFill>
                  <a:srgbClr val="FF0000"/>
                </a:solidFill>
                <a:latin typeface="Times New Roman" pitchFamily="18" charset="0"/>
                <a:cs typeface="Times New Roman" pitchFamily="18" charset="0"/>
              </a:rPr>
              <a:t>scudi, finimenti per cavalli e parti di carri da guerra. </a:t>
            </a:r>
            <a:r>
              <a:rPr lang="it-IT" sz="3600" b="1" dirty="0" smtClean="0">
                <a:solidFill>
                  <a:srgbClr val="FF0000"/>
                </a:solidFill>
                <a:latin typeface="Times New Roman" pitchFamily="18" charset="0"/>
                <a:cs typeface="Times New Roman" pitchFamily="18" charset="0"/>
              </a:rPr>
              <a:t>In una c’è anche il martello del colpo di grazia.   </a:t>
            </a:r>
            <a:endParaRPr lang="it-IT" sz="3600" b="1" dirty="0">
              <a:solidFill>
                <a:srgbClr val="FF0000"/>
              </a:solidFill>
              <a:latin typeface="Times New Roman" pitchFamily="18" charset="0"/>
              <a:cs typeface="Times New Roman" pitchFamily="18" charset="0"/>
            </a:endParaRPr>
          </a:p>
        </p:txBody>
      </p:sp>
      <p:pic>
        <p:nvPicPr>
          <p:cNvPr id="317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7037" y="0"/>
            <a:ext cx="49069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2044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D:\PRESENTAZIONE IMMAGINI 15 dicembre 2007\23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7129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810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D:\PRESENTAZIONE IMMAGINI 15 dicembre 2007\2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7062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8026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00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7563" y="5562600"/>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332161" y="6499225"/>
            <a:ext cx="917239" cy="338554"/>
          </a:xfrm>
          <a:prstGeom prst="rect">
            <a:avLst/>
          </a:prstGeom>
          <a:noFill/>
        </p:spPr>
        <p:txBody>
          <a:bodyPr wrap="none" rtlCol="0">
            <a:spAutoFit/>
          </a:bodyPr>
          <a:lstStyle/>
          <a:p>
            <a:pPr algn="ctr"/>
            <a:r>
              <a:rPr lang="it-IT" sz="800" b="1" dirty="0">
                <a:solidFill>
                  <a:prstClr val="white">
                    <a:lumMod val="95000"/>
                  </a:prstClr>
                </a:solidFill>
                <a:latin typeface="Times New Roman" pitchFamily="18" charset="0"/>
                <a:cs typeface="Times New Roman" pitchFamily="18" charset="0"/>
              </a:rPr>
              <a:t>Michela Zucca</a:t>
            </a:r>
          </a:p>
          <a:p>
            <a:pPr algn="ctr"/>
            <a:r>
              <a:rPr lang="it-IT" sz="800" b="1" dirty="0">
                <a:solidFill>
                  <a:prstClr val="white">
                    <a:lumMod val="95000"/>
                  </a:prstClr>
                </a:solidFill>
                <a:latin typeface="Times New Roman" pitchFamily="18" charset="0"/>
                <a:cs typeface="Times New Roman" pitchFamily="18" charset="0"/>
              </a:rPr>
              <a:t>Servizi Culturali</a:t>
            </a:r>
          </a:p>
        </p:txBody>
      </p:sp>
      <p:sp>
        <p:nvSpPr>
          <p:cNvPr id="6" name="CasellaDiTesto 5"/>
          <p:cNvSpPr txBox="1"/>
          <p:nvPr/>
        </p:nvSpPr>
        <p:spPr>
          <a:xfrm>
            <a:off x="0" y="0"/>
            <a:ext cx="9144000" cy="6124754"/>
          </a:xfrm>
          <a:prstGeom prst="rect">
            <a:avLst/>
          </a:prstGeom>
          <a:noFill/>
        </p:spPr>
        <p:txBody>
          <a:bodyPr wrap="square" rtlCol="0">
            <a:spAutoFit/>
          </a:bodyPr>
          <a:lstStyle/>
          <a:p>
            <a:r>
              <a:rPr lang="it-IT" sz="2800" b="1" dirty="0">
                <a:solidFill>
                  <a:srgbClr val="FF0000"/>
                </a:solidFill>
                <a:latin typeface="Times New Roman" pitchFamily="18" charset="0"/>
                <a:cs typeface="Times New Roman" pitchFamily="18" charset="0"/>
              </a:rPr>
              <a:t>Non hanno fretta di far sposare le ragazze; esse hanno lo stesso vigore giovanile dei maschi, e simile la statura: prendono marito quando hanno la medesima prestanza e robustezza del loro compagno, e i figli rinnovano la forza dei genitori. Lo zio materno onora come un padre i figli delle sorelle. Ritengono anzi che nelle donne vi sia qualcosa di inviolabile e di provvidenziale, non osano sottovalutare i loro consigli o trascurare i loro responsi. Abbiamo visto sotto l'impero del divo Vespasiano Veleda, a lungo ritenuta dea da parecchie persone; ma anche un tempo venerarono </a:t>
            </a:r>
            <a:r>
              <a:rPr lang="it-IT" sz="2800" b="1" dirty="0" err="1">
                <a:solidFill>
                  <a:srgbClr val="FF0000"/>
                </a:solidFill>
                <a:latin typeface="Times New Roman" pitchFamily="18" charset="0"/>
                <a:cs typeface="Times New Roman" pitchFamily="18" charset="0"/>
              </a:rPr>
              <a:t>Albruna</a:t>
            </a:r>
            <a:r>
              <a:rPr lang="it-IT" sz="2800" b="1" dirty="0">
                <a:solidFill>
                  <a:srgbClr val="FF0000"/>
                </a:solidFill>
                <a:latin typeface="Times New Roman" pitchFamily="18" charset="0"/>
                <a:cs typeface="Times New Roman" pitchFamily="18" charset="0"/>
              </a:rPr>
              <a:t> e parecchie altre donne, non per adulazione tanto meno per farne delle dee</a:t>
            </a:r>
            <a:r>
              <a:rPr lang="it-IT" sz="2800" b="1" dirty="0" smtClean="0">
                <a:solidFill>
                  <a:srgbClr val="FF0000"/>
                </a:solidFill>
                <a:latin typeface="Times New Roman" pitchFamily="18" charset="0"/>
                <a:cs typeface="Times New Roman" pitchFamily="18" charset="0"/>
              </a:rPr>
              <a:t>.</a:t>
            </a:r>
          </a:p>
          <a:p>
            <a:endParaRPr lang="it-IT" sz="2800" b="1" dirty="0">
              <a:solidFill>
                <a:srgbClr val="FF0000"/>
              </a:solidFill>
              <a:latin typeface="Times New Roman" pitchFamily="18" charset="0"/>
              <a:cs typeface="Times New Roman" pitchFamily="18" charset="0"/>
            </a:endParaRPr>
          </a:p>
          <a:p>
            <a:r>
              <a:rPr lang="it-IT" sz="2800" b="1" dirty="0">
                <a:solidFill>
                  <a:srgbClr val="FF0000"/>
                </a:solidFill>
                <a:latin typeface="Times New Roman" pitchFamily="18" charset="0"/>
                <a:cs typeface="Times New Roman" pitchFamily="18" charset="0"/>
              </a:rPr>
              <a:t>Tacito, </a:t>
            </a:r>
            <a:r>
              <a:rPr lang="it-IT" sz="2800" b="1" i="1" dirty="0">
                <a:solidFill>
                  <a:srgbClr val="FF0000"/>
                </a:solidFill>
                <a:latin typeface="Times New Roman" pitchFamily="18" charset="0"/>
                <a:cs typeface="Times New Roman" pitchFamily="18" charset="0"/>
              </a:rPr>
              <a:t>De Germania</a:t>
            </a:r>
            <a:r>
              <a:rPr lang="it-IT" sz="2800" b="1" dirty="0">
                <a:solidFill>
                  <a:srgbClr val="FF0000"/>
                </a:solidFill>
                <a:latin typeface="Times New Roman" pitchFamily="18" charset="0"/>
                <a:cs typeface="Times New Roman" pitchFamily="18" charset="0"/>
              </a:rPr>
              <a:t>, XX, VIII</a:t>
            </a:r>
          </a:p>
        </p:txBody>
      </p:sp>
    </p:spTree>
    <p:extLst>
      <p:ext uri="{BB962C8B-B14F-4D97-AF65-F5344CB8AC3E}">
        <p14:creationId xmlns:p14="http://schemas.microsoft.com/office/powerpoint/2010/main" val="15537697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00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7563" y="5562600"/>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332161" y="6499225"/>
            <a:ext cx="917239" cy="338554"/>
          </a:xfrm>
          <a:prstGeom prst="rect">
            <a:avLst/>
          </a:prstGeom>
          <a:noFill/>
        </p:spPr>
        <p:txBody>
          <a:bodyPr wrap="none" rtlCol="0">
            <a:spAutoFit/>
          </a:bodyPr>
          <a:lstStyle/>
          <a:p>
            <a:pPr algn="ctr"/>
            <a:r>
              <a:rPr lang="it-IT" sz="800" b="1" dirty="0">
                <a:solidFill>
                  <a:prstClr val="white">
                    <a:lumMod val="95000"/>
                  </a:prstClr>
                </a:solidFill>
                <a:latin typeface="Times New Roman" pitchFamily="18" charset="0"/>
                <a:cs typeface="Times New Roman" pitchFamily="18" charset="0"/>
              </a:rPr>
              <a:t>Michela Zucca</a:t>
            </a:r>
          </a:p>
          <a:p>
            <a:pPr algn="ctr"/>
            <a:r>
              <a:rPr lang="it-IT" sz="800" b="1" dirty="0">
                <a:solidFill>
                  <a:prstClr val="white">
                    <a:lumMod val="95000"/>
                  </a:prstClr>
                </a:solidFill>
                <a:latin typeface="Times New Roman" pitchFamily="18" charset="0"/>
                <a:cs typeface="Times New Roman" pitchFamily="18" charset="0"/>
              </a:rPr>
              <a:t>Servizi Culturali</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34" y="-243407"/>
            <a:ext cx="9257708" cy="7081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99049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00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7563" y="5562600"/>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332161" y="6499225"/>
            <a:ext cx="917239" cy="338554"/>
          </a:xfrm>
          <a:prstGeom prst="rect">
            <a:avLst/>
          </a:prstGeom>
          <a:noFill/>
        </p:spPr>
        <p:txBody>
          <a:bodyPr wrap="none" rtlCol="0">
            <a:spAutoFit/>
          </a:bodyPr>
          <a:lstStyle/>
          <a:p>
            <a:pPr algn="ctr"/>
            <a:r>
              <a:rPr lang="it-IT" sz="800" b="1" dirty="0">
                <a:solidFill>
                  <a:prstClr val="white">
                    <a:lumMod val="95000"/>
                  </a:prstClr>
                </a:solidFill>
                <a:latin typeface="Times New Roman" pitchFamily="18" charset="0"/>
                <a:cs typeface="Times New Roman" pitchFamily="18" charset="0"/>
              </a:rPr>
              <a:t>Michela Zucca</a:t>
            </a:r>
          </a:p>
          <a:p>
            <a:pPr algn="ctr"/>
            <a:r>
              <a:rPr lang="it-IT" sz="800" b="1" dirty="0">
                <a:solidFill>
                  <a:prstClr val="white">
                    <a:lumMod val="95000"/>
                  </a:prstClr>
                </a:solidFill>
                <a:latin typeface="Times New Roman" pitchFamily="18" charset="0"/>
                <a:cs typeface="Times New Roman" pitchFamily="18" charset="0"/>
              </a:rPr>
              <a:t>Servizi Culturali</a:t>
            </a:r>
          </a:p>
        </p:txBody>
      </p:sp>
      <p:sp>
        <p:nvSpPr>
          <p:cNvPr id="6" name="Rettangolo 5"/>
          <p:cNvSpPr/>
          <p:nvPr/>
        </p:nvSpPr>
        <p:spPr>
          <a:xfrm>
            <a:off x="0" y="0"/>
            <a:ext cx="9144000" cy="6494085"/>
          </a:xfrm>
          <a:prstGeom prst="rect">
            <a:avLst/>
          </a:prstGeom>
        </p:spPr>
        <p:txBody>
          <a:bodyPr wrap="square">
            <a:spAutoFit/>
          </a:bodyPr>
          <a:lstStyle/>
          <a:p>
            <a:r>
              <a:rPr lang="it-IT" sz="3200" b="1" dirty="0">
                <a:solidFill>
                  <a:srgbClr val="FF0000"/>
                </a:solidFill>
                <a:latin typeface="Times New Roman" pitchFamily="18" charset="0"/>
                <a:cs typeface="Times New Roman" pitchFamily="18" charset="0"/>
              </a:rPr>
              <a:t>Tacito si stupisce perché i Germani lasciano “qualsiasi loro affare alle loro donne”: amministrazione del patrimonio, conduzione dell’azienda di famiglia, gran parte delle professioni a parte alcune, molto specifiche; e poi tutte le decisioni importanti. I maschi, quando non sono in battaglia, passano la giornata in stato semi catatonico, ad oziare, lasciando fare ogni cosa alle mogli, fidandosi ciecamente di loro senza controllarle né preoccuparsi di quello che fanno. La religione poi, è matriarcale; sono le donne che gestiscono il rapporto col divino e interpretano i presagi. </a:t>
            </a:r>
            <a:endParaRPr lang="it-IT"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446220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87" y="0"/>
            <a:ext cx="91600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7563" y="5562600"/>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332161" y="6499225"/>
            <a:ext cx="917239" cy="338554"/>
          </a:xfrm>
          <a:prstGeom prst="rect">
            <a:avLst/>
          </a:prstGeom>
          <a:noFill/>
        </p:spPr>
        <p:txBody>
          <a:bodyPr wrap="none" rtlCol="0">
            <a:spAutoFit/>
          </a:bodyPr>
          <a:lstStyle/>
          <a:p>
            <a:pPr algn="ctr"/>
            <a:r>
              <a:rPr lang="it-IT" sz="800" b="1" dirty="0">
                <a:solidFill>
                  <a:prstClr val="white">
                    <a:lumMod val="95000"/>
                  </a:prstClr>
                </a:solidFill>
                <a:latin typeface="Times New Roman" pitchFamily="18" charset="0"/>
                <a:cs typeface="Times New Roman" pitchFamily="18" charset="0"/>
              </a:rPr>
              <a:t>Michela Zucca</a:t>
            </a:r>
          </a:p>
          <a:p>
            <a:pPr algn="ctr"/>
            <a:r>
              <a:rPr lang="it-IT" sz="800" b="1" dirty="0">
                <a:solidFill>
                  <a:prstClr val="white">
                    <a:lumMod val="95000"/>
                  </a:prstClr>
                </a:solidFill>
                <a:latin typeface="Times New Roman" pitchFamily="18" charset="0"/>
                <a:cs typeface="Times New Roman" pitchFamily="18" charset="0"/>
              </a:rPr>
              <a:t>Servizi Culturali</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2348880"/>
            <a:ext cx="4762500" cy="466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90877" y="188640"/>
            <a:ext cx="3571875" cy="476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asellaDiTesto 6"/>
          <p:cNvSpPr txBox="1"/>
          <p:nvPr/>
        </p:nvSpPr>
        <p:spPr>
          <a:xfrm>
            <a:off x="-28387" y="-14560"/>
            <a:ext cx="5896531" cy="2308324"/>
          </a:xfrm>
          <a:prstGeom prst="rect">
            <a:avLst/>
          </a:prstGeom>
          <a:noFill/>
        </p:spPr>
        <p:txBody>
          <a:bodyPr wrap="square" rtlCol="0">
            <a:spAutoFit/>
          </a:bodyPr>
          <a:lstStyle/>
          <a:p>
            <a:r>
              <a:rPr lang="it-IT" sz="2400" b="1" dirty="0" smtClean="0">
                <a:solidFill>
                  <a:srgbClr val="FF0000"/>
                </a:solidFill>
                <a:latin typeface="Times New Roman" pitchFamily="18" charset="0"/>
                <a:cs typeface="Times New Roman" pitchFamily="18" charset="0"/>
              </a:rPr>
              <a:t>Le divinità femminili sono armate e terribili. Nere come l’oltretomba, se i maschi vogliono servirle si devono evirare; se  riescono a vederle nella foresta – loro ambiente di elezione, come la montagna – sono divorati dai cani. </a:t>
            </a:r>
            <a:endParaRPr lang="it-IT" sz="2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7279286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00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7563" y="5562600"/>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332161" y="6499225"/>
            <a:ext cx="917239" cy="338554"/>
          </a:xfrm>
          <a:prstGeom prst="rect">
            <a:avLst/>
          </a:prstGeom>
          <a:noFill/>
        </p:spPr>
        <p:txBody>
          <a:bodyPr wrap="none" rtlCol="0">
            <a:spAutoFit/>
          </a:bodyPr>
          <a:lstStyle/>
          <a:p>
            <a:pPr algn="ctr"/>
            <a:r>
              <a:rPr lang="it-IT" sz="800" b="1" dirty="0">
                <a:solidFill>
                  <a:prstClr val="white">
                    <a:lumMod val="95000"/>
                  </a:prstClr>
                </a:solidFill>
                <a:latin typeface="Times New Roman" pitchFamily="18" charset="0"/>
                <a:cs typeface="Times New Roman" pitchFamily="18" charset="0"/>
              </a:rPr>
              <a:t>Michela Zucca</a:t>
            </a:r>
          </a:p>
          <a:p>
            <a:pPr algn="ctr"/>
            <a:r>
              <a:rPr lang="it-IT" sz="800" b="1" dirty="0">
                <a:solidFill>
                  <a:prstClr val="white">
                    <a:lumMod val="95000"/>
                  </a:prstClr>
                </a:solidFill>
                <a:latin typeface="Times New Roman" pitchFamily="18" charset="0"/>
                <a:cs typeface="Times New Roman" pitchFamily="18" charset="0"/>
              </a:rPr>
              <a:t>Servizi Culturali</a:t>
            </a:r>
          </a:p>
        </p:txBody>
      </p:sp>
      <p:sp>
        <p:nvSpPr>
          <p:cNvPr id="6" name="CasellaDiTesto 5"/>
          <p:cNvSpPr txBox="1"/>
          <p:nvPr/>
        </p:nvSpPr>
        <p:spPr>
          <a:xfrm>
            <a:off x="0" y="0"/>
            <a:ext cx="9144000" cy="6771084"/>
          </a:xfrm>
          <a:prstGeom prst="rect">
            <a:avLst/>
          </a:prstGeom>
          <a:noFill/>
        </p:spPr>
        <p:txBody>
          <a:bodyPr wrap="square" rtlCol="0">
            <a:spAutoFit/>
          </a:bodyPr>
          <a:lstStyle/>
          <a:p>
            <a:pPr algn="ctr"/>
            <a:r>
              <a:rPr lang="it-IT" sz="6200" b="1" dirty="0" smtClean="0">
                <a:solidFill>
                  <a:srgbClr val="FF0000"/>
                </a:solidFill>
                <a:latin typeface="Times New Roman" pitchFamily="18" charset="0"/>
                <a:cs typeface="Times New Roman" pitchFamily="18" charset="0"/>
              </a:rPr>
              <a:t>Non siamo in grado di dire molto su quelle antiche donne. </a:t>
            </a:r>
          </a:p>
          <a:p>
            <a:pPr algn="ctr"/>
            <a:r>
              <a:rPr lang="it-IT" sz="6200" b="1" dirty="0" smtClean="0">
                <a:solidFill>
                  <a:srgbClr val="FF0000"/>
                </a:solidFill>
                <a:latin typeface="Times New Roman" pitchFamily="18" charset="0"/>
                <a:cs typeface="Times New Roman" pitchFamily="18" charset="0"/>
              </a:rPr>
              <a:t>Ma una cosa è certa: le rappresentazioni arcaiche sono nella stragrande maggioranza femminili. </a:t>
            </a:r>
            <a:endParaRPr lang="it-IT" sz="6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620105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87" y="0"/>
            <a:ext cx="91600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7563" y="5562600"/>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332161" y="6499225"/>
            <a:ext cx="917239" cy="338554"/>
          </a:xfrm>
          <a:prstGeom prst="rect">
            <a:avLst/>
          </a:prstGeom>
          <a:noFill/>
        </p:spPr>
        <p:txBody>
          <a:bodyPr wrap="none" rtlCol="0">
            <a:spAutoFit/>
          </a:bodyPr>
          <a:lstStyle/>
          <a:p>
            <a:pPr algn="ctr"/>
            <a:r>
              <a:rPr lang="it-IT" sz="800" b="1" dirty="0">
                <a:solidFill>
                  <a:prstClr val="white">
                    <a:lumMod val="95000"/>
                  </a:prstClr>
                </a:solidFill>
                <a:latin typeface="Times New Roman" pitchFamily="18" charset="0"/>
                <a:cs typeface="Times New Roman" pitchFamily="18" charset="0"/>
              </a:rPr>
              <a:t>Michela Zucca</a:t>
            </a:r>
          </a:p>
          <a:p>
            <a:pPr algn="ctr"/>
            <a:r>
              <a:rPr lang="it-IT" sz="800" b="1" dirty="0">
                <a:solidFill>
                  <a:prstClr val="white">
                    <a:lumMod val="95000"/>
                  </a:prstClr>
                </a:solidFill>
                <a:latin typeface="Times New Roman" pitchFamily="18" charset="0"/>
                <a:cs typeface="Times New Roman" pitchFamily="18" charset="0"/>
              </a:rPr>
              <a:t>Servizi Culturali</a:t>
            </a:r>
          </a:p>
        </p:txBody>
      </p:sp>
      <p:sp>
        <p:nvSpPr>
          <p:cNvPr id="7" name="CasellaDiTesto 6"/>
          <p:cNvSpPr txBox="1"/>
          <p:nvPr/>
        </p:nvSpPr>
        <p:spPr>
          <a:xfrm>
            <a:off x="-69027" y="-14561"/>
            <a:ext cx="9160059" cy="6924973"/>
          </a:xfrm>
          <a:prstGeom prst="rect">
            <a:avLst/>
          </a:prstGeom>
          <a:noFill/>
        </p:spPr>
        <p:txBody>
          <a:bodyPr wrap="square" rtlCol="0">
            <a:spAutoFit/>
          </a:bodyPr>
          <a:lstStyle/>
          <a:p>
            <a:r>
              <a:rPr lang="it-IT" sz="2800" b="1" dirty="0">
                <a:solidFill>
                  <a:srgbClr val="FF0000"/>
                </a:solidFill>
                <a:latin typeface="Times New Roman" pitchFamily="18" charset="0"/>
                <a:cs typeface="Times New Roman" pitchFamily="18" charset="0"/>
              </a:rPr>
              <a:t>Sono soddisfatti di una sola moglie, ad eccezione di pochissimi. Non è la moglie a portare la dote al marito, bensì il contrario. Intervengono i genitori e i parenti e valutano i doni, scelti non per soddisfare i piaceri femminili o affinché la novella sposa se ne adorni, ma che consistono in buoi, in un cavallo bardato, in uno scudo con framea e spada. In cambio di questi doni si riceve la moglie, che, a sua volta, porta qualche arma al marito: questo è il legame più solido, questo l'antico rito, queste le divinità nuziali. E affinché la donna non si ritenga estranea ai pensieri di gloria militare o esente dai pericoli della guerra, quando si celebra il matrimonio le viene ricordato che viene come compagna nelle fatiche e nei pericoli, per subire e affrontare la stessa sorte, così in pace come in guerra. </a:t>
            </a:r>
            <a:endParaRPr lang="it-IT" sz="2800" b="1" dirty="0" smtClean="0">
              <a:solidFill>
                <a:srgbClr val="FF0000"/>
              </a:solidFill>
              <a:latin typeface="Times New Roman" pitchFamily="18" charset="0"/>
              <a:cs typeface="Times New Roman" pitchFamily="18" charset="0"/>
            </a:endParaRPr>
          </a:p>
          <a:p>
            <a:r>
              <a:rPr lang="it-IT" sz="2400" b="1" dirty="0">
                <a:solidFill>
                  <a:srgbClr val="FF0000"/>
                </a:solidFill>
                <a:latin typeface="Times New Roman" pitchFamily="18" charset="0"/>
                <a:cs typeface="Times New Roman" pitchFamily="18" charset="0"/>
              </a:rPr>
              <a:t>Tacito, </a:t>
            </a:r>
            <a:r>
              <a:rPr lang="it-IT" sz="2400" b="1" i="1" dirty="0">
                <a:solidFill>
                  <a:srgbClr val="FF0000"/>
                </a:solidFill>
                <a:latin typeface="Times New Roman" pitchFamily="18" charset="0"/>
                <a:cs typeface="Times New Roman" pitchFamily="18" charset="0"/>
              </a:rPr>
              <a:t>De Germania</a:t>
            </a:r>
            <a:r>
              <a:rPr lang="it-IT" sz="2400" b="1" dirty="0">
                <a:solidFill>
                  <a:srgbClr val="FF0000"/>
                </a:solidFill>
                <a:latin typeface="Times New Roman" pitchFamily="18" charset="0"/>
                <a:cs typeface="Times New Roman" pitchFamily="18" charset="0"/>
              </a:rPr>
              <a:t>, XX, </a:t>
            </a:r>
            <a:r>
              <a:rPr lang="it-IT" sz="2400" b="1" dirty="0" smtClean="0">
                <a:solidFill>
                  <a:srgbClr val="FF0000"/>
                </a:solidFill>
                <a:latin typeface="Times New Roman" pitchFamily="18" charset="0"/>
                <a:cs typeface="Times New Roman" pitchFamily="18" charset="0"/>
              </a:rPr>
              <a:t>XVIII. </a:t>
            </a:r>
            <a:endParaRPr lang="it-IT" sz="2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6408637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87" y="-14560"/>
            <a:ext cx="9172387" cy="6881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7563" y="5562600"/>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332161" y="6499225"/>
            <a:ext cx="917239" cy="338554"/>
          </a:xfrm>
          <a:prstGeom prst="rect">
            <a:avLst/>
          </a:prstGeom>
          <a:noFill/>
        </p:spPr>
        <p:txBody>
          <a:bodyPr wrap="none" rtlCol="0">
            <a:spAutoFit/>
          </a:bodyPr>
          <a:lstStyle/>
          <a:p>
            <a:pPr algn="ctr"/>
            <a:r>
              <a:rPr lang="it-IT" sz="800" b="1" dirty="0">
                <a:solidFill>
                  <a:prstClr val="white">
                    <a:lumMod val="95000"/>
                  </a:prstClr>
                </a:solidFill>
                <a:latin typeface="Times New Roman" pitchFamily="18" charset="0"/>
                <a:cs typeface="Times New Roman" pitchFamily="18" charset="0"/>
              </a:rPr>
              <a:t>Michela Zucca</a:t>
            </a:r>
          </a:p>
          <a:p>
            <a:pPr algn="ctr"/>
            <a:r>
              <a:rPr lang="it-IT" sz="800" b="1" dirty="0">
                <a:solidFill>
                  <a:prstClr val="white">
                    <a:lumMod val="95000"/>
                  </a:prstClr>
                </a:solidFill>
                <a:latin typeface="Times New Roman" pitchFamily="18" charset="0"/>
                <a:cs typeface="Times New Roman" pitchFamily="18" charset="0"/>
              </a:rPr>
              <a:t>Servizi Culturali</a:t>
            </a:r>
          </a:p>
        </p:txBody>
      </p:sp>
      <p:sp>
        <p:nvSpPr>
          <p:cNvPr id="7" name="CasellaDiTesto 6"/>
          <p:cNvSpPr txBox="1"/>
          <p:nvPr/>
        </p:nvSpPr>
        <p:spPr>
          <a:xfrm>
            <a:off x="5782672" y="-14561"/>
            <a:ext cx="3308360" cy="6740307"/>
          </a:xfrm>
          <a:prstGeom prst="rect">
            <a:avLst/>
          </a:prstGeom>
          <a:noFill/>
        </p:spPr>
        <p:txBody>
          <a:bodyPr wrap="square" rtlCol="0">
            <a:spAutoFit/>
          </a:bodyPr>
          <a:lstStyle/>
          <a:p>
            <a:r>
              <a:rPr lang="it-IT" sz="2400" b="1" dirty="0" smtClean="0">
                <a:solidFill>
                  <a:srgbClr val="FF0000"/>
                </a:solidFill>
                <a:latin typeface="Times New Roman" pitchFamily="18" charset="0"/>
                <a:cs typeface="Times New Roman" pitchFamily="18" charset="0"/>
              </a:rPr>
              <a:t>Le società </a:t>
            </a:r>
            <a:r>
              <a:rPr lang="it-IT" sz="2400" b="1" dirty="0" err="1" smtClean="0">
                <a:solidFill>
                  <a:srgbClr val="FF0000"/>
                </a:solidFill>
                <a:latin typeface="Times New Roman" pitchFamily="18" charset="0"/>
                <a:cs typeface="Times New Roman" pitchFamily="18" charset="0"/>
              </a:rPr>
              <a:t>matrifocali</a:t>
            </a:r>
            <a:r>
              <a:rPr lang="it-IT" sz="2400" b="1" dirty="0" smtClean="0">
                <a:solidFill>
                  <a:srgbClr val="FF0000"/>
                </a:solidFill>
                <a:latin typeface="Times New Roman" pitchFamily="18" charset="0"/>
                <a:cs typeface="Times New Roman" pitchFamily="18" charset="0"/>
              </a:rPr>
              <a:t> egualitarie, in cui non esiste quasi la proprietà privata, è assente l’aristocrazia e la schiavitù,  i capi in guerra sono eletti dall’assemblea del popolo in armi e le donne combattono,  resistono all’attacco delle culture patriarcali lontano dei luoghi di concentrazione e riproduzione del potere: fuori delle città, nelle campagne, sulle montagne, nei boschi.  </a:t>
            </a:r>
            <a:endParaRPr lang="it-IT" sz="2400" b="1" dirty="0">
              <a:solidFill>
                <a:srgbClr val="FF0000"/>
              </a:solidFill>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87" y="-5456"/>
            <a:ext cx="5811059" cy="6863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37396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87" y="-14560"/>
            <a:ext cx="9172387" cy="6881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7563" y="5562600"/>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332161" y="6499225"/>
            <a:ext cx="917239" cy="338554"/>
          </a:xfrm>
          <a:prstGeom prst="rect">
            <a:avLst/>
          </a:prstGeom>
          <a:noFill/>
        </p:spPr>
        <p:txBody>
          <a:bodyPr wrap="none" rtlCol="0">
            <a:spAutoFit/>
          </a:bodyPr>
          <a:lstStyle/>
          <a:p>
            <a:pPr algn="ctr"/>
            <a:r>
              <a:rPr lang="it-IT" sz="800" b="1" dirty="0">
                <a:solidFill>
                  <a:prstClr val="white">
                    <a:lumMod val="95000"/>
                  </a:prstClr>
                </a:solidFill>
                <a:latin typeface="Times New Roman" pitchFamily="18" charset="0"/>
                <a:cs typeface="Times New Roman" pitchFamily="18" charset="0"/>
              </a:rPr>
              <a:t>Michela Zucca</a:t>
            </a:r>
          </a:p>
          <a:p>
            <a:pPr algn="ctr"/>
            <a:r>
              <a:rPr lang="it-IT" sz="800" b="1" dirty="0">
                <a:solidFill>
                  <a:prstClr val="white">
                    <a:lumMod val="95000"/>
                  </a:prstClr>
                </a:solidFill>
                <a:latin typeface="Times New Roman" pitchFamily="18" charset="0"/>
                <a:cs typeface="Times New Roman" pitchFamily="18" charset="0"/>
              </a:rPr>
              <a:t>Servizi Culturali</a:t>
            </a:r>
          </a:p>
        </p:txBody>
      </p:sp>
      <p:sp>
        <p:nvSpPr>
          <p:cNvPr id="7" name="CasellaDiTesto 6"/>
          <p:cNvSpPr txBox="1"/>
          <p:nvPr/>
        </p:nvSpPr>
        <p:spPr>
          <a:xfrm>
            <a:off x="2339752" y="4581128"/>
            <a:ext cx="990640" cy="830997"/>
          </a:xfrm>
          <a:prstGeom prst="rect">
            <a:avLst/>
          </a:prstGeom>
          <a:noFill/>
        </p:spPr>
        <p:txBody>
          <a:bodyPr wrap="square" rtlCol="0">
            <a:spAutoFit/>
          </a:bodyPr>
          <a:lstStyle/>
          <a:p>
            <a:r>
              <a:rPr lang="it-IT" sz="2400" b="1" dirty="0" smtClean="0">
                <a:solidFill>
                  <a:srgbClr val="FF0000"/>
                </a:solidFill>
                <a:latin typeface="Times New Roman" pitchFamily="18" charset="0"/>
                <a:cs typeface="Times New Roman" pitchFamily="18" charset="0"/>
              </a:rPr>
              <a:t>boschi.  </a:t>
            </a:r>
            <a:endParaRPr lang="it-IT" sz="2400" b="1" dirty="0">
              <a:solidFill>
                <a:srgbClr val="FF0000"/>
              </a:solidFill>
              <a:latin typeface="Times New Roman" pitchFamily="18" charset="0"/>
              <a:cs typeface="Times New Roman" pitchFamily="18" charset="0"/>
            </a:endParaRPr>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78" y="7184"/>
            <a:ext cx="9288778" cy="6850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107504" y="5890416"/>
            <a:ext cx="8856984" cy="923330"/>
          </a:xfrm>
          <a:prstGeom prst="rect">
            <a:avLst/>
          </a:prstGeom>
          <a:noFill/>
        </p:spPr>
        <p:txBody>
          <a:bodyPr wrap="square" rtlCol="0">
            <a:spAutoFit/>
          </a:bodyPr>
          <a:lstStyle/>
          <a:p>
            <a:r>
              <a:rPr lang="it-IT" b="1" dirty="0" smtClean="0">
                <a:solidFill>
                  <a:srgbClr val="FF0000"/>
                </a:solidFill>
                <a:latin typeface="Times New Roman" pitchFamily="18" charset="0"/>
                <a:cs typeface="Times New Roman" pitchFamily="18" charset="0"/>
              </a:rPr>
              <a:t>Anche fra gli Etruschi le donne godevano di una condizione di parità: non c’è traccia di pedofilia né di sodomia, esisteva il matronimico, partecipavano alla vita pubblica con i mariti, talvolta erano sepolte su carro da guerra…..     </a:t>
            </a:r>
            <a:endParaRPr lang="it-IT"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9808933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00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7563" y="5562600"/>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332161" y="6499225"/>
            <a:ext cx="917239" cy="338554"/>
          </a:xfrm>
          <a:prstGeom prst="rect">
            <a:avLst/>
          </a:prstGeom>
          <a:noFill/>
        </p:spPr>
        <p:txBody>
          <a:bodyPr wrap="none" rtlCol="0">
            <a:spAutoFit/>
          </a:bodyPr>
          <a:lstStyle/>
          <a:p>
            <a:pPr algn="ctr"/>
            <a:r>
              <a:rPr lang="it-IT" sz="800" b="1" dirty="0">
                <a:solidFill>
                  <a:prstClr val="white">
                    <a:lumMod val="95000"/>
                  </a:prstClr>
                </a:solidFill>
                <a:latin typeface="Times New Roman" pitchFamily="18" charset="0"/>
                <a:cs typeface="Times New Roman" pitchFamily="18" charset="0"/>
              </a:rPr>
              <a:t>Michela Zucca</a:t>
            </a:r>
          </a:p>
          <a:p>
            <a:pPr algn="ctr"/>
            <a:r>
              <a:rPr lang="it-IT" sz="800" b="1" dirty="0">
                <a:solidFill>
                  <a:prstClr val="white">
                    <a:lumMod val="95000"/>
                  </a:prstClr>
                </a:solidFill>
                <a:latin typeface="Times New Roman" pitchFamily="18" charset="0"/>
                <a:cs typeface="Times New Roman" pitchFamily="18" charset="0"/>
              </a:rPr>
              <a:t>Servizi Culturali</a:t>
            </a:r>
          </a:p>
        </p:txBody>
      </p:sp>
      <p:sp>
        <p:nvSpPr>
          <p:cNvPr id="6" name="CasellaDiTesto 5"/>
          <p:cNvSpPr txBox="1"/>
          <p:nvPr/>
        </p:nvSpPr>
        <p:spPr>
          <a:xfrm>
            <a:off x="0" y="-13226"/>
            <a:ext cx="9144000" cy="6555641"/>
          </a:xfrm>
          <a:prstGeom prst="rect">
            <a:avLst/>
          </a:prstGeom>
          <a:noFill/>
        </p:spPr>
        <p:txBody>
          <a:bodyPr wrap="square" rtlCol="0">
            <a:spAutoFit/>
          </a:bodyPr>
          <a:lstStyle/>
          <a:p>
            <a:pPr algn="ctr"/>
            <a:r>
              <a:rPr lang="it-IT" sz="4800" b="1" dirty="0" smtClean="0">
                <a:solidFill>
                  <a:srgbClr val="FF0000"/>
                </a:solidFill>
                <a:latin typeface="Times New Roman" pitchFamily="18" charset="0"/>
                <a:cs typeface="Times New Roman" pitchFamily="18" charset="0"/>
              </a:rPr>
              <a:t>LA SITUAZIONE E’ COMPLETAMENTE DIVERSA IN QUELLE CHE SI CONSIDERANO LE DUE CULTURE PIU’ «CIVLI» DELL’ANTICHITA’: GRECIA E ROMA .</a:t>
            </a:r>
            <a:r>
              <a:rPr lang="it-IT" sz="2800" b="1" dirty="0" smtClean="0">
                <a:solidFill>
                  <a:srgbClr val="FF0000"/>
                </a:solidFill>
                <a:latin typeface="Times New Roman" pitchFamily="18" charset="0"/>
                <a:cs typeface="Times New Roman" pitchFamily="18" charset="0"/>
              </a:rPr>
              <a:t>  </a:t>
            </a:r>
          </a:p>
          <a:p>
            <a:pPr algn="ctr"/>
            <a:r>
              <a:rPr lang="it-IT" sz="2800" b="1" dirty="0" smtClean="0">
                <a:solidFill>
                  <a:srgbClr val="FF0000"/>
                </a:solidFill>
                <a:latin typeface="Times New Roman" pitchFamily="18" charset="0"/>
                <a:cs typeface="Times New Roman" pitchFamily="18" charset="0"/>
              </a:rPr>
              <a:t>E CHE ABBOPNDANO DI STUPRI E DI </a:t>
            </a:r>
            <a:r>
              <a:rPr lang="it-IT" sz="2800" b="1" smtClean="0">
                <a:solidFill>
                  <a:srgbClr val="FF0000"/>
                </a:solidFill>
                <a:latin typeface="Times New Roman" pitchFamily="18" charset="0"/>
                <a:cs typeface="Times New Roman" pitchFamily="18" charset="0"/>
              </a:rPr>
              <a:t>SACRIFICI RITUALI DI DONNE, COMMESSI DA DEI O DA RE, </a:t>
            </a:r>
          </a:p>
          <a:p>
            <a:pPr algn="ctr"/>
            <a:r>
              <a:rPr lang="it-IT" sz="2800" b="1" dirty="0" smtClean="0">
                <a:solidFill>
                  <a:srgbClr val="FF0000"/>
                </a:solidFill>
                <a:latin typeface="Times New Roman" pitchFamily="18" charset="0"/>
                <a:cs typeface="Times New Roman" pitchFamily="18" charset="0"/>
              </a:rPr>
              <a:t>IN PACE E IN GUERRA, SEMPRE E COMUNQUE….. </a:t>
            </a:r>
            <a:endParaRPr lang="it-IT"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7870710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00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7563" y="5562600"/>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332161" y="6499225"/>
            <a:ext cx="917239" cy="338554"/>
          </a:xfrm>
          <a:prstGeom prst="rect">
            <a:avLst/>
          </a:prstGeom>
          <a:noFill/>
        </p:spPr>
        <p:txBody>
          <a:bodyPr wrap="none" rtlCol="0">
            <a:spAutoFit/>
          </a:bodyPr>
          <a:lstStyle/>
          <a:p>
            <a:pPr algn="ctr"/>
            <a:r>
              <a:rPr lang="it-IT" sz="800" b="1" dirty="0">
                <a:solidFill>
                  <a:prstClr val="white">
                    <a:lumMod val="95000"/>
                  </a:prstClr>
                </a:solidFill>
                <a:latin typeface="Times New Roman" pitchFamily="18" charset="0"/>
                <a:cs typeface="Times New Roman" pitchFamily="18" charset="0"/>
              </a:rPr>
              <a:t>Michela Zucca</a:t>
            </a:r>
          </a:p>
          <a:p>
            <a:pPr algn="ctr"/>
            <a:r>
              <a:rPr lang="it-IT" sz="800" b="1" dirty="0">
                <a:solidFill>
                  <a:prstClr val="white">
                    <a:lumMod val="95000"/>
                  </a:prstClr>
                </a:solidFill>
                <a:latin typeface="Times New Roman" pitchFamily="18" charset="0"/>
                <a:cs typeface="Times New Roman" pitchFamily="18" charset="0"/>
              </a:rPr>
              <a:t>Servizi Culturali</a:t>
            </a:r>
          </a:p>
        </p:txBody>
      </p:sp>
      <p:sp>
        <p:nvSpPr>
          <p:cNvPr id="6" name="CasellaDiTesto 5"/>
          <p:cNvSpPr txBox="1"/>
          <p:nvPr/>
        </p:nvSpPr>
        <p:spPr>
          <a:xfrm>
            <a:off x="0" y="0"/>
            <a:ext cx="9144000" cy="3046988"/>
          </a:xfrm>
          <a:prstGeom prst="rect">
            <a:avLst/>
          </a:prstGeom>
          <a:noFill/>
        </p:spPr>
        <p:txBody>
          <a:bodyPr wrap="square" rtlCol="0">
            <a:spAutoFit/>
          </a:bodyPr>
          <a:lstStyle/>
          <a:p>
            <a:r>
              <a:rPr lang="it-IT" sz="3200" b="1" dirty="0" smtClean="0">
                <a:solidFill>
                  <a:srgbClr val="FF0000"/>
                </a:solidFill>
                <a:latin typeface="Times New Roman" pitchFamily="18" charset="0"/>
                <a:cs typeface="Times New Roman" pitchFamily="18" charset="0"/>
              </a:rPr>
              <a:t>In Grecia e a Roma, la maggior parte delle donne sono schiave,  allevate prima per il piacere dei padroni, poi per lavorare e infine per procreare manodopera gratuita. Greci e Romani avevano scoperto una dieta che anticipava il menarca, così potevano far partorire le bambine a nove anni…. </a:t>
            </a:r>
            <a:endParaRPr lang="it-IT" sz="3200" b="1" dirty="0">
              <a:solidFill>
                <a:srgbClr val="FF0000"/>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54" y="3261296"/>
            <a:ext cx="9241166" cy="3596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50777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00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7563" y="5562600"/>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332161" y="6499225"/>
            <a:ext cx="917239" cy="338554"/>
          </a:xfrm>
          <a:prstGeom prst="rect">
            <a:avLst/>
          </a:prstGeom>
          <a:noFill/>
        </p:spPr>
        <p:txBody>
          <a:bodyPr wrap="none" rtlCol="0">
            <a:spAutoFit/>
          </a:bodyPr>
          <a:lstStyle/>
          <a:p>
            <a:pPr algn="ctr"/>
            <a:r>
              <a:rPr lang="it-IT" sz="800" b="1" dirty="0">
                <a:solidFill>
                  <a:prstClr val="white">
                    <a:lumMod val="95000"/>
                  </a:prstClr>
                </a:solidFill>
                <a:latin typeface="Times New Roman" pitchFamily="18" charset="0"/>
                <a:cs typeface="Times New Roman" pitchFamily="18" charset="0"/>
              </a:rPr>
              <a:t>Michela Zucca</a:t>
            </a:r>
          </a:p>
          <a:p>
            <a:pPr algn="ctr"/>
            <a:r>
              <a:rPr lang="it-IT" sz="800" b="1" dirty="0">
                <a:solidFill>
                  <a:prstClr val="white">
                    <a:lumMod val="95000"/>
                  </a:prstClr>
                </a:solidFill>
                <a:latin typeface="Times New Roman" pitchFamily="18" charset="0"/>
                <a:cs typeface="Times New Roman" pitchFamily="18" charset="0"/>
              </a:rPr>
              <a:t>Servizi Culturali</a:t>
            </a:r>
          </a:p>
        </p:txBody>
      </p:sp>
      <p:sp>
        <p:nvSpPr>
          <p:cNvPr id="6" name="CasellaDiTesto 5"/>
          <p:cNvSpPr txBox="1"/>
          <p:nvPr/>
        </p:nvSpPr>
        <p:spPr>
          <a:xfrm>
            <a:off x="5390290" y="0"/>
            <a:ext cx="3859110" cy="6740307"/>
          </a:xfrm>
          <a:prstGeom prst="rect">
            <a:avLst/>
          </a:prstGeom>
          <a:noFill/>
        </p:spPr>
        <p:txBody>
          <a:bodyPr wrap="square" rtlCol="0">
            <a:spAutoFit/>
          </a:bodyPr>
          <a:lstStyle/>
          <a:p>
            <a:r>
              <a:rPr lang="it-IT" b="1" dirty="0" smtClean="0">
                <a:solidFill>
                  <a:srgbClr val="FF0000"/>
                </a:solidFill>
                <a:latin typeface="Times New Roman" pitchFamily="18" charset="0"/>
                <a:cs typeface="Times New Roman" pitchFamily="18" charset="0"/>
              </a:rPr>
              <a:t>La donna greca aristocratica non ha nemmeno un nome: solo il femminile del patronimico. E’ analfabeta, non può uscire mai </a:t>
            </a:r>
          </a:p>
          <a:p>
            <a:r>
              <a:rPr lang="it-IT" b="1" dirty="0" smtClean="0">
                <a:solidFill>
                  <a:srgbClr val="FF0000"/>
                </a:solidFill>
                <a:latin typeface="Times New Roman" pitchFamily="18" charset="0"/>
                <a:cs typeface="Times New Roman" pitchFamily="18" charset="0"/>
              </a:rPr>
              <a:t>di casa se non per particolari cerimonie religiose. Vive in appartamenti separati (ginecei). Passa il tempo a filare. Non può mangiare con il marito e, quando costui organizza i banchetti, è costretta a sopportare il rumore di orge con prostitute e schiavi maschi e femmine. Il marito viene scelto dal padre e lei si sposa appena pubere. Non allatta i figli in modo da poter rimanere subito gravida, per procreare il maggior numero possibile di figli. Non ha diritto alla proprietà, </a:t>
            </a:r>
          </a:p>
          <a:p>
            <a:r>
              <a:rPr lang="it-IT" b="1" dirty="0" smtClean="0">
                <a:solidFill>
                  <a:srgbClr val="FF0000"/>
                </a:solidFill>
                <a:latin typeface="Times New Roman" pitchFamily="18" charset="0"/>
                <a:cs typeface="Times New Roman" pitchFamily="18" charset="0"/>
              </a:rPr>
              <a:t>neanche dei suoi gioielli. </a:t>
            </a:r>
          </a:p>
          <a:p>
            <a:r>
              <a:rPr lang="it-IT" b="1" dirty="0" smtClean="0">
                <a:solidFill>
                  <a:srgbClr val="FF0000"/>
                </a:solidFill>
                <a:latin typeface="Times New Roman" pitchFamily="18" charset="0"/>
                <a:cs typeface="Times New Roman" pitchFamily="18" charset="0"/>
              </a:rPr>
              <a:t>Non può ereditare né </a:t>
            </a:r>
          </a:p>
          <a:p>
            <a:r>
              <a:rPr lang="it-IT" b="1" dirty="0" smtClean="0">
                <a:solidFill>
                  <a:srgbClr val="FF0000"/>
                </a:solidFill>
                <a:latin typeface="Times New Roman" pitchFamily="18" charset="0"/>
                <a:cs typeface="Times New Roman" pitchFamily="18" charset="0"/>
              </a:rPr>
              <a:t>maneggiare denaro. </a:t>
            </a:r>
          </a:p>
          <a:p>
            <a:r>
              <a:rPr lang="it-IT" b="1" dirty="0" smtClean="0">
                <a:solidFill>
                  <a:srgbClr val="FF0000"/>
                </a:solidFill>
                <a:latin typeface="Times New Roman" pitchFamily="18" charset="0"/>
                <a:cs typeface="Times New Roman" pitchFamily="18" charset="0"/>
              </a:rPr>
              <a:t>Per il sesso, i maschi le </a:t>
            </a:r>
          </a:p>
          <a:p>
            <a:r>
              <a:rPr lang="it-IT" b="1" dirty="0" smtClean="0">
                <a:solidFill>
                  <a:srgbClr val="FF0000"/>
                </a:solidFill>
                <a:latin typeface="Times New Roman" pitchFamily="18" charset="0"/>
                <a:cs typeface="Times New Roman" pitchFamily="18" charset="0"/>
              </a:rPr>
              <a:t>preferiscono i ragazzini. </a:t>
            </a:r>
            <a:endParaRPr lang="it-IT" b="1" dirty="0">
              <a:solidFill>
                <a:srgbClr val="FF0000"/>
              </a:solidFill>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672"/>
            <a:ext cx="5390290" cy="6844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88100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00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7563" y="5562600"/>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332161" y="6499225"/>
            <a:ext cx="917239" cy="338554"/>
          </a:xfrm>
          <a:prstGeom prst="rect">
            <a:avLst/>
          </a:prstGeom>
          <a:noFill/>
        </p:spPr>
        <p:txBody>
          <a:bodyPr wrap="none" rtlCol="0">
            <a:spAutoFit/>
          </a:bodyPr>
          <a:lstStyle/>
          <a:p>
            <a:pPr algn="ctr"/>
            <a:r>
              <a:rPr lang="it-IT" sz="800" b="1" dirty="0">
                <a:solidFill>
                  <a:prstClr val="white">
                    <a:lumMod val="95000"/>
                  </a:prstClr>
                </a:solidFill>
                <a:latin typeface="Times New Roman" pitchFamily="18" charset="0"/>
                <a:cs typeface="Times New Roman" pitchFamily="18" charset="0"/>
              </a:rPr>
              <a:t>Michela Zucca</a:t>
            </a:r>
          </a:p>
          <a:p>
            <a:pPr algn="ctr"/>
            <a:r>
              <a:rPr lang="it-IT" sz="800" b="1" dirty="0">
                <a:solidFill>
                  <a:prstClr val="white">
                    <a:lumMod val="95000"/>
                  </a:prstClr>
                </a:solidFill>
                <a:latin typeface="Times New Roman" pitchFamily="18" charset="0"/>
                <a:cs typeface="Times New Roman" pitchFamily="18" charset="0"/>
              </a:rPr>
              <a:t>Servizi Culturali</a:t>
            </a:r>
          </a:p>
        </p:txBody>
      </p:sp>
      <p:sp>
        <p:nvSpPr>
          <p:cNvPr id="6" name="CasellaDiTesto 5"/>
          <p:cNvSpPr txBox="1"/>
          <p:nvPr/>
        </p:nvSpPr>
        <p:spPr>
          <a:xfrm>
            <a:off x="3059832" y="2564904"/>
            <a:ext cx="827586" cy="646331"/>
          </a:xfrm>
          <a:prstGeom prst="rect">
            <a:avLst/>
          </a:prstGeom>
          <a:noFill/>
        </p:spPr>
        <p:txBody>
          <a:bodyPr wrap="square" rtlCol="0">
            <a:spAutoFit/>
          </a:bodyPr>
          <a:lstStyle/>
          <a:p>
            <a:r>
              <a:rPr lang="it-IT" b="1" dirty="0" smtClean="0">
                <a:solidFill>
                  <a:srgbClr val="FF0000"/>
                </a:solidFill>
                <a:latin typeface="Times New Roman" pitchFamily="18" charset="0"/>
                <a:cs typeface="Times New Roman" pitchFamily="18" charset="0"/>
              </a:rPr>
              <a:t>Di certo </a:t>
            </a:r>
            <a:endParaRPr lang="it-IT" b="1" dirty="0">
              <a:solidFill>
                <a:srgbClr val="FF0000"/>
              </a:solidFill>
              <a:latin typeface="Times New Roman" pitchFamily="18" charset="0"/>
              <a:cs typeface="Times New Roman" pitchFamily="18" charset="0"/>
            </a:endParaRP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28" y="110022"/>
            <a:ext cx="8332161" cy="6637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asellaDiTesto 7"/>
          <p:cNvSpPr txBox="1"/>
          <p:nvPr/>
        </p:nvSpPr>
        <p:spPr>
          <a:xfrm>
            <a:off x="-1" y="45304"/>
            <a:ext cx="9160059" cy="369332"/>
          </a:xfrm>
          <a:prstGeom prst="rect">
            <a:avLst/>
          </a:prstGeom>
          <a:noFill/>
        </p:spPr>
        <p:txBody>
          <a:bodyPr wrap="square" rtlCol="0">
            <a:spAutoFit/>
          </a:bodyPr>
          <a:lstStyle/>
          <a:p>
            <a:r>
              <a:rPr lang="it-IT" b="1" dirty="0" smtClean="0">
                <a:solidFill>
                  <a:schemeClr val="bg1"/>
                </a:solidFill>
                <a:latin typeface="Times New Roman" pitchFamily="18" charset="0"/>
                <a:cs typeface="Times New Roman" pitchFamily="18" charset="0"/>
              </a:rPr>
              <a:t>Di certo esistono anche altre figure di donne, ma sono rare e sappiamo poco di loro…..</a:t>
            </a:r>
            <a:endParaRPr lang="it-IT"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1172826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00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7563" y="5562600"/>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332161" y="6499225"/>
            <a:ext cx="917239" cy="338554"/>
          </a:xfrm>
          <a:prstGeom prst="rect">
            <a:avLst/>
          </a:prstGeom>
          <a:noFill/>
        </p:spPr>
        <p:txBody>
          <a:bodyPr wrap="none" rtlCol="0">
            <a:spAutoFit/>
          </a:bodyPr>
          <a:lstStyle/>
          <a:p>
            <a:pPr algn="ctr"/>
            <a:r>
              <a:rPr lang="it-IT" sz="800" b="1" dirty="0">
                <a:solidFill>
                  <a:prstClr val="white">
                    <a:lumMod val="95000"/>
                  </a:prstClr>
                </a:solidFill>
                <a:latin typeface="Times New Roman" pitchFamily="18" charset="0"/>
                <a:cs typeface="Times New Roman" pitchFamily="18" charset="0"/>
              </a:rPr>
              <a:t>Michela Zucca</a:t>
            </a:r>
          </a:p>
          <a:p>
            <a:pPr algn="ctr"/>
            <a:r>
              <a:rPr lang="it-IT" sz="800" b="1" dirty="0">
                <a:solidFill>
                  <a:prstClr val="white">
                    <a:lumMod val="95000"/>
                  </a:prstClr>
                </a:solidFill>
                <a:latin typeface="Times New Roman" pitchFamily="18" charset="0"/>
                <a:cs typeface="Times New Roman" pitchFamily="18" charset="0"/>
              </a:rPr>
              <a:t>Servizi Culturali</a:t>
            </a:r>
          </a:p>
        </p:txBody>
      </p:sp>
      <p:sp>
        <p:nvSpPr>
          <p:cNvPr id="8" name="CasellaDiTesto 7"/>
          <p:cNvSpPr txBox="1"/>
          <p:nvPr/>
        </p:nvSpPr>
        <p:spPr>
          <a:xfrm>
            <a:off x="-1" y="45304"/>
            <a:ext cx="9160059" cy="6678751"/>
          </a:xfrm>
          <a:prstGeom prst="rect">
            <a:avLst/>
          </a:prstGeom>
          <a:noFill/>
        </p:spPr>
        <p:txBody>
          <a:bodyPr wrap="square" rtlCol="0">
            <a:spAutoFit/>
          </a:bodyPr>
          <a:lstStyle/>
          <a:p>
            <a:r>
              <a:rPr lang="it-IT" sz="3200" b="1" dirty="0" smtClean="0">
                <a:solidFill>
                  <a:srgbClr val="FF0000"/>
                </a:solidFill>
                <a:latin typeface="Times New Roman" pitchFamily="18" charset="0"/>
                <a:cs typeface="Times New Roman" pitchFamily="18" charset="0"/>
              </a:rPr>
              <a:t>La situazione è completamente diversa a Sparta: le aristocratiche sono istruite più degli uomini. Esiste il matronimico e possono ereditare e gestire denaro.  Sono loro che dirigono l’azienda agricola di famiglia. Spesso diventano ricchissime.  Gareggiano nude insieme ai maschi. Escono e vanno dovunque, anche a teatro e alle Olimpiadi. Gli uomini sono lontani: dall’età di sette anni, in caserma ad addestrarsi, e poi in guerra. </a:t>
            </a:r>
          </a:p>
          <a:p>
            <a:endParaRPr lang="it-IT" sz="3200" b="1" dirty="0" smtClean="0">
              <a:solidFill>
                <a:srgbClr val="FF0000"/>
              </a:solidFill>
              <a:latin typeface="Times New Roman" pitchFamily="18" charset="0"/>
              <a:cs typeface="Times New Roman" pitchFamily="18" charset="0"/>
            </a:endParaRPr>
          </a:p>
          <a:p>
            <a:r>
              <a:rPr lang="it-IT" sz="3600" b="1" dirty="0" smtClean="0">
                <a:solidFill>
                  <a:srgbClr val="FF0000"/>
                </a:solidFill>
                <a:latin typeface="Times New Roman" pitchFamily="18" charset="0"/>
                <a:cs typeface="Times New Roman" pitchFamily="18" charset="0"/>
              </a:rPr>
              <a:t>SE IL MARITO NON E’ ALL’ALTEZZA, HANNO, PER LEGGE SCRITTA, IL DIRITTO ALL’ADULTERIO. </a:t>
            </a:r>
            <a:endParaRPr lang="it-IT"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8924889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00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7563" y="5562600"/>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332161" y="6499225"/>
            <a:ext cx="917239" cy="338554"/>
          </a:xfrm>
          <a:prstGeom prst="rect">
            <a:avLst/>
          </a:prstGeom>
          <a:noFill/>
        </p:spPr>
        <p:txBody>
          <a:bodyPr wrap="none" rtlCol="0">
            <a:spAutoFit/>
          </a:bodyPr>
          <a:lstStyle/>
          <a:p>
            <a:pPr algn="ctr"/>
            <a:r>
              <a:rPr lang="it-IT" sz="800" b="1" dirty="0">
                <a:solidFill>
                  <a:prstClr val="white">
                    <a:lumMod val="95000"/>
                  </a:prstClr>
                </a:solidFill>
                <a:latin typeface="Times New Roman" pitchFamily="18" charset="0"/>
                <a:cs typeface="Times New Roman" pitchFamily="18" charset="0"/>
              </a:rPr>
              <a:t>Michela Zucca</a:t>
            </a:r>
          </a:p>
          <a:p>
            <a:pPr algn="ctr"/>
            <a:r>
              <a:rPr lang="it-IT" sz="800" b="1" dirty="0">
                <a:solidFill>
                  <a:prstClr val="white">
                    <a:lumMod val="95000"/>
                  </a:prstClr>
                </a:solidFill>
                <a:latin typeface="Times New Roman" pitchFamily="18" charset="0"/>
                <a:cs typeface="Times New Roman" pitchFamily="18" charset="0"/>
              </a:rPr>
              <a:t>Servizi Culturali</a:t>
            </a: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21608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00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7563" y="5562600"/>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332161" y="6499225"/>
            <a:ext cx="917239" cy="338554"/>
          </a:xfrm>
          <a:prstGeom prst="rect">
            <a:avLst/>
          </a:prstGeom>
          <a:noFill/>
        </p:spPr>
        <p:txBody>
          <a:bodyPr wrap="none" rtlCol="0">
            <a:spAutoFit/>
          </a:bodyPr>
          <a:lstStyle/>
          <a:p>
            <a:pPr algn="ctr"/>
            <a:r>
              <a:rPr lang="it-IT" sz="800" b="1" dirty="0">
                <a:solidFill>
                  <a:prstClr val="white">
                    <a:lumMod val="95000"/>
                  </a:prstClr>
                </a:solidFill>
                <a:latin typeface="Times New Roman" pitchFamily="18" charset="0"/>
                <a:cs typeface="Times New Roman" pitchFamily="18" charset="0"/>
              </a:rPr>
              <a:t>Michela Zucca</a:t>
            </a:r>
          </a:p>
          <a:p>
            <a:pPr algn="ctr"/>
            <a:r>
              <a:rPr lang="it-IT" sz="800" b="1" dirty="0">
                <a:solidFill>
                  <a:prstClr val="white">
                    <a:lumMod val="95000"/>
                  </a:prstClr>
                </a:solidFill>
                <a:latin typeface="Times New Roman" pitchFamily="18" charset="0"/>
                <a:cs typeface="Times New Roman" pitchFamily="18" charset="0"/>
              </a:rPr>
              <a:t>Servizi Culturali</a:t>
            </a: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3" y="18400"/>
            <a:ext cx="9142411" cy="5348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823" y="5246082"/>
            <a:ext cx="8790779" cy="1569660"/>
          </a:xfrm>
          <a:prstGeom prst="rect">
            <a:avLst/>
          </a:prstGeom>
          <a:noFill/>
        </p:spPr>
        <p:txBody>
          <a:bodyPr wrap="square" rtlCol="0">
            <a:spAutoFit/>
          </a:bodyPr>
          <a:lstStyle/>
          <a:p>
            <a:r>
              <a:rPr lang="it-IT" sz="2400" b="1" dirty="0" smtClean="0">
                <a:solidFill>
                  <a:srgbClr val="FF0000"/>
                </a:solidFill>
                <a:latin typeface="Times New Roman" pitchFamily="18" charset="0"/>
                <a:cs typeface="Times New Roman" pitchFamily="18" charset="0"/>
              </a:rPr>
              <a:t>La grande civiltà romana inizia con uno stupro: il ratto delle Sabine, che appartenevano, fra l’altro, ad una civiltà </a:t>
            </a:r>
            <a:r>
              <a:rPr lang="it-IT" sz="2400" b="1" dirty="0" err="1" smtClean="0">
                <a:solidFill>
                  <a:srgbClr val="FF0000"/>
                </a:solidFill>
                <a:latin typeface="Times New Roman" pitchFamily="18" charset="0"/>
                <a:cs typeface="Times New Roman" pitchFamily="18" charset="0"/>
              </a:rPr>
              <a:t>matrifocale</a:t>
            </a:r>
            <a:r>
              <a:rPr lang="it-IT" sz="2400" b="1" dirty="0" smtClean="0">
                <a:solidFill>
                  <a:srgbClr val="FF0000"/>
                </a:solidFill>
                <a:latin typeface="Times New Roman" pitchFamily="18" charset="0"/>
                <a:cs typeface="Times New Roman" pitchFamily="18" charset="0"/>
              </a:rPr>
              <a:t>, che si conservò per secoli fra i plebei, che avevano il diritto materno e che erano di origine etnica diversa (etrusca). </a:t>
            </a:r>
            <a:endParaRPr lang="it-IT" sz="2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9922505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134600" cy="703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5040868" y="6070272"/>
            <a:ext cx="4540667" cy="646331"/>
          </a:xfrm>
          <a:prstGeom prst="rect">
            <a:avLst/>
          </a:prstGeom>
          <a:noFill/>
        </p:spPr>
        <p:txBody>
          <a:bodyPr wrap="none" rtlCol="0">
            <a:spAutoFit/>
          </a:bodyPr>
          <a:lstStyle/>
          <a:p>
            <a:r>
              <a:rPr lang="it-IT" b="1" dirty="0">
                <a:solidFill>
                  <a:srgbClr val="FF0000"/>
                </a:solidFill>
                <a:latin typeface="Times New Roman" pitchFamily="18" charset="0"/>
                <a:cs typeface="Times New Roman" pitchFamily="18" charset="0"/>
              </a:rPr>
              <a:t>Abri </a:t>
            </a:r>
            <a:r>
              <a:rPr lang="it-IT" b="1" dirty="0" err="1">
                <a:solidFill>
                  <a:srgbClr val="FF0000"/>
                </a:solidFill>
                <a:latin typeface="Times New Roman" pitchFamily="18" charset="0"/>
                <a:cs typeface="Times New Roman" pitchFamily="18" charset="0"/>
              </a:rPr>
              <a:t>Castanet</a:t>
            </a:r>
            <a:r>
              <a:rPr lang="it-IT" b="1" dirty="0">
                <a:solidFill>
                  <a:srgbClr val="FF0000"/>
                </a:solidFill>
                <a:latin typeface="Times New Roman" pitchFamily="18" charset="0"/>
                <a:cs typeface="Times New Roman" pitchFamily="18" charset="0"/>
              </a:rPr>
              <a:t>, </a:t>
            </a:r>
            <a:r>
              <a:rPr lang="it-IT" b="1" dirty="0" err="1">
                <a:solidFill>
                  <a:srgbClr val="FF0000"/>
                </a:solidFill>
                <a:latin typeface="Times New Roman" pitchFamily="18" charset="0"/>
                <a:cs typeface="Times New Roman" pitchFamily="18" charset="0"/>
              </a:rPr>
              <a:t>Dordogne</a:t>
            </a:r>
            <a:r>
              <a:rPr lang="it-IT" b="1" dirty="0">
                <a:solidFill>
                  <a:srgbClr val="FF0000"/>
                </a:solidFill>
                <a:latin typeface="Times New Roman" pitchFamily="18" charset="0"/>
                <a:cs typeface="Times New Roman" pitchFamily="18" charset="0"/>
              </a:rPr>
              <a:t>,  Francia</a:t>
            </a:r>
          </a:p>
          <a:p>
            <a:r>
              <a:rPr lang="it-IT" b="1" dirty="0">
                <a:solidFill>
                  <a:srgbClr val="FF0000"/>
                </a:solidFill>
                <a:latin typeface="Times New Roman" pitchFamily="18" charset="0"/>
                <a:cs typeface="Times New Roman" pitchFamily="18" charset="0"/>
              </a:rPr>
              <a:t>Fino ad ora, le rappresentazioni più antiche.</a:t>
            </a:r>
          </a:p>
        </p:txBody>
      </p:sp>
    </p:spTree>
    <p:extLst>
      <p:ext uri="{BB962C8B-B14F-4D97-AF65-F5344CB8AC3E}">
        <p14:creationId xmlns:p14="http://schemas.microsoft.com/office/powerpoint/2010/main" val="15134556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00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7563" y="5562600"/>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332161" y="6499225"/>
            <a:ext cx="917239" cy="338554"/>
          </a:xfrm>
          <a:prstGeom prst="rect">
            <a:avLst/>
          </a:prstGeom>
          <a:noFill/>
        </p:spPr>
        <p:txBody>
          <a:bodyPr wrap="none" rtlCol="0">
            <a:spAutoFit/>
          </a:bodyPr>
          <a:lstStyle/>
          <a:p>
            <a:pPr algn="ctr"/>
            <a:r>
              <a:rPr lang="it-IT" sz="800" b="1" dirty="0">
                <a:solidFill>
                  <a:prstClr val="white">
                    <a:lumMod val="95000"/>
                  </a:prstClr>
                </a:solidFill>
                <a:latin typeface="Times New Roman" pitchFamily="18" charset="0"/>
                <a:cs typeface="Times New Roman" pitchFamily="18" charset="0"/>
              </a:rPr>
              <a:t>Michela Zucca</a:t>
            </a:r>
          </a:p>
          <a:p>
            <a:pPr algn="ctr"/>
            <a:r>
              <a:rPr lang="it-IT" sz="800" b="1" dirty="0">
                <a:solidFill>
                  <a:prstClr val="white">
                    <a:lumMod val="95000"/>
                  </a:prstClr>
                </a:solidFill>
                <a:latin typeface="Times New Roman" pitchFamily="18" charset="0"/>
                <a:cs typeface="Times New Roman" pitchFamily="18" charset="0"/>
              </a:rPr>
              <a:t>Servizi Culturali</a:t>
            </a:r>
          </a:p>
        </p:txBody>
      </p:sp>
      <p:sp>
        <p:nvSpPr>
          <p:cNvPr id="6" name="CasellaDiTesto 5"/>
          <p:cNvSpPr txBox="1"/>
          <p:nvPr/>
        </p:nvSpPr>
        <p:spPr>
          <a:xfrm>
            <a:off x="-1" y="3974"/>
            <a:ext cx="9396537" cy="6740307"/>
          </a:xfrm>
          <a:prstGeom prst="rect">
            <a:avLst/>
          </a:prstGeom>
          <a:noFill/>
        </p:spPr>
        <p:txBody>
          <a:bodyPr wrap="square" rtlCol="0">
            <a:spAutoFit/>
          </a:bodyPr>
          <a:lstStyle/>
          <a:p>
            <a:r>
              <a:rPr lang="it-IT" sz="2400" b="1" dirty="0" smtClean="0">
                <a:solidFill>
                  <a:srgbClr val="FF0000"/>
                </a:solidFill>
                <a:latin typeface="Times New Roman" pitchFamily="18" charset="0"/>
                <a:cs typeface="Times New Roman" pitchFamily="18" charset="0"/>
              </a:rPr>
              <a:t>A Roma la maggior parte delle donne è schiava. Le plebee sono considerate non rispettabili, con cui si può prendere licenza. Ma anche per le altre la situazione non è rosea: sposate prima del menarca, spesso venivano rovinate alla deflorazione, e rese sterili. Dato che si poteva diventare cittadini romani soltanto se nati da madre legittima, quelle che potevano avere figli venivano cedute più e più volte  in matrimoni temporanei, anche nell’aristocrazia. Fra i nobili, ai maschi doveva essere pagata la carriera senatoria, alle femmine la dote: ma </a:t>
            </a:r>
          </a:p>
          <a:p>
            <a:r>
              <a:rPr lang="it-IT" sz="2400" b="1" dirty="0" smtClean="0">
                <a:solidFill>
                  <a:srgbClr val="FF0000"/>
                </a:solidFill>
                <a:latin typeface="Times New Roman" pitchFamily="18" charset="0"/>
                <a:cs typeface="Times New Roman" pitchFamily="18" charset="0"/>
              </a:rPr>
              <a:t>in un’economia a risorse limitate, in assenza di lavoro, il patrimonio rimaneva sempre lo stesso, quindi per limitare le nascite (e le spese) il pater </a:t>
            </a:r>
            <a:r>
              <a:rPr lang="it-IT" sz="2400" b="1" dirty="0" err="1" smtClean="0">
                <a:solidFill>
                  <a:srgbClr val="FF0000"/>
                </a:solidFill>
                <a:latin typeface="Times New Roman" pitchFamily="18" charset="0"/>
                <a:cs typeface="Times New Roman" pitchFamily="18" charset="0"/>
              </a:rPr>
              <a:t>familias</a:t>
            </a:r>
            <a:r>
              <a:rPr lang="it-IT" sz="2400" b="1" dirty="0" smtClean="0">
                <a:solidFill>
                  <a:srgbClr val="FF0000"/>
                </a:solidFill>
                <a:latin typeface="Times New Roman" pitchFamily="18" charset="0"/>
                <a:cs typeface="Times New Roman" pitchFamily="18" charset="0"/>
              </a:rPr>
              <a:t> abbandonava i nuovi nati sulla soglia, preda dei mercanti di schiavi. Alle altre invece il marito imponeva di abortire, e spesso morivano. Anche se ricca, non lavorava, e quindi si trovava sempre alla </a:t>
            </a:r>
            <a:r>
              <a:rPr lang="it-IT" sz="2400" b="1" dirty="0" err="1" smtClean="0">
                <a:solidFill>
                  <a:srgbClr val="FF0000"/>
                </a:solidFill>
                <a:latin typeface="Times New Roman" pitchFamily="18" charset="0"/>
                <a:cs typeface="Times New Roman" pitchFamily="18" charset="0"/>
              </a:rPr>
              <a:t>mercè</a:t>
            </a:r>
            <a:r>
              <a:rPr lang="it-IT" sz="2400" b="1" dirty="0" smtClean="0">
                <a:solidFill>
                  <a:srgbClr val="FF0000"/>
                </a:solidFill>
                <a:latin typeface="Times New Roman" pitchFamily="18" charset="0"/>
                <a:cs typeface="Times New Roman" pitchFamily="18" charset="0"/>
              </a:rPr>
              <a:t> della famiglia di origine o di adozione. Se </a:t>
            </a:r>
          </a:p>
          <a:p>
            <a:r>
              <a:rPr lang="it-IT" sz="2400" b="1" dirty="0" smtClean="0">
                <a:solidFill>
                  <a:srgbClr val="FF0000"/>
                </a:solidFill>
                <a:latin typeface="Times New Roman" pitchFamily="18" charset="0"/>
                <a:cs typeface="Times New Roman" pitchFamily="18" charset="0"/>
              </a:rPr>
              <a:t>ripudiata, o accusata di adulterio (e succedeva spesso, se non godeva </a:t>
            </a:r>
          </a:p>
          <a:p>
            <a:r>
              <a:rPr lang="it-IT" sz="2400" b="1" dirty="0" smtClean="0">
                <a:solidFill>
                  <a:srgbClr val="FF0000"/>
                </a:solidFill>
                <a:latin typeface="Times New Roman" pitchFamily="18" charset="0"/>
                <a:cs typeface="Times New Roman" pitchFamily="18" charset="0"/>
              </a:rPr>
              <a:t>di protezioni familiari) finiva miseramente.</a:t>
            </a:r>
          </a:p>
          <a:p>
            <a:r>
              <a:rPr lang="it-IT" sz="2400" b="1" dirty="0" smtClean="0">
                <a:solidFill>
                  <a:srgbClr val="FF0000"/>
                </a:solidFill>
                <a:latin typeface="Times New Roman" pitchFamily="18" charset="0"/>
                <a:cs typeface="Times New Roman" pitchFamily="18" charset="0"/>
              </a:rPr>
              <a:t>Le donne romane si convertirono in massa al cristianesimo perché veniva proibito il divorzio e il concubinaggio.</a:t>
            </a:r>
            <a:endParaRPr lang="it-IT" sz="2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0813498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00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7563" y="5562600"/>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332161" y="6499225"/>
            <a:ext cx="917239" cy="338554"/>
          </a:xfrm>
          <a:prstGeom prst="rect">
            <a:avLst/>
          </a:prstGeom>
          <a:noFill/>
        </p:spPr>
        <p:txBody>
          <a:bodyPr wrap="none" rtlCol="0">
            <a:spAutoFit/>
          </a:bodyPr>
          <a:lstStyle/>
          <a:p>
            <a:pPr algn="ctr"/>
            <a:r>
              <a:rPr lang="it-IT" sz="800" b="1" dirty="0">
                <a:solidFill>
                  <a:prstClr val="white">
                    <a:lumMod val="95000"/>
                  </a:prstClr>
                </a:solidFill>
                <a:latin typeface="Times New Roman" pitchFamily="18" charset="0"/>
                <a:cs typeface="Times New Roman" pitchFamily="18" charset="0"/>
              </a:rPr>
              <a:t>Michela Zucca</a:t>
            </a:r>
          </a:p>
          <a:p>
            <a:pPr algn="ctr"/>
            <a:r>
              <a:rPr lang="it-IT" sz="800" b="1" dirty="0">
                <a:solidFill>
                  <a:prstClr val="white">
                    <a:lumMod val="95000"/>
                  </a:prstClr>
                </a:solidFill>
                <a:latin typeface="Times New Roman" pitchFamily="18" charset="0"/>
                <a:cs typeface="Times New Roman" pitchFamily="18" charset="0"/>
              </a:rPr>
              <a:t>Servizi Culturali</a:t>
            </a:r>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18157"/>
            <a:ext cx="8606730" cy="6885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84340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00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7563" y="5562600"/>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332161" y="6499225"/>
            <a:ext cx="917239" cy="338554"/>
          </a:xfrm>
          <a:prstGeom prst="rect">
            <a:avLst/>
          </a:prstGeom>
          <a:noFill/>
        </p:spPr>
        <p:txBody>
          <a:bodyPr wrap="none" rtlCol="0">
            <a:spAutoFit/>
          </a:bodyPr>
          <a:lstStyle/>
          <a:p>
            <a:pPr algn="ctr"/>
            <a:r>
              <a:rPr lang="it-IT" sz="800" b="1" dirty="0">
                <a:solidFill>
                  <a:prstClr val="white">
                    <a:lumMod val="95000"/>
                  </a:prstClr>
                </a:solidFill>
                <a:latin typeface="Times New Roman" pitchFamily="18" charset="0"/>
                <a:cs typeface="Times New Roman" pitchFamily="18" charset="0"/>
              </a:rPr>
              <a:t>Michela Zucca</a:t>
            </a:r>
          </a:p>
          <a:p>
            <a:pPr algn="ctr"/>
            <a:r>
              <a:rPr lang="it-IT" sz="800" b="1" dirty="0">
                <a:solidFill>
                  <a:prstClr val="white">
                    <a:lumMod val="95000"/>
                  </a:prstClr>
                </a:solidFill>
                <a:latin typeface="Times New Roman" pitchFamily="18" charset="0"/>
                <a:cs typeface="Times New Roman" pitchFamily="18" charset="0"/>
              </a:rPr>
              <a:t>Servizi Culturali</a:t>
            </a:r>
          </a:p>
        </p:txBody>
      </p:sp>
      <p:sp>
        <p:nvSpPr>
          <p:cNvPr id="6" name="CasellaDiTesto 5"/>
          <p:cNvSpPr txBox="1"/>
          <p:nvPr/>
        </p:nvSpPr>
        <p:spPr>
          <a:xfrm>
            <a:off x="1271819" y="2286248"/>
            <a:ext cx="7165744" cy="2215991"/>
          </a:xfrm>
          <a:prstGeom prst="rect">
            <a:avLst/>
          </a:prstGeom>
          <a:noFill/>
        </p:spPr>
        <p:txBody>
          <a:bodyPr wrap="none" rtlCol="0">
            <a:spAutoFit/>
          </a:bodyPr>
          <a:lstStyle/>
          <a:p>
            <a:r>
              <a:rPr lang="it-IT" sz="13800" b="1" dirty="0" smtClean="0">
                <a:solidFill>
                  <a:srgbClr val="FF0000"/>
                </a:solidFill>
                <a:latin typeface="Times New Roman" pitchFamily="18" charset="0"/>
                <a:cs typeface="Times New Roman" pitchFamily="18" charset="0"/>
              </a:rPr>
              <a:t>GRAZIE</a:t>
            </a:r>
            <a:endParaRPr lang="it-IT" sz="13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9095329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3" y="0"/>
            <a:ext cx="9137123" cy="6197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0" y="5948184"/>
            <a:ext cx="9144000" cy="923330"/>
          </a:xfrm>
          <a:prstGeom prst="rect">
            <a:avLst/>
          </a:prstGeom>
        </p:spPr>
        <p:txBody>
          <a:bodyPr wrap="square">
            <a:spAutoFit/>
          </a:bodyPr>
          <a:lstStyle/>
          <a:p>
            <a:r>
              <a:rPr lang="it-IT" b="1" dirty="0">
                <a:solidFill>
                  <a:srgbClr val="FF0000"/>
                </a:solidFill>
                <a:latin typeface="Times New Roman" pitchFamily="18" charset="0"/>
                <a:cs typeface="Times New Roman" pitchFamily="18" charset="0"/>
              </a:rPr>
              <a:t>Su un grosso pezzo di roccia intagliato, una parte del tetto del rifugio, una lastra di 1,20 m di altezza, sono raffigurati i genitali di una donna e parti di un animale. Con l’aiuto delle datazioni al carbonio 14,  sono fatti risalire a 36-37.000 anni fa.</a:t>
            </a:r>
          </a:p>
        </p:txBody>
      </p:sp>
    </p:spTree>
    <p:extLst>
      <p:ext uri="{BB962C8B-B14F-4D97-AF65-F5344CB8AC3E}">
        <p14:creationId xmlns:p14="http://schemas.microsoft.com/office/powerpoint/2010/main" val="151185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00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7563" y="5562600"/>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332161" y="6499225"/>
            <a:ext cx="917239" cy="338554"/>
          </a:xfrm>
          <a:prstGeom prst="rect">
            <a:avLst/>
          </a:prstGeom>
          <a:noFill/>
        </p:spPr>
        <p:txBody>
          <a:bodyPr wrap="none" rtlCol="0">
            <a:spAutoFit/>
          </a:bodyPr>
          <a:lstStyle/>
          <a:p>
            <a:pPr algn="ctr"/>
            <a:r>
              <a:rPr lang="it-IT" sz="800" b="1" dirty="0">
                <a:solidFill>
                  <a:prstClr val="white">
                    <a:lumMod val="95000"/>
                  </a:prstClr>
                </a:solidFill>
                <a:latin typeface="Times New Roman" pitchFamily="18" charset="0"/>
                <a:cs typeface="Times New Roman" pitchFamily="18" charset="0"/>
              </a:rPr>
              <a:t>Michela Zucca</a:t>
            </a:r>
          </a:p>
          <a:p>
            <a:pPr algn="ctr"/>
            <a:r>
              <a:rPr lang="it-IT" sz="800" b="1" dirty="0">
                <a:solidFill>
                  <a:prstClr val="white">
                    <a:lumMod val="95000"/>
                  </a:prstClr>
                </a:solidFill>
                <a:latin typeface="Times New Roman" pitchFamily="18" charset="0"/>
                <a:cs typeface="Times New Roman" pitchFamily="18" charset="0"/>
              </a:rPr>
              <a:t>Servizi Culturali</a:t>
            </a:r>
          </a:p>
        </p:txBody>
      </p:sp>
      <p:sp>
        <p:nvSpPr>
          <p:cNvPr id="6" name="CasellaDiTesto 5"/>
          <p:cNvSpPr txBox="1"/>
          <p:nvPr/>
        </p:nvSpPr>
        <p:spPr>
          <a:xfrm>
            <a:off x="483602" y="44624"/>
            <a:ext cx="8676457" cy="400110"/>
          </a:xfrm>
          <a:prstGeom prst="rect">
            <a:avLst/>
          </a:prstGeom>
          <a:noFill/>
        </p:spPr>
        <p:txBody>
          <a:bodyPr wrap="square" rtlCol="0">
            <a:spAutoFit/>
          </a:bodyPr>
          <a:lstStyle/>
          <a:p>
            <a:r>
              <a:rPr lang="it-IT" sz="2000" b="1" dirty="0">
                <a:solidFill>
                  <a:srgbClr val="FF0000"/>
                </a:solidFill>
                <a:latin typeface="Times New Roman" pitchFamily="18" charset="0"/>
                <a:cs typeface="Times New Roman" pitchFamily="18" charset="0"/>
              </a:rPr>
              <a:t>Su tutto il sito le raffigurazioni femminili sono assolutamente prevalenti.</a:t>
            </a:r>
          </a:p>
        </p:txBody>
      </p:sp>
    </p:spTree>
    <p:extLst>
      <p:ext uri="{BB962C8B-B14F-4D97-AF65-F5344CB8AC3E}">
        <p14:creationId xmlns:p14="http://schemas.microsoft.com/office/powerpoint/2010/main" val="2068592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00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7563" y="5562600"/>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332161" y="6499225"/>
            <a:ext cx="917239" cy="338554"/>
          </a:xfrm>
          <a:prstGeom prst="rect">
            <a:avLst/>
          </a:prstGeom>
          <a:noFill/>
        </p:spPr>
        <p:txBody>
          <a:bodyPr wrap="none" rtlCol="0">
            <a:spAutoFit/>
          </a:bodyPr>
          <a:lstStyle/>
          <a:p>
            <a:pPr algn="ctr"/>
            <a:r>
              <a:rPr lang="it-IT" sz="800" b="1" dirty="0">
                <a:solidFill>
                  <a:prstClr val="white">
                    <a:lumMod val="95000"/>
                  </a:prstClr>
                </a:solidFill>
                <a:latin typeface="Times New Roman" pitchFamily="18" charset="0"/>
                <a:cs typeface="Times New Roman" pitchFamily="18" charset="0"/>
              </a:rPr>
              <a:t>Michela Zucca</a:t>
            </a:r>
          </a:p>
          <a:p>
            <a:pPr algn="ctr"/>
            <a:r>
              <a:rPr lang="it-IT" sz="800" b="1" dirty="0">
                <a:solidFill>
                  <a:prstClr val="white">
                    <a:lumMod val="95000"/>
                  </a:prstClr>
                </a:solidFill>
                <a:latin typeface="Times New Roman" pitchFamily="18" charset="0"/>
                <a:cs typeface="Times New Roman" pitchFamily="18" charset="0"/>
              </a:rPr>
              <a:t>Servizi Culturali</a:t>
            </a:r>
          </a:p>
        </p:txBody>
      </p:sp>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608" y="115143"/>
            <a:ext cx="3140075" cy="295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560" y="4218945"/>
            <a:ext cx="3048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7984" y="1361445"/>
            <a:ext cx="4467225"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7647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00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7563" y="5562600"/>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332161" y="6499225"/>
            <a:ext cx="917239" cy="338554"/>
          </a:xfrm>
          <a:prstGeom prst="rect">
            <a:avLst/>
          </a:prstGeom>
          <a:noFill/>
        </p:spPr>
        <p:txBody>
          <a:bodyPr wrap="none" rtlCol="0">
            <a:spAutoFit/>
          </a:bodyPr>
          <a:lstStyle/>
          <a:p>
            <a:pPr algn="ctr"/>
            <a:r>
              <a:rPr lang="it-IT" sz="800" b="1" dirty="0">
                <a:solidFill>
                  <a:prstClr val="white">
                    <a:lumMod val="95000"/>
                  </a:prstClr>
                </a:solidFill>
                <a:latin typeface="Times New Roman" pitchFamily="18" charset="0"/>
                <a:cs typeface="Times New Roman" pitchFamily="18" charset="0"/>
              </a:rPr>
              <a:t>Michela Zucca</a:t>
            </a:r>
          </a:p>
          <a:p>
            <a:pPr algn="ctr"/>
            <a:r>
              <a:rPr lang="it-IT" sz="800" b="1" dirty="0">
                <a:solidFill>
                  <a:prstClr val="white">
                    <a:lumMod val="95000"/>
                  </a:prstClr>
                </a:solidFill>
                <a:latin typeface="Times New Roman" pitchFamily="18" charset="0"/>
                <a:cs typeface="Times New Roman" pitchFamily="18" charset="0"/>
              </a:rPr>
              <a:t>Servizi Culturali</a:t>
            </a: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689"/>
            <a:ext cx="7885778" cy="6905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7885778" y="0"/>
            <a:ext cx="1258222" cy="1015663"/>
          </a:xfrm>
          <a:prstGeom prst="rect">
            <a:avLst/>
          </a:prstGeom>
          <a:noFill/>
        </p:spPr>
        <p:txBody>
          <a:bodyPr wrap="square" rtlCol="0">
            <a:spAutoFit/>
          </a:bodyPr>
          <a:lstStyle/>
          <a:p>
            <a:r>
              <a:rPr lang="it-IT" sz="2000" b="1" dirty="0">
                <a:solidFill>
                  <a:srgbClr val="FF0000"/>
                </a:solidFill>
                <a:latin typeface="Times New Roman" pitchFamily="18" charset="0"/>
                <a:cs typeface="Times New Roman" pitchFamily="18" charset="0"/>
              </a:rPr>
              <a:t>Immagini sessuali femminili</a:t>
            </a:r>
          </a:p>
        </p:txBody>
      </p:sp>
      <p:sp>
        <p:nvSpPr>
          <p:cNvPr id="7" name="CasellaDiTesto 6"/>
          <p:cNvSpPr txBox="1"/>
          <p:nvPr/>
        </p:nvSpPr>
        <p:spPr>
          <a:xfrm>
            <a:off x="827584" y="830997"/>
            <a:ext cx="184731" cy="369332"/>
          </a:xfrm>
          <a:prstGeom prst="rect">
            <a:avLst/>
          </a:prstGeom>
          <a:solidFill>
            <a:schemeClr val="bg1"/>
          </a:solidFill>
        </p:spPr>
        <p:txBody>
          <a:bodyPr wrap="none" rtlCol="0">
            <a:spAutoFit/>
          </a:bodyPr>
          <a:lstStyle/>
          <a:p>
            <a:endParaRPr lang="it-IT" dirty="0">
              <a:solidFill>
                <a:prstClr val="black"/>
              </a:solidFill>
            </a:endParaRPr>
          </a:p>
        </p:txBody>
      </p:sp>
      <p:sp>
        <p:nvSpPr>
          <p:cNvPr id="8" name="CasellaDiTesto 7"/>
          <p:cNvSpPr txBox="1"/>
          <p:nvPr/>
        </p:nvSpPr>
        <p:spPr>
          <a:xfrm>
            <a:off x="2510592" y="673795"/>
            <a:ext cx="184731" cy="369332"/>
          </a:xfrm>
          <a:prstGeom prst="rect">
            <a:avLst/>
          </a:prstGeom>
          <a:solidFill>
            <a:schemeClr val="bg1"/>
          </a:solidFill>
        </p:spPr>
        <p:txBody>
          <a:bodyPr wrap="none" rtlCol="0">
            <a:spAutoFit/>
          </a:bodyPr>
          <a:lstStyle/>
          <a:p>
            <a:endParaRPr lang="it-IT" dirty="0">
              <a:solidFill>
                <a:prstClr val="black"/>
              </a:solidFill>
            </a:endParaRPr>
          </a:p>
        </p:txBody>
      </p:sp>
      <p:sp>
        <p:nvSpPr>
          <p:cNvPr id="9" name="CasellaDiTesto 8"/>
          <p:cNvSpPr txBox="1"/>
          <p:nvPr/>
        </p:nvSpPr>
        <p:spPr>
          <a:xfrm>
            <a:off x="4054194" y="736204"/>
            <a:ext cx="184731" cy="369332"/>
          </a:xfrm>
          <a:prstGeom prst="rect">
            <a:avLst/>
          </a:prstGeom>
          <a:solidFill>
            <a:schemeClr val="bg1"/>
          </a:solidFill>
        </p:spPr>
        <p:txBody>
          <a:bodyPr wrap="none" rtlCol="0">
            <a:spAutoFit/>
          </a:bodyPr>
          <a:lstStyle/>
          <a:p>
            <a:endParaRPr lang="it-IT" dirty="0">
              <a:solidFill>
                <a:prstClr val="black"/>
              </a:solidFill>
            </a:endParaRPr>
          </a:p>
        </p:txBody>
      </p:sp>
      <p:sp>
        <p:nvSpPr>
          <p:cNvPr id="10" name="CasellaDiTesto 9"/>
          <p:cNvSpPr txBox="1"/>
          <p:nvPr/>
        </p:nvSpPr>
        <p:spPr>
          <a:xfrm>
            <a:off x="6876256" y="1043127"/>
            <a:ext cx="184731" cy="369332"/>
          </a:xfrm>
          <a:prstGeom prst="rect">
            <a:avLst/>
          </a:prstGeom>
          <a:solidFill>
            <a:schemeClr val="bg1"/>
          </a:solidFill>
        </p:spPr>
        <p:txBody>
          <a:bodyPr wrap="none" rtlCol="0">
            <a:spAutoFit/>
          </a:bodyPr>
          <a:lstStyle/>
          <a:p>
            <a:endParaRPr lang="it-IT" dirty="0">
              <a:solidFill>
                <a:prstClr val="black"/>
              </a:solidFill>
            </a:endParaRPr>
          </a:p>
        </p:txBody>
      </p:sp>
      <p:sp>
        <p:nvSpPr>
          <p:cNvPr id="11" name="CasellaDiTesto 10"/>
          <p:cNvSpPr txBox="1"/>
          <p:nvPr/>
        </p:nvSpPr>
        <p:spPr>
          <a:xfrm>
            <a:off x="7180088" y="1693228"/>
            <a:ext cx="184731" cy="369332"/>
          </a:xfrm>
          <a:prstGeom prst="rect">
            <a:avLst/>
          </a:prstGeom>
          <a:solidFill>
            <a:schemeClr val="bg1"/>
          </a:solidFill>
        </p:spPr>
        <p:txBody>
          <a:bodyPr wrap="none" rtlCol="0">
            <a:spAutoFit/>
          </a:bodyPr>
          <a:lstStyle/>
          <a:p>
            <a:endParaRPr lang="it-IT" dirty="0">
              <a:solidFill>
                <a:prstClr val="black"/>
              </a:solidFill>
            </a:endParaRPr>
          </a:p>
        </p:txBody>
      </p:sp>
      <p:pic>
        <p:nvPicPr>
          <p:cNvPr id="1229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9925" y="3243263"/>
            <a:ext cx="182563"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asellaDiTesto 12"/>
          <p:cNvSpPr txBox="1"/>
          <p:nvPr/>
        </p:nvSpPr>
        <p:spPr>
          <a:xfrm>
            <a:off x="3921997" y="1806854"/>
            <a:ext cx="184731" cy="369332"/>
          </a:xfrm>
          <a:prstGeom prst="rect">
            <a:avLst/>
          </a:prstGeom>
          <a:solidFill>
            <a:schemeClr val="bg1"/>
          </a:solidFill>
        </p:spPr>
        <p:txBody>
          <a:bodyPr wrap="none" rtlCol="0">
            <a:spAutoFit/>
          </a:bodyPr>
          <a:lstStyle/>
          <a:p>
            <a:endParaRPr lang="it-IT" dirty="0">
              <a:solidFill>
                <a:prstClr val="black"/>
              </a:solidFill>
            </a:endParaRPr>
          </a:p>
        </p:txBody>
      </p:sp>
      <p:sp>
        <p:nvSpPr>
          <p:cNvPr id="14" name="CasellaDiTesto 13"/>
          <p:cNvSpPr txBox="1"/>
          <p:nvPr/>
        </p:nvSpPr>
        <p:spPr>
          <a:xfrm>
            <a:off x="1385746" y="1888134"/>
            <a:ext cx="184731" cy="369332"/>
          </a:xfrm>
          <a:prstGeom prst="rect">
            <a:avLst/>
          </a:prstGeom>
          <a:solidFill>
            <a:schemeClr val="bg1"/>
          </a:solidFill>
        </p:spPr>
        <p:txBody>
          <a:bodyPr wrap="none" rtlCol="0">
            <a:spAutoFit/>
          </a:bodyPr>
          <a:lstStyle/>
          <a:p>
            <a:endParaRPr lang="it-IT" dirty="0">
              <a:solidFill>
                <a:prstClr val="black"/>
              </a:solidFill>
            </a:endParaRPr>
          </a:p>
        </p:txBody>
      </p:sp>
      <p:sp>
        <p:nvSpPr>
          <p:cNvPr id="15" name="CasellaDiTesto 14"/>
          <p:cNvSpPr txBox="1"/>
          <p:nvPr/>
        </p:nvSpPr>
        <p:spPr>
          <a:xfrm>
            <a:off x="1166208" y="3245406"/>
            <a:ext cx="184731" cy="369332"/>
          </a:xfrm>
          <a:prstGeom prst="rect">
            <a:avLst/>
          </a:prstGeom>
          <a:solidFill>
            <a:schemeClr val="bg1"/>
          </a:solidFill>
        </p:spPr>
        <p:txBody>
          <a:bodyPr wrap="none" rtlCol="0">
            <a:spAutoFit/>
          </a:bodyPr>
          <a:lstStyle/>
          <a:p>
            <a:endParaRPr lang="it-IT" dirty="0">
              <a:solidFill>
                <a:prstClr val="black"/>
              </a:solidFill>
            </a:endParaRPr>
          </a:p>
        </p:txBody>
      </p:sp>
      <p:sp>
        <p:nvSpPr>
          <p:cNvPr id="16" name="CasellaDiTesto 15"/>
          <p:cNvSpPr txBox="1"/>
          <p:nvPr/>
        </p:nvSpPr>
        <p:spPr>
          <a:xfrm>
            <a:off x="3203847" y="3243263"/>
            <a:ext cx="184731" cy="369332"/>
          </a:xfrm>
          <a:prstGeom prst="rect">
            <a:avLst/>
          </a:prstGeom>
          <a:solidFill>
            <a:schemeClr val="bg1"/>
          </a:solidFill>
        </p:spPr>
        <p:txBody>
          <a:bodyPr wrap="none" rtlCol="0">
            <a:spAutoFit/>
          </a:bodyPr>
          <a:lstStyle/>
          <a:p>
            <a:endParaRPr lang="it-IT" dirty="0">
              <a:solidFill>
                <a:prstClr val="black"/>
              </a:solidFill>
            </a:endParaRPr>
          </a:p>
        </p:txBody>
      </p:sp>
      <p:sp>
        <p:nvSpPr>
          <p:cNvPr id="17" name="CasellaDiTesto 16"/>
          <p:cNvSpPr txBox="1"/>
          <p:nvPr/>
        </p:nvSpPr>
        <p:spPr>
          <a:xfrm>
            <a:off x="5271722" y="3198615"/>
            <a:ext cx="184731" cy="369332"/>
          </a:xfrm>
          <a:prstGeom prst="rect">
            <a:avLst/>
          </a:prstGeom>
          <a:solidFill>
            <a:schemeClr val="bg1"/>
          </a:solidFill>
        </p:spPr>
        <p:txBody>
          <a:bodyPr wrap="none" rtlCol="0">
            <a:spAutoFit/>
          </a:bodyPr>
          <a:lstStyle/>
          <a:p>
            <a:endParaRPr lang="it-IT" dirty="0">
              <a:solidFill>
                <a:prstClr val="black"/>
              </a:solidFill>
            </a:endParaRPr>
          </a:p>
        </p:txBody>
      </p:sp>
      <p:sp>
        <p:nvSpPr>
          <p:cNvPr id="18" name="CasellaDiTesto 17"/>
          <p:cNvSpPr txBox="1"/>
          <p:nvPr/>
        </p:nvSpPr>
        <p:spPr>
          <a:xfrm>
            <a:off x="5940151" y="3133647"/>
            <a:ext cx="184731" cy="369332"/>
          </a:xfrm>
          <a:prstGeom prst="rect">
            <a:avLst/>
          </a:prstGeom>
          <a:solidFill>
            <a:schemeClr val="bg1"/>
          </a:solidFill>
        </p:spPr>
        <p:txBody>
          <a:bodyPr wrap="none" rtlCol="0">
            <a:spAutoFit/>
          </a:bodyPr>
          <a:lstStyle/>
          <a:p>
            <a:endParaRPr lang="it-IT" dirty="0">
              <a:solidFill>
                <a:prstClr val="black"/>
              </a:solidFill>
            </a:endParaRPr>
          </a:p>
        </p:txBody>
      </p:sp>
      <p:sp>
        <p:nvSpPr>
          <p:cNvPr id="19" name="CasellaDiTesto 18"/>
          <p:cNvSpPr txBox="1"/>
          <p:nvPr/>
        </p:nvSpPr>
        <p:spPr>
          <a:xfrm>
            <a:off x="7646418" y="3087213"/>
            <a:ext cx="184731" cy="369332"/>
          </a:xfrm>
          <a:prstGeom prst="rect">
            <a:avLst/>
          </a:prstGeom>
          <a:solidFill>
            <a:schemeClr val="bg1"/>
          </a:solidFill>
        </p:spPr>
        <p:txBody>
          <a:bodyPr wrap="none" rtlCol="0">
            <a:spAutoFit/>
          </a:bodyPr>
          <a:lstStyle/>
          <a:p>
            <a:endParaRPr lang="it-IT" dirty="0">
              <a:solidFill>
                <a:prstClr val="black"/>
              </a:solidFill>
            </a:endParaRPr>
          </a:p>
        </p:txBody>
      </p:sp>
      <p:sp>
        <p:nvSpPr>
          <p:cNvPr id="20" name="CasellaDiTesto 19"/>
          <p:cNvSpPr txBox="1"/>
          <p:nvPr/>
        </p:nvSpPr>
        <p:spPr>
          <a:xfrm>
            <a:off x="231162" y="5193268"/>
            <a:ext cx="184731" cy="369332"/>
          </a:xfrm>
          <a:prstGeom prst="rect">
            <a:avLst/>
          </a:prstGeom>
          <a:solidFill>
            <a:schemeClr val="bg1"/>
          </a:solidFill>
        </p:spPr>
        <p:txBody>
          <a:bodyPr wrap="none" rtlCol="0">
            <a:spAutoFit/>
          </a:bodyPr>
          <a:lstStyle/>
          <a:p>
            <a:endParaRPr lang="it-IT" dirty="0">
              <a:solidFill>
                <a:prstClr val="black"/>
              </a:solidFill>
            </a:endParaRPr>
          </a:p>
        </p:txBody>
      </p:sp>
      <p:sp>
        <p:nvSpPr>
          <p:cNvPr id="21" name="CasellaDiTesto 20"/>
          <p:cNvSpPr txBox="1"/>
          <p:nvPr/>
        </p:nvSpPr>
        <p:spPr>
          <a:xfrm>
            <a:off x="2123728" y="5193268"/>
            <a:ext cx="184731" cy="369332"/>
          </a:xfrm>
          <a:prstGeom prst="rect">
            <a:avLst/>
          </a:prstGeom>
          <a:solidFill>
            <a:schemeClr val="bg1"/>
          </a:solidFill>
        </p:spPr>
        <p:txBody>
          <a:bodyPr wrap="none" rtlCol="0">
            <a:spAutoFit/>
          </a:bodyPr>
          <a:lstStyle/>
          <a:p>
            <a:endParaRPr lang="it-IT" dirty="0">
              <a:solidFill>
                <a:prstClr val="black"/>
              </a:solidFill>
            </a:endParaRPr>
          </a:p>
        </p:txBody>
      </p:sp>
      <p:sp>
        <p:nvSpPr>
          <p:cNvPr id="22" name="CasellaDiTesto 21"/>
          <p:cNvSpPr txBox="1"/>
          <p:nvPr/>
        </p:nvSpPr>
        <p:spPr>
          <a:xfrm>
            <a:off x="3870625" y="4895542"/>
            <a:ext cx="236103" cy="369332"/>
          </a:xfrm>
          <a:prstGeom prst="rect">
            <a:avLst/>
          </a:prstGeom>
          <a:solidFill>
            <a:schemeClr val="bg1"/>
          </a:solidFill>
        </p:spPr>
        <p:txBody>
          <a:bodyPr wrap="square" rtlCol="0">
            <a:spAutoFit/>
          </a:bodyPr>
          <a:lstStyle/>
          <a:p>
            <a:endParaRPr lang="it-IT" dirty="0">
              <a:solidFill>
                <a:prstClr val="black"/>
              </a:solidFill>
            </a:endParaRPr>
          </a:p>
        </p:txBody>
      </p:sp>
      <p:sp>
        <p:nvSpPr>
          <p:cNvPr id="23" name="CasellaDiTesto 22"/>
          <p:cNvSpPr txBox="1"/>
          <p:nvPr/>
        </p:nvSpPr>
        <p:spPr>
          <a:xfrm>
            <a:off x="6660231" y="4612486"/>
            <a:ext cx="184731" cy="369332"/>
          </a:xfrm>
          <a:prstGeom prst="rect">
            <a:avLst/>
          </a:prstGeom>
          <a:solidFill>
            <a:schemeClr val="bg1"/>
          </a:solidFill>
        </p:spPr>
        <p:txBody>
          <a:bodyPr wrap="none" rtlCol="0">
            <a:spAutoFit/>
          </a:bodyPr>
          <a:lstStyle/>
          <a:p>
            <a:endParaRPr lang="it-IT" dirty="0">
              <a:solidFill>
                <a:prstClr val="black"/>
              </a:solidFill>
            </a:endParaRPr>
          </a:p>
        </p:txBody>
      </p:sp>
      <p:sp>
        <p:nvSpPr>
          <p:cNvPr id="24" name="CasellaDiTesto 23"/>
          <p:cNvSpPr txBox="1"/>
          <p:nvPr/>
        </p:nvSpPr>
        <p:spPr>
          <a:xfrm>
            <a:off x="761087" y="6483836"/>
            <a:ext cx="184731" cy="369332"/>
          </a:xfrm>
          <a:prstGeom prst="rect">
            <a:avLst/>
          </a:prstGeom>
          <a:solidFill>
            <a:schemeClr val="bg1"/>
          </a:solidFill>
        </p:spPr>
        <p:txBody>
          <a:bodyPr wrap="none" rtlCol="0">
            <a:spAutoFit/>
          </a:bodyPr>
          <a:lstStyle/>
          <a:p>
            <a:endParaRPr lang="it-IT" dirty="0">
              <a:solidFill>
                <a:prstClr val="black"/>
              </a:solidFill>
            </a:endParaRPr>
          </a:p>
        </p:txBody>
      </p:sp>
      <p:sp>
        <p:nvSpPr>
          <p:cNvPr id="25" name="CasellaDiTesto 24"/>
          <p:cNvSpPr txBox="1"/>
          <p:nvPr/>
        </p:nvSpPr>
        <p:spPr>
          <a:xfrm>
            <a:off x="2510591" y="6499225"/>
            <a:ext cx="184731" cy="369332"/>
          </a:xfrm>
          <a:prstGeom prst="rect">
            <a:avLst/>
          </a:prstGeom>
          <a:solidFill>
            <a:schemeClr val="bg1"/>
          </a:solidFill>
        </p:spPr>
        <p:txBody>
          <a:bodyPr wrap="none" rtlCol="0">
            <a:spAutoFit/>
          </a:bodyPr>
          <a:lstStyle/>
          <a:p>
            <a:endParaRPr lang="it-IT" dirty="0">
              <a:solidFill>
                <a:prstClr val="black"/>
              </a:solidFill>
            </a:endParaRPr>
          </a:p>
        </p:txBody>
      </p:sp>
      <p:sp>
        <p:nvSpPr>
          <p:cNvPr id="26" name="CasellaDiTesto 25"/>
          <p:cNvSpPr txBox="1"/>
          <p:nvPr/>
        </p:nvSpPr>
        <p:spPr>
          <a:xfrm>
            <a:off x="5271722" y="6416258"/>
            <a:ext cx="184731" cy="369332"/>
          </a:xfrm>
          <a:prstGeom prst="rect">
            <a:avLst/>
          </a:prstGeom>
          <a:solidFill>
            <a:schemeClr val="bg1"/>
          </a:solidFill>
        </p:spPr>
        <p:txBody>
          <a:bodyPr wrap="none" rtlCol="0">
            <a:spAutoFit/>
          </a:bodyPr>
          <a:lstStyle/>
          <a:p>
            <a:endParaRPr lang="it-IT" dirty="0">
              <a:solidFill>
                <a:prstClr val="black"/>
              </a:solidFill>
            </a:endParaRPr>
          </a:p>
        </p:txBody>
      </p:sp>
      <p:sp>
        <p:nvSpPr>
          <p:cNvPr id="27" name="CasellaDiTesto 26"/>
          <p:cNvSpPr txBox="1"/>
          <p:nvPr/>
        </p:nvSpPr>
        <p:spPr>
          <a:xfrm>
            <a:off x="6561437" y="6416258"/>
            <a:ext cx="184731" cy="369332"/>
          </a:xfrm>
          <a:prstGeom prst="rect">
            <a:avLst/>
          </a:prstGeom>
          <a:solidFill>
            <a:schemeClr val="bg1"/>
          </a:solidFill>
        </p:spPr>
        <p:txBody>
          <a:bodyPr wrap="none" rtlCol="0">
            <a:spAutoFit/>
          </a:bodyPr>
          <a:lstStyle/>
          <a:p>
            <a:endParaRPr lang="it-IT" dirty="0">
              <a:solidFill>
                <a:prstClr val="black"/>
              </a:solidFill>
            </a:endParaRPr>
          </a:p>
        </p:txBody>
      </p:sp>
    </p:spTree>
    <p:extLst>
      <p:ext uri="{BB962C8B-B14F-4D97-AF65-F5344CB8AC3E}">
        <p14:creationId xmlns:p14="http://schemas.microsoft.com/office/powerpoint/2010/main" val="19952051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00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donn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7563" y="5562600"/>
            <a:ext cx="706437" cy="93662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332161" y="6499225"/>
            <a:ext cx="917239" cy="338554"/>
          </a:xfrm>
          <a:prstGeom prst="rect">
            <a:avLst/>
          </a:prstGeom>
          <a:noFill/>
        </p:spPr>
        <p:txBody>
          <a:bodyPr wrap="none" rtlCol="0">
            <a:spAutoFit/>
          </a:bodyPr>
          <a:lstStyle/>
          <a:p>
            <a:pPr algn="ctr"/>
            <a:r>
              <a:rPr lang="it-IT" sz="800" b="1" dirty="0">
                <a:solidFill>
                  <a:prstClr val="white">
                    <a:lumMod val="95000"/>
                  </a:prstClr>
                </a:solidFill>
                <a:latin typeface="Times New Roman" pitchFamily="18" charset="0"/>
                <a:cs typeface="Times New Roman" pitchFamily="18" charset="0"/>
              </a:rPr>
              <a:t>Michela Zucca</a:t>
            </a:r>
          </a:p>
          <a:p>
            <a:pPr algn="ctr"/>
            <a:r>
              <a:rPr lang="it-IT" sz="800" b="1" dirty="0">
                <a:solidFill>
                  <a:prstClr val="white">
                    <a:lumMod val="95000"/>
                  </a:prstClr>
                </a:solidFill>
                <a:latin typeface="Times New Roman" pitchFamily="18" charset="0"/>
                <a:cs typeface="Times New Roman" pitchFamily="18" charset="0"/>
              </a:rPr>
              <a:t>Servizi Culturali</a:t>
            </a:r>
          </a:p>
        </p:txBody>
      </p:sp>
      <p:sp>
        <p:nvSpPr>
          <p:cNvPr id="6" name="CasellaDiTesto 5"/>
          <p:cNvSpPr txBox="1"/>
          <p:nvPr/>
        </p:nvSpPr>
        <p:spPr>
          <a:xfrm>
            <a:off x="5148064" y="0"/>
            <a:ext cx="3995936" cy="707886"/>
          </a:xfrm>
          <a:prstGeom prst="rect">
            <a:avLst/>
          </a:prstGeom>
          <a:noFill/>
        </p:spPr>
        <p:txBody>
          <a:bodyPr wrap="square" rtlCol="0">
            <a:spAutoFit/>
          </a:bodyPr>
          <a:lstStyle/>
          <a:p>
            <a:r>
              <a:rPr lang="it-IT" sz="2000" b="1" dirty="0">
                <a:solidFill>
                  <a:srgbClr val="FF0000"/>
                </a:solidFill>
                <a:latin typeface="Times New Roman" pitchFamily="18" charset="0"/>
                <a:cs typeface="Times New Roman" pitchFamily="18" charset="0"/>
              </a:rPr>
              <a:t>Immagini femminili.</a:t>
            </a:r>
          </a:p>
          <a:p>
            <a:r>
              <a:rPr lang="it-IT" sz="2000" b="1" dirty="0" err="1">
                <a:solidFill>
                  <a:srgbClr val="FF0000"/>
                </a:solidFill>
                <a:latin typeface="Times New Roman" pitchFamily="18" charset="0"/>
                <a:cs typeface="Times New Roman" pitchFamily="18" charset="0"/>
              </a:rPr>
              <a:t>Perigord</a:t>
            </a:r>
            <a:r>
              <a:rPr lang="it-IT" sz="2000" b="1" dirty="0">
                <a:solidFill>
                  <a:srgbClr val="FF0000"/>
                </a:solidFill>
                <a:latin typeface="Times New Roman" pitchFamily="18" charset="0"/>
                <a:cs typeface="Times New Roman" pitchFamily="18" charset="0"/>
              </a:rPr>
              <a:t> (Francia, Aurignaziano</a:t>
            </a:r>
          </a:p>
        </p:txBody>
      </p:sp>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9925" y="3243263"/>
            <a:ext cx="182563"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descr="Figures féminines dans l'art préhistorique du Périgor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241" y="1100971"/>
            <a:ext cx="9234242" cy="2513767"/>
          </a:xfrm>
          <a:prstGeom prst="rect">
            <a:avLst/>
          </a:prstGeom>
          <a:noFill/>
          <a:extLst>
            <a:ext uri="{909E8E84-426E-40DD-AFC4-6F175D3DCCD1}">
              <a14:hiddenFill xmlns:a14="http://schemas.microsoft.com/office/drawing/2010/main">
                <a:solidFill>
                  <a:srgbClr val="FFFFFF"/>
                </a:solidFill>
              </a14:hiddenFill>
            </a:ext>
          </a:extLst>
        </p:spPr>
      </p:pic>
      <p:sp>
        <p:nvSpPr>
          <p:cNvPr id="12" name="Rettangolo 11"/>
          <p:cNvSpPr/>
          <p:nvPr/>
        </p:nvSpPr>
        <p:spPr>
          <a:xfrm>
            <a:off x="-1" y="3861048"/>
            <a:ext cx="9160060" cy="2585323"/>
          </a:xfrm>
          <a:prstGeom prst="rect">
            <a:avLst/>
          </a:prstGeom>
        </p:spPr>
        <p:txBody>
          <a:bodyPr wrap="square">
            <a:spAutoFit/>
          </a:bodyPr>
          <a:lstStyle/>
          <a:p>
            <a:r>
              <a:rPr lang="fr-FR" b="1" dirty="0">
                <a:solidFill>
                  <a:prstClr val="white"/>
                </a:solidFill>
                <a:latin typeface="Times New Roman" pitchFamily="18" charset="0"/>
                <a:cs typeface="Times New Roman" pitchFamily="18" charset="0"/>
              </a:rPr>
              <a:t>1. </a:t>
            </a:r>
            <a:r>
              <a:rPr lang="fr-FR" b="1" dirty="0" err="1">
                <a:solidFill>
                  <a:prstClr val="white"/>
                </a:solidFill>
                <a:latin typeface="Times New Roman" pitchFamily="18" charset="0"/>
                <a:cs typeface="Times New Roman" pitchFamily="18" charset="0"/>
              </a:rPr>
              <a:t>Laussel</a:t>
            </a:r>
            <a:r>
              <a:rPr lang="fr-FR" b="1" dirty="0">
                <a:solidFill>
                  <a:prstClr val="white"/>
                </a:solidFill>
                <a:latin typeface="Times New Roman" pitchFamily="18" charset="0"/>
                <a:cs typeface="Times New Roman" pitchFamily="18" charset="0"/>
              </a:rPr>
              <a:t>, la </a:t>
            </a:r>
            <a:r>
              <a:rPr lang="fr-FR" b="1" dirty="0" err="1">
                <a:solidFill>
                  <a:prstClr val="white"/>
                </a:solidFill>
                <a:latin typeface="Times New Roman" pitchFamily="18" charset="0"/>
                <a:cs typeface="Times New Roman" pitchFamily="18" charset="0"/>
              </a:rPr>
              <a:t>Venere</a:t>
            </a:r>
            <a:r>
              <a:rPr lang="fr-FR" b="1" dirty="0">
                <a:solidFill>
                  <a:prstClr val="white"/>
                </a:solidFill>
                <a:latin typeface="Times New Roman" pitchFamily="18" charset="0"/>
                <a:cs typeface="Times New Roman" pitchFamily="18" charset="0"/>
              </a:rPr>
              <a:t> con il </a:t>
            </a:r>
            <a:r>
              <a:rPr lang="fr-FR" b="1" dirty="0" err="1">
                <a:solidFill>
                  <a:prstClr val="white"/>
                </a:solidFill>
                <a:latin typeface="Times New Roman" pitchFamily="18" charset="0"/>
                <a:cs typeface="Times New Roman" pitchFamily="18" charset="0"/>
              </a:rPr>
              <a:t>corno</a:t>
            </a:r>
            <a:r>
              <a:rPr lang="fr-FR" b="1" dirty="0">
                <a:solidFill>
                  <a:prstClr val="white"/>
                </a:solidFill>
                <a:latin typeface="Times New Roman" pitchFamily="18" charset="0"/>
                <a:cs typeface="Times New Roman" pitchFamily="18" charset="0"/>
              </a:rPr>
              <a:t>;      </a:t>
            </a:r>
          </a:p>
          <a:p>
            <a:r>
              <a:rPr lang="fr-FR" b="1" dirty="0">
                <a:solidFill>
                  <a:prstClr val="white"/>
                </a:solidFill>
                <a:latin typeface="Times New Roman" pitchFamily="18" charset="0"/>
                <a:cs typeface="Times New Roman" pitchFamily="18" charset="0"/>
              </a:rPr>
              <a:t>2. </a:t>
            </a:r>
            <a:r>
              <a:rPr lang="fr-FR" b="1" dirty="0" err="1">
                <a:solidFill>
                  <a:prstClr val="white"/>
                </a:solidFill>
                <a:latin typeface="Times New Roman" pitchFamily="18" charset="0"/>
                <a:cs typeface="Times New Roman" pitchFamily="18" charset="0"/>
              </a:rPr>
              <a:t>Laussel</a:t>
            </a:r>
            <a:r>
              <a:rPr lang="fr-FR" b="1" dirty="0">
                <a:solidFill>
                  <a:prstClr val="white"/>
                </a:solidFill>
                <a:latin typeface="Times New Roman" pitchFamily="18" charset="0"/>
                <a:cs typeface="Times New Roman" pitchFamily="18" charset="0"/>
              </a:rPr>
              <a:t>, la </a:t>
            </a:r>
            <a:r>
              <a:rPr lang="fr-FR" b="1" dirty="0" err="1">
                <a:solidFill>
                  <a:prstClr val="white"/>
                </a:solidFill>
                <a:latin typeface="Times New Roman" pitchFamily="18" charset="0"/>
                <a:cs typeface="Times New Roman" pitchFamily="18" charset="0"/>
              </a:rPr>
              <a:t>Venere</a:t>
            </a:r>
            <a:r>
              <a:rPr lang="fr-FR" b="1" dirty="0">
                <a:solidFill>
                  <a:prstClr val="white"/>
                </a:solidFill>
                <a:latin typeface="Times New Roman" pitchFamily="18" charset="0"/>
                <a:cs typeface="Times New Roman" pitchFamily="18" charset="0"/>
              </a:rPr>
              <a:t> di </a:t>
            </a:r>
            <a:r>
              <a:rPr lang="fr-FR" b="1" dirty="0" err="1">
                <a:solidFill>
                  <a:prstClr val="white"/>
                </a:solidFill>
                <a:latin typeface="Times New Roman" pitchFamily="18" charset="0"/>
                <a:cs typeface="Times New Roman" pitchFamily="18" charset="0"/>
              </a:rPr>
              <a:t>Berlino</a:t>
            </a:r>
            <a:r>
              <a:rPr lang="fr-FR" b="1" dirty="0">
                <a:solidFill>
                  <a:prstClr val="white"/>
                </a:solidFill>
                <a:latin typeface="Times New Roman" pitchFamily="18" charset="0"/>
                <a:cs typeface="Times New Roman" pitchFamily="18" charset="0"/>
              </a:rPr>
              <a:t>;    </a:t>
            </a:r>
          </a:p>
          <a:p>
            <a:r>
              <a:rPr lang="fr-FR" b="1" dirty="0">
                <a:solidFill>
                  <a:prstClr val="white"/>
                </a:solidFill>
                <a:latin typeface="Times New Roman" pitchFamily="18" charset="0"/>
                <a:cs typeface="Times New Roman" pitchFamily="18" charset="0"/>
              </a:rPr>
              <a:t>3. </a:t>
            </a:r>
            <a:r>
              <a:rPr lang="fr-FR" b="1" dirty="0" err="1">
                <a:solidFill>
                  <a:prstClr val="white"/>
                </a:solidFill>
                <a:latin typeface="Times New Roman" pitchFamily="18" charset="0"/>
                <a:cs typeface="Times New Roman" pitchFamily="18" charset="0"/>
              </a:rPr>
              <a:t>Laussel</a:t>
            </a:r>
            <a:r>
              <a:rPr lang="fr-FR" b="1" dirty="0">
                <a:solidFill>
                  <a:prstClr val="white"/>
                </a:solidFill>
                <a:latin typeface="Times New Roman" pitchFamily="18" charset="0"/>
                <a:cs typeface="Times New Roman" pitchFamily="18" charset="0"/>
              </a:rPr>
              <a:t>, la </a:t>
            </a:r>
            <a:r>
              <a:rPr lang="fr-FR" b="1" dirty="0" err="1">
                <a:solidFill>
                  <a:prstClr val="white"/>
                </a:solidFill>
                <a:latin typeface="Times New Roman" pitchFamily="18" charset="0"/>
                <a:cs typeface="Times New Roman" pitchFamily="18" charset="0"/>
              </a:rPr>
              <a:t>Venere</a:t>
            </a:r>
            <a:r>
              <a:rPr lang="fr-FR" b="1" dirty="0">
                <a:solidFill>
                  <a:prstClr val="white"/>
                </a:solidFill>
                <a:latin typeface="Times New Roman" pitchFamily="18" charset="0"/>
                <a:cs typeface="Times New Roman" pitchFamily="18" charset="0"/>
              </a:rPr>
              <a:t> con la testa </a:t>
            </a:r>
            <a:r>
              <a:rPr lang="fr-FR" b="1" dirty="0" err="1">
                <a:solidFill>
                  <a:prstClr val="white"/>
                </a:solidFill>
                <a:latin typeface="Times New Roman" pitchFamily="18" charset="0"/>
                <a:cs typeface="Times New Roman" pitchFamily="18" charset="0"/>
              </a:rPr>
              <a:t>quadrata</a:t>
            </a:r>
            <a:r>
              <a:rPr lang="fr-FR" b="1" dirty="0">
                <a:solidFill>
                  <a:prstClr val="white"/>
                </a:solidFill>
                <a:latin typeface="Times New Roman" pitchFamily="18" charset="0"/>
                <a:cs typeface="Times New Roman" pitchFamily="18" charset="0"/>
              </a:rPr>
              <a:t>;    </a:t>
            </a:r>
          </a:p>
          <a:p>
            <a:r>
              <a:rPr lang="fr-FR" b="1" dirty="0">
                <a:solidFill>
                  <a:prstClr val="white"/>
                </a:solidFill>
                <a:latin typeface="Times New Roman" pitchFamily="18" charset="0"/>
                <a:cs typeface="Times New Roman" pitchFamily="18" charset="0"/>
              </a:rPr>
              <a:t>4. </a:t>
            </a:r>
            <a:r>
              <a:rPr lang="fr-FR" b="1" dirty="0" err="1">
                <a:solidFill>
                  <a:prstClr val="white"/>
                </a:solidFill>
                <a:latin typeface="Times New Roman" pitchFamily="18" charset="0"/>
                <a:cs typeface="Times New Roman" pitchFamily="18" charset="0"/>
              </a:rPr>
              <a:t>Laussel</a:t>
            </a:r>
            <a:r>
              <a:rPr lang="fr-FR" b="1" dirty="0">
                <a:solidFill>
                  <a:prstClr val="white"/>
                </a:solidFill>
                <a:latin typeface="Times New Roman" pitchFamily="18" charset="0"/>
                <a:cs typeface="Times New Roman" pitchFamily="18" charset="0"/>
              </a:rPr>
              <a:t>, il </a:t>
            </a:r>
            <a:r>
              <a:rPr lang="fr-FR" b="1" dirty="0" err="1">
                <a:solidFill>
                  <a:prstClr val="white"/>
                </a:solidFill>
                <a:latin typeface="Times New Roman" pitchFamily="18" charset="0"/>
                <a:cs typeface="Times New Roman" pitchFamily="18" charset="0"/>
              </a:rPr>
              <a:t>Cacciatore</a:t>
            </a:r>
            <a:r>
              <a:rPr lang="fr-FR" b="1" dirty="0">
                <a:solidFill>
                  <a:prstClr val="white"/>
                </a:solidFill>
                <a:latin typeface="Times New Roman" pitchFamily="18" charset="0"/>
                <a:cs typeface="Times New Roman" pitchFamily="18" charset="0"/>
              </a:rPr>
              <a:t> (</a:t>
            </a:r>
            <a:r>
              <a:rPr lang="fr-FR" b="1" dirty="0" err="1">
                <a:solidFill>
                  <a:prstClr val="white"/>
                </a:solidFill>
                <a:latin typeface="Times New Roman" pitchFamily="18" charset="0"/>
                <a:cs typeface="Times New Roman" pitchFamily="18" charset="0"/>
              </a:rPr>
              <a:t>presumibilmente</a:t>
            </a:r>
            <a:r>
              <a:rPr lang="fr-FR" b="1" dirty="0">
                <a:solidFill>
                  <a:prstClr val="white"/>
                </a:solidFill>
                <a:latin typeface="Times New Roman" pitchFamily="18" charset="0"/>
                <a:cs typeface="Times New Roman" pitchFamily="18" charset="0"/>
              </a:rPr>
              <a:t>, </a:t>
            </a:r>
            <a:r>
              <a:rPr lang="fr-FR" b="1" dirty="0" err="1">
                <a:solidFill>
                  <a:prstClr val="white"/>
                </a:solidFill>
                <a:latin typeface="Times New Roman" pitchFamily="18" charset="0"/>
                <a:cs typeface="Times New Roman" pitchFamily="18" charset="0"/>
              </a:rPr>
              <a:t>una</a:t>
            </a:r>
            <a:r>
              <a:rPr lang="fr-FR" b="1" dirty="0">
                <a:solidFill>
                  <a:prstClr val="white"/>
                </a:solidFill>
                <a:latin typeface="Times New Roman" pitchFamily="18" charset="0"/>
                <a:cs typeface="Times New Roman" pitchFamily="18" charset="0"/>
              </a:rPr>
              <a:t> </a:t>
            </a:r>
            <a:r>
              <a:rPr lang="fr-FR" b="1" dirty="0" err="1">
                <a:solidFill>
                  <a:prstClr val="white"/>
                </a:solidFill>
                <a:latin typeface="Times New Roman" pitchFamily="18" charset="0"/>
                <a:cs typeface="Times New Roman" pitchFamily="18" charset="0"/>
              </a:rPr>
              <a:t>ragazza</a:t>
            </a:r>
            <a:r>
              <a:rPr lang="fr-FR" b="1" dirty="0">
                <a:solidFill>
                  <a:prstClr val="white"/>
                </a:solidFill>
                <a:latin typeface="Times New Roman" pitchFamily="18" charset="0"/>
                <a:cs typeface="Times New Roman" pitchFamily="18" charset="0"/>
              </a:rPr>
              <a:t> </a:t>
            </a:r>
            <a:r>
              <a:rPr lang="fr-FR" b="1" dirty="0" err="1">
                <a:solidFill>
                  <a:prstClr val="white"/>
                </a:solidFill>
                <a:latin typeface="Times New Roman" pitchFamily="18" charset="0"/>
                <a:cs typeface="Times New Roman" pitchFamily="18" charset="0"/>
              </a:rPr>
              <a:t>giovane</a:t>
            </a:r>
            <a:r>
              <a:rPr lang="fr-FR" b="1" dirty="0">
                <a:solidFill>
                  <a:prstClr val="white"/>
                </a:solidFill>
                <a:latin typeface="Times New Roman" pitchFamily="18" charset="0"/>
                <a:cs typeface="Times New Roman" pitchFamily="18" charset="0"/>
              </a:rPr>
              <a:t>);</a:t>
            </a:r>
          </a:p>
          <a:p>
            <a:r>
              <a:rPr lang="fr-FR" b="1" dirty="0">
                <a:solidFill>
                  <a:prstClr val="white"/>
                </a:solidFill>
                <a:latin typeface="Times New Roman" pitchFamily="18" charset="0"/>
                <a:cs typeface="Times New Roman" pitchFamily="18" charset="0"/>
              </a:rPr>
              <a:t> 5. </a:t>
            </a:r>
            <a:r>
              <a:rPr lang="fr-FR" b="1" dirty="0" err="1">
                <a:solidFill>
                  <a:prstClr val="white"/>
                </a:solidFill>
                <a:latin typeface="Times New Roman" pitchFamily="18" charset="0"/>
                <a:cs typeface="Times New Roman" pitchFamily="18" charset="0"/>
              </a:rPr>
              <a:t>Laussel</a:t>
            </a:r>
            <a:r>
              <a:rPr lang="fr-FR" b="1" dirty="0">
                <a:solidFill>
                  <a:prstClr val="white"/>
                </a:solidFill>
                <a:latin typeface="Times New Roman" pitchFamily="18" charset="0"/>
                <a:cs typeface="Times New Roman" pitchFamily="18" charset="0"/>
              </a:rPr>
              <a:t>, la Carta da </a:t>
            </a:r>
            <a:r>
              <a:rPr lang="fr-FR" b="1" dirty="0" err="1">
                <a:solidFill>
                  <a:prstClr val="white"/>
                </a:solidFill>
                <a:latin typeface="Times New Roman" pitchFamily="18" charset="0"/>
                <a:cs typeface="Times New Roman" pitchFamily="18" charset="0"/>
              </a:rPr>
              <a:t>gioco</a:t>
            </a:r>
            <a:r>
              <a:rPr lang="fr-FR" b="1" dirty="0">
                <a:solidFill>
                  <a:prstClr val="white"/>
                </a:solidFill>
                <a:latin typeface="Times New Roman" pitchFamily="18" charset="0"/>
                <a:cs typeface="Times New Roman" pitchFamily="18" charset="0"/>
              </a:rPr>
              <a:t>;     </a:t>
            </a:r>
          </a:p>
          <a:p>
            <a:r>
              <a:rPr lang="fr-FR" b="1" dirty="0">
                <a:solidFill>
                  <a:prstClr val="white"/>
                </a:solidFill>
                <a:latin typeface="Times New Roman" pitchFamily="18" charset="0"/>
                <a:cs typeface="Times New Roman" pitchFamily="18" charset="0"/>
              </a:rPr>
              <a:t>6. Abri Pataud;     </a:t>
            </a:r>
          </a:p>
          <a:p>
            <a:r>
              <a:rPr lang="fr-FR" b="1" dirty="0">
                <a:solidFill>
                  <a:prstClr val="white"/>
                </a:solidFill>
                <a:latin typeface="Times New Roman" pitchFamily="18" charset="0"/>
                <a:cs typeface="Times New Roman" pitchFamily="18" charset="0"/>
              </a:rPr>
              <a:t>7. Terme Pialat ;    </a:t>
            </a:r>
          </a:p>
          <a:p>
            <a:r>
              <a:rPr lang="fr-FR" b="1" dirty="0">
                <a:solidFill>
                  <a:prstClr val="white"/>
                </a:solidFill>
                <a:latin typeface="Times New Roman" pitchFamily="18" charset="0"/>
                <a:cs typeface="Times New Roman" pitchFamily="18" charset="0"/>
              </a:rPr>
              <a:t> 8. </a:t>
            </a:r>
            <a:r>
              <a:rPr lang="fr-FR" b="1" dirty="0" err="1">
                <a:solidFill>
                  <a:prstClr val="white"/>
                </a:solidFill>
                <a:latin typeface="Times New Roman" pitchFamily="18" charset="0"/>
                <a:cs typeface="Times New Roman" pitchFamily="18" charset="0"/>
              </a:rPr>
              <a:t>Gabillou</a:t>
            </a:r>
            <a:r>
              <a:rPr lang="fr-FR" b="1" dirty="0">
                <a:solidFill>
                  <a:prstClr val="white"/>
                </a:solidFill>
                <a:latin typeface="Times New Roman" pitchFamily="18" charset="0"/>
                <a:cs typeface="Times New Roman" pitchFamily="18" charset="0"/>
              </a:rPr>
              <a:t>, da J. Gaussen (1964) ;    </a:t>
            </a:r>
          </a:p>
          <a:p>
            <a:r>
              <a:rPr lang="fr-FR" b="1" dirty="0">
                <a:solidFill>
                  <a:prstClr val="white"/>
                </a:solidFill>
                <a:latin typeface="Times New Roman" pitchFamily="18" charset="0"/>
                <a:cs typeface="Times New Roman" pitchFamily="18" charset="0"/>
              </a:rPr>
              <a:t>9. Comarque. </a:t>
            </a:r>
            <a:endParaRPr lang="it-IT"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2750392759"/>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861</TotalTime>
  <Words>2207</Words>
  <Application>Microsoft Office PowerPoint</Application>
  <PresentationFormat>Presentazione su schermo (4:3)</PresentationFormat>
  <Paragraphs>150</Paragraphs>
  <Slides>42</Slides>
  <Notes>0</Notes>
  <HiddenSlides>0</HiddenSlides>
  <MMClips>0</MMClips>
  <ScaleCrop>false</ScaleCrop>
  <HeadingPairs>
    <vt:vector size="4" baseType="variant">
      <vt:variant>
        <vt:lpstr>Tema</vt:lpstr>
      </vt:variant>
      <vt:variant>
        <vt:i4>4</vt:i4>
      </vt:variant>
      <vt:variant>
        <vt:lpstr>Titoli diapositive</vt:lpstr>
      </vt:variant>
      <vt:variant>
        <vt:i4>42</vt:i4>
      </vt:variant>
    </vt:vector>
  </HeadingPairs>
  <TitlesOfParts>
    <vt:vector size="46" baseType="lpstr">
      <vt:lpstr>Tema di Office</vt:lpstr>
      <vt:lpstr>Struttura predefinita</vt:lpstr>
      <vt:lpstr>1_Struttura predefinita</vt:lpstr>
      <vt:lpstr>2_Struttura predefinita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gaia</dc:creator>
  <cp:lastModifiedBy>gaia</cp:lastModifiedBy>
  <cp:revision>39</cp:revision>
  <dcterms:created xsi:type="dcterms:W3CDTF">2012-10-15T09:54:41Z</dcterms:created>
  <dcterms:modified xsi:type="dcterms:W3CDTF">2012-10-16T14:53:53Z</dcterms:modified>
</cp:coreProperties>
</file>