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90" r:id="rId3"/>
    <p:sldId id="265" r:id="rId4"/>
    <p:sldId id="267" r:id="rId5"/>
    <p:sldId id="266" r:id="rId6"/>
    <p:sldId id="264" r:id="rId7"/>
    <p:sldId id="262" r:id="rId8"/>
    <p:sldId id="268" r:id="rId9"/>
    <p:sldId id="263" r:id="rId10"/>
    <p:sldId id="260" r:id="rId11"/>
    <p:sldId id="270" r:id="rId12"/>
    <p:sldId id="271" r:id="rId13"/>
    <p:sldId id="272" r:id="rId14"/>
    <p:sldId id="273" r:id="rId15"/>
    <p:sldId id="302" r:id="rId16"/>
    <p:sldId id="275" r:id="rId17"/>
    <p:sldId id="274" r:id="rId18"/>
    <p:sldId id="276" r:id="rId19"/>
    <p:sldId id="278" r:id="rId20"/>
    <p:sldId id="279" r:id="rId21"/>
    <p:sldId id="280" r:id="rId22"/>
    <p:sldId id="282" r:id="rId23"/>
    <p:sldId id="283" r:id="rId24"/>
    <p:sldId id="284" r:id="rId25"/>
    <p:sldId id="285" r:id="rId26"/>
    <p:sldId id="286" r:id="rId27"/>
    <p:sldId id="288" r:id="rId28"/>
    <p:sldId id="292" r:id="rId29"/>
    <p:sldId id="295" r:id="rId30"/>
    <p:sldId id="297" r:id="rId31"/>
    <p:sldId id="299" r:id="rId32"/>
    <p:sldId id="300" r:id="rId33"/>
    <p:sldId id="308" r:id="rId34"/>
    <p:sldId id="303" r:id="rId35"/>
    <p:sldId id="306" r:id="rId36"/>
    <p:sldId id="304" r:id="rId37"/>
    <p:sldId id="310" r:id="rId38"/>
    <p:sldId id="311" r:id="rId39"/>
    <p:sldId id="313" r:id="rId40"/>
    <p:sldId id="293" r:id="rId41"/>
    <p:sldId id="315" r:id="rId4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CDEB6"/>
    <a:srgbClr val="008000"/>
    <a:srgbClr val="33CC33"/>
    <a:srgbClr val="663300"/>
    <a:srgbClr val="FBD49F"/>
    <a:srgbClr val="FAC886"/>
    <a:srgbClr val="F9BD6D"/>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418"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6F5ED01-EFDC-4B17-8D4D-2ED647717538}" type="datetimeFigureOut">
              <a:rPr lang="it-IT" smtClean="0"/>
              <a:t>23/10/2012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B254038-3A00-43D5-B3B3-A896B4B5ACB9}" type="slidenum">
              <a:rPr lang="it-IT" smtClean="0"/>
              <a:t>‹N›</a:t>
            </a:fld>
            <a:endParaRPr lang="it-IT"/>
          </a:p>
        </p:txBody>
      </p:sp>
    </p:spTree>
    <p:extLst>
      <p:ext uri="{BB962C8B-B14F-4D97-AF65-F5344CB8AC3E}">
        <p14:creationId xmlns:p14="http://schemas.microsoft.com/office/powerpoint/2010/main" val="802724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F5ED01-EFDC-4B17-8D4D-2ED647717538}" type="datetimeFigureOut">
              <a:rPr lang="it-IT" smtClean="0"/>
              <a:t>23/10/2012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B254038-3A00-43D5-B3B3-A896B4B5ACB9}" type="slidenum">
              <a:rPr lang="it-IT" smtClean="0"/>
              <a:t>‹N›</a:t>
            </a:fld>
            <a:endParaRPr lang="it-IT"/>
          </a:p>
        </p:txBody>
      </p:sp>
    </p:spTree>
    <p:extLst>
      <p:ext uri="{BB962C8B-B14F-4D97-AF65-F5344CB8AC3E}">
        <p14:creationId xmlns:p14="http://schemas.microsoft.com/office/powerpoint/2010/main" val="1780560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F5ED01-EFDC-4B17-8D4D-2ED647717538}" type="datetimeFigureOut">
              <a:rPr lang="it-IT" smtClean="0"/>
              <a:t>23/10/2012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B254038-3A00-43D5-B3B3-A896B4B5ACB9}" type="slidenum">
              <a:rPr lang="it-IT" smtClean="0"/>
              <a:t>‹N›</a:t>
            </a:fld>
            <a:endParaRPr lang="it-IT"/>
          </a:p>
        </p:txBody>
      </p:sp>
    </p:spTree>
    <p:extLst>
      <p:ext uri="{BB962C8B-B14F-4D97-AF65-F5344CB8AC3E}">
        <p14:creationId xmlns:p14="http://schemas.microsoft.com/office/powerpoint/2010/main" val="1268063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F5ED01-EFDC-4B17-8D4D-2ED647717538}" type="datetimeFigureOut">
              <a:rPr lang="it-IT" smtClean="0"/>
              <a:t>23/10/2012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B254038-3A00-43D5-B3B3-A896B4B5ACB9}" type="slidenum">
              <a:rPr lang="it-IT" smtClean="0"/>
              <a:t>‹N›</a:t>
            </a:fld>
            <a:endParaRPr lang="it-IT"/>
          </a:p>
        </p:txBody>
      </p:sp>
    </p:spTree>
    <p:extLst>
      <p:ext uri="{BB962C8B-B14F-4D97-AF65-F5344CB8AC3E}">
        <p14:creationId xmlns:p14="http://schemas.microsoft.com/office/powerpoint/2010/main" val="2079265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6F5ED01-EFDC-4B17-8D4D-2ED647717538}" type="datetimeFigureOut">
              <a:rPr lang="it-IT" smtClean="0"/>
              <a:t>23/10/2012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B254038-3A00-43D5-B3B3-A896B4B5ACB9}" type="slidenum">
              <a:rPr lang="it-IT" smtClean="0"/>
              <a:t>‹N›</a:t>
            </a:fld>
            <a:endParaRPr lang="it-IT"/>
          </a:p>
        </p:txBody>
      </p:sp>
    </p:spTree>
    <p:extLst>
      <p:ext uri="{BB962C8B-B14F-4D97-AF65-F5344CB8AC3E}">
        <p14:creationId xmlns:p14="http://schemas.microsoft.com/office/powerpoint/2010/main" val="2325119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6F5ED01-EFDC-4B17-8D4D-2ED647717538}" type="datetimeFigureOut">
              <a:rPr lang="it-IT" smtClean="0"/>
              <a:t>23/10/2012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B254038-3A00-43D5-B3B3-A896B4B5ACB9}" type="slidenum">
              <a:rPr lang="it-IT" smtClean="0"/>
              <a:t>‹N›</a:t>
            </a:fld>
            <a:endParaRPr lang="it-IT"/>
          </a:p>
        </p:txBody>
      </p:sp>
    </p:spTree>
    <p:extLst>
      <p:ext uri="{BB962C8B-B14F-4D97-AF65-F5344CB8AC3E}">
        <p14:creationId xmlns:p14="http://schemas.microsoft.com/office/powerpoint/2010/main" val="265670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6F5ED01-EFDC-4B17-8D4D-2ED647717538}" type="datetimeFigureOut">
              <a:rPr lang="it-IT" smtClean="0"/>
              <a:t>23/10/2012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B254038-3A00-43D5-B3B3-A896B4B5ACB9}" type="slidenum">
              <a:rPr lang="it-IT" smtClean="0"/>
              <a:t>‹N›</a:t>
            </a:fld>
            <a:endParaRPr lang="it-IT"/>
          </a:p>
        </p:txBody>
      </p:sp>
    </p:spTree>
    <p:extLst>
      <p:ext uri="{BB962C8B-B14F-4D97-AF65-F5344CB8AC3E}">
        <p14:creationId xmlns:p14="http://schemas.microsoft.com/office/powerpoint/2010/main" val="3211200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6F5ED01-EFDC-4B17-8D4D-2ED647717538}" type="datetimeFigureOut">
              <a:rPr lang="it-IT" smtClean="0"/>
              <a:t>23/10/2012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B254038-3A00-43D5-B3B3-A896B4B5ACB9}" type="slidenum">
              <a:rPr lang="it-IT" smtClean="0"/>
              <a:t>‹N›</a:t>
            </a:fld>
            <a:endParaRPr lang="it-IT"/>
          </a:p>
        </p:txBody>
      </p:sp>
    </p:spTree>
    <p:extLst>
      <p:ext uri="{BB962C8B-B14F-4D97-AF65-F5344CB8AC3E}">
        <p14:creationId xmlns:p14="http://schemas.microsoft.com/office/powerpoint/2010/main" val="2726598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6F5ED01-EFDC-4B17-8D4D-2ED647717538}" type="datetimeFigureOut">
              <a:rPr lang="it-IT" smtClean="0"/>
              <a:t>23/10/2012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B254038-3A00-43D5-B3B3-A896B4B5ACB9}" type="slidenum">
              <a:rPr lang="it-IT" smtClean="0"/>
              <a:t>‹N›</a:t>
            </a:fld>
            <a:endParaRPr lang="it-IT"/>
          </a:p>
        </p:txBody>
      </p:sp>
    </p:spTree>
    <p:extLst>
      <p:ext uri="{BB962C8B-B14F-4D97-AF65-F5344CB8AC3E}">
        <p14:creationId xmlns:p14="http://schemas.microsoft.com/office/powerpoint/2010/main" val="2243129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6F5ED01-EFDC-4B17-8D4D-2ED647717538}" type="datetimeFigureOut">
              <a:rPr lang="it-IT" smtClean="0"/>
              <a:t>23/10/2012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B254038-3A00-43D5-B3B3-A896B4B5ACB9}" type="slidenum">
              <a:rPr lang="it-IT" smtClean="0"/>
              <a:t>‹N›</a:t>
            </a:fld>
            <a:endParaRPr lang="it-IT"/>
          </a:p>
        </p:txBody>
      </p:sp>
    </p:spTree>
    <p:extLst>
      <p:ext uri="{BB962C8B-B14F-4D97-AF65-F5344CB8AC3E}">
        <p14:creationId xmlns:p14="http://schemas.microsoft.com/office/powerpoint/2010/main" val="4207485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6F5ED01-EFDC-4B17-8D4D-2ED647717538}" type="datetimeFigureOut">
              <a:rPr lang="it-IT" smtClean="0"/>
              <a:t>23/10/2012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B254038-3A00-43D5-B3B3-A896B4B5ACB9}" type="slidenum">
              <a:rPr lang="it-IT" smtClean="0"/>
              <a:t>‹N›</a:t>
            </a:fld>
            <a:endParaRPr lang="it-IT"/>
          </a:p>
        </p:txBody>
      </p:sp>
    </p:spTree>
    <p:extLst>
      <p:ext uri="{BB962C8B-B14F-4D97-AF65-F5344CB8AC3E}">
        <p14:creationId xmlns:p14="http://schemas.microsoft.com/office/powerpoint/2010/main" val="266308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5ED01-EFDC-4B17-8D4D-2ED647717538}" type="datetimeFigureOut">
              <a:rPr lang="it-IT" smtClean="0"/>
              <a:t>23/10/2012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54038-3A00-43D5-B3B3-A896B4B5ACB9}" type="slidenum">
              <a:rPr lang="it-IT" smtClean="0"/>
              <a:t>‹N›</a:t>
            </a:fld>
            <a:endParaRPr lang="it-IT"/>
          </a:p>
        </p:txBody>
      </p:sp>
    </p:spTree>
    <p:extLst>
      <p:ext uri="{BB962C8B-B14F-4D97-AF65-F5344CB8AC3E}">
        <p14:creationId xmlns:p14="http://schemas.microsoft.com/office/powerpoint/2010/main" val="2858927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4952"/>
            <a:ext cx="103654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44932" y="5589236"/>
            <a:ext cx="634039" cy="963251"/>
          </a:xfrm>
          <a:prstGeom prst="rect">
            <a:avLst/>
          </a:prstGeom>
          <a:solidFill>
            <a:srgbClr val="C00000"/>
          </a:solidFill>
          <a:ln>
            <a:noFill/>
          </a:ln>
          <a:effectLst/>
        </p:spPr>
      </p:pic>
      <p:sp>
        <p:nvSpPr>
          <p:cNvPr id="4" name="CasellaDiTesto 3"/>
          <p:cNvSpPr txBox="1"/>
          <p:nvPr/>
        </p:nvSpPr>
        <p:spPr>
          <a:xfrm>
            <a:off x="8303333" y="6552488"/>
            <a:ext cx="917239" cy="338554"/>
          </a:xfrm>
          <a:prstGeom prst="rect">
            <a:avLst/>
          </a:prstGeom>
          <a:noFill/>
        </p:spPr>
        <p:txBody>
          <a:bodyPr wrap="none" rtlCol="0">
            <a:spAutoFit/>
          </a:bodyPr>
          <a:lstStyle/>
          <a:p>
            <a:pPr algn="ctr"/>
            <a:r>
              <a:rPr lang="it-IT" sz="800" b="1" dirty="0" smtClean="0">
                <a:solidFill>
                  <a:srgbClr val="FCDEB6"/>
                </a:solidFill>
                <a:latin typeface="Times New Roman" pitchFamily="18" charset="0"/>
                <a:cs typeface="Times New Roman" pitchFamily="18" charset="0"/>
              </a:rPr>
              <a:t>Michela Zucca</a:t>
            </a:r>
          </a:p>
          <a:p>
            <a:pPr algn="ctr"/>
            <a:r>
              <a:rPr lang="it-IT" sz="800" b="1" dirty="0" smtClean="0">
                <a:solidFill>
                  <a:srgbClr val="FCDEB6"/>
                </a:solidFill>
                <a:latin typeface="Times New Roman" pitchFamily="18" charset="0"/>
                <a:cs typeface="Times New Roman" pitchFamily="18" charset="0"/>
              </a:rPr>
              <a:t>Servizi Culturali</a:t>
            </a:r>
            <a:endParaRPr lang="it-IT" sz="800" b="1" dirty="0">
              <a:solidFill>
                <a:srgbClr val="FCDEB6"/>
              </a:solidFill>
              <a:latin typeface="Times New Roman" pitchFamily="18" charset="0"/>
              <a:cs typeface="Times New Roman" pitchFamily="18" charset="0"/>
            </a:endParaRPr>
          </a:p>
        </p:txBody>
      </p:sp>
      <p:sp>
        <p:nvSpPr>
          <p:cNvPr id="6" name="Rettangolo 5"/>
          <p:cNvSpPr/>
          <p:nvPr/>
        </p:nvSpPr>
        <p:spPr>
          <a:xfrm>
            <a:off x="-497778" y="1076772"/>
            <a:ext cx="9691547" cy="4247317"/>
          </a:xfrm>
          <a:prstGeom prst="rect">
            <a:avLst/>
          </a:prstGeom>
        </p:spPr>
        <p:txBody>
          <a:bodyPr wrap="square">
            <a:spAutoFit/>
          </a:bodyPr>
          <a:lstStyle/>
          <a:p>
            <a:pPr lvl="0" algn="ctr" fontAlgn="base">
              <a:spcBef>
                <a:spcPct val="0"/>
              </a:spcBef>
              <a:spcAft>
                <a:spcPct val="0"/>
              </a:spcAft>
            </a:pPr>
            <a:r>
              <a:rPr lang="it-IT" sz="3600" b="1" dirty="0" smtClean="0">
                <a:solidFill>
                  <a:srgbClr val="00FFFF"/>
                </a:solidFill>
                <a:latin typeface="Times New Roman" pitchFamily="18" charset="0"/>
              </a:rPr>
              <a:t>LA GRANDE LOTTA DELLE DONNE:</a:t>
            </a:r>
          </a:p>
          <a:p>
            <a:pPr lvl="0" algn="ctr" fontAlgn="base">
              <a:spcBef>
                <a:spcPct val="0"/>
              </a:spcBef>
              <a:spcAft>
                <a:spcPct val="0"/>
              </a:spcAft>
            </a:pPr>
            <a:endParaRPr lang="it-IT" sz="3600" b="1" dirty="0" smtClean="0">
              <a:solidFill>
                <a:srgbClr val="00FFFF"/>
              </a:solidFill>
              <a:latin typeface="Times New Roman" pitchFamily="18" charset="0"/>
            </a:endParaRPr>
          </a:p>
          <a:p>
            <a:pPr lvl="0" algn="ctr" fontAlgn="base">
              <a:spcBef>
                <a:spcPct val="0"/>
              </a:spcBef>
              <a:spcAft>
                <a:spcPct val="0"/>
              </a:spcAft>
            </a:pPr>
            <a:r>
              <a:rPr lang="it-IT" sz="4800" b="1" dirty="0" smtClean="0">
                <a:solidFill>
                  <a:srgbClr val="00FFFF"/>
                </a:solidFill>
                <a:latin typeface="Times New Roman" pitchFamily="18" charset="0"/>
              </a:rPr>
              <a:t>SECOLI BUI</a:t>
            </a:r>
          </a:p>
          <a:p>
            <a:pPr lvl="0" algn="ctr" fontAlgn="base">
              <a:spcBef>
                <a:spcPct val="0"/>
              </a:spcBef>
              <a:spcAft>
                <a:spcPct val="0"/>
              </a:spcAft>
            </a:pPr>
            <a:r>
              <a:rPr lang="it-IT" sz="4800" b="1" dirty="0" smtClean="0">
                <a:solidFill>
                  <a:srgbClr val="00FFFF"/>
                </a:solidFill>
                <a:latin typeface="Times New Roman" pitchFamily="18" charset="0"/>
              </a:rPr>
              <a:t>E </a:t>
            </a:r>
          </a:p>
          <a:p>
            <a:pPr lvl="0" algn="ctr" fontAlgn="base">
              <a:spcBef>
                <a:spcPct val="0"/>
              </a:spcBef>
              <a:spcAft>
                <a:spcPct val="0"/>
              </a:spcAft>
            </a:pPr>
            <a:r>
              <a:rPr lang="it-IT" sz="4800" b="1" dirty="0" smtClean="0">
                <a:solidFill>
                  <a:srgbClr val="00FFFF"/>
                </a:solidFill>
                <a:latin typeface="Times New Roman" pitchFamily="18" charset="0"/>
              </a:rPr>
              <a:t>UMANESIMO</a:t>
            </a:r>
          </a:p>
          <a:p>
            <a:pPr lvl="0" algn="ctr" fontAlgn="base">
              <a:spcBef>
                <a:spcPct val="0"/>
              </a:spcBef>
              <a:spcAft>
                <a:spcPct val="0"/>
              </a:spcAft>
            </a:pPr>
            <a:endParaRPr lang="it-IT" sz="3600" b="1" dirty="0">
              <a:solidFill>
                <a:srgbClr val="00FFFF"/>
              </a:solidFill>
              <a:latin typeface="Times New Roman" pitchFamily="18" charset="0"/>
            </a:endParaRPr>
          </a:p>
          <a:p>
            <a:pPr lvl="0" algn="ctr" fontAlgn="base">
              <a:spcBef>
                <a:spcPct val="0"/>
              </a:spcBef>
              <a:spcAft>
                <a:spcPct val="0"/>
              </a:spcAft>
            </a:pPr>
            <a:endParaRPr lang="it-IT" b="1" dirty="0">
              <a:solidFill>
                <a:srgbClr val="00FFFF"/>
              </a:solidFill>
              <a:latin typeface="Times New Roman" pitchFamily="18" charset="0"/>
            </a:endParaRPr>
          </a:p>
        </p:txBody>
      </p:sp>
    </p:spTree>
    <p:extLst>
      <p:ext uri="{BB962C8B-B14F-4D97-AF65-F5344CB8AC3E}">
        <p14:creationId xmlns:p14="http://schemas.microsoft.com/office/powerpoint/2010/main" val="1065145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48" y="0"/>
            <a:ext cx="8152680" cy="685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509961" y="5589240"/>
            <a:ext cx="634039" cy="963251"/>
          </a:xfrm>
          <a:prstGeom prst="rect">
            <a:avLst/>
          </a:prstGeom>
          <a:solidFill>
            <a:srgbClr val="C00000"/>
          </a:solidFill>
          <a:ln>
            <a:noFill/>
          </a:ln>
          <a:effectLst/>
        </p:spPr>
      </p:pic>
      <p:sp>
        <p:nvSpPr>
          <p:cNvPr id="10" name="Titolo 1"/>
          <p:cNvSpPr txBox="1">
            <a:spLocks/>
          </p:cNvSpPr>
          <p:nvPr/>
        </p:nvSpPr>
        <p:spPr>
          <a:xfrm>
            <a:off x="458248" y="26064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it-IT" dirty="0"/>
          </a:p>
        </p:txBody>
      </p:sp>
      <p:sp>
        <p:nvSpPr>
          <p:cNvPr id="8" name="CasellaDiTesto 7"/>
          <p:cNvSpPr txBox="1"/>
          <p:nvPr/>
        </p:nvSpPr>
        <p:spPr>
          <a:xfrm>
            <a:off x="8316416" y="6553898"/>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15486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0"/>
            <a:ext cx="103654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44932" y="5589236"/>
            <a:ext cx="634039" cy="963251"/>
          </a:xfrm>
          <a:prstGeom prst="rect">
            <a:avLst/>
          </a:prstGeom>
          <a:solidFill>
            <a:srgbClr val="C00000"/>
          </a:solidFill>
          <a:ln>
            <a:noFill/>
          </a:ln>
          <a:effectLst/>
        </p:spPr>
      </p:pic>
      <p:sp>
        <p:nvSpPr>
          <p:cNvPr id="4" name="CasellaDiTesto 3"/>
          <p:cNvSpPr txBox="1"/>
          <p:nvPr/>
        </p:nvSpPr>
        <p:spPr>
          <a:xfrm>
            <a:off x="8303333" y="6552488"/>
            <a:ext cx="917239" cy="338554"/>
          </a:xfrm>
          <a:prstGeom prst="rect">
            <a:avLst/>
          </a:prstGeom>
          <a:noFill/>
        </p:spPr>
        <p:txBody>
          <a:bodyPr wrap="none" rtlCol="0">
            <a:spAutoFit/>
          </a:bodyPr>
          <a:lstStyle/>
          <a:p>
            <a:pPr algn="ctr"/>
            <a:r>
              <a:rPr lang="it-IT" sz="800" b="1" dirty="0">
                <a:solidFill>
                  <a:srgbClr val="FCDEB6"/>
                </a:solidFill>
                <a:latin typeface="Times New Roman" pitchFamily="18" charset="0"/>
                <a:cs typeface="Times New Roman" pitchFamily="18" charset="0"/>
              </a:rPr>
              <a:t>Michela Zucca</a:t>
            </a:r>
          </a:p>
          <a:p>
            <a:pPr algn="ctr"/>
            <a:r>
              <a:rPr lang="it-IT" sz="800" b="1" dirty="0">
                <a:solidFill>
                  <a:srgbClr val="FCDEB6"/>
                </a:solidFill>
                <a:latin typeface="Times New Roman" pitchFamily="18" charset="0"/>
                <a:cs typeface="Times New Roman" pitchFamily="18" charset="0"/>
              </a:rPr>
              <a:t>Servizi Culturali</a:t>
            </a:r>
          </a:p>
        </p:txBody>
      </p:sp>
      <p:sp>
        <p:nvSpPr>
          <p:cNvPr id="6" name="Rettangolo 5"/>
          <p:cNvSpPr/>
          <p:nvPr/>
        </p:nvSpPr>
        <p:spPr>
          <a:xfrm>
            <a:off x="107504" y="404664"/>
            <a:ext cx="8784976" cy="5601533"/>
          </a:xfrm>
          <a:prstGeom prst="rect">
            <a:avLst/>
          </a:prstGeom>
        </p:spPr>
        <p:txBody>
          <a:bodyPr wrap="square">
            <a:spAutoFit/>
          </a:bodyPr>
          <a:lstStyle/>
          <a:p>
            <a:pPr algn="ctr" fontAlgn="base">
              <a:spcBef>
                <a:spcPct val="0"/>
              </a:spcBef>
              <a:spcAft>
                <a:spcPct val="0"/>
              </a:spcAft>
            </a:pPr>
            <a:r>
              <a:rPr lang="it-IT" sz="2800" b="1" i="1" dirty="0">
                <a:solidFill>
                  <a:srgbClr val="00FFFF"/>
                </a:solidFill>
                <a:latin typeface="Times New Roman" pitchFamily="18" charset="0"/>
                <a:cs typeface="Times New Roman" pitchFamily="18" charset="0"/>
              </a:rPr>
              <a:t>Quando Onoria, sorella dell' imperatore Valentiniano, gli inviò il proprio anello e una richiesta d' aiuto per sottrarsi alle nozze con un senatore, Attila considerò la cosa una proposta di matrimonio e puntò dritto sull' Italia…. </a:t>
            </a:r>
            <a:endParaRPr lang="it-IT" sz="2800" b="1" dirty="0">
              <a:solidFill>
                <a:srgbClr val="00FFFF"/>
              </a:solidFill>
              <a:latin typeface="Times New Roman" pitchFamily="18" charset="0"/>
              <a:cs typeface="Times New Roman" pitchFamily="18" charset="0"/>
            </a:endParaRPr>
          </a:p>
          <a:p>
            <a:pPr algn="ctr" fontAlgn="base">
              <a:spcBef>
                <a:spcPct val="0"/>
              </a:spcBef>
              <a:spcAft>
                <a:spcPct val="0"/>
              </a:spcAft>
            </a:pPr>
            <a:r>
              <a:rPr lang="it-IT" sz="3600" b="1" dirty="0">
                <a:solidFill>
                  <a:srgbClr val="00FFFF"/>
                </a:solidFill>
                <a:latin typeface="Times New Roman" pitchFamily="18" charset="0"/>
              </a:rPr>
              <a:t> </a:t>
            </a:r>
          </a:p>
          <a:p>
            <a:pPr algn="ctr" fontAlgn="base">
              <a:spcBef>
                <a:spcPct val="0"/>
              </a:spcBef>
              <a:spcAft>
                <a:spcPct val="0"/>
              </a:spcAft>
            </a:pPr>
            <a:endParaRPr lang="it-IT" b="1" dirty="0">
              <a:solidFill>
                <a:srgbClr val="00FFFF"/>
              </a:solidFill>
              <a:latin typeface="Times New Roman" pitchFamily="18" charset="0"/>
            </a:endParaRPr>
          </a:p>
          <a:p>
            <a:pPr algn="ctr" fontAlgn="base">
              <a:spcBef>
                <a:spcPct val="0"/>
              </a:spcBef>
              <a:spcAft>
                <a:spcPct val="0"/>
              </a:spcAft>
            </a:pPr>
            <a:r>
              <a:rPr lang="it-IT" b="1" dirty="0">
                <a:solidFill>
                  <a:srgbClr val="00FFFF"/>
                </a:solidFill>
                <a:latin typeface="Times New Roman" pitchFamily="18" charset="0"/>
              </a:rPr>
              <a:t> </a:t>
            </a:r>
            <a:r>
              <a:rPr lang="it-IT" sz="2400" b="1" dirty="0">
                <a:solidFill>
                  <a:srgbClr val="00FFFF"/>
                </a:solidFill>
                <a:latin typeface="Times New Roman" pitchFamily="18" charset="0"/>
              </a:rPr>
              <a:t>La condizione delle donne nelle società «barbariche» è sicuramente molto più egualitaria: i «barbari» rappresentano l’ultima ondata migratoria di tribù nordico-asiatiche che avevano la stessa matrice culturale delle popolazioni di origine celtica. Furono probabilmente le donne a scegliere di non mandare a combattere i propri uomini, e di accogliere gli stranieri. Molti poi se li sposarono: per il matrimonio di diritto germanico si sollevarono le genti del Bergamasco fino al XVI secolo. </a:t>
            </a:r>
          </a:p>
        </p:txBody>
      </p:sp>
    </p:spTree>
    <p:extLst>
      <p:ext uri="{BB962C8B-B14F-4D97-AF65-F5344CB8AC3E}">
        <p14:creationId xmlns:p14="http://schemas.microsoft.com/office/powerpoint/2010/main" val="3763678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19" y="96823"/>
            <a:ext cx="2608321" cy="321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103" y="121047"/>
            <a:ext cx="232410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8582" y="66777"/>
            <a:ext cx="2956545" cy="450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436903" y="3491715"/>
            <a:ext cx="2639019" cy="646331"/>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Galla Placidia regina dei Visigoti</a:t>
            </a:r>
            <a:endParaRPr lang="it-IT" b="1" dirty="0">
              <a:solidFill>
                <a:srgbClr val="FF0000"/>
              </a:solidFill>
              <a:latin typeface="Times New Roman" pitchFamily="18" charset="0"/>
              <a:cs typeface="Times New Roman" pitchFamily="18" charset="0"/>
            </a:endParaRPr>
          </a:p>
        </p:txBody>
      </p:sp>
      <p:sp>
        <p:nvSpPr>
          <p:cNvPr id="5" name="Rettangolo 4"/>
          <p:cNvSpPr/>
          <p:nvPr/>
        </p:nvSpPr>
        <p:spPr>
          <a:xfrm>
            <a:off x="3478582" y="3974"/>
            <a:ext cx="2873014" cy="369332"/>
          </a:xfrm>
          <a:prstGeom prst="rect">
            <a:avLst/>
          </a:prstGeom>
        </p:spPr>
        <p:txBody>
          <a:bodyPr wrap="square">
            <a:spAutoFit/>
          </a:bodyPr>
          <a:lstStyle/>
          <a:p>
            <a:r>
              <a:rPr lang="it-IT" b="1" dirty="0" smtClean="0">
                <a:solidFill>
                  <a:srgbClr val="FF0000"/>
                </a:solidFill>
                <a:latin typeface="Times New Roman" pitchFamily="18" charset="0"/>
                <a:cs typeface="Times New Roman" pitchFamily="18" charset="0"/>
              </a:rPr>
              <a:t>Clotilde regina dei Franchi</a:t>
            </a:r>
            <a:endParaRPr lang="it-IT" b="1" dirty="0">
              <a:solidFill>
                <a:srgbClr val="FF0000"/>
              </a:solidFill>
              <a:latin typeface="Times New Roman" pitchFamily="18" charset="0"/>
              <a:cs typeface="Times New Roman" pitchFamily="18" charset="0"/>
            </a:endParaRPr>
          </a:p>
        </p:txBody>
      </p:sp>
      <p:sp>
        <p:nvSpPr>
          <p:cNvPr id="6" name="Rettangolo 5"/>
          <p:cNvSpPr/>
          <p:nvPr/>
        </p:nvSpPr>
        <p:spPr>
          <a:xfrm>
            <a:off x="8290563" y="6519446"/>
            <a:ext cx="936680" cy="338554"/>
          </a:xfrm>
          <a:prstGeom prst="rect">
            <a:avLst/>
          </a:prstGeom>
        </p:spPr>
        <p:txBody>
          <a:bodyPr wrap="square">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0" name="Picture 3"/>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41883" y="5564440"/>
            <a:ext cx="634039" cy="963251"/>
          </a:xfrm>
          <a:prstGeom prst="rect">
            <a:avLst/>
          </a:prstGeom>
          <a:solidFill>
            <a:srgbClr val="C00000"/>
          </a:solidFill>
          <a:ln>
            <a:noFill/>
          </a:ln>
          <a:effectLst/>
        </p:spPr>
      </p:pic>
      <p:pic>
        <p:nvPicPr>
          <p:cNvPr id="1331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545" y="3445272"/>
            <a:ext cx="2995017" cy="399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1" y="3445548"/>
            <a:ext cx="3793384" cy="369332"/>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Berta dei Merovingi regina del Kent</a:t>
            </a:r>
            <a:endParaRPr lang="it-IT" b="1" dirty="0">
              <a:solidFill>
                <a:srgbClr val="FF0000"/>
              </a:solidFill>
              <a:latin typeface="Times New Roman" pitchFamily="18" charset="0"/>
              <a:cs typeface="Times New Roman" pitchFamily="18" charset="0"/>
            </a:endParaRPr>
          </a:p>
        </p:txBody>
      </p:sp>
      <p:sp>
        <p:nvSpPr>
          <p:cNvPr id="8" name="CasellaDiTesto 7"/>
          <p:cNvSpPr txBox="1"/>
          <p:nvPr/>
        </p:nvSpPr>
        <p:spPr>
          <a:xfrm>
            <a:off x="3314562" y="4554369"/>
            <a:ext cx="6586030" cy="2308324"/>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I patronimici nobiliari romani in pochi anni si esaurirono: </a:t>
            </a:r>
          </a:p>
          <a:p>
            <a:r>
              <a:rPr lang="it-IT" b="1" dirty="0" smtClean="0">
                <a:solidFill>
                  <a:srgbClr val="FF0000"/>
                </a:solidFill>
                <a:latin typeface="Times New Roman" pitchFamily="18" charset="0"/>
                <a:cs typeface="Times New Roman" pitchFamily="18" charset="0"/>
              </a:rPr>
              <a:t>gli antichi patrizi rifiutarono il matrimonio con donne </a:t>
            </a:r>
          </a:p>
          <a:p>
            <a:r>
              <a:rPr lang="it-IT" b="1" dirty="0" smtClean="0">
                <a:solidFill>
                  <a:srgbClr val="FF0000"/>
                </a:solidFill>
                <a:latin typeface="Times New Roman" pitchFamily="18" charset="0"/>
                <a:cs typeface="Times New Roman" pitchFamily="18" charset="0"/>
              </a:rPr>
              <a:t>barbare, in cui erano loro a dover portare le dote alla </a:t>
            </a:r>
          </a:p>
          <a:p>
            <a:r>
              <a:rPr lang="it-IT" b="1" dirty="0" smtClean="0">
                <a:solidFill>
                  <a:srgbClr val="FF0000"/>
                </a:solidFill>
                <a:latin typeface="Times New Roman" pitchFamily="18" charset="0"/>
                <a:cs typeface="Times New Roman" pitchFamily="18" charset="0"/>
              </a:rPr>
              <a:t>moglie e alla figlia che si sposava, e le donne a passare </a:t>
            </a:r>
          </a:p>
          <a:p>
            <a:r>
              <a:rPr lang="it-IT" b="1" dirty="0" smtClean="0">
                <a:solidFill>
                  <a:srgbClr val="FF0000"/>
                </a:solidFill>
                <a:latin typeface="Times New Roman" pitchFamily="18" charset="0"/>
                <a:cs typeface="Times New Roman" pitchFamily="18" charset="0"/>
              </a:rPr>
              <a:t>la nobiltà col sangue.  E’ una delle prime prove </a:t>
            </a:r>
          </a:p>
          <a:p>
            <a:r>
              <a:rPr lang="it-IT" b="1" dirty="0" smtClean="0">
                <a:solidFill>
                  <a:srgbClr val="FF0000"/>
                </a:solidFill>
                <a:latin typeface="Times New Roman" pitchFamily="18" charset="0"/>
                <a:cs typeface="Times New Roman" pitchFamily="18" charset="0"/>
              </a:rPr>
              <a:t>storiche  che i maschi non sono disposti a cedere </a:t>
            </a:r>
          </a:p>
          <a:p>
            <a:r>
              <a:rPr lang="it-IT" b="1" dirty="0" smtClean="0">
                <a:solidFill>
                  <a:srgbClr val="FF0000"/>
                </a:solidFill>
                <a:latin typeface="Times New Roman" pitchFamily="18" charset="0"/>
                <a:cs typeface="Times New Roman" pitchFamily="18" charset="0"/>
              </a:rPr>
              <a:t>alcuna porzione di potere alle donne, se non con la </a:t>
            </a:r>
          </a:p>
          <a:p>
            <a:r>
              <a:rPr lang="it-IT" b="1" dirty="0" smtClean="0">
                <a:solidFill>
                  <a:srgbClr val="FF0000"/>
                </a:solidFill>
                <a:latin typeface="Times New Roman" pitchFamily="18" charset="0"/>
                <a:cs typeface="Times New Roman" pitchFamily="18" charset="0"/>
              </a:rPr>
              <a:t>forza…. </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065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3999"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16632"/>
            <a:ext cx="9036496" cy="1077218"/>
          </a:xfrm>
          <a:prstGeom prst="rect">
            <a:avLst/>
          </a:prstGeom>
          <a:noFill/>
        </p:spPr>
        <p:txBody>
          <a:bodyPr wrap="square" rtlCol="0">
            <a:spAutoFit/>
          </a:bodyPr>
          <a:lstStyle/>
          <a:p>
            <a:r>
              <a:rPr lang="it-IT" sz="3200" b="1" dirty="0" smtClean="0">
                <a:solidFill>
                  <a:schemeClr val="bg1"/>
                </a:solidFill>
                <a:latin typeface="Times New Roman" pitchFamily="18" charset="0"/>
                <a:cs typeface="Times New Roman" pitchFamily="18" charset="0"/>
              </a:rPr>
              <a:t>Il cristianesimo si diffonde velocemente nelle città, ma il contado rimane pagano e animista</a:t>
            </a:r>
            <a:endParaRPr lang="it-IT" sz="32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49672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10972"/>
            <a:ext cx="103654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44932" y="5589236"/>
            <a:ext cx="634039" cy="963251"/>
          </a:xfrm>
          <a:prstGeom prst="rect">
            <a:avLst/>
          </a:prstGeom>
          <a:solidFill>
            <a:srgbClr val="C00000"/>
          </a:solidFill>
          <a:ln>
            <a:noFill/>
          </a:ln>
          <a:effectLst/>
        </p:spPr>
      </p:pic>
      <p:sp>
        <p:nvSpPr>
          <p:cNvPr id="4" name="CasellaDiTesto 3"/>
          <p:cNvSpPr txBox="1"/>
          <p:nvPr/>
        </p:nvSpPr>
        <p:spPr>
          <a:xfrm>
            <a:off x="8303333" y="6552488"/>
            <a:ext cx="917239" cy="338554"/>
          </a:xfrm>
          <a:prstGeom prst="rect">
            <a:avLst/>
          </a:prstGeom>
          <a:noFill/>
        </p:spPr>
        <p:txBody>
          <a:bodyPr wrap="none" rtlCol="0">
            <a:spAutoFit/>
          </a:bodyPr>
          <a:lstStyle/>
          <a:p>
            <a:pPr algn="ctr"/>
            <a:r>
              <a:rPr lang="it-IT" sz="800" b="1" dirty="0">
                <a:solidFill>
                  <a:srgbClr val="FCDEB6"/>
                </a:solidFill>
                <a:latin typeface="Times New Roman" pitchFamily="18" charset="0"/>
                <a:cs typeface="Times New Roman" pitchFamily="18" charset="0"/>
              </a:rPr>
              <a:t>Michela Zucca</a:t>
            </a:r>
          </a:p>
          <a:p>
            <a:pPr algn="ctr"/>
            <a:r>
              <a:rPr lang="it-IT" sz="800" b="1" dirty="0">
                <a:solidFill>
                  <a:srgbClr val="FCDEB6"/>
                </a:solidFill>
                <a:latin typeface="Times New Roman" pitchFamily="18" charset="0"/>
                <a:cs typeface="Times New Roman" pitchFamily="18" charset="0"/>
              </a:rPr>
              <a:t>Servizi Culturali</a:t>
            </a:r>
          </a:p>
        </p:txBody>
      </p:sp>
      <p:sp>
        <p:nvSpPr>
          <p:cNvPr id="6" name="Rettangolo 5"/>
          <p:cNvSpPr/>
          <p:nvPr/>
        </p:nvSpPr>
        <p:spPr>
          <a:xfrm>
            <a:off x="115175" y="166124"/>
            <a:ext cx="8784976" cy="6555641"/>
          </a:xfrm>
          <a:prstGeom prst="rect">
            <a:avLst/>
          </a:prstGeom>
        </p:spPr>
        <p:txBody>
          <a:bodyPr wrap="square">
            <a:spAutoFit/>
          </a:bodyPr>
          <a:lstStyle/>
          <a:p>
            <a:pPr algn="ctr" fontAlgn="base">
              <a:spcBef>
                <a:spcPct val="0"/>
              </a:spcBef>
              <a:spcAft>
                <a:spcPct val="0"/>
              </a:spcAft>
            </a:pPr>
            <a:r>
              <a:rPr lang="it-IT" sz="2400" b="1" i="1" dirty="0" smtClean="0">
                <a:solidFill>
                  <a:srgbClr val="00FFFF"/>
                </a:solidFill>
                <a:latin typeface="Times New Roman" pitchFamily="18" charset="0"/>
                <a:cs typeface="Times New Roman" pitchFamily="18" charset="0"/>
              </a:rPr>
              <a:t> IL SOGNO DI LIBERTA’ PER LE DONNE  DURA POCO….. </a:t>
            </a:r>
          </a:p>
          <a:p>
            <a:pPr algn="ctr" fontAlgn="base">
              <a:spcBef>
                <a:spcPct val="0"/>
              </a:spcBef>
              <a:spcAft>
                <a:spcPct val="0"/>
              </a:spcAft>
            </a:pPr>
            <a:r>
              <a:rPr lang="it-IT" sz="2400" b="1" i="1" dirty="0" smtClean="0">
                <a:solidFill>
                  <a:srgbClr val="00FFFF"/>
                </a:solidFill>
                <a:latin typeface="Times New Roman" pitchFamily="18" charset="0"/>
                <a:cs typeface="Times New Roman" pitchFamily="18" charset="0"/>
              </a:rPr>
              <a:t>Una donna deve ben </a:t>
            </a:r>
            <a:r>
              <a:rPr lang="it-IT" sz="2400" b="1" i="1" dirty="0">
                <a:solidFill>
                  <a:srgbClr val="00FFFF"/>
                </a:solidFill>
                <a:latin typeface="Times New Roman" pitchFamily="18" charset="0"/>
                <a:cs typeface="Times New Roman" pitchFamily="18" charset="0"/>
              </a:rPr>
              <a:t>accudire alla casa, attenendosi alla norma della sottomissione e a essere assai prudenti [...] rendano palese la moderazione della loro lingua mediante il silenzio…… Le donne nelle assemblee tacciano perché non è loro permesso parlare; stiano invece sottomesse, come dice anche la Legge. Se vogliono imparare qualche cosa, interroghino a casa i loro mariti, perché è sconveniente per una donna parlare in assemblea</a:t>
            </a:r>
            <a:r>
              <a:rPr lang="it-IT" sz="2400" b="1" dirty="0" smtClean="0">
                <a:solidFill>
                  <a:srgbClr val="00FFFF"/>
                </a:solidFill>
                <a:effectLst/>
                <a:latin typeface="Times New Roman" pitchFamily="18" charset="0"/>
                <a:cs typeface="Times New Roman" pitchFamily="18" charset="0"/>
              </a:rPr>
              <a:t> </a:t>
            </a:r>
          </a:p>
          <a:p>
            <a:pPr algn="ctr" fontAlgn="base">
              <a:spcBef>
                <a:spcPct val="0"/>
              </a:spcBef>
              <a:spcAft>
                <a:spcPct val="0"/>
              </a:spcAft>
            </a:pPr>
            <a:r>
              <a:rPr lang="it-IT" sz="2400" b="1" dirty="0" smtClean="0">
                <a:solidFill>
                  <a:srgbClr val="00FFFF"/>
                </a:solidFill>
                <a:latin typeface="Times New Roman" pitchFamily="18" charset="0"/>
                <a:cs typeface="Times New Roman" pitchFamily="18" charset="0"/>
              </a:rPr>
              <a:t>Paolo </a:t>
            </a:r>
            <a:r>
              <a:rPr lang="it-IT" sz="2400" b="1" dirty="0">
                <a:solidFill>
                  <a:srgbClr val="00FFFF"/>
                </a:solidFill>
                <a:latin typeface="Times New Roman" pitchFamily="18" charset="0"/>
                <a:cs typeface="Times New Roman" pitchFamily="18" charset="0"/>
              </a:rPr>
              <a:t>di Tarso, </a:t>
            </a:r>
            <a:r>
              <a:rPr lang="it-IT" sz="2400" b="1" i="1" dirty="0">
                <a:solidFill>
                  <a:srgbClr val="00FFFF"/>
                </a:solidFill>
                <a:latin typeface="Times New Roman" pitchFamily="18" charset="0"/>
                <a:cs typeface="Times New Roman" pitchFamily="18" charset="0"/>
              </a:rPr>
              <a:t>Lettera ai </a:t>
            </a:r>
            <a:r>
              <a:rPr lang="it-IT" sz="2400" b="1" i="1" dirty="0" smtClean="0">
                <a:solidFill>
                  <a:srgbClr val="00FFFF"/>
                </a:solidFill>
                <a:latin typeface="Times New Roman" pitchFamily="18" charset="0"/>
                <a:cs typeface="Times New Roman" pitchFamily="18" charset="0"/>
              </a:rPr>
              <a:t>Corinzi</a:t>
            </a:r>
            <a:r>
              <a:rPr lang="it-IT" sz="2400" b="1" dirty="0" smtClean="0">
                <a:solidFill>
                  <a:srgbClr val="00FFFF"/>
                </a:solidFill>
                <a:latin typeface="Times New Roman" pitchFamily="18" charset="0"/>
                <a:cs typeface="Times New Roman" pitchFamily="18" charset="0"/>
              </a:rPr>
              <a:t> </a:t>
            </a:r>
            <a:endParaRPr lang="it-IT" sz="2400" b="1" dirty="0">
              <a:solidFill>
                <a:srgbClr val="00FFFF"/>
              </a:solidFill>
              <a:latin typeface="Times New Roman" pitchFamily="18" charset="0"/>
              <a:cs typeface="Times New Roman" pitchFamily="18" charset="0"/>
            </a:endParaRPr>
          </a:p>
          <a:p>
            <a:pPr algn="ctr" fontAlgn="base">
              <a:spcBef>
                <a:spcPct val="0"/>
              </a:spcBef>
              <a:spcAft>
                <a:spcPct val="0"/>
              </a:spcAft>
            </a:pPr>
            <a:endParaRPr lang="it-IT" sz="1200" b="1" dirty="0">
              <a:solidFill>
                <a:srgbClr val="00FFFF"/>
              </a:solidFill>
              <a:latin typeface="Times New Roman" pitchFamily="18" charset="0"/>
              <a:cs typeface="Times New Roman" pitchFamily="18" charset="0"/>
            </a:endParaRPr>
          </a:p>
          <a:p>
            <a:pPr algn="ctr" fontAlgn="base">
              <a:spcBef>
                <a:spcPct val="0"/>
              </a:spcBef>
              <a:spcAft>
                <a:spcPct val="0"/>
              </a:spcAft>
            </a:pPr>
            <a:r>
              <a:rPr lang="it-IT" b="1" dirty="0">
                <a:solidFill>
                  <a:srgbClr val="00FFFF"/>
                </a:solidFill>
                <a:latin typeface="Times New Roman" pitchFamily="18" charset="0"/>
              </a:rPr>
              <a:t> </a:t>
            </a:r>
            <a:r>
              <a:rPr lang="it-IT" sz="2400" b="1" i="1" dirty="0">
                <a:solidFill>
                  <a:srgbClr val="00FFFF"/>
                </a:solidFill>
                <a:latin typeface="Times New Roman" pitchFamily="18" charset="0"/>
                <a:cs typeface="Times New Roman" pitchFamily="18" charset="0"/>
              </a:rPr>
              <a:t>Queste donne eretiche, come sono audaci! Non hanno modestia, sono così sfrontate da insegnare, impegnarsi nella disputa, decretare esorcismi, assumersi oneri e, forse, anche battezzare!: Non è permesso che una donna parli in chiesa, né è permesso che insegni né che battezzi, né che offra l'eucaristia, né che pretenda per sé una parte in qualunque funzione maschile, per non parlare di qualunque ufficio </a:t>
            </a:r>
            <a:r>
              <a:rPr lang="it-IT" sz="2400" b="1" i="1" dirty="0" smtClean="0">
                <a:solidFill>
                  <a:srgbClr val="00FFFF"/>
                </a:solidFill>
                <a:latin typeface="Times New Roman" pitchFamily="18" charset="0"/>
                <a:cs typeface="Times New Roman" pitchFamily="18" charset="0"/>
              </a:rPr>
              <a:t>sacerdotale</a:t>
            </a:r>
          </a:p>
          <a:p>
            <a:pPr algn="ctr" fontAlgn="base">
              <a:spcBef>
                <a:spcPct val="0"/>
              </a:spcBef>
              <a:spcAft>
                <a:spcPct val="0"/>
              </a:spcAft>
            </a:pPr>
            <a:r>
              <a:rPr lang="it-IT" sz="2400" b="1" dirty="0" smtClean="0">
                <a:solidFill>
                  <a:srgbClr val="00FFFF"/>
                </a:solidFill>
                <a:latin typeface="Times New Roman" pitchFamily="18" charset="0"/>
                <a:cs typeface="Times New Roman" pitchFamily="18" charset="0"/>
              </a:rPr>
              <a:t>Tertulliano</a:t>
            </a:r>
            <a:r>
              <a:rPr lang="it-IT" sz="2400" b="1" i="1" dirty="0" smtClean="0">
                <a:solidFill>
                  <a:srgbClr val="00FFFF"/>
                </a:solidFill>
                <a:latin typeface="Times New Roman" pitchFamily="18" charset="0"/>
                <a:cs typeface="Times New Roman" pitchFamily="18" charset="0"/>
              </a:rPr>
              <a:t>, De </a:t>
            </a:r>
            <a:r>
              <a:rPr lang="it-IT" sz="2400" b="1" i="1" dirty="0" err="1" smtClean="0">
                <a:solidFill>
                  <a:srgbClr val="00FFFF"/>
                </a:solidFill>
                <a:latin typeface="Times New Roman" pitchFamily="18" charset="0"/>
                <a:cs typeface="Times New Roman" pitchFamily="18" charset="0"/>
              </a:rPr>
              <a:t>Virginibus</a:t>
            </a:r>
            <a:r>
              <a:rPr lang="it-IT" sz="2400" b="1" i="1" dirty="0" smtClean="0">
                <a:solidFill>
                  <a:srgbClr val="00FFFF"/>
                </a:solidFill>
                <a:latin typeface="Times New Roman" pitchFamily="18" charset="0"/>
                <a:cs typeface="Times New Roman" pitchFamily="18" charset="0"/>
              </a:rPr>
              <a:t> </a:t>
            </a:r>
            <a:r>
              <a:rPr lang="it-IT" sz="2400" b="1" i="1" dirty="0" err="1" smtClean="0">
                <a:solidFill>
                  <a:srgbClr val="00FFFF"/>
                </a:solidFill>
                <a:latin typeface="Times New Roman" pitchFamily="18" charset="0"/>
                <a:cs typeface="Times New Roman" pitchFamily="18" charset="0"/>
              </a:rPr>
              <a:t>Velandis</a:t>
            </a:r>
            <a:r>
              <a:rPr lang="it-IT" sz="2400" b="1" i="1" dirty="0" smtClean="0">
                <a:solidFill>
                  <a:srgbClr val="00FFFF"/>
                </a:solidFill>
                <a:latin typeface="Times New Roman" pitchFamily="18" charset="0"/>
                <a:cs typeface="Times New Roman" pitchFamily="18" charset="0"/>
              </a:rPr>
              <a:t> </a:t>
            </a:r>
            <a:endParaRPr lang="it-IT" sz="2400"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352245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sp>
        <p:nvSpPr>
          <p:cNvPr id="5" name="Rettangolo 4"/>
          <p:cNvSpPr/>
          <p:nvPr/>
        </p:nvSpPr>
        <p:spPr>
          <a:xfrm>
            <a:off x="3478582" y="3974"/>
            <a:ext cx="2873014" cy="369332"/>
          </a:xfrm>
          <a:prstGeom prst="rect">
            <a:avLst/>
          </a:prstGeom>
        </p:spPr>
        <p:txBody>
          <a:bodyPr wrap="square">
            <a:spAutoFit/>
          </a:bodyPr>
          <a:lstStyle/>
          <a:p>
            <a:r>
              <a:rPr lang="it-IT" b="1" dirty="0">
                <a:solidFill>
                  <a:srgbClr val="FF0000"/>
                </a:solidFill>
                <a:latin typeface="Times New Roman" pitchFamily="18" charset="0"/>
                <a:cs typeface="Times New Roman" pitchFamily="18" charset="0"/>
              </a:rPr>
              <a:t>Clotilde regina dei Franchi</a:t>
            </a:r>
          </a:p>
        </p:txBody>
      </p:sp>
      <p:sp>
        <p:nvSpPr>
          <p:cNvPr id="6" name="Rettangolo 5"/>
          <p:cNvSpPr/>
          <p:nvPr/>
        </p:nvSpPr>
        <p:spPr>
          <a:xfrm>
            <a:off x="8290563" y="6519446"/>
            <a:ext cx="936680"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10" name="Picture 3"/>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41883" y="5564440"/>
            <a:ext cx="634039" cy="963251"/>
          </a:xfrm>
          <a:prstGeom prst="rect">
            <a:avLst/>
          </a:prstGeom>
          <a:solidFill>
            <a:srgbClr val="C00000"/>
          </a:solidFill>
          <a:ln>
            <a:noFill/>
          </a:ln>
          <a:effectLst/>
        </p:spPr>
      </p:pic>
      <p:sp>
        <p:nvSpPr>
          <p:cNvPr id="8" name="CasellaDiTesto 7"/>
          <p:cNvSpPr txBox="1"/>
          <p:nvPr/>
        </p:nvSpPr>
        <p:spPr>
          <a:xfrm>
            <a:off x="7654394" y="3974"/>
            <a:ext cx="1489606" cy="6463308"/>
          </a:xfrm>
          <a:prstGeom prst="rect">
            <a:avLst/>
          </a:prstGeom>
          <a:noFill/>
        </p:spPr>
        <p:txBody>
          <a:bodyPr wrap="square" rtlCol="0">
            <a:spAutoFit/>
          </a:bodyPr>
          <a:lstStyle/>
          <a:p>
            <a:r>
              <a:rPr lang="it-IT" b="1" dirty="0" smtClean="0">
                <a:solidFill>
                  <a:srgbClr val="C00000"/>
                </a:solidFill>
                <a:latin typeface="Times New Roman" pitchFamily="18" charset="0"/>
                <a:cs typeface="Times New Roman" pitchFamily="18" charset="0"/>
              </a:rPr>
              <a:t>Pare che l’adulterio (anche femminile)  fosse largamente praticato: si pensi alla storia di Ginevra e Lancillotto. Erano le donne che, nel Medio Evo, erano sessualmente propositive e gli uomini arrossivano e piangevano</a:t>
            </a:r>
          </a:p>
          <a:p>
            <a:r>
              <a:rPr lang="it-IT" b="1" dirty="0" smtClean="0">
                <a:solidFill>
                  <a:srgbClr val="C00000"/>
                </a:solidFill>
                <a:latin typeface="Times New Roman" pitchFamily="18" charset="0"/>
                <a:cs typeface="Times New Roman" pitchFamily="18" charset="0"/>
              </a:rPr>
              <a:t>Senza </a:t>
            </a:r>
          </a:p>
          <a:p>
            <a:r>
              <a:rPr lang="it-IT" b="1" dirty="0" smtClean="0">
                <a:solidFill>
                  <a:srgbClr val="C00000"/>
                </a:solidFill>
                <a:latin typeface="Times New Roman" pitchFamily="18" charset="0"/>
                <a:cs typeface="Times New Roman" pitchFamily="18" charset="0"/>
              </a:rPr>
              <a:t>Alcun ritegno.  </a:t>
            </a:r>
            <a:endParaRPr lang="it-IT" b="1" dirty="0">
              <a:solidFill>
                <a:srgbClr val="C00000"/>
              </a:solidFill>
              <a:latin typeface="Times New Roman" pitchFamily="18" charset="0"/>
              <a:cs typeface="Times New Roman" pitchFamily="18" charset="0"/>
            </a:endParaRPr>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70" y="3974"/>
            <a:ext cx="7634624" cy="6854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8397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39552" y="461244"/>
            <a:ext cx="1533433" cy="369332"/>
          </a:xfrm>
          <a:prstGeom prst="rect">
            <a:avLst/>
          </a:prstGeom>
          <a:solidFill>
            <a:schemeClr val="tx2">
              <a:lumMod val="20000"/>
              <a:lumOff val="80000"/>
            </a:schemeClr>
          </a:solidFill>
        </p:spPr>
        <p:txBody>
          <a:bodyPr wrap="none" rtlCol="0">
            <a:spAutoFit/>
          </a:bodyPr>
          <a:lstStyle/>
          <a:p>
            <a:r>
              <a:rPr lang="it-IT" b="1" dirty="0" smtClean="0">
                <a:latin typeface="Times New Roman" pitchFamily="18" charset="0"/>
                <a:cs typeface="Times New Roman" pitchFamily="18" charset="0"/>
              </a:rPr>
              <a:t>Foreste cedue</a:t>
            </a:r>
            <a:endParaRPr lang="it-IT" b="1" dirty="0">
              <a:latin typeface="Times New Roman" pitchFamily="18" charset="0"/>
              <a:cs typeface="Times New Roman" pitchFamily="18" charset="0"/>
            </a:endParaRPr>
          </a:p>
        </p:txBody>
      </p:sp>
      <p:sp>
        <p:nvSpPr>
          <p:cNvPr id="6" name="CasellaDiTesto 5"/>
          <p:cNvSpPr txBox="1"/>
          <p:nvPr/>
        </p:nvSpPr>
        <p:spPr>
          <a:xfrm>
            <a:off x="539552" y="830576"/>
            <a:ext cx="889987" cy="369332"/>
          </a:xfrm>
          <a:prstGeom prst="rect">
            <a:avLst/>
          </a:prstGeom>
          <a:solidFill>
            <a:schemeClr val="tx2">
              <a:lumMod val="20000"/>
              <a:lumOff val="80000"/>
            </a:schemeClr>
          </a:solidFill>
        </p:spPr>
        <p:txBody>
          <a:bodyPr wrap="none" rtlCol="0">
            <a:spAutoFit/>
          </a:bodyPr>
          <a:lstStyle/>
          <a:p>
            <a:r>
              <a:rPr lang="it-IT" b="1" dirty="0" smtClean="0">
                <a:latin typeface="Times New Roman" pitchFamily="18" charset="0"/>
                <a:cs typeface="Times New Roman" pitchFamily="18" charset="0"/>
              </a:rPr>
              <a:t>Deserti</a:t>
            </a:r>
            <a:endParaRPr lang="it-IT" b="1" dirty="0">
              <a:latin typeface="Times New Roman" pitchFamily="18" charset="0"/>
              <a:cs typeface="Times New Roman" pitchFamily="18" charset="0"/>
            </a:endParaRPr>
          </a:p>
        </p:txBody>
      </p:sp>
      <p:sp>
        <p:nvSpPr>
          <p:cNvPr id="5" name="CasellaDiTesto 4"/>
          <p:cNvSpPr txBox="1"/>
          <p:nvPr/>
        </p:nvSpPr>
        <p:spPr>
          <a:xfrm>
            <a:off x="2843808" y="352338"/>
            <a:ext cx="1512168" cy="861774"/>
          </a:xfrm>
          <a:prstGeom prst="rect">
            <a:avLst/>
          </a:prstGeom>
          <a:solidFill>
            <a:schemeClr val="tx2">
              <a:lumMod val="20000"/>
              <a:lumOff val="80000"/>
            </a:schemeClr>
          </a:solidFill>
        </p:spPr>
        <p:txBody>
          <a:bodyPr wrap="square" rtlCol="0">
            <a:spAutoFit/>
          </a:bodyPr>
          <a:lstStyle/>
          <a:p>
            <a:r>
              <a:rPr lang="it-IT" sz="1600" b="1" dirty="0" smtClean="0">
                <a:latin typeface="Times New Roman" pitchFamily="18" charset="0"/>
                <a:cs typeface="Times New Roman" pitchFamily="18" charset="0"/>
              </a:rPr>
              <a:t>Foreste mediterranee</a:t>
            </a:r>
          </a:p>
          <a:p>
            <a:r>
              <a:rPr lang="it-IT" sz="1600" b="1" dirty="0" smtClean="0">
                <a:latin typeface="Times New Roman" pitchFamily="18" charset="0"/>
                <a:cs typeface="Times New Roman" pitchFamily="18" charset="0"/>
              </a:rPr>
              <a:t>Paludi</a:t>
            </a:r>
            <a:endParaRPr lang="it-IT" sz="1600" b="1" dirty="0">
              <a:latin typeface="Times New Roman" pitchFamily="18" charset="0"/>
              <a:cs typeface="Times New Roman" pitchFamily="18" charset="0"/>
            </a:endParaRPr>
          </a:p>
        </p:txBody>
      </p:sp>
      <p:sp>
        <p:nvSpPr>
          <p:cNvPr id="9" name="Rettangolo 8"/>
          <p:cNvSpPr/>
          <p:nvPr/>
        </p:nvSpPr>
        <p:spPr>
          <a:xfrm>
            <a:off x="4780240" y="315741"/>
            <a:ext cx="2016224" cy="846386"/>
          </a:xfrm>
          <a:prstGeom prst="rect">
            <a:avLst/>
          </a:prstGeom>
          <a:solidFill>
            <a:schemeClr val="tx2">
              <a:lumMod val="20000"/>
              <a:lumOff val="80000"/>
            </a:schemeClr>
          </a:solidFill>
        </p:spPr>
        <p:txBody>
          <a:bodyPr wrap="square">
            <a:spAutoFit/>
          </a:bodyPr>
          <a:lstStyle/>
          <a:p>
            <a:r>
              <a:rPr lang="it-IT" b="1" dirty="0" smtClean="0">
                <a:latin typeface="Times New Roman" pitchFamily="18" charset="0"/>
                <a:cs typeface="Times New Roman" pitchFamily="18" charset="0"/>
              </a:rPr>
              <a:t>Foreste con. Miste</a:t>
            </a:r>
          </a:p>
          <a:p>
            <a:endParaRPr lang="it-IT" sz="1000" b="1" dirty="0" smtClean="0">
              <a:latin typeface="Times New Roman" pitchFamily="18" charset="0"/>
              <a:cs typeface="Times New Roman" pitchFamily="18" charset="0"/>
            </a:endParaRPr>
          </a:p>
          <a:p>
            <a:endParaRPr lang="it-IT" sz="200" b="1" dirty="0" smtClean="0">
              <a:latin typeface="Times New Roman" pitchFamily="18" charset="0"/>
              <a:cs typeface="Times New Roman" pitchFamily="18" charset="0"/>
            </a:endParaRPr>
          </a:p>
          <a:p>
            <a:r>
              <a:rPr lang="it-IT" b="1" dirty="0" smtClean="0">
                <a:latin typeface="Times New Roman" pitchFamily="18" charset="0"/>
                <a:cs typeface="Times New Roman" pitchFamily="18" charset="0"/>
              </a:rPr>
              <a:t>Limite colt. Vite </a:t>
            </a:r>
            <a:endParaRPr lang="it-IT" sz="100" b="1" dirty="0">
              <a:latin typeface="Times New Roman" pitchFamily="18" charset="0"/>
              <a:cs typeface="Times New Roman" pitchFamily="18" charset="0"/>
            </a:endParaRPr>
          </a:p>
        </p:txBody>
      </p:sp>
      <p:sp>
        <p:nvSpPr>
          <p:cNvPr id="12" name="Rettangolo 11"/>
          <p:cNvSpPr/>
          <p:nvPr/>
        </p:nvSpPr>
        <p:spPr>
          <a:xfrm>
            <a:off x="7308304" y="315742"/>
            <a:ext cx="1835696" cy="815608"/>
          </a:xfrm>
          <a:prstGeom prst="rect">
            <a:avLst/>
          </a:prstGeom>
          <a:solidFill>
            <a:schemeClr val="tx2">
              <a:lumMod val="20000"/>
              <a:lumOff val="80000"/>
            </a:schemeClr>
          </a:solidFill>
        </p:spPr>
        <p:txBody>
          <a:bodyPr wrap="square">
            <a:spAutoFit/>
          </a:bodyPr>
          <a:lstStyle/>
          <a:p>
            <a:r>
              <a:rPr lang="it-IT" b="1" dirty="0" smtClean="0">
                <a:latin typeface="Times New Roman" pitchFamily="18" charset="0"/>
                <a:cs typeface="Times New Roman" pitchFamily="18" charset="0"/>
              </a:rPr>
              <a:t>Steppa</a:t>
            </a:r>
          </a:p>
          <a:p>
            <a:endParaRPr lang="it-IT" sz="1100" b="1" dirty="0" smtClean="0">
              <a:latin typeface="Times New Roman" pitchFamily="18" charset="0"/>
              <a:cs typeface="Times New Roman" pitchFamily="18" charset="0"/>
            </a:endParaRPr>
          </a:p>
          <a:p>
            <a:r>
              <a:rPr lang="it-IT" b="1" dirty="0" smtClean="0">
                <a:latin typeface="Times New Roman" pitchFamily="18" charset="0"/>
                <a:cs typeface="Times New Roman" pitchFamily="18" charset="0"/>
              </a:rPr>
              <a:t>Limite colt. orzo </a:t>
            </a:r>
            <a:endParaRPr lang="it-IT" b="1" dirty="0">
              <a:latin typeface="Times New Roman" pitchFamily="18" charset="0"/>
              <a:cs typeface="Times New Roman" pitchFamily="18" charset="0"/>
            </a:endParaRPr>
          </a:p>
        </p:txBody>
      </p:sp>
      <p:sp>
        <p:nvSpPr>
          <p:cNvPr id="11" name="CasellaDiTesto 10"/>
          <p:cNvSpPr txBox="1"/>
          <p:nvPr/>
        </p:nvSpPr>
        <p:spPr>
          <a:xfrm>
            <a:off x="-6816" y="-35768"/>
            <a:ext cx="9150816" cy="369332"/>
          </a:xfrm>
          <a:prstGeom prst="rect">
            <a:avLst/>
          </a:prstGeom>
          <a:solidFill>
            <a:schemeClr val="tx1"/>
          </a:solidFill>
        </p:spPr>
        <p:txBody>
          <a:bodyPr wrap="square" rtlCol="0">
            <a:spAutoFit/>
          </a:bodyPr>
          <a:lstStyle/>
          <a:p>
            <a:r>
              <a:rPr lang="it-IT" b="1" dirty="0" smtClean="0">
                <a:solidFill>
                  <a:schemeClr val="tx2">
                    <a:lumMod val="20000"/>
                    <a:lumOff val="80000"/>
                  </a:schemeClr>
                </a:solidFill>
              </a:rPr>
              <a:t>IL TERRITORIO EUROPEO NELL’ALTO MEDIO EVO. LE FORESTE. </a:t>
            </a:r>
            <a:endParaRPr lang="it-IT" b="1" dirty="0">
              <a:solidFill>
                <a:schemeClr val="tx2">
                  <a:lumMod val="20000"/>
                  <a:lumOff val="80000"/>
                </a:schemeClr>
              </a:solidFill>
            </a:endParaRPr>
          </a:p>
        </p:txBody>
      </p:sp>
    </p:spTree>
    <p:extLst>
      <p:ext uri="{BB962C8B-B14F-4D97-AF65-F5344CB8AC3E}">
        <p14:creationId xmlns:p14="http://schemas.microsoft.com/office/powerpoint/2010/main" val="3863272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0"/>
            <a:ext cx="103654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44932" y="5589236"/>
            <a:ext cx="634039" cy="963251"/>
          </a:xfrm>
          <a:prstGeom prst="rect">
            <a:avLst/>
          </a:prstGeom>
          <a:solidFill>
            <a:srgbClr val="C00000"/>
          </a:solidFill>
          <a:ln>
            <a:noFill/>
          </a:ln>
          <a:effectLst/>
        </p:spPr>
      </p:pic>
      <p:sp>
        <p:nvSpPr>
          <p:cNvPr id="4" name="CasellaDiTesto 3"/>
          <p:cNvSpPr txBox="1"/>
          <p:nvPr/>
        </p:nvSpPr>
        <p:spPr>
          <a:xfrm>
            <a:off x="8303333" y="6552488"/>
            <a:ext cx="917239" cy="338554"/>
          </a:xfrm>
          <a:prstGeom prst="rect">
            <a:avLst/>
          </a:prstGeom>
          <a:noFill/>
        </p:spPr>
        <p:txBody>
          <a:bodyPr wrap="none" rtlCol="0">
            <a:spAutoFit/>
          </a:bodyPr>
          <a:lstStyle/>
          <a:p>
            <a:pPr algn="ctr"/>
            <a:r>
              <a:rPr lang="it-IT" sz="800" b="1" dirty="0">
                <a:solidFill>
                  <a:srgbClr val="FCDEB6"/>
                </a:solidFill>
                <a:latin typeface="Times New Roman" pitchFamily="18" charset="0"/>
                <a:cs typeface="Times New Roman" pitchFamily="18" charset="0"/>
              </a:rPr>
              <a:t>Michela Zucca</a:t>
            </a:r>
          </a:p>
          <a:p>
            <a:pPr algn="ctr"/>
            <a:r>
              <a:rPr lang="it-IT" sz="800" b="1" dirty="0">
                <a:solidFill>
                  <a:srgbClr val="FCDEB6"/>
                </a:solidFill>
                <a:latin typeface="Times New Roman" pitchFamily="18" charset="0"/>
                <a:cs typeface="Times New Roman" pitchFamily="18" charset="0"/>
              </a:rPr>
              <a:t>Servizi Culturali</a:t>
            </a:r>
          </a:p>
        </p:txBody>
      </p:sp>
      <p:sp>
        <p:nvSpPr>
          <p:cNvPr id="6" name="Rettangolo 5"/>
          <p:cNvSpPr/>
          <p:nvPr/>
        </p:nvSpPr>
        <p:spPr>
          <a:xfrm>
            <a:off x="107504" y="404664"/>
            <a:ext cx="8784976" cy="6370975"/>
          </a:xfrm>
          <a:prstGeom prst="rect">
            <a:avLst/>
          </a:prstGeom>
        </p:spPr>
        <p:txBody>
          <a:bodyPr wrap="square">
            <a:spAutoFit/>
          </a:bodyPr>
          <a:lstStyle/>
          <a:p>
            <a:pPr algn="ctr" fontAlgn="base">
              <a:spcBef>
                <a:spcPct val="0"/>
              </a:spcBef>
              <a:spcAft>
                <a:spcPct val="0"/>
              </a:spcAft>
            </a:pPr>
            <a:r>
              <a:rPr lang="it-IT" sz="2400" b="1" dirty="0" smtClean="0">
                <a:solidFill>
                  <a:srgbClr val="00FFFF"/>
                </a:solidFill>
                <a:latin typeface="Times New Roman" pitchFamily="18" charset="0"/>
                <a:cs typeface="Times New Roman" pitchFamily="18" charset="0"/>
              </a:rPr>
              <a:t>All’ombra della grande foresta tornata col dissolvimento dell’impero romano, le donne continuano a svolgere i </a:t>
            </a:r>
            <a:r>
              <a:rPr lang="it-IT" sz="2400" b="1" dirty="0" err="1" smtClean="0">
                <a:solidFill>
                  <a:srgbClr val="00FFFF"/>
                </a:solidFill>
                <a:latin typeface="Times New Roman" pitchFamily="18" charset="0"/>
                <a:cs typeface="Times New Roman" pitchFamily="18" charset="0"/>
              </a:rPr>
              <a:t>ruoLi</a:t>
            </a:r>
            <a:r>
              <a:rPr lang="it-IT" sz="2400" b="1" dirty="0" smtClean="0">
                <a:solidFill>
                  <a:srgbClr val="00FFFF"/>
                </a:solidFill>
                <a:latin typeface="Times New Roman" pitchFamily="18" charset="0"/>
                <a:cs typeface="Times New Roman" pitchFamily="18" charset="0"/>
              </a:rPr>
              <a:t> che hanno sempre assolto:  il mondo delle città, dei signori e dei preti è lontano, la repressione costa.</a:t>
            </a:r>
          </a:p>
          <a:p>
            <a:pPr algn="ctr" fontAlgn="base">
              <a:spcBef>
                <a:spcPct val="0"/>
              </a:spcBef>
              <a:spcAft>
                <a:spcPct val="0"/>
              </a:spcAft>
            </a:pPr>
            <a:r>
              <a:rPr lang="it-IT" sz="2400" b="1" dirty="0" smtClean="0">
                <a:solidFill>
                  <a:srgbClr val="00FFFF"/>
                </a:solidFill>
                <a:latin typeface="Times New Roman" pitchFamily="18" charset="0"/>
                <a:cs typeface="Times New Roman" pitchFamily="18" charset="0"/>
              </a:rPr>
              <a:t>Fino al Concilio di Trento,  le parrocchie non sono tenute ad avere un prete: sono le donne – e le donne streghe – che amministrano il rapporto col sacro, oltre che con la leadership della comunità. </a:t>
            </a:r>
          </a:p>
          <a:p>
            <a:pPr algn="ctr" fontAlgn="base">
              <a:spcBef>
                <a:spcPct val="0"/>
              </a:spcBef>
              <a:spcAft>
                <a:spcPct val="0"/>
              </a:spcAft>
            </a:pPr>
            <a:r>
              <a:rPr lang="it-IT" sz="2400" b="1" dirty="0" smtClean="0">
                <a:solidFill>
                  <a:srgbClr val="00FFFF"/>
                </a:solidFill>
                <a:latin typeface="Times New Roman" pitchFamily="18" charset="0"/>
                <a:cs typeface="Times New Roman" pitchFamily="18" charset="0"/>
              </a:rPr>
              <a:t>All’ombra delle sacre foreste (da </a:t>
            </a:r>
            <a:r>
              <a:rPr lang="it-IT" sz="2400" b="1" i="1" dirty="0" err="1" smtClean="0">
                <a:solidFill>
                  <a:srgbClr val="00FFFF"/>
                </a:solidFill>
                <a:latin typeface="Times New Roman" pitchFamily="18" charset="0"/>
                <a:cs typeface="Times New Roman" pitchFamily="18" charset="0"/>
              </a:rPr>
              <a:t>fores</a:t>
            </a:r>
            <a:r>
              <a:rPr lang="it-IT" sz="2400" b="1" dirty="0" smtClean="0">
                <a:solidFill>
                  <a:srgbClr val="00FFFF"/>
                </a:solidFill>
                <a:latin typeface="Times New Roman" pitchFamily="18" charset="0"/>
                <a:cs typeface="Times New Roman" pitchFamily="18" charset="0"/>
              </a:rPr>
              <a:t>, fuori) vive una società altra, in cui esistono altre regole:</a:t>
            </a:r>
          </a:p>
          <a:p>
            <a:pPr algn="ctr" fontAlgn="base">
              <a:spcBef>
                <a:spcPct val="0"/>
              </a:spcBef>
              <a:spcAft>
                <a:spcPct val="0"/>
              </a:spcAft>
            </a:pPr>
            <a:r>
              <a:rPr lang="it-IT" sz="2400" b="1" dirty="0" smtClean="0">
                <a:solidFill>
                  <a:srgbClr val="00FFFF"/>
                </a:solidFill>
                <a:latin typeface="Times New Roman" pitchFamily="18" charset="0"/>
                <a:cs typeface="Times New Roman" pitchFamily="18" charset="0"/>
              </a:rPr>
              <a:t>Non c’è proprietà privata né matrimonio.</a:t>
            </a:r>
          </a:p>
          <a:p>
            <a:pPr algn="ctr" fontAlgn="base">
              <a:spcBef>
                <a:spcPct val="0"/>
              </a:spcBef>
              <a:spcAft>
                <a:spcPct val="0"/>
              </a:spcAft>
            </a:pPr>
            <a:r>
              <a:rPr lang="it-IT" sz="2400" b="1" dirty="0" smtClean="0">
                <a:solidFill>
                  <a:srgbClr val="00FFFF"/>
                </a:solidFill>
                <a:latin typeface="Times New Roman" pitchFamily="18" charset="0"/>
                <a:cs typeface="Times New Roman" pitchFamily="18" charset="0"/>
              </a:rPr>
              <a:t>Chi scappa dalle città e dai poteri centrali viene accolto.</a:t>
            </a:r>
          </a:p>
          <a:p>
            <a:pPr algn="ctr" fontAlgn="base">
              <a:spcBef>
                <a:spcPct val="0"/>
              </a:spcBef>
              <a:spcAft>
                <a:spcPct val="0"/>
              </a:spcAft>
            </a:pPr>
            <a:r>
              <a:rPr lang="it-IT" sz="2400" b="1" dirty="0" smtClean="0">
                <a:solidFill>
                  <a:srgbClr val="00FFFF"/>
                </a:solidFill>
                <a:latin typeface="Times New Roman" pitchFamily="18" charset="0"/>
                <a:cs typeface="Times New Roman" pitchFamily="18" charset="0"/>
              </a:rPr>
              <a:t>Nascono </a:t>
            </a:r>
            <a:r>
              <a:rPr lang="it-IT" sz="2400" b="1" dirty="0" err="1" smtClean="0">
                <a:solidFill>
                  <a:srgbClr val="00FFFF"/>
                </a:solidFill>
                <a:latin typeface="Times New Roman" pitchFamily="18" charset="0"/>
                <a:cs typeface="Times New Roman" pitchFamily="18" charset="0"/>
              </a:rPr>
              <a:t>liebere</a:t>
            </a:r>
            <a:r>
              <a:rPr lang="it-IT" sz="2400" b="1" dirty="0" smtClean="0">
                <a:solidFill>
                  <a:srgbClr val="00FFFF"/>
                </a:solidFill>
                <a:latin typeface="Times New Roman" pitchFamily="18" charset="0"/>
                <a:cs typeface="Times New Roman" pitchFamily="18" charset="0"/>
              </a:rPr>
              <a:t> </a:t>
            </a:r>
            <a:r>
              <a:rPr lang="it-IT" sz="2400" b="1" dirty="0" err="1" smtClean="0">
                <a:solidFill>
                  <a:srgbClr val="00FFFF"/>
                </a:solidFill>
                <a:latin typeface="Times New Roman" pitchFamily="18" charset="0"/>
                <a:cs typeface="Times New Roman" pitchFamily="18" charset="0"/>
              </a:rPr>
              <a:t>enclaves</a:t>
            </a:r>
            <a:r>
              <a:rPr lang="it-IT" sz="2400" b="1" dirty="0" smtClean="0">
                <a:solidFill>
                  <a:srgbClr val="00FFFF"/>
                </a:solidFill>
                <a:latin typeface="Times New Roman" pitchFamily="18" charset="0"/>
                <a:cs typeface="Times New Roman" pitchFamily="18" charset="0"/>
              </a:rPr>
              <a:t> di </a:t>
            </a:r>
            <a:r>
              <a:rPr lang="it-IT" sz="2400" b="1" i="1" dirty="0" err="1" smtClean="0">
                <a:solidFill>
                  <a:srgbClr val="00FFFF"/>
                </a:solidFill>
                <a:latin typeface="Times New Roman" pitchFamily="18" charset="0"/>
                <a:cs typeface="Times New Roman" pitchFamily="18" charset="0"/>
              </a:rPr>
              <a:t>Bagaud</a:t>
            </a:r>
            <a:r>
              <a:rPr lang="it-IT" sz="2400" b="1" dirty="0" err="1" smtClean="0">
                <a:solidFill>
                  <a:srgbClr val="00FFFF"/>
                </a:solidFill>
                <a:latin typeface="Times New Roman" pitchFamily="18" charset="0"/>
                <a:cs typeface="Times New Roman" pitchFamily="18" charset="0"/>
              </a:rPr>
              <a:t>i</a:t>
            </a:r>
            <a:r>
              <a:rPr lang="it-IT" sz="2400" b="1" dirty="0" smtClean="0">
                <a:solidFill>
                  <a:srgbClr val="00FFFF"/>
                </a:solidFill>
                <a:latin typeface="Times New Roman" pitchFamily="18" charset="0"/>
                <a:cs typeface="Times New Roman" pitchFamily="18" charset="0"/>
              </a:rPr>
              <a:t> fino all’XI secolo. </a:t>
            </a:r>
          </a:p>
          <a:p>
            <a:pPr algn="ctr" fontAlgn="base">
              <a:spcBef>
                <a:spcPct val="0"/>
              </a:spcBef>
              <a:spcAft>
                <a:spcPct val="0"/>
              </a:spcAft>
            </a:pPr>
            <a:r>
              <a:rPr lang="it-IT" sz="2400" b="1" dirty="0" smtClean="0">
                <a:solidFill>
                  <a:srgbClr val="00FFFF"/>
                </a:solidFill>
                <a:latin typeface="Times New Roman" pitchFamily="18" charset="0"/>
                <a:cs typeface="Times New Roman" pitchFamily="18" charset="0"/>
              </a:rPr>
              <a:t>I </a:t>
            </a:r>
            <a:r>
              <a:rPr lang="it-IT" sz="2400" b="1" i="1" dirty="0" smtClean="0">
                <a:solidFill>
                  <a:srgbClr val="00FFFF"/>
                </a:solidFill>
                <a:latin typeface="Times New Roman" pitchFamily="18" charset="0"/>
                <a:cs typeface="Times New Roman" pitchFamily="18" charset="0"/>
              </a:rPr>
              <a:t>signori</a:t>
            </a:r>
            <a:r>
              <a:rPr lang="it-IT" sz="2400" b="1" dirty="0" smtClean="0">
                <a:solidFill>
                  <a:srgbClr val="00FFFF"/>
                </a:solidFill>
                <a:latin typeface="Times New Roman" pitchFamily="18" charset="0"/>
                <a:cs typeface="Times New Roman" pitchFamily="18" charset="0"/>
              </a:rPr>
              <a:t> sono un’altra razza,  da rapinare appena si può, da cui tenersi abbastanza lontani da sperare che si dimentichino.</a:t>
            </a:r>
          </a:p>
          <a:p>
            <a:pPr algn="ctr" fontAlgn="base">
              <a:spcBef>
                <a:spcPct val="0"/>
              </a:spcBef>
              <a:spcAft>
                <a:spcPct val="0"/>
              </a:spcAft>
            </a:pPr>
            <a:r>
              <a:rPr lang="it-IT" sz="2400" b="1" dirty="0" smtClean="0">
                <a:solidFill>
                  <a:srgbClr val="00FFFF"/>
                </a:solidFill>
                <a:latin typeface="Times New Roman" pitchFamily="18" charset="0"/>
                <a:cs typeface="Times New Roman" pitchFamily="18" charset="0"/>
              </a:rPr>
              <a:t>Per i cavalieri servi d’amore di qualche bella dama, la violenza sulle contadine è lecita, perché tanto non provano dolore. Parole di Andrea </a:t>
            </a:r>
            <a:r>
              <a:rPr lang="it-IT" sz="2400" b="1" dirty="0" err="1" smtClean="0">
                <a:solidFill>
                  <a:srgbClr val="00FFFF"/>
                </a:solidFill>
                <a:latin typeface="Times New Roman" pitchFamily="18" charset="0"/>
                <a:cs typeface="Times New Roman" pitchFamily="18" charset="0"/>
              </a:rPr>
              <a:t>Capellano</a:t>
            </a:r>
            <a:r>
              <a:rPr lang="it-IT" sz="2400" b="1" dirty="0" smtClean="0">
                <a:solidFill>
                  <a:srgbClr val="00FFFF"/>
                </a:solidFill>
                <a:latin typeface="Times New Roman" pitchFamily="18" charset="0"/>
                <a:cs typeface="Times New Roman" pitchFamily="18" charset="0"/>
              </a:rPr>
              <a:t> nel </a:t>
            </a:r>
            <a:r>
              <a:rPr lang="it-IT" sz="2400" b="1" i="1" dirty="0" smtClean="0">
                <a:solidFill>
                  <a:srgbClr val="00FFFF"/>
                </a:solidFill>
                <a:latin typeface="Times New Roman" pitchFamily="18" charset="0"/>
                <a:cs typeface="Times New Roman" pitchFamily="18" charset="0"/>
              </a:rPr>
              <a:t>De Amore</a:t>
            </a:r>
            <a:r>
              <a:rPr lang="it-IT" sz="2400" b="1" dirty="0" smtClean="0">
                <a:solidFill>
                  <a:srgbClr val="00FFFF"/>
                </a:solidFill>
                <a:latin typeface="Times New Roman" pitchFamily="18" charset="0"/>
                <a:cs typeface="Times New Roman" pitchFamily="18" charset="0"/>
              </a:rPr>
              <a:t>…..  </a:t>
            </a:r>
            <a:endParaRPr lang="it-IT" sz="2400"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2589249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4099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31" y="461499"/>
            <a:ext cx="2232248" cy="3144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64148" y="817269"/>
            <a:ext cx="4136666" cy="278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788024" y="834430"/>
            <a:ext cx="2088232" cy="2736304"/>
          </a:xfrm>
          <a:prstGeom prst="rect">
            <a:avLst/>
          </a:prstGeom>
          <a:blipFill>
            <a:blip r:embed="rId4"/>
            <a:tile tx="0" ty="0" sx="100000" sy="100000" flip="none" algn="tl"/>
          </a:blipFill>
        </p:spPr>
        <p:txBody>
          <a:bodyPr wrap="square" rtlCol="0">
            <a:spAutoFit/>
          </a:bodyPr>
          <a:lstStyle/>
          <a:p>
            <a:endParaRPr lang="it-IT" dirty="0"/>
          </a:p>
        </p:txBody>
      </p:sp>
      <p:sp>
        <p:nvSpPr>
          <p:cNvPr id="5" name="CasellaDiTesto 4"/>
          <p:cNvSpPr txBox="1"/>
          <p:nvPr/>
        </p:nvSpPr>
        <p:spPr>
          <a:xfrm>
            <a:off x="348782" y="39173"/>
            <a:ext cx="2020746" cy="369332"/>
          </a:xfrm>
          <a:prstGeom prst="rect">
            <a:avLst/>
          </a:prstGeom>
          <a:noFill/>
        </p:spPr>
        <p:txBody>
          <a:bodyPr wrap="none" rtlCol="0">
            <a:spAutoFit/>
          </a:bodyPr>
          <a:lstStyle/>
          <a:p>
            <a:r>
              <a:rPr lang="it-IT" b="1" dirty="0" smtClean="0">
                <a:solidFill>
                  <a:srgbClr val="C00000"/>
                </a:solidFill>
                <a:latin typeface="Times New Roman" pitchFamily="18" charset="0"/>
                <a:cs typeface="Times New Roman" pitchFamily="18" charset="0"/>
              </a:rPr>
              <a:t>Margherita </a:t>
            </a:r>
            <a:r>
              <a:rPr lang="it-IT" b="1" dirty="0" err="1" smtClean="0">
                <a:solidFill>
                  <a:srgbClr val="C00000"/>
                </a:solidFill>
                <a:latin typeface="Times New Roman" pitchFamily="18" charset="0"/>
                <a:cs typeface="Times New Roman" pitchFamily="18" charset="0"/>
              </a:rPr>
              <a:t>Porete</a:t>
            </a:r>
            <a:endParaRPr lang="it-IT" b="1" dirty="0">
              <a:solidFill>
                <a:srgbClr val="C00000"/>
              </a:solidFill>
              <a:latin typeface="Times New Roman" pitchFamily="18" charset="0"/>
              <a:cs typeface="Times New Roman" pitchFamily="18" charset="0"/>
            </a:endParaRPr>
          </a:p>
        </p:txBody>
      </p:sp>
      <p:sp>
        <p:nvSpPr>
          <p:cNvPr id="6" name="Rettangolo 5"/>
          <p:cNvSpPr/>
          <p:nvPr/>
        </p:nvSpPr>
        <p:spPr>
          <a:xfrm>
            <a:off x="2774936" y="369503"/>
            <a:ext cx="2339295" cy="369332"/>
          </a:xfrm>
          <a:prstGeom prst="rect">
            <a:avLst/>
          </a:prstGeom>
        </p:spPr>
        <p:txBody>
          <a:bodyPr wrap="none">
            <a:spAutoFit/>
          </a:bodyPr>
          <a:lstStyle/>
          <a:p>
            <a:r>
              <a:rPr lang="it-IT" b="1" dirty="0" smtClean="0">
                <a:solidFill>
                  <a:srgbClr val="C00000"/>
                </a:solidFill>
                <a:latin typeface="Times New Roman" pitchFamily="18" charset="0"/>
                <a:cs typeface="Times New Roman" pitchFamily="18" charset="0"/>
              </a:rPr>
              <a:t>Margherita da Trento</a:t>
            </a:r>
            <a:endParaRPr lang="it-IT" b="1" dirty="0">
              <a:solidFill>
                <a:srgbClr val="C00000"/>
              </a:solidFill>
              <a:latin typeface="Times New Roman" pitchFamily="18" charset="0"/>
              <a:cs typeface="Times New Roman" pitchFamily="18" charset="0"/>
            </a:endParaRPr>
          </a:p>
        </p:txBody>
      </p:sp>
      <p:pic>
        <p:nvPicPr>
          <p:cNvPr id="184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116631"/>
            <a:ext cx="3219450" cy="543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5967985" y="5589240"/>
            <a:ext cx="2304256" cy="646331"/>
          </a:xfrm>
          <a:prstGeom prst="rect">
            <a:avLst/>
          </a:prstGeom>
        </p:spPr>
        <p:txBody>
          <a:bodyPr wrap="square">
            <a:spAutoFit/>
          </a:bodyPr>
          <a:lstStyle/>
          <a:p>
            <a:r>
              <a:rPr lang="it-IT" b="1" dirty="0" smtClean="0">
                <a:solidFill>
                  <a:srgbClr val="C00000"/>
                </a:solidFill>
                <a:latin typeface="Times New Roman" pitchFamily="18" charset="0"/>
                <a:cs typeface="Times New Roman" pitchFamily="18" charset="0"/>
              </a:rPr>
              <a:t>Guglielma Boema e </a:t>
            </a:r>
            <a:r>
              <a:rPr lang="it-IT" b="1" dirty="0" err="1" smtClean="0">
                <a:solidFill>
                  <a:srgbClr val="C00000"/>
                </a:solidFill>
                <a:latin typeface="Times New Roman" pitchFamily="18" charset="0"/>
                <a:cs typeface="Times New Roman" pitchFamily="18" charset="0"/>
              </a:rPr>
              <a:t>Maifreda</a:t>
            </a:r>
            <a:r>
              <a:rPr lang="it-IT" b="1" dirty="0" smtClean="0">
                <a:solidFill>
                  <a:srgbClr val="C00000"/>
                </a:solidFill>
                <a:latin typeface="Times New Roman" pitchFamily="18" charset="0"/>
                <a:cs typeface="Times New Roman" pitchFamily="18" charset="0"/>
              </a:rPr>
              <a:t> </a:t>
            </a:r>
            <a:r>
              <a:rPr lang="it-IT" b="1" dirty="0" err="1" smtClean="0">
                <a:solidFill>
                  <a:srgbClr val="C00000"/>
                </a:solidFill>
                <a:latin typeface="Times New Roman" pitchFamily="18" charset="0"/>
                <a:cs typeface="Times New Roman" pitchFamily="18" charset="0"/>
              </a:rPr>
              <a:t>Pirovano</a:t>
            </a:r>
            <a:endParaRPr lang="it-IT" b="1" dirty="0">
              <a:solidFill>
                <a:srgbClr val="C00000"/>
              </a:solidFill>
              <a:latin typeface="Times New Roman" pitchFamily="18" charset="0"/>
              <a:cs typeface="Times New Roman" pitchFamily="18" charset="0"/>
            </a:endParaRPr>
          </a:p>
        </p:txBody>
      </p:sp>
      <p:pic>
        <p:nvPicPr>
          <p:cNvPr id="13" name="Picture 3"/>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13840" y="5589240"/>
            <a:ext cx="634039" cy="963251"/>
          </a:xfrm>
          <a:prstGeom prst="rect">
            <a:avLst/>
          </a:prstGeom>
          <a:solidFill>
            <a:srgbClr val="C00000"/>
          </a:solidFill>
          <a:ln>
            <a:noFill/>
          </a:ln>
          <a:effectLst/>
        </p:spPr>
      </p:pic>
      <p:sp>
        <p:nvSpPr>
          <p:cNvPr id="8" name="CasellaDiTesto 7"/>
          <p:cNvSpPr txBox="1"/>
          <p:nvPr/>
        </p:nvSpPr>
        <p:spPr>
          <a:xfrm>
            <a:off x="827224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9" name="CasellaDiTesto 8"/>
          <p:cNvSpPr txBox="1"/>
          <p:nvPr/>
        </p:nvSpPr>
        <p:spPr>
          <a:xfrm>
            <a:off x="20192" y="3605510"/>
            <a:ext cx="5487912" cy="3139321"/>
          </a:xfrm>
          <a:prstGeom prst="rect">
            <a:avLst/>
          </a:prstGeom>
          <a:noFill/>
        </p:spPr>
        <p:txBody>
          <a:bodyPr wrap="square" rtlCol="0">
            <a:spAutoFit/>
          </a:bodyPr>
          <a:lstStyle/>
          <a:p>
            <a:r>
              <a:rPr lang="it-IT" b="1" dirty="0" smtClean="0">
                <a:solidFill>
                  <a:srgbClr val="C00000"/>
                </a:solidFill>
                <a:latin typeface="Times New Roman" pitchFamily="18" charset="0"/>
                <a:cs typeface="Times New Roman" pitchFamily="18" charset="0"/>
              </a:rPr>
              <a:t>Le donne parteciparono attivamente a tutte le eresie medioevali. In una società fortemente religiosa, la contestazione politica poteva esprimersi soltanto come eresia. Molte eretiche vennero condannate come streghe e le prime accuse rivolte verso le streghe non furono per </a:t>
            </a:r>
            <a:r>
              <a:rPr lang="it-IT" b="1" i="1" dirty="0" err="1" smtClean="0">
                <a:solidFill>
                  <a:srgbClr val="C00000"/>
                </a:solidFill>
                <a:latin typeface="Times New Roman" pitchFamily="18" charset="0"/>
                <a:cs typeface="Times New Roman" pitchFamily="18" charset="0"/>
              </a:rPr>
              <a:t>veneficium</a:t>
            </a:r>
            <a:r>
              <a:rPr lang="it-IT" b="1" dirty="0" smtClean="0">
                <a:solidFill>
                  <a:srgbClr val="C00000"/>
                </a:solidFill>
                <a:latin typeface="Times New Roman" pitchFamily="18" charset="0"/>
                <a:cs typeface="Times New Roman" pitchFamily="18" charset="0"/>
              </a:rPr>
              <a:t> (avvelenamento, stregoneria  nel senso di maleficio) ma per </a:t>
            </a:r>
            <a:r>
              <a:rPr lang="it-IT" b="1" i="1" dirty="0" err="1" smtClean="0">
                <a:solidFill>
                  <a:srgbClr val="C00000"/>
                </a:solidFill>
                <a:latin typeface="Times New Roman" pitchFamily="18" charset="0"/>
                <a:cs typeface="Times New Roman" pitchFamily="18" charset="0"/>
              </a:rPr>
              <a:t>coniuratio</a:t>
            </a:r>
            <a:r>
              <a:rPr lang="it-IT" b="1" dirty="0" smtClean="0">
                <a:solidFill>
                  <a:srgbClr val="C00000"/>
                </a:solidFill>
                <a:latin typeface="Times New Roman" pitchFamily="18" charset="0"/>
                <a:cs typeface="Times New Roman" pitchFamily="18" charset="0"/>
              </a:rPr>
              <a:t> (congiura),   delitto di lesa maestà prima verso Dio e poi verso il sovrano. Che le donne fossero abituate a combattere e ad esercitare la leadership militare lo si vede anche da un’altra figura emblematica: Giovanna d’Arco.</a:t>
            </a:r>
            <a:endParaRPr lang="it-IT"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10215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0640"/>
            <a:ext cx="9144001" cy="689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6416" y="5477052"/>
            <a:ext cx="706437" cy="936625"/>
          </a:xfrm>
          <a:prstGeom prst="rect">
            <a:avLst/>
          </a:prstGeom>
          <a:noFill/>
          <a:extLst/>
        </p:spPr>
      </p:pic>
      <p:sp>
        <p:nvSpPr>
          <p:cNvPr id="4" name="CasellaDiTesto 3"/>
          <p:cNvSpPr txBox="1"/>
          <p:nvPr/>
        </p:nvSpPr>
        <p:spPr>
          <a:xfrm>
            <a:off x="8187762" y="6449525"/>
            <a:ext cx="917239"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326100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5" name="CasellaDiTesto 4"/>
          <p:cNvSpPr txBox="1"/>
          <p:nvPr/>
        </p:nvSpPr>
        <p:spPr>
          <a:xfrm>
            <a:off x="6561618" y="0"/>
            <a:ext cx="2582382" cy="6463308"/>
          </a:xfrm>
          <a:prstGeom prst="rect">
            <a:avLst/>
          </a:prstGeom>
          <a:noFill/>
        </p:spPr>
        <p:txBody>
          <a:bodyPr wrap="square" rtlCol="0">
            <a:spAutoFit/>
          </a:bodyPr>
          <a:lstStyle/>
          <a:p>
            <a:r>
              <a:rPr lang="it-IT" b="1" dirty="0" smtClean="0">
                <a:solidFill>
                  <a:srgbClr val="C00000"/>
                </a:solidFill>
                <a:latin typeface="Times New Roman" pitchFamily="18" charset="0"/>
                <a:cs typeface="Times New Roman" pitchFamily="18" charset="0"/>
              </a:rPr>
              <a:t>Giovanna d’Arco prese le armi e guidò i francesi contro gli inglesi, trascinando nella rivolta grandi masse di contadini, uomini e donne, che non si sarebbero sollevati e non l’avrebbero seguita se non fossero stati abituati ad essere capeggiati da donne. Fu accusata di stregoneria,  anche se nessuno parlò mai né di sabba né di demonio, e uno dei  principali capi d’imputazione fu l’essersi vestita da uomo, quindi avere infranto i </a:t>
            </a:r>
          </a:p>
          <a:p>
            <a:r>
              <a:rPr lang="it-IT" b="1" dirty="0" smtClean="0">
                <a:solidFill>
                  <a:srgbClr val="C00000"/>
                </a:solidFill>
                <a:latin typeface="Times New Roman" pitchFamily="18" charset="0"/>
                <a:cs typeface="Times New Roman" pitchFamily="18" charset="0"/>
              </a:rPr>
              <a:t>tradizionali ruoli </a:t>
            </a:r>
          </a:p>
          <a:p>
            <a:r>
              <a:rPr lang="it-IT" b="1" dirty="0" smtClean="0">
                <a:solidFill>
                  <a:srgbClr val="C00000"/>
                </a:solidFill>
                <a:latin typeface="Times New Roman" pitchFamily="18" charset="0"/>
                <a:cs typeface="Times New Roman" pitchFamily="18" charset="0"/>
              </a:rPr>
              <a:t>di genere. </a:t>
            </a:r>
            <a:endParaRPr lang="it-IT" b="1" dirty="0">
              <a:solidFill>
                <a:srgbClr val="C00000"/>
              </a:solidFill>
              <a:latin typeface="Times New Roman" pitchFamily="18" charset="0"/>
              <a:cs typeface="Times New Roman" pitchFamily="18" charset="0"/>
            </a:endParaRPr>
          </a:p>
        </p:txBody>
      </p:sp>
      <p:pic>
        <p:nvPicPr>
          <p:cNvPr id="13" name="Picture 3"/>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13840" y="5589240"/>
            <a:ext cx="634039" cy="963251"/>
          </a:xfrm>
          <a:prstGeom prst="rect">
            <a:avLst/>
          </a:prstGeom>
          <a:solidFill>
            <a:srgbClr val="C00000"/>
          </a:solidFill>
          <a:ln>
            <a:noFill/>
          </a:ln>
          <a:effectLst/>
        </p:spPr>
      </p:pic>
      <p:sp>
        <p:nvSpPr>
          <p:cNvPr id="8" name="CasellaDiTesto 7"/>
          <p:cNvSpPr txBox="1"/>
          <p:nvPr/>
        </p:nvSpPr>
        <p:spPr>
          <a:xfrm>
            <a:off x="827224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9" y="0"/>
            <a:ext cx="657841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5337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889904" y="0"/>
            <a:ext cx="3254096" cy="6740307"/>
          </a:xfrm>
          <a:prstGeom prst="rect">
            <a:avLst/>
          </a:prstGeom>
          <a:noFill/>
        </p:spPr>
        <p:txBody>
          <a:bodyPr wrap="square" rtlCol="0">
            <a:spAutoFit/>
          </a:bodyPr>
          <a:lstStyle/>
          <a:p>
            <a:r>
              <a:rPr lang="it-IT" b="1" dirty="0" smtClean="0">
                <a:solidFill>
                  <a:srgbClr val="C00000"/>
                </a:solidFill>
                <a:latin typeface="Times New Roman" pitchFamily="18" charset="0"/>
                <a:cs typeface="Times New Roman" pitchFamily="18" charset="0"/>
              </a:rPr>
              <a:t>Le donne sono in prima fila in tutte le rivolte contadine medioevali, le </a:t>
            </a:r>
            <a:r>
              <a:rPr lang="it-IT" b="1" i="1" dirty="0" err="1" smtClean="0">
                <a:solidFill>
                  <a:srgbClr val="C00000"/>
                </a:solidFill>
                <a:latin typeface="Times New Roman" pitchFamily="18" charset="0"/>
                <a:cs typeface="Times New Roman" pitchFamily="18" charset="0"/>
              </a:rPr>
              <a:t>jacqueries</a:t>
            </a:r>
            <a:r>
              <a:rPr lang="it-IT" b="1" dirty="0" smtClean="0">
                <a:solidFill>
                  <a:srgbClr val="C00000"/>
                </a:solidFill>
                <a:latin typeface="Times New Roman" pitchFamily="18" charset="0"/>
                <a:cs typeface="Times New Roman" pitchFamily="18" charset="0"/>
              </a:rPr>
              <a:t>,  che assumono un andamento rituale sacrificale simile ad una cerimonia religiosa di incontenibile ferocia in cui ricchi, preti, borghesi vengono torturati, le loro carni cotte e mangiate, i loro averi distrutti, case, palazzi e chiese bruciati.</a:t>
            </a:r>
          </a:p>
          <a:p>
            <a:r>
              <a:rPr lang="it-IT" b="1" dirty="0" smtClean="0">
                <a:solidFill>
                  <a:srgbClr val="C00000"/>
                </a:solidFill>
                <a:latin typeface="Times New Roman" pitchFamily="18" charset="0"/>
                <a:cs typeface="Times New Roman" pitchFamily="18" charset="0"/>
              </a:rPr>
              <a:t>In queste rivolte non esiste saccheggio,  ma soltanto violenza estrema e vendetta. Si combatte per tornare alla società comunitaria delle origini, in cui il territorio, la foresta, la selvaggina, le risorse sono di proprietà collettiva e non esistono tasse e gabelle da pagare ai padroni. Le </a:t>
            </a:r>
          </a:p>
          <a:p>
            <a:r>
              <a:rPr lang="it-IT" b="1" dirty="0" smtClean="0">
                <a:solidFill>
                  <a:srgbClr val="C00000"/>
                </a:solidFill>
                <a:latin typeface="Times New Roman" pitchFamily="18" charset="0"/>
                <a:cs typeface="Times New Roman" pitchFamily="18" charset="0"/>
              </a:rPr>
              <a:t>Donne leader sono </a:t>
            </a:r>
          </a:p>
          <a:p>
            <a:r>
              <a:rPr lang="it-IT" b="1" dirty="0" smtClean="0">
                <a:solidFill>
                  <a:srgbClr val="C00000"/>
                </a:solidFill>
                <a:latin typeface="Times New Roman" pitchFamily="18" charset="0"/>
                <a:cs typeface="Times New Roman" pitchFamily="18" charset="0"/>
              </a:rPr>
              <a:t>condannate come </a:t>
            </a:r>
          </a:p>
          <a:p>
            <a:r>
              <a:rPr lang="it-IT" b="1" dirty="0" smtClean="0">
                <a:solidFill>
                  <a:srgbClr val="C00000"/>
                </a:solidFill>
                <a:latin typeface="Times New Roman" pitchFamily="18" charset="0"/>
                <a:cs typeface="Times New Roman" pitchFamily="18" charset="0"/>
              </a:rPr>
              <a:t>Streghe e bruciate. </a:t>
            </a:r>
            <a:endParaRPr lang="it-IT" b="1" dirty="0">
              <a:solidFill>
                <a:srgbClr val="C00000"/>
              </a:solidFill>
              <a:latin typeface="Times New Roman" pitchFamily="18" charset="0"/>
              <a:cs typeface="Times New Roman" pitchFamily="18" charset="0"/>
            </a:endParaRPr>
          </a:p>
        </p:txBody>
      </p:sp>
      <p:pic>
        <p:nvPicPr>
          <p:cNvPr id="13" name="Picture 3"/>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13840" y="5589240"/>
            <a:ext cx="634039" cy="963251"/>
          </a:xfrm>
          <a:prstGeom prst="rect">
            <a:avLst/>
          </a:prstGeom>
          <a:solidFill>
            <a:srgbClr val="C00000"/>
          </a:solidFill>
          <a:ln>
            <a:noFill/>
          </a:ln>
          <a:effectLst/>
        </p:spPr>
      </p:pic>
      <p:sp>
        <p:nvSpPr>
          <p:cNvPr id="8" name="CasellaDiTesto 7"/>
          <p:cNvSpPr txBox="1"/>
          <p:nvPr/>
        </p:nvSpPr>
        <p:spPr>
          <a:xfrm>
            <a:off x="827224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2" y="-248"/>
            <a:ext cx="5912496" cy="6858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5106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592193" y="0"/>
            <a:ext cx="3551807" cy="5909310"/>
          </a:xfrm>
          <a:prstGeom prst="rect">
            <a:avLst/>
          </a:prstGeom>
          <a:noFill/>
        </p:spPr>
        <p:txBody>
          <a:bodyPr wrap="square" rtlCol="0">
            <a:spAutoFit/>
          </a:bodyPr>
          <a:lstStyle/>
          <a:p>
            <a:r>
              <a:rPr lang="it-IT" sz="2400" b="1" i="1" dirty="0" smtClean="0">
                <a:solidFill>
                  <a:srgbClr val="C00000"/>
                </a:solidFill>
                <a:latin typeface="Times New Roman" pitchFamily="18" charset="0"/>
                <a:cs typeface="Times New Roman" pitchFamily="18" charset="0"/>
              </a:rPr>
              <a:t>Donna in battaglia alto medioevale. Si noti l’ascia.  Combattimenti pubblici </a:t>
            </a:r>
          </a:p>
          <a:p>
            <a:r>
              <a:rPr lang="it-IT" sz="2400" b="1" i="1" dirty="0" smtClean="0">
                <a:solidFill>
                  <a:srgbClr val="C00000"/>
                </a:solidFill>
                <a:latin typeface="Times New Roman" pitchFamily="18" charset="0"/>
                <a:cs typeface="Times New Roman" pitchFamily="18" charset="0"/>
              </a:rPr>
              <a:t>fra uomini e donne </a:t>
            </a:r>
          </a:p>
          <a:p>
            <a:r>
              <a:rPr lang="it-IT" sz="2400" b="1" i="1" dirty="0" smtClean="0">
                <a:solidFill>
                  <a:srgbClr val="C00000"/>
                </a:solidFill>
                <a:latin typeface="Times New Roman" pitchFamily="18" charset="0"/>
                <a:cs typeface="Times New Roman" pitchFamily="18" charset="0"/>
              </a:rPr>
              <a:t>“per regolar contese” </a:t>
            </a:r>
          </a:p>
          <a:p>
            <a:r>
              <a:rPr lang="it-IT" sz="2400" b="1" i="1" dirty="0" smtClean="0">
                <a:solidFill>
                  <a:srgbClr val="C00000"/>
                </a:solidFill>
                <a:latin typeface="Times New Roman" pitchFamily="18" charset="0"/>
                <a:cs typeface="Times New Roman" pitchFamily="18" charset="0"/>
              </a:rPr>
              <a:t>sono legali fino al XII secolo in gran parte dell’Europa, e vengono proibiti perché spesso i maschi “perdono con disonore”. Così come sono comuni rappresentazioni artistiche in cui la donna cavalca l’uomo fino almeno al XV secolo.  </a:t>
            </a:r>
          </a:p>
          <a:p>
            <a:endParaRPr lang="it-IT" b="1" dirty="0">
              <a:solidFill>
                <a:srgbClr val="C00000"/>
              </a:solidFill>
              <a:latin typeface="Times New Roman" pitchFamily="18" charset="0"/>
              <a:cs typeface="Times New Roman" pitchFamily="18" charset="0"/>
            </a:endParaRPr>
          </a:p>
        </p:txBody>
      </p:sp>
      <p:pic>
        <p:nvPicPr>
          <p:cNvPr id="13" name="Picture 3"/>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13840" y="5589240"/>
            <a:ext cx="634039" cy="963251"/>
          </a:xfrm>
          <a:prstGeom prst="rect">
            <a:avLst/>
          </a:prstGeom>
          <a:solidFill>
            <a:srgbClr val="C00000"/>
          </a:solidFill>
          <a:ln>
            <a:noFill/>
          </a:ln>
          <a:effectLst/>
        </p:spPr>
      </p:pic>
      <p:sp>
        <p:nvSpPr>
          <p:cNvPr id="8" name="CasellaDiTesto 7"/>
          <p:cNvSpPr txBox="1"/>
          <p:nvPr/>
        </p:nvSpPr>
        <p:spPr>
          <a:xfrm>
            <a:off x="827224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58847"/>
            <a:ext cx="57007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7572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13840" y="5589240"/>
            <a:ext cx="634039" cy="963251"/>
          </a:xfrm>
          <a:prstGeom prst="rect">
            <a:avLst/>
          </a:prstGeom>
          <a:solidFill>
            <a:srgbClr val="C00000"/>
          </a:solidFill>
          <a:ln>
            <a:noFill/>
          </a:ln>
          <a:effectLst/>
        </p:spPr>
      </p:pic>
      <p:sp>
        <p:nvSpPr>
          <p:cNvPr id="8" name="CasellaDiTesto 7"/>
          <p:cNvSpPr txBox="1"/>
          <p:nvPr/>
        </p:nvSpPr>
        <p:spPr>
          <a:xfrm>
            <a:off x="827224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72" y="144"/>
            <a:ext cx="7772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7864010" y="48186"/>
            <a:ext cx="1279990" cy="2862322"/>
          </a:xfrm>
          <a:prstGeom prst="rect">
            <a:avLst/>
          </a:prstGeom>
          <a:noFill/>
        </p:spPr>
        <p:txBody>
          <a:bodyPr wrap="square" rtlCol="0">
            <a:spAutoFit/>
          </a:bodyPr>
          <a:lstStyle/>
          <a:p>
            <a:r>
              <a:rPr lang="it-IT" b="1" dirty="0" smtClean="0">
                <a:solidFill>
                  <a:srgbClr val="C00000"/>
                </a:solidFill>
                <a:latin typeface="Times New Roman" pitchFamily="18" charset="0"/>
                <a:cs typeface="Times New Roman" pitchFamily="18" charset="0"/>
              </a:rPr>
              <a:t>Donne in battaglia. </a:t>
            </a:r>
          </a:p>
          <a:p>
            <a:r>
              <a:rPr lang="it-IT" b="1" dirty="0" smtClean="0">
                <a:solidFill>
                  <a:srgbClr val="C00000"/>
                </a:solidFill>
                <a:latin typeface="Times New Roman" pitchFamily="18" charset="0"/>
                <a:cs typeface="Times New Roman" pitchFamily="18" charset="0"/>
              </a:rPr>
              <a:t>Immagine miniata dalla Biblioteca del </a:t>
            </a:r>
            <a:r>
              <a:rPr lang="it-IT" b="1" dirty="0" err="1" smtClean="0">
                <a:solidFill>
                  <a:srgbClr val="C00000"/>
                </a:solidFill>
                <a:latin typeface="Times New Roman" pitchFamily="18" charset="0"/>
                <a:cs typeface="Times New Roman" pitchFamily="18" charset="0"/>
              </a:rPr>
              <a:t>British</a:t>
            </a:r>
            <a:r>
              <a:rPr lang="it-IT" b="1" dirty="0" smtClean="0">
                <a:solidFill>
                  <a:srgbClr val="C00000"/>
                </a:solidFill>
                <a:latin typeface="Times New Roman" pitchFamily="18" charset="0"/>
                <a:cs typeface="Times New Roman" pitchFamily="18" charset="0"/>
              </a:rPr>
              <a:t> </a:t>
            </a:r>
            <a:r>
              <a:rPr lang="it-IT" b="1" dirty="0" err="1" smtClean="0">
                <a:solidFill>
                  <a:srgbClr val="C00000"/>
                </a:solidFill>
                <a:latin typeface="Times New Roman" pitchFamily="18" charset="0"/>
                <a:cs typeface="Times New Roman" pitchFamily="18" charset="0"/>
              </a:rPr>
              <a:t>Museum</a:t>
            </a:r>
            <a:r>
              <a:rPr lang="it-IT" b="1" dirty="0" smtClean="0">
                <a:solidFill>
                  <a:srgbClr val="C00000"/>
                </a:solidFill>
                <a:latin typeface="Times New Roman" pitchFamily="18" charset="0"/>
                <a:cs typeface="Times New Roman" pitchFamily="18" charset="0"/>
              </a:rPr>
              <a:t>, come la successiva. </a:t>
            </a:r>
            <a:endParaRPr lang="it-IT"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09259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13840" y="5589240"/>
            <a:ext cx="634039" cy="963251"/>
          </a:xfrm>
          <a:prstGeom prst="rect">
            <a:avLst/>
          </a:prstGeom>
          <a:solidFill>
            <a:srgbClr val="C00000"/>
          </a:solidFill>
          <a:ln>
            <a:noFill/>
          </a:ln>
          <a:effectLst/>
        </p:spPr>
      </p:pic>
      <p:sp>
        <p:nvSpPr>
          <p:cNvPr id="8" name="CasellaDiTesto 7"/>
          <p:cNvSpPr txBox="1"/>
          <p:nvPr/>
        </p:nvSpPr>
        <p:spPr>
          <a:xfrm>
            <a:off x="827224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2" name="CasellaDiTesto 1"/>
          <p:cNvSpPr txBox="1"/>
          <p:nvPr/>
        </p:nvSpPr>
        <p:spPr>
          <a:xfrm>
            <a:off x="6737350" y="0"/>
            <a:ext cx="2406650" cy="5324535"/>
          </a:xfrm>
          <a:prstGeom prst="rect">
            <a:avLst/>
          </a:prstGeom>
          <a:noFill/>
        </p:spPr>
        <p:txBody>
          <a:bodyPr wrap="square" rtlCol="0">
            <a:spAutoFit/>
          </a:bodyPr>
          <a:lstStyle/>
          <a:p>
            <a:r>
              <a:rPr lang="it-IT" b="1" dirty="0" smtClean="0">
                <a:solidFill>
                  <a:srgbClr val="C00000"/>
                </a:solidFill>
                <a:latin typeface="Times New Roman" pitchFamily="18" charset="0"/>
                <a:cs typeface="Times New Roman" pitchFamily="18" charset="0"/>
              </a:rPr>
              <a:t> </a:t>
            </a:r>
            <a:r>
              <a:rPr lang="it-IT" sz="2000" b="1" i="1" dirty="0" smtClean="0">
                <a:solidFill>
                  <a:srgbClr val="C00000"/>
                </a:solidFill>
                <a:latin typeface="Times New Roman" pitchFamily="18" charset="0"/>
                <a:cs typeface="Times New Roman" pitchFamily="18" charset="0"/>
              </a:rPr>
              <a:t>Immagini di </a:t>
            </a:r>
          </a:p>
          <a:p>
            <a:r>
              <a:rPr lang="it-IT" sz="2000" b="1" i="1" dirty="0" smtClean="0">
                <a:solidFill>
                  <a:srgbClr val="C00000"/>
                </a:solidFill>
                <a:latin typeface="Times New Roman" pitchFamily="18" charset="0"/>
                <a:cs typeface="Times New Roman" pitchFamily="18" charset="0"/>
              </a:rPr>
              <a:t>battaglie con donne</a:t>
            </a:r>
          </a:p>
          <a:p>
            <a:r>
              <a:rPr lang="it-IT" sz="2000" b="1" i="1" dirty="0" smtClean="0">
                <a:solidFill>
                  <a:srgbClr val="C00000"/>
                </a:solidFill>
                <a:latin typeface="Times New Roman" pitchFamily="18" charset="0"/>
                <a:cs typeface="Times New Roman" pitchFamily="18" charset="0"/>
              </a:rPr>
              <a:t>armate di arco, frecce e ascia, ma anche di spada, lunga e corta, sono comuni fino all’inizio del Rinascimento. Anche se le testimonianze documentarie scritte ormai parlano quasi solo di regine, come Matilde di Canossa, la realtà doveva essere ben diversa. </a:t>
            </a:r>
            <a:endParaRPr lang="it-IT" sz="2000" b="1" dirty="0">
              <a:solidFill>
                <a:srgbClr val="C00000"/>
              </a:solidFill>
              <a:latin typeface="Times New Roman" pitchFamily="18" charset="0"/>
              <a:cs typeface="Times New Roman" pitchFamily="18" charset="0"/>
            </a:endParaRPr>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37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1486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13840" y="5589240"/>
            <a:ext cx="634039" cy="963251"/>
          </a:xfrm>
          <a:prstGeom prst="rect">
            <a:avLst/>
          </a:prstGeom>
          <a:solidFill>
            <a:srgbClr val="C00000"/>
          </a:solidFill>
          <a:ln>
            <a:noFill/>
          </a:ln>
          <a:effectLst/>
        </p:spPr>
      </p:pic>
      <p:sp>
        <p:nvSpPr>
          <p:cNvPr id="8" name="CasellaDiTesto 7"/>
          <p:cNvSpPr txBox="1"/>
          <p:nvPr/>
        </p:nvSpPr>
        <p:spPr>
          <a:xfrm>
            <a:off x="827224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2" name="CasellaDiTesto 1"/>
          <p:cNvSpPr txBox="1"/>
          <p:nvPr/>
        </p:nvSpPr>
        <p:spPr>
          <a:xfrm>
            <a:off x="6105748" y="0"/>
            <a:ext cx="3038252" cy="5355312"/>
          </a:xfrm>
          <a:prstGeom prst="rect">
            <a:avLst/>
          </a:prstGeom>
          <a:noFill/>
        </p:spPr>
        <p:txBody>
          <a:bodyPr wrap="square" rtlCol="0">
            <a:spAutoFit/>
          </a:bodyPr>
          <a:lstStyle/>
          <a:p>
            <a:r>
              <a:rPr lang="it-IT" b="1" dirty="0" smtClean="0">
                <a:solidFill>
                  <a:srgbClr val="C00000"/>
                </a:solidFill>
                <a:latin typeface="Times New Roman" pitchFamily="18" charset="0"/>
                <a:cs typeface="Times New Roman" pitchFamily="18" charset="0"/>
              </a:rPr>
              <a:t>Jeanne Hachette (Accetta,  dall’arma usata nell’insurrezione) guida le donne di </a:t>
            </a:r>
            <a:r>
              <a:rPr lang="it-IT" b="1" dirty="0" err="1" smtClean="0">
                <a:solidFill>
                  <a:srgbClr val="C00000"/>
                </a:solidFill>
                <a:latin typeface="Times New Roman" pitchFamily="18" charset="0"/>
                <a:cs typeface="Times New Roman" pitchFamily="18" charset="0"/>
              </a:rPr>
              <a:t>Beauvais</a:t>
            </a:r>
            <a:r>
              <a:rPr lang="it-IT" b="1" dirty="0" smtClean="0">
                <a:solidFill>
                  <a:srgbClr val="C00000"/>
                </a:solidFill>
                <a:latin typeface="Times New Roman" pitchFamily="18" charset="0"/>
                <a:cs typeface="Times New Roman" pitchFamily="18" charset="0"/>
              </a:rPr>
              <a:t> alla rivolta nel 1472. Bisogna pensare che gli angeli del focolare non sono ancora nati: le donne tagliano la legna con l’ascia, sgozzano le bestie, devono difendersi dagli assalti di nobili e signori che percorrono le campagne armati. Sono sempre in giro per raccogliere i frutto del bosco e per coltivare i campi, sono loro che vendono la roba al mercato, organizzano le feste e la vita comunitaria.  </a:t>
            </a:r>
            <a:endParaRPr lang="it-IT" sz="2000" b="1" dirty="0">
              <a:solidFill>
                <a:srgbClr val="C00000"/>
              </a:solidFill>
              <a:latin typeface="Times New Roman" pitchFamily="18" charset="0"/>
              <a:cs typeface="Times New Roman" pitchFamily="18" charset="0"/>
            </a:endParaRPr>
          </a:p>
        </p:txBody>
      </p:sp>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1192"/>
            <a:ext cx="6105748" cy="766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513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13840" y="5589240"/>
            <a:ext cx="634039" cy="963251"/>
          </a:xfrm>
          <a:prstGeom prst="rect">
            <a:avLst/>
          </a:prstGeom>
          <a:solidFill>
            <a:srgbClr val="C00000"/>
          </a:solidFill>
          <a:ln>
            <a:noFill/>
          </a:ln>
          <a:effectLst/>
        </p:spPr>
      </p:pic>
      <p:sp>
        <p:nvSpPr>
          <p:cNvPr id="8" name="CasellaDiTesto 7"/>
          <p:cNvSpPr txBox="1"/>
          <p:nvPr/>
        </p:nvSpPr>
        <p:spPr>
          <a:xfrm>
            <a:off x="8272241"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2" name="CasellaDiTesto 1"/>
          <p:cNvSpPr txBox="1"/>
          <p:nvPr/>
        </p:nvSpPr>
        <p:spPr>
          <a:xfrm>
            <a:off x="5227134" y="0"/>
            <a:ext cx="3916866" cy="6740307"/>
          </a:xfrm>
          <a:prstGeom prst="rect">
            <a:avLst/>
          </a:prstGeom>
          <a:noFill/>
        </p:spPr>
        <p:txBody>
          <a:bodyPr wrap="square" rtlCol="0">
            <a:spAutoFit/>
          </a:bodyPr>
          <a:lstStyle/>
          <a:p>
            <a:r>
              <a:rPr lang="it-IT" b="1" dirty="0" smtClean="0">
                <a:solidFill>
                  <a:srgbClr val="C00000"/>
                </a:solidFill>
                <a:latin typeface="Times New Roman" pitchFamily="18" charset="0"/>
                <a:cs typeface="Times New Roman" pitchFamily="18" charset="0"/>
              </a:rPr>
              <a:t>Le donne esercitano anche un’altra importantissima funzione: quelle di guaritrici e di professioniste della riproduzione. In una società in cui le risorse sono limitate, il numero dei nati deve essere rigorosamente limitato, e chi non è in grado di provvedere a se stesso non può sopravvivere. Il numero di figli per donna nelle comunità contadine   medioevali è sorprendentemente simile a quello odierno: mai più di due. Avevano il primo parto in media a 26 anni: ciò significa che conoscevano e praticavano la contraccezione. </a:t>
            </a:r>
          </a:p>
          <a:p>
            <a:r>
              <a:rPr lang="it-IT" b="1" dirty="0" smtClean="0">
                <a:solidFill>
                  <a:srgbClr val="C00000"/>
                </a:solidFill>
                <a:latin typeface="Times New Roman" pitchFamily="18" charset="0"/>
                <a:cs typeface="Times New Roman" pitchFamily="18" charset="0"/>
              </a:rPr>
              <a:t>La principale ragione – economica – della caccia alle streghe può rintracciarsi nella necessità, per la nascente civiltà urbana, di liberare le risorse (umane) e di costringere le donne a fare figli che le comunità non avrebbero potuto mantenere, per spingerli a lavorare in città. </a:t>
            </a:r>
            <a:endParaRPr lang="it-IT" sz="2000" b="1" dirty="0">
              <a:solidFill>
                <a:srgbClr val="C00000"/>
              </a:solidFill>
              <a:latin typeface="Times New Roman" pitchFamily="18" charset="0"/>
              <a:cs typeface="Times New Roman" pitchFamily="18" charset="0"/>
            </a:endParaRPr>
          </a:p>
        </p:txBody>
      </p: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22713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6582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0"/>
            <a:ext cx="103654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44932" y="5589236"/>
            <a:ext cx="634039" cy="963251"/>
          </a:xfrm>
          <a:prstGeom prst="rect">
            <a:avLst/>
          </a:prstGeom>
          <a:solidFill>
            <a:srgbClr val="C00000"/>
          </a:solidFill>
          <a:ln>
            <a:noFill/>
          </a:ln>
          <a:effectLst/>
        </p:spPr>
      </p:pic>
      <p:sp>
        <p:nvSpPr>
          <p:cNvPr id="4" name="CasellaDiTesto 3"/>
          <p:cNvSpPr txBox="1"/>
          <p:nvPr/>
        </p:nvSpPr>
        <p:spPr>
          <a:xfrm>
            <a:off x="8303333" y="6552488"/>
            <a:ext cx="917239" cy="338554"/>
          </a:xfrm>
          <a:prstGeom prst="rect">
            <a:avLst/>
          </a:prstGeom>
          <a:noFill/>
        </p:spPr>
        <p:txBody>
          <a:bodyPr wrap="none" rtlCol="0">
            <a:spAutoFit/>
          </a:bodyPr>
          <a:lstStyle/>
          <a:p>
            <a:pPr algn="ctr"/>
            <a:r>
              <a:rPr lang="it-IT" sz="800" b="1" dirty="0">
                <a:solidFill>
                  <a:srgbClr val="FCDEB6"/>
                </a:solidFill>
                <a:latin typeface="Times New Roman" pitchFamily="18" charset="0"/>
                <a:cs typeface="Times New Roman" pitchFamily="18" charset="0"/>
              </a:rPr>
              <a:t>Michela Zucca</a:t>
            </a:r>
          </a:p>
          <a:p>
            <a:pPr algn="ctr"/>
            <a:r>
              <a:rPr lang="it-IT" sz="800" b="1" dirty="0">
                <a:solidFill>
                  <a:srgbClr val="FCDEB6"/>
                </a:solidFill>
                <a:latin typeface="Times New Roman" pitchFamily="18" charset="0"/>
                <a:cs typeface="Times New Roman" pitchFamily="18" charset="0"/>
              </a:rPr>
              <a:t>Servizi Culturali</a:t>
            </a:r>
          </a:p>
        </p:txBody>
      </p:sp>
      <p:sp>
        <p:nvSpPr>
          <p:cNvPr id="6" name="Rettangolo 5"/>
          <p:cNvSpPr/>
          <p:nvPr/>
        </p:nvSpPr>
        <p:spPr>
          <a:xfrm>
            <a:off x="107504" y="404664"/>
            <a:ext cx="8784976" cy="6370975"/>
          </a:xfrm>
          <a:prstGeom prst="rect">
            <a:avLst/>
          </a:prstGeom>
        </p:spPr>
        <p:txBody>
          <a:bodyPr wrap="square">
            <a:spAutoFit/>
          </a:bodyPr>
          <a:lstStyle/>
          <a:p>
            <a:pPr algn="ctr" fontAlgn="base">
              <a:spcBef>
                <a:spcPct val="0"/>
              </a:spcBef>
              <a:spcAft>
                <a:spcPct val="0"/>
              </a:spcAft>
            </a:pPr>
            <a:r>
              <a:rPr lang="it-IT" sz="2400" b="1" dirty="0" smtClean="0">
                <a:solidFill>
                  <a:srgbClr val="00FFFF"/>
                </a:solidFill>
                <a:latin typeface="Times New Roman" pitchFamily="18" charset="0"/>
              </a:rPr>
              <a:t>Il Rinascimento nasce sulle ceneri dei roghi: malgrado quello che si pensa,  non è nel Medio Evo che fu bruciata la maggior parte delle donne, ma dal 1450 al 1650.</a:t>
            </a:r>
          </a:p>
          <a:p>
            <a:pPr algn="ctr" fontAlgn="base">
              <a:spcBef>
                <a:spcPct val="0"/>
              </a:spcBef>
              <a:spcAft>
                <a:spcPct val="0"/>
              </a:spcAft>
            </a:pPr>
            <a:r>
              <a:rPr lang="it-IT" sz="2400" b="1" dirty="0" smtClean="0">
                <a:solidFill>
                  <a:srgbClr val="00FFFF"/>
                </a:solidFill>
                <a:latin typeface="Times New Roman" pitchFamily="18" charset="0"/>
              </a:rPr>
              <a:t>La società europea fu investita da una specie di invasamento collettivo, in cui le donne del popolo, e specialmente quelle delle campagne e delle montagne, le zone in cui sopravviveva la </a:t>
            </a:r>
            <a:r>
              <a:rPr lang="it-IT" sz="2400" b="1" dirty="0" err="1" smtClean="0">
                <a:solidFill>
                  <a:srgbClr val="00FFFF"/>
                </a:solidFill>
                <a:latin typeface="Times New Roman" pitchFamily="18" charset="0"/>
              </a:rPr>
              <a:t>matrifocalità</a:t>
            </a:r>
            <a:r>
              <a:rPr lang="it-IT" sz="2400" b="1" dirty="0" smtClean="0">
                <a:solidFill>
                  <a:srgbClr val="00FFFF"/>
                </a:solidFill>
                <a:latin typeface="Times New Roman" pitchFamily="18" charset="0"/>
              </a:rPr>
              <a:t> e il cristianesimo era solo di facciata, furono accusate di commercio col demonio, di volare sulle scope e di mangiare i bambini. La soluzione finale fu orchestrata ad arte,  in maniera tale da modificare profondamente i rapporti di genere, di rompere la tradizionale solidarietà fra uomini e donne, e da distruggere il potere femminile di influire sul numero delle nascite: il capitale nascente poteva finalmente disporre di una riserva infinita di manodopera a buon mercato, spinta dalla fame all’emigrazione verso le splendide città d’arte tutte da costruire.</a:t>
            </a:r>
          </a:p>
          <a:p>
            <a:pPr algn="ctr" fontAlgn="base">
              <a:spcBef>
                <a:spcPct val="0"/>
              </a:spcBef>
              <a:spcAft>
                <a:spcPct val="0"/>
              </a:spcAft>
            </a:pPr>
            <a:r>
              <a:rPr lang="it-IT" sz="2400" b="1" dirty="0" smtClean="0">
                <a:solidFill>
                  <a:srgbClr val="00FFFF"/>
                </a:solidFill>
                <a:latin typeface="Times New Roman" pitchFamily="18" charset="0"/>
              </a:rPr>
              <a:t>Il divario fra ricchi e poveri, fra città e campagna si allarga sempre di più.     </a:t>
            </a:r>
            <a:endParaRPr lang="it-IT" sz="2000" b="1" dirty="0">
              <a:solidFill>
                <a:srgbClr val="00FFFF"/>
              </a:solidFill>
              <a:latin typeface="Times New Roman" pitchFamily="18" charset="0"/>
            </a:endParaRPr>
          </a:p>
        </p:txBody>
      </p:sp>
    </p:spTree>
    <p:extLst>
      <p:ext uri="{BB962C8B-B14F-4D97-AF65-F5344CB8AC3E}">
        <p14:creationId xmlns:p14="http://schemas.microsoft.com/office/powerpoint/2010/main" val="1361902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6362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0"/>
            <a:ext cx="103654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44932" y="5589236"/>
            <a:ext cx="634039" cy="963251"/>
          </a:xfrm>
          <a:prstGeom prst="rect">
            <a:avLst/>
          </a:prstGeom>
          <a:solidFill>
            <a:srgbClr val="C00000"/>
          </a:solidFill>
          <a:ln>
            <a:noFill/>
          </a:ln>
          <a:effectLst/>
        </p:spPr>
      </p:pic>
      <p:sp>
        <p:nvSpPr>
          <p:cNvPr id="4" name="CasellaDiTesto 3"/>
          <p:cNvSpPr txBox="1"/>
          <p:nvPr/>
        </p:nvSpPr>
        <p:spPr>
          <a:xfrm>
            <a:off x="8303333" y="6552488"/>
            <a:ext cx="917239" cy="338554"/>
          </a:xfrm>
          <a:prstGeom prst="rect">
            <a:avLst/>
          </a:prstGeom>
          <a:noFill/>
        </p:spPr>
        <p:txBody>
          <a:bodyPr wrap="none" rtlCol="0">
            <a:spAutoFit/>
          </a:bodyPr>
          <a:lstStyle/>
          <a:p>
            <a:pPr algn="ctr"/>
            <a:r>
              <a:rPr lang="it-IT" sz="800" b="1" dirty="0">
                <a:solidFill>
                  <a:srgbClr val="FCDEB6"/>
                </a:solidFill>
                <a:latin typeface="Times New Roman" pitchFamily="18" charset="0"/>
                <a:cs typeface="Times New Roman" pitchFamily="18" charset="0"/>
              </a:rPr>
              <a:t>Michela Zucca</a:t>
            </a:r>
          </a:p>
          <a:p>
            <a:pPr algn="ctr"/>
            <a:r>
              <a:rPr lang="it-IT" sz="800" b="1" dirty="0">
                <a:solidFill>
                  <a:srgbClr val="FCDEB6"/>
                </a:solidFill>
                <a:latin typeface="Times New Roman" pitchFamily="18" charset="0"/>
                <a:cs typeface="Times New Roman" pitchFamily="18" charset="0"/>
              </a:rPr>
              <a:t>Servizi Culturali</a:t>
            </a:r>
          </a:p>
        </p:txBody>
      </p:sp>
      <p:sp>
        <p:nvSpPr>
          <p:cNvPr id="6" name="Rettangolo 5"/>
          <p:cNvSpPr/>
          <p:nvPr/>
        </p:nvSpPr>
        <p:spPr>
          <a:xfrm>
            <a:off x="107504" y="404664"/>
            <a:ext cx="8784976" cy="5632311"/>
          </a:xfrm>
          <a:prstGeom prst="rect">
            <a:avLst/>
          </a:prstGeom>
        </p:spPr>
        <p:txBody>
          <a:bodyPr wrap="square">
            <a:spAutoFit/>
          </a:bodyPr>
          <a:lstStyle/>
          <a:p>
            <a:pPr algn="ctr" fontAlgn="base">
              <a:spcBef>
                <a:spcPct val="0"/>
              </a:spcBef>
              <a:spcAft>
                <a:spcPct val="0"/>
              </a:spcAft>
            </a:pPr>
            <a:r>
              <a:rPr lang="it-IT" sz="2400" b="1" dirty="0" smtClean="0">
                <a:solidFill>
                  <a:srgbClr val="00FFFF"/>
                </a:solidFill>
                <a:latin typeface="Times New Roman" pitchFamily="18" charset="0"/>
              </a:rPr>
              <a:t>E’ il sabba, la festa di trance dalle origini antichissime, il culto alla divinità femminile – la Signora delle prime confessioni, che è poi la Grande Madre delle sacerdotesse celtiche e delle baccanti – che viene attaccato per primo. La sessualità libera e non riproduttiva che vi viene praticata viene bollata come emanazione del demonio: il nuovo Dio maschio che impone alle donne un rapporto senza né amore né piacere: quello a cui dovranno abituarsi nei secoli a venire. Gli uomini del popolo, abbagliati  e corrotti da una promessa di potere su chi è ancora più debole di loro – donne e bambini – non difendono le loro compagne. Col Concilio di Trento, viene sancita la condanna di ogni ambiente «promiscuo», le antiche feste sono eliminate: nel giro di pochi </a:t>
            </a:r>
            <a:r>
              <a:rPr lang="it-IT" sz="2400" b="1" dirty="0" err="1" smtClean="0">
                <a:solidFill>
                  <a:srgbClr val="00FFFF"/>
                </a:solidFill>
                <a:latin typeface="Times New Roman" pitchFamily="18" charset="0"/>
              </a:rPr>
              <a:t>dwecenni</a:t>
            </a:r>
            <a:r>
              <a:rPr lang="it-IT" sz="2400" b="1" dirty="0" smtClean="0">
                <a:solidFill>
                  <a:srgbClr val="00FFFF"/>
                </a:solidFill>
                <a:latin typeface="Times New Roman" pitchFamily="18" charset="0"/>
              </a:rPr>
              <a:t>, i comportamenti millenari vengono radicalmente modificati. Il Potere si impegna a costruire una nuova immagine della donna.         </a:t>
            </a:r>
            <a:endParaRPr lang="it-IT" sz="2000" b="1" dirty="0">
              <a:solidFill>
                <a:srgbClr val="00FFFF"/>
              </a:solidFill>
              <a:latin typeface="Times New Roman" pitchFamily="18" charset="0"/>
            </a:endParaRPr>
          </a:p>
        </p:txBody>
      </p:sp>
    </p:spTree>
    <p:extLst>
      <p:ext uri="{BB962C8B-B14F-4D97-AF65-F5344CB8AC3E}">
        <p14:creationId xmlns:p14="http://schemas.microsoft.com/office/powerpoint/2010/main" val="3863275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4952"/>
            <a:ext cx="103654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44932" y="5589236"/>
            <a:ext cx="634039" cy="963251"/>
          </a:xfrm>
          <a:prstGeom prst="rect">
            <a:avLst/>
          </a:prstGeom>
          <a:solidFill>
            <a:srgbClr val="C00000"/>
          </a:solidFill>
          <a:ln>
            <a:noFill/>
          </a:ln>
          <a:effectLst/>
        </p:spPr>
      </p:pic>
      <p:sp>
        <p:nvSpPr>
          <p:cNvPr id="4" name="CasellaDiTesto 3"/>
          <p:cNvSpPr txBox="1"/>
          <p:nvPr/>
        </p:nvSpPr>
        <p:spPr>
          <a:xfrm>
            <a:off x="8303333" y="6552488"/>
            <a:ext cx="917239" cy="338554"/>
          </a:xfrm>
          <a:prstGeom prst="rect">
            <a:avLst/>
          </a:prstGeom>
          <a:noFill/>
        </p:spPr>
        <p:txBody>
          <a:bodyPr wrap="none" rtlCol="0">
            <a:spAutoFit/>
          </a:bodyPr>
          <a:lstStyle/>
          <a:p>
            <a:pPr algn="ctr"/>
            <a:r>
              <a:rPr lang="it-IT" sz="800" b="1" dirty="0" smtClean="0">
                <a:solidFill>
                  <a:srgbClr val="FCDEB6"/>
                </a:solidFill>
                <a:latin typeface="Times New Roman" pitchFamily="18" charset="0"/>
                <a:cs typeface="Times New Roman" pitchFamily="18" charset="0"/>
              </a:rPr>
              <a:t>Michela Zucca</a:t>
            </a:r>
          </a:p>
          <a:p>
            <a:pPr algn="ctr"/>
            <a:r>
              <a:rPr lang="it-IT" sz="800" b="1" dirty="0" smtClean="0">
                <a:solidFill>
                  <a:srgbClr val="FCDEB6"/>
                </a:solidFill>
                <a:latin typeface="Times New Roman" pitchFamily="18" charset="0"/>
                <a:cs typeface="Times New Roman" pitchFamily="18" charset="0"/>
              </a:rPr>
              <a:t>Servizi Culturali</a:t>
            </a:r>
            <a:endParaRPr lang="it-IT" sz="800" b="1" dirty="0">
              <a:solidFill>
                <a:srgbClr val="FCDEB6"/>
              </a:solidFill>
              <a:latin typeface="Times New Roman" pitchFamily="18" charset="0"/>
              <a:cs typeface="Times New Roman" pitchFamily="18" charset="0"/>
            </a:endParaRPr>
          </a:p>
        </p:txBody>
      </p:sp>
      <p:sp>
        <p:nvSpPr>
          <p:cNvPr id="6" name="Rettangolo 5"/>
          <p:cNvSpPr/>
          <p:nvPr/>
        </p:nvSpPr>
        <p:spPr>
          <a:xfrm>
            <a:off x="-497778" y="1076772"/>
            <a:ext cx="9691547" cy="3970318"/>
          </a:xfrm>
          <a:prstGeom prst="rect">
            <a:avLst/>
          </a:prstGeom>
        </p:spPr>
        <p:txBody>
          <a:bodyPr wrap="square">
            <a:spAutoFit/>
          </a:bodyPr>
          <a:lstStyle/>
          <a:p>
            <a:pPr lvl="0" algn="ctr" fontAlgn="base">
              <a:spcBef>
                <a:spcPct val="0"/>
              </a:spcBef>
              <a:spcAft>
                <a:spcPct val="0"/>
              </a:spcAft>
            </a:pPr>
            <a:r>
              <a:rPr lang="it-IT" sz="3600" b="1" dirty="0" smtClean="0">
                <a:solidFill>
                  <a:srgbClr val="00FFFF"/>
                </a:solidFill>
                <a:latin typeface="Times New Roman" pitchFamily="18" charset="0"/>
              </a:rPr>
              <a:t>LE INVASIONI DEI BARBARI: </a:t>
            </a:r>
          </a:p>
          <a:p>
            <a:pPr lvl="0" algn="ctr" fontAlgn="base">
              <a:spcBef>
                <a:spcPct val="0"/>
              </a:spcBef>
              <a:spcAft>
                <a:spcPct val="0"/>
              </a:spcAft>
            </a:pPr>
            <a:r>
              <a:rPr lang="it-IT" sz="3600" b="1" dirty="0" smtClean="0">
                <a:solidFill>
                  <a:srgbClr val="00FFFF"/>
                </a:solidFill>
                <a:latin typeface="Times New Roman" pitchFamily="18" charset="0"/>
              </a:rPr>
              <a:t>NON E’ PROPRIO COME CE </a:t>
            </a:r>
            <a:r>
              <a:rPr lang="it-IT" sz="3600" b="1" dirty="0" smtClean="0">
                <a:solidFill>
                  <a:srgbClr val="00FFFF"/>
                </a:solidFill>
                <a:latin typeface="Times New Roman" pitchFamily="18" charset="0"/>
              </a:rPr>
              <a:t>L’HANNO </a:t>
            </a:r>
            <a:r>
              <a:rPr lang="it-IT" sz="3600" b="1" dirty="0" smtClean="0">
                <a:solidFill>
                  <a:srgbClr val="00FFFF"/>
                </a:solidFill>
                <a:latin typeface="Times New Roman" pitchFamily="18" charset="0"/>
              </a:rPr>
              <a:t>RACCONTATA……</a:t>
            </a:r>
          </a:p>
          <a:p>
            <a:pPr lvl="0" algn="ctr" fontAlgn="base">
              <a:spcBef>
                <a:spcPct val="0"/>
              </a:spcBef>
              <a:spcAft>
                <a:spcPct val="0"/>
              </a:spcAft>
            </a:pPr>
            <a:endParaRPr lang="it-IT" sz="3600" b="1" dirty="0" smtClean="0">
              <a:solidFill>
                <a:srgbClr val="00FFFF"/>
              </a:solidFill>
              <a:latin typeface="Times New Roman" pitchFamily="18" charset="0"/>
            </a:endParaRPr>
          </a:p>
          <a:p>
            <a:pPr lvl="0" algn="ctr" fontAlgn="base">
              <a:spcBef>
                <a:spcPct val="0"/>
              </a:spcBef>
              <a:spcAft>
                <a:spcPct val="0"/>
              </a:spcAft>
            </a:pPr>
            <a:r>
              <a:rPr lang="it-IT" sz="3600" b="1" dirty="0" smtClean="0">
                <a:solidFill>
                  <a:srgbClr val="00FFFF"/>
                </a:solidFill>
                <a:latin typeface="Times New Roman" pitchFamily="18" charset="0"/>
              </a:rPr>
              <a:t>E come sempre, </a:t>
            </a:r>
            <a:endParaRPr lang="it-IT" sz="3600" b="1" dirty="0" smtClean="0">
              <a:solidFill>
                <a:srgbClr val="00FFFF"/>
              </a:solidFill>
              <a:latin typeface="Times New Roman" pitchFamily="18" charset="0"/>
            </a:endParaRPr>
          </a:p>
          <a:p>
            <a:pPr lvl="0" algn="ctr" fontAlgn="base">
              <a:spcBef>
                <a:spcPct val="0"/>
              </a:spcBef>
              <a:spcAft>
                <a:spcPct val="0"/>
              </a:spcAft>
            </a:pPr>
            <a:r>
              <a:rPr lang="it-IT" sz="3600" b="1" dirty="0" smtClean="0">
                <a:solidFill>
                  <a:srgbClr val="00FFFF"/>
                </a:solidFill>
                <a:latin typeface="Times New Roman" pitchFamily="18" charset="0"/>
              </a:rPr>
              <a:t>le </a:t>
            </a:r>
            <a:r>
              <a:rPr lang="it-IT" sz="3600" b="1" dirty="0" smtClean="0">
                <a:solidFill>
                  <a:srgbClr val="00FFFF"/>
                </a:solidFill>
                <a:latin typeface="Times New Roman" pitchFamily="18" charset="0"/>
              </a:rPr>
              <a:t>donne </a:t>
            </a:r>
            <a:endParaRPr lang="it-IT" sz="3600" b="1" dirty="0" smtClean="0">
              <a:solidFill>
                <a:srgbClr val="00FFFF"/>
              </a:solidFill>
              <a:latin typeface="Times New Roman" pitchFamily="18" charset="0"/>
            </a:endParaRPr>
          </a:p>
          <a:p>
            <a:pPr lvl="0" algn="ctr" fontAlgn="base">
              <a:spcBef>
                <a:spcPct val="0"/>
              </a:spcBef>
              <a:spcAft>
                <a:spcPct val="0"/>
              </a:spcAft>
            </a:pPr>
            <a:r>
              <a:rPr lang="it-IT" sz="3600" b="1" dirty="0" smtClean="0">
                <a:solidFill>
                  <a:srgbClr val="00FFFF"/>
                </a:solidFill>
                <a:latin typeface="Times New Roman" pitchFamily="18" charset="0"/>
              </a:rPr>
              <a:t>giocano </a:t>
            </a:r>
            <a:r>
              <a:rPr lang="it-IT" sz="3600" b="1" dirty="0" smtClean="0">
                <a:solidFill>
                  <a:srgbClr val="00FFFF"/>
                </a:solidFill>
                <a:latin typeface="Times New Roman" pitchFamily="18" charset="0"/>
              </a:rPr>
              <a:t>un ruolo fondamentale.  </a:t>
            </a:r>
            <a:endParaRPr lang="it-IT" b="1" dirty="0">
              <a:solidFill>
                <a:srgbClr val="00FFFF"/>
              </a:solidFill>
              <a:latin typeface="Times New Roman" pitchFamily="18" charset="0"/>
            </a:endParaRPr>
          </a:p>
        </p:txBody>
      </p:sp>
    </p:spTree>
    <p:extLst>
      <p:ext uri="{BB962C8B-B14F-4D97-AF65-F5344CB8AC3E}">
        <p14:creationId xmlns:p14="http://schemas.microsoft.com/office/powerpoint/2010/main" val="1044262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4" name="Segnaposto contenuto 3"/>
          <p:cNvSpPr>
            <a:spLocks noGrp="1"/>
          </p:cNvSpPr>
          <p:nvPr>
            <p:ph idx="1"/>
          </p:nvPr>
        </p:nvSpPr>
        <p:spPr/>
        <p:txBody>
          <a:bodyPr/>
          <a:lstStyle/>
          <a:p>
            <a:endParaRPr lang="it-IT" dirty="0"/>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28"/>
            <a:ext cx="9144000" cy="6925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77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28841"/>
            <a:ext cx="103654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44932" y="5589236"/>
            <a:ext cx="634039" cy="963251"/>
          </a:xfrm>
          <a:prstGeom prst="rect">
            <a:avLst/>
          </a:prstGeom>
          <a:solidFill>
            <a:srgbClr val="C00000"/>
          </a:solidFill>
          <a:ln>
            <a:noFill/>
          </a:ln>
          <a:effectLst/>
        </p:spPr>
      </p:pic>
      <p:sp>
        <p:nvSpPr>
          <p:cNvPr id="4" name="CasellaDiTesto 3"/>
          <p:cNvSpPr txBox="1"/>
          <p:nvPr/>
        </p:nvSpPr>
        <p:spPr>
          <a:xfrm>
            <a:off x="8303333" y="6552488"/>
            <a:ext cx="917239" cy="338554"/>
          </a:xfrm>
          <a:prstGeom prst="rect">
            <a:avLst/>
          </a:prstGeom>
          <a:noFill/>
        </p:spPr>
        <p:txBody>
          <a:bodyPr wrap="none" rtlCol="0">
            <a:spAutoFit/>
          </a:bodyPr>
          <a:lstStyle/>
          <a:p>
            <a:pPr algn="ctr"/>
            <a:r>
              <a:rPr lang="it-IT" sz="800" b="1" dirty="0">
                <a:solidFill>
                  <a:srgbClr val="FCDEB6"/>
                </a:solidFill>
                <a:latin typeface="Times New Roman" pitchFamily="18" charset="0"/>
                <a:cs typeface="Times New Roman" pitchFamily="18" charset="0"/>
              </a:rPr>
              <a:t>Michela Zucca</a:t>
            </a:r>
          </a:p>
          <a:p>
            <a:pPr algn="ctr"/>
            <a:r>
              <a:rPr lang="it-IT" sz="800" b="1" dirty="0">
                <a:solidFill>
                  <a:srgbClr val="FCDEB6"/>
                </a:solidFill>
                <a:latin typeface="Times New Roman" pitchFamily="18" charset="0"/>
                <a:cs typeface="Times New Roman" pitchFamily="18" charset="0"/>
              </a:rPr>
              <a:t>Servizi Culturali</a:t>
            </a:r>
          </a:p>
        </p:txBody>
      </p:sp>
      <p:sp>
        <p:nvSpPr>
          <p:cNvPr id="6" name="Rettangolo 5"/>
          <p:cNvSpPr/>
          <p:nvPr/>
        </p:nvSpPr>
        <p:spPr>
          <a:xfrm>
            <a:off x="111099" y="116632"/>
            <a:ext cx="8784976" cy="6586418"/>
          </a:xfrm>
          <a:prstGeom prst="rect">
            <a:avLst/>
          </a:prstGeom>
        </p:spPr>
        <p:txBody>
          <a:bodyPr wrap="square">
            <a:spAutoFit/>
          </a:bodyPr>
          <a:lstStyle/>
          <a:p>
            <a:pPr fontAlgn="base">
              <a:spcBef>
                <a:spcPct val="0"/>
              </a:spcBef>
              <a:spcAft>
                <a:spcPct val="0"/>
              </a:spcAft>
            </a:pPr>
            <a:r>
              <a:rPr lang="it-IT" sz="2400" b="1" dirty="0" smtClean="0">
                <a:solidFill>
                  <a:srgbClr val="00FFFF"/>
                </a:solidFill>
                <a:latin typeface="Times New Roman" pitchFamily="18" charset="0"/>
              </a:rPr>
              <a:t>SOPRATTUTTO NELLE CITTA’ </a:t>
            </a:r>
          </a:p>
          <a:p>
            <a:pPr fontAlgn="base">
              <a:spcBef>
                <a:spcPct val="0"/>
              </a:spcBef>
              <a:spcAft>
                <a:spcPct val="0"/>
              </a:spcAft>
            </a:pPr>
            <a:endParaRPr lang="it-IT" sz="2400" b="1" dirty="0">
              <a:solidFill>
                <a:srgbClr val="00FFFF"/>
              </a:solidFill>
              <a:latin typeface="Times New Roman" pitchFamily="18" charset="0"/>
            </a:endParaRPr>
          </a:p>
          <a:p>
            <a:pPr marL="342900" indent="-342900" fontAlgn="base">
              <a:spcBef>
                <a:spcPct val="0"/>
              </a:spcBef>
              <a:spcAft>
                <a:spcPct val="0"/>
              </a:spcAft>
              <a:buFont typeface="Arial" pitchFamily="34" charset="0"/>
              <a:buChar char="•"/>
            </a:pPr>
            <a:r>
              <a:rPr lang="it-IT" sz="2200" b="1" dirty="0" smtClean="0">
                <a:solidFill>
                  <a:srgbClr val="00FFFF"/>
                </a:solidFill>
                <a:latin typeface="Times New Roman" pitchFamily="18" charset="0"/>
              </a:rPr>
              <a:t>Alle donne viene proibito l’esercizio di ogni attività professionale. Vengono buttate fuori da qualunque corporazione, non possono più essere </a:t>
            </a:r>
            <a:r>
              <a:rPr lang="it-IT" sz="2200" b="1" i="1" dirty="0" err="1" smtClean="0">
                <a:solidFill>
                  <a:srgbClr val="00FFFF"/>
                </a:solidFill>
                <a:latin typeface="Times New Roman" pitchFamily="18" charset="0"/>
              </a:rPr>
              <a:t>magistrae</a:t>
            </a:r>
            <a:r>
              <a:rPr lang="it-IT" sz="2200" b="1" i="1" dirty="0" smtClean="0">
                <a:solidFill>
                  <a:srgbClr val="00FFFF"/>
                </a:solidFill>
                <a:latin typeface="Times New Roman" pitchFamily="18" charset="0"/>
              </a:rPr>
              <a:t> </a:t>
            </a:r>
            <a:r>
              <a:rPr lang="it-IT" sz="2200" b="1" dirty="0" smtClean="0">
                <a:solidFill>
                  <a:srgbClr val="00FFFF"/>
                </a:solidFill>
                <a:latin typeface="Times New Roman" pitchFamily="18" charset="0"/>
              </a:rPr>
              <a:t>e i loro compensi scendono a meno della metà di quelli maschili. </a:t>
            </a:r>
          </a:p>
          <a:p>
            <a:pPr marL="342900" indent="-342900" fontAlgn="base">
              <a:spcBef>
                <a:spcPct val="0"/>
              </a:spcBef>
              <a:spcAft>
                <a:spcPct val="0"/>
              </a:spcAft>
              <a:buFont typeface="Arial" pitchFamily="34" charset="0"/>
              <a:buChar char="•"/>
            </a:pPr>
            <a:r>
              <a:rPr lang="it-IT" sz="2200" b="1" dirty="0" smtClean="0">
                <a:solidFill>
                  <a:srgbClr val="00FFFF"/>
                </a:solidFill>
                <a:latin typeface="Times New Roman" pitchFamily="18" charset="0"/>
              </a:rPr>
              <a:t>Le leggi sul vagabondaggio limitano fortemente la loro libertà di movimento.</a:t>
            </a:r>
          </a:p>
          <a:p>
            <a:pPr marL="342900" indent="-342900" fontAlgn="base">
              <a:spcBef>
                <a:spcPct val="0"/>
              </a:spcBef>
              <a:spcAft>
                <a:spcPct val="0"/>
              </a:spcAft>
              <a:buFont typeface="Arial" pitchFamily="34" charset="0"/>
              <a:buChar char="•"/>
            </a:pPr>
            <a:r>
              <a:rPr lang="it-IT" sz="2200" b="1" dirty="0" smtClean="0">
                <a:solidFill>
                  <a:srgbClr val="00FFFF"/>
                </a:solidFill>
                <a:latin typeface="Times New Roman" pitchFamily="18" charset="0"/>
              </a:rPr>
              <a:t>L’obbligo del cognome bolla per sempre le nascite illegittime.</a:t>
            </a:r>
          </a:p>
          <a:p>
            <a:pPr marL="342900" indent="-342900" fontAlgn="base">
              <a:spcBef>
                <a:spcPct val="0"/>
              </a:spcBef>
              <a:spcAft>
                <a:spcPct val="0"/>
              </a:spcAft>
              <a:buFont typeface="Arial" pitchFamily="34" charset="0"/>
              <a:buChar char="•"/>
            </a:pPr>
            <a:r>
              <a:rPr lang="it-IT" sz="2200" b="1" dirty="0" smtClean="0">
                <a:solidFill>
                  <a:srgbClr val="00FFFF"/>
                </a:solidFill>
                <a:latin typeface="Times New Roman" pitchFamily="18" charset="0"/>
              </a:rPr>
              <a:t>Chi non appartiene ad una famiglia, e ad un lignaggio legittimo da parte maschile, spesso è condannata alla prostituzione.  </a:t>
            </a:r>
          </a:p>
          <a:p>
            <a:pPr marL="342900" indent="-342900" fontAlgn="base">
              <a:spcBef>
                <a:spcPct val="0"/>
              </a:spcBef>
              <a:spcAft>
                <a:spcPct val="0"/>
              </a:spcAft>
              <a:buFont typeface="Arial" pitchFamily="34" charset="0"/>
              <a:buChar char="•"/>
            </a:pPr>
            <a:r>
              <a:rPr lang="it-IT" sz="2200" b="1" dirty="0" smtClean="0">
                <a:solidFill>
                  <a:srgbClr val="00FFFF"/>
                </a:solidFill>
                <a:latin typeface="Times New Roman" pitchFamily="18" charset="0"/>
              </a:rPr>
              <a:t>Per la prima volta, anche in ambito popolare, le donne si dividono in rispettabili e disponibili.  </a:t>
            </a:r>
          </a:p>
          <a:p>
            <a:pPr marL="342900" indent="-342900" fontAlgn="base">
              <a:spcBef>
                <a:spcPct val="0"/>
              </a:spcBef>
              <a:spcAft>
                <a:spcPct val="0"/>
              </a:spcAft>
              <a:buFont typeface="Arial" pitchFamily="34" charset="0"/>
              <a:buChar char="•"/>
            </a:pPr>
            <a:r>
              <a:rPr lang="it-IT" sz="2200" b="1" dirty="0" smtClean="0">
                <a:solidFill>
                  <a:srgbClr val="00FFFF"/>
                </a:solidFill>
                <a:latin typeface="Times New Roman" pitchFamily="18" charset="0"/>
              </a:rPr>
              <a:t>La privatizzazione di beni una volta comuni impedisce loro l’accesso alle risorse, e diventano dipendenti da un uomo.</a:t>
            </a:r>
          </a:p>
          <a:p>
            <a:pPr marL="342900" indent="-342900" fontAlgn="base">
              <a:spcBef>
                <a:spcPct val="0"/>
              </a:spcBef>
              <a:spcAft>
                <a:spcPct val="0"/>
              </a:spcAft>
              <a:buFont typeface="Arial" pitchFamily="34" charset="0"/>
              <a:buChar char="•"/>
            </a:pPr>
            <a:r>
              <a:rPr lang="it-IT" sz="2200" b="1" dirty="0" smtClean="0">
                <a:solidFill>
                  <a:srgbClr val="00FFFF"/>
                </a:solidFill>
                <a:latin typeface="Times New Roman" pitchFamily="18" charset="0"/>
              </a:rPr>
              <a:t>Non possono ereditare, né maneggiare denaro. </a:t>
            </a:r>
          </a:p>
          <a:p>
            <a:pPr marL="342900" indent="-342900" fontAlgn="base">
              <a:spcBef>
                <a:spcPct val="0"/>
              </a:spcBef>
              <a:spcAft>
                <a:spcPct val="0"/>
              </a:spcAft>
              <a:buFont typeface="Arial" pitchFamily="34" charset="0"/>
              <a:buChar char="•"/>
            </a:pPr>
            <a:r>
              <a:rPr lang="it-IT" sz="2200" b="1" dirty="0" smtClean="0">
                <a:solidFill>
                  <a:srgbClr val="00FFFF"/>
                </a:solidFill>
                <a:latin typeface="Times New Roman" pitchFamily="18" charset="0"/>
              </a:rPr>
              <a:t>In vecchiaia spesso vengono abbandonate e sono costrette all’accattonaggio.</a:t>
            </a:r>
          </a:p>
          <a:p>
            <a:pPr marL="342900" indent="-342900" fontAlgn="base">
              <a:spcBef>
                <a:spcPct val="0"/>
              </a:spcBef>
              <a:spcAft>
                <a:spcPct val="0"/>
              </a:spcAft>
              <a:buFont typeface="Arial" pitchFamily="34" charset="0"/>
              <a:buChar char="•"/>
            </a:pPr>
            <a:r>
              <a:rPr lang="it-IT" sz="2200" b="1" dirty="0" smtClean="0">
                <a:solidFill>
                  <a:srgbClr val="00FFFF"/>
                </a:solidFill>
                <a:latin typeface="Times New Roman" pitchFamily="18" charset="0"/>
              </a:rPr>
              <a:t>Se osano alzare  la testa, vengono bruciate in piazza come streghe.           </a:t>
            </a:r>
            <a:endParaRPr lang="it-IT" sz="2200" b="1" dirty="0">
              <a:solidFill>
                <a:srgbClr val="00FFFF"/>
              </a:solidFill>
              <a:latin typeface="Times New Roman" pitchFamily="18" charset="0"/>
            </a:endParaRPr>
          </a:p>
        </p:txBody>
      </p:sp>
    </p:spTree>
    <p:extLst>
      <p:ext uri="{BB962C8B-B14F-4D97-AF65-F5344CB8AC3E}">
        <p14:creationId xmlns:p14="http://schemas.microsoft.com/office/powerpoint/2010/main" val="3471890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6424744"/>
            <a:ext cx="8987845" cy="338554"/>
          </a:xfrm>
          <a:prstGeom prst="rect">
            <a:avLst/>
          </a:prstGeom>
          <a:noFill/>
        </p:spPr>
        <p:txBody>
          <a:bodyPr wrap="none" rtlCol="0">
            <a:spAutoFit/>
          </a:bodyPr>
          <a:lstStyle/>
          <a:p>
            <a:r>
              <a:rPr lang="it-IT" sz="1600" b="1" dirty="0" smtClean="0">
                <a:solidFill>
                  <a:srgbClr val="C00000"/>
                </a:solidFill>
                <a:latin typeface="Times New Roman" pitchFamily="18" charset="0"/>
                <a:cs typeface="Times New Roman" pitchFamily="18" charset="0"/>
              </a:rPr>
              <a:t>Il numero delle vittime è ancora oggi sconosciuto: da un minimo di 300.000 a un massimo di 6milioni</a:t>
            </a:r>
            <a:endParaRPr lang="it-IT" sz="16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29532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28841"/>
            <a:ext cx="103654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44932" y="5589236"/>
            <a:ext cx="634039" cy="963251"/>
          </a:xfrm>
          <a:prstGeom prst="rect">
            <a:avLst/>
          </a:prstGeom>
          <a:solidFill>
            <a:srgbClr val="C00000"/>
          </a:solidFill>
          <a:ln>
            <a:noFill/>
          </a:ln>
          <a:effectLst/>
        </p:spPr>
      </p:pic>
      <p:sp>
        <p:nvSpPr>
          <p:cNvPr id="4" name="CasellaDiTesto 3"/>
          <p:cNvSpPr txBox="1"/>
          <p:nvPr/>
        </p:nvSpPr>
        <p:spPr>
          <a:xfrm>
            <a:off x="8303333" y="6552488"/>
            <a:ext cx="917239" cy="338554"/>
          </a:xfrm>
          <a:prstGeom prst="rect">
            <a:avLst/>
          </a:prstGeom>
          <a:noFill/>
        </p:spPr>
        <p:txBody>
          <a:bodyPr wrap="none" rtlCol="0">
            <a:spAutoFit/>
          </a:bodyPr>
          <a:lstStyle/>
          <a:p>
            <a:pPr algn="ctr"/>
            <a:r>
              <a:rPr lang="it-IT" sz="800" b="1" dirty="0">
                <a:solidFill>
                  <a:srgbClr val="FCDEB6"/>
                </a:solidFill>
                <a:latin typeface="Times New Roman" pitchFamily="18" charset="0"/>
                <a:cs typeface="Times New Roman" pitchFamily="18" charset="0"/>
              </a:rPr>
              <a:t>Michela Zucca</a:t>
            </a:r>
          </a:p>
          <a:p>
            <a:pPr algn="ctr"/>
            <a:r>
              <a:rPr lang="it-IT" sz="800" b="1" dirty="0">
                <a:solidFill>
                  <a:srgbClr val="FCDEB6"/>
                </a:solidFill>
                <a:latin typeface="Times New Roman" pitchFamily="18" charset="0"/>
                <a:cs typeface="Times New Roman" pitchFamily="18" charset="0"/>
              </a:rPr>
              <a:t>Servizi Culturali</a:t>
            </a:r>
          </a:p>
        </p:txBody>
      </p:sp>
      <p:sp>
        <p:nvSpPr>
          <p:cNvPr id="6" name="Rettangolo 5"/>
          <p:cNvSpPr/>
          <p:nvPr/>
        </p:nvSpPr>
        <p:spPr>
          <a:xfrm>
            <a:off x="111099" y="116632"/>
            <a:ext cx="8784976" cy="8094524"/>
          </a:xfrm>
          <a:prstGeom prst="rect">
            <a:avLst/>
          </a:prstGeom>
        </p:spPr>
        <p:txBody>
          <a:bodyPr wrap="square">
            <a:spAutoFit/>
          </a:bodyPr>
          <a:lstStyle/>
          <a:p>
            <a:pPr fontAlgn="base">
              <a:spcBef>
                <a:spcPct val="0"/>
              </a:spcBef>
              <a:spcAft>
                <a:spcPct val="0"/>
              </a:spcAft>
            </a:pPr>
            <a:r>
              <a:rPr lang="it-IT" sz="2400" b="1" dirty="0" smtClean="0">
                <a:solidFill>
                  <a:srgbClr val="00FFFF"/>
                </a:solidFill>
                <a:latin typeface="Times New Roman" pitchFamily="18" charset="0"/>
              </a:rPr>
              <a:t>LA CHIESA E LA NUOVA MORALE CHE DISCRIMINA LE DONNE COMINCIANO AD AFFERMARSI PESANTEMENTE DAL 1500 IN POI, SOPRATTUTTO NELLE CITTA’ E NELL’ITALIA DEL SUD.</a:t>
            </a:r>
          </a:p>
          <a:p>
            <a:pPr fontAlgn="base">
              <a:spcBef>
                <a:spcPct val="0"/>
              </a:spcBef>
              <a:spcAft>
                <a:spcPct val="0"/>
              </a:spcAft>
            </a:pPr>
            <a:endParaRPr lang="it-IT" sz="2400" b="1" dirty="0" smtClean="0">
              <a:solidFill>
                <a:srgbClr val="00FFFF"/>
              </a:solidFill>
              <a:latin typeface="Times New Roman" pitchFamily="18" charset="0"/>
            </a:endParaRPr>
          </a:p>
          <a:p>
            <a:pPr fontAlgn="base">
              <a:spcBef>
                <a:spcPct val="0"/>
              </a:spcBef>
              <a:spcAft>
                <a:spcPct val="0"/>
              </a:spcAft>
            </a:pPr>
            <a:r>
              <a:rPr lang="it-IT" sz="2400" b="1" dirty="0" smtClean="0">
                <a:solidFill>
                  <a:srgbClr val="00FFFF"/>
                </a:solidFill>
                <a:latin typeface="Times New Roman" pitchFamily="18" charset="0"/>
              </a:rPr>
              <a:t>Il Meridione non conosce  la caccia alle streghe che – per secoli – devastò le montagne e gran parte dell’Europa del Nord perché il controllo da parte prima dello Stato Romano, poi della Chiesa (entrambi classisti, schiavisti, maschilisti) formò un continuum storico mai interrotto, che distrusse la religione </a:t>
            </a:r>
            <a:r>
              <a:rPr lang="it-IT" sz="2400" b="1" dirty="0" err="1" smtClean="0">
                <a:solidFill>
                  <a:srgbClr val="00FFFF"/>
                </a:solidFill>
                <a:latin typeface="Times New Roman" pitchFamily="18" charset="0"/>
              </a:rPr>
              <a:t>matrifocale</a:t>
            </a:r>
            <a:r>
              <a:rPr lang="it-IT" sz="2400" b="1" dirty="0" smtClean="0">
                <a:solidFill>
                  <a:srgbClr val="00FFFF"/>
                </a:solidFill>
                <a:latin typeface="Times New Roman" pitchFamily="18" charset="0"/>
              </a:rPr>
              <a:t> e le comunità egualitarie già prima del cristianesimo.</a:t>
            </a:r>
          </a:p>
          <a:p>
            <a:pPr fontAlgn="base">
              <a:spcBef>
                <a:spcPct val="0"/>
              </a:spcBef>
              <a:spcAft>
                <a:spcPct val="0"/>
              </a:spcAft>
            </a:pPr>
            <a:r>
              <a:rPr lang="it-IT" sz="2400" b="1" dirty="0" smtClean="0">
                <a:solidFill>
                  <a:srgbClr val="00FFFF"/>
                </a:solidFill>
                <a:latin typeface="Times New Roman" pitchFamily="18" charset="0"/>
              </a:rPr>
              <a:t>Non ci furono invasioni «barbariche» nel Sud a riportare le antiche leggi, Roma era più vicina, le città più grandi, il clima impediva meno i collegamenti e la repressione era più facile.</a:t>
            </a:r>
          </a:p>
          <a:p>
            <a:pPr algn="ctr" fontAlgn="base">
              <a:spcBef>
                <a:spcPct val="0"/>
              </a:spcBef>
              <a:spcAft>
                <a:spcPct val="0"/>
              </a:spcAft>
            </a:pPr>
            <a:endParaRPr lang="it-IT" sz="2800" b="1" i="1" dirty="0">
              <a:solidFill>
                <a:srgbClr val="00FFFF"/>
              </a:solidFill>
              <a:latin typeface="Times New Roman" pitchFamily="18" charset="0"/>
            </a:endParaRPr>
          </a:p>
          <a:p>
            <a:pPr algn="ctr" fontAlgn="base">
              <a:spcBef>
                <a:spcPct val="0"/>
              </a:spcBef>
              <a:spcAft>
                <a:spcPct val="0"/>
              </a:spcAft>
            </a:pPr>
            <a:r>
              <a:rPr lang="it-IT" sz="2800" b="1" i="1" dirty="0" smtClean="0">
                <a:solidFill>
                  <a:srgbClr val="00FFFF"/>
                </a:solidFill>
                <a:latin typeface="Times New Roman" pitchFamily="18" charset="0"/>
              </a:rPr>
              <a:t>QUESTA DIFFERENZA NELLA CULTURA DI GENERE PERMANE ANCORA OGGI. </a:t>
            </a:r>
          </a:p>
          <a:p>
            <a:pPr algn="ctr" fontAlgn="base">
              <a:spcBef>
                <a:spcPct val="0"/>
              </a:spcBef>
              <a:spcAft>
                <a:spcPct val="0"/>
              </a:spcAft>
            </a:pPr>
            <a:endParaRPr lang="it-IT" sz="2800" b="1" i="1" dirty="0">
              <a:solidFill>
                <a:srgbClr val="00FFFF"/>
              </a:solidFill>
              <a:latin typeface="Times New Roman" pitchFamily="18" charset="0"/>
            </a:endParaRPr>
          </a:p>
          <a:p>
            <a:pPr fontAlgn="base">
              <a:spcBef>
                <a:spcPct val="0"/>
              </a:spcBef>
              <a:spcAft>
                <a:spcPct val="0"/>
              </a:spcAft>
            </a:pPr>
            <a:endParaRPr lang="it-IT" sz="2400" b="1" dirty="0" smtClean="0">
              <a:solidFill>
                <a:srgbClr val="00FFFF"/>
              </a:solidFill>
              <a:latin typeface="Times New Roman" pitchFamily="18" charset="0"/>
            </a:endParaRPr>
          </a:p>
          <a:p>
            <a:pPr fontAlgn="base">
              <a:spcBef>
                <a:spcPct val="0"/>
              </a:spcBef>
              <a:spcAft>
                <a:spcPct val="0"/>
              </a:spcAft>
            </a:pPr>
            <a:endParaRPr lang="it-IT" sz="2400" b="1" dirty="0" smtClean="0">
              <a:solidFill>
                <a:srgbClr val="00FFFF"/>
              </a:solidFill>
              <a:latin typeface="Times New Roman" pitchFamily="18" charset="0"/>
            </a:endParaRPr>
          </a:p>
          <a:p>
            <a:pPr fontAlgn="base">
              <a:spcBef>
                <a:spcPct val="0"/>
              </a:spcBef>
              <a:spcAft>
                <a:spcPct val="0"/>
              </a:spcAft>
            </a:pPr>
            <a:endParaRPr lang="it-IT" sz="2400" b="1" dirty="0">
              <a:solidFill>
                <a:srgbClr val="00FFFF"/>
              </a:solidFill>
              <a:latin typeface="Times New Roman" pitchFamily="18" charset="0"/>
            </a:endParaRPr>
          </a:p>
        </p:txBody>
      </p:sp>
    </p:spTree>
    <p:extLst>
      <p:ext uri="{BB962C8B-B14F-4D97-AF65-F5344CB8AC3E}">
        <p14:creationId xmlns:p14="http://schemas.microsoft.com/office/powerpoint/2010/main" val="96431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7947"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6273225"/>
            <a:ext cx="9144000" cy="584775"/>
          </a:xfrm>
          <a:prstGeom prst="rect">
            <a:avLst/>
          </a:prstGeom>
          <a:noFill/>
        </p:spPr>
        <p:txBody>
          <a:bodyPr wrap="square" rtlCol="0">
            <a:spAutoFit/>
          </a:bodyPr>
          <a:lstStyle/>
          <a:p>
            <a:r>
              <a:rPr lang="it-IT" sz="1600" b="1" dirty="0" smtClean="0">
                <a:solidFill>
                  <a:srgbClr val="C00000"/>
                </a:solidFill>
                <a:latin typeface="Times New Roman" pitchFamily="18" charset="0"/>
                <a:cs typeface="Times New Roman" pitchFamily="18" charset="0"/>
              </a:rPr>
              <a:t>Vengono rigorosamente proibiti il ballo e la musica dei ceti popolari. Gli strumenti bruciati sui sagrati delle chiese.  L’essere andate a ballare assieme ad altre donne è uno dei principali indizi di stregoneria. </a:t>
            </a:r>
            <a:endParaRPr lang="it-IT" sz="16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20754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28841"/>
            <a:ext cx="103654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44932" y="5589236"/>
            <a:ext cx="634039" cy="963251"/>
          </a:xfrm>
          <a:prstGeom prst="rect">
            <a:avLst/>
          </a:prstGeom>
          <a:solidFill>
            <a:srgbClr val="C00000"/>
          </a:solidFill>
          <a:ln>
            <a:noFill/>
          </a:ln>
          <a:effectLst/>
        </p:spPr>
      </p:pic>
      <p:sp>
        <p:nvSpPr>
          <p:cNvPr id="4" name="CasellaDiTesto 3"/>
          <p:cNvSpPr txBox="1"/>
          <p:nvPr/>
        </p:nvSpPr>
        <p:spPr>
          <a:xfrm>
            <a:off x="8303333" y="6552488"/>
            <a:ext cx="917239" cy="338554"/>
          </a:xfrm>
          <a:prstGeom prst="rect">
            <a:avLst/>
          </a:prstGeom>
          <a:noFill/>
        </p:spPr>
        <p:txBody>
          <a:bodyPr wrap="none" rtlCol="0">
            <a:spAutoFit/>
          </a:bodyPr>
          <a:lstStyle/>
          <a:p>
            <a:pPr algn="ctr"/>
            <a:r>
              <a:rPr lang="it-IT" sz="800" b="1" dirty="0">
                <a:solidFill>
                  <a:srgbClr val="FCDEB6"/>
                </a:solidFill>
                <a:latin typeface="Times New Roman" pitchFamily="18" charset="0"/>
                <a:cs typeface="Times New Roman" pitchFamily="18" charset="0"/>
              </a:rPr>
              <a:t>Michela Zucca</a:t>
            </a:r>
          </a:p>
          <a:p>
            <a:pPr algn="ctr"/>
            <a:r>
              <a:rPr lang="it-IT" sz="800" b="1" dirty="0">
                <a:solidFill>
                  <a:srgbClr val="FCDEB6"/>
                </a:solidFill>
                <a:latin typeface="Times New Roman" pitchFamily="18" charset="0"/>
                <a:cs typeface="Times New Roman" pitchFamily="18" charset="0"/>
              </a:rPr>
              <a:t>Servizi Culturali</a:t>
            </a:r>
          </a:p>
        </p:txBody>
      </p:sp>
      <p:sp>
        <p:nvSpPr>
          <p:cNvPr id="6" name="Rettangolo 5"/>
          <p:cNvSpPr/>
          <p:nvPr/>
        </p:nvSpPr>
        <p:spPr>
          <a:xfrm>
            <a:off x="111099" y="116632"/>
            <a:ext cx="8784976" cy="6894195"/>
          </a:xfrm>
          <a:prstGeom prst="rect">
            <a:avLst/>
          </a:prstGeom>
        </p:spPr>
        <p:txBody>
          <a:bodyPr wrap="square">
            <a:spAutoFit/>
          </a:bodyPr>
          <a:lstStyle/>
          <a:p>
            <a:pPr fontAlgn="base">
              <a:spcBef>
                <a:spcPct val="0"/>
              </a:spcBef>
              <a:spcAft>
                <a:spcPct val="0"/>
              </a:spcAft>
            </a:pPr>
            <a:r>
              <a:rPr lang="it-IT" sz="2800" b="1" dirty="0" smtClean="0">
                <a:solidFill>
                  <a:srgbClr val="00FFFF"/>
                </a:solidFill>
                <a:latin typeface="Times New Roman" pitchFamily="18" charset="0"/>
              </a:rPr>
              <a:t>Nelle campagne emerge un fenomeno nuovo,  PRIMA IMPENSABILE: la prostituzione,  che viene esercitata nelle locande di passaggio.   </a:t>
            </a:r>
          </a:p>
          <a:p>
            <a:pPr fontAlgn="base">
              <a:spcBef>
                <a:spcPct val="0"/>
              </a:spcBef>
              <a:spcAft>
                <a:spcPct val="0"/>
              </a:spcAft>
            </a:pPr>
            <a:endParaRPr lang="it-IT" sz="2800" b="1" dirty="0" smtClean="0">
              <a:solidFill>
                <a:srgbClr val="00FFFF"/>
              </a:solidFill>
              <a:latin typeface="Times New Roman" pitchFamily="18" charset="0"/>
            </a:endParaRPr>
          </a:p>
          <a:p>
            <a:pPr marL="457200" indent="-457200" fontAlgn="base">
              <a:spcBef>
                <a:spcPct val="0"/>
              </a:spcBef>
              <a:spcAft>
                <a:spcPct val="0"/>
              </a:spcAft>
              <a:buFont typeface="Arial" pitchFamily="34" charset="0"/>
              <a:buChar char="•"/>
            </a:pPr>
            <a:r>
              <a:rPr lang="it-IT" sz="2800" b="1" dirty="0" smtClean="0">
                <a:solidFill>
                  <a:srgbClr val="00FFFF"/>
                </a:solidFill>
                <a:latin typeface="Times New Roman" pitchFamily="18" charset="0"/>
              </a:rPr>
              <a:t>L’incremento delle nascite dovuto alla mancanza di contraccezione mette sul mercato corpi giovani privi di collocazione sociale all’interno delle comunità, spesso già figlie di irregolari che le abbandonano.</a:t>
            </a:r>
          </a:p>
          <a:p>
            <a:pPr marL="457200" indent="-457200" fontAlgn="base">
              <a:spcBef>
                <a:spcPct val="0"/>
              </a:spcBef>
              <a:spcAft>
                <a:spcPct val="0"/>
              </a:spcAft>
              <a:buFont typeface="Arial" pitchFamily="34" charset="0"/>
              <a:buChar char="•"/>
            </a:pPr>
            <a:endParaRPr lang="it-IT" sz="2800" b="1" dirty="0">
              <a:solidFill>
                <a:srgbClr val="00FFFF"/>
              </a:solidFill>
              <a:latin typeface="Times New Roman" pitchFamily="18" charset="0"/>
            </a:endParaRPr>
          </a:p>
          <a:p>
            <a:pPr marL="457200" indent="-457200" fontAlgn="base">
              <a:spcBef>
                <a:spcPct val="0"/>
              </a:spcBef>
              <a:spcAft>
                <a:spcPct val="0"/>
              </a:spcAft>
              <a:buFont typeface="Arial" pitchFamily="34" charset="0"/>
              <a:buChar char="•"/>
            </a:pPr>
            <a:r>
              <a:rPr lang="it-IT" sz="2800" b="1" dirty="0" smtClean="0">
                <a:solidFill>
                  <a:srgbClr val="00FFFF"/>
                </a:solidFill>
                <a:latin typeface="Times New Roman" pitchFamily="18" charset="0"/>
              </a:rPr>
              <a:t>La nuova morale condanna il piacere all’interno del matrimonio e sanziona gravemente i rapporti prematrimoniali.</a:t>
            </a:r>
          </a:p>
          <a:p>
            <a:pPr marL="457200" indent="-457200" fontAlgn="base">
              <a:spcBef>
                <a:spcPct val="0"/>
              </a:spcBef>
              <a:spcAft>
                <a:spcPct val="0"/>
              </a:spcAft>
              <a:buFont typeface="Arial" pitchFamily="34" charset="0"/>
              <a:buChar char="•"/>
            </a:pPr>
            <a:endParaRPr lang="it-IT" sz="2800" b="1" dirty="0">
              <a:solidFill>
                <a:srgbClr val="00FFFF"/>
              </a:solidFill>
              <a:latin typeface="Times New Roman" pitchFamily="18" charset="0"/>
            </a:endParaRPr>
          </a:p>
          <a:p>
            <a:pPr marL="457200" indent="-457200" fontAlgn="base">
              <a:spcBef>
                <a:spcPct val="0"/>
              </a:spcBef>
              <a:spcAft>
                <a:spcPct val="0"/>
              </a:spcAft>
              <a:buFont typeface="Arial" pitchFamily="34" charset="0"/>
              <a:buChar char="•"/>
            </a:pPr>
            <a:r>
              <a:rPr lang="it-IT" sz="2800" b="1" dirty="0" smtClean="0">
                <a:solidFill>
                  <a:srgbClr val="00FFFF"/>
                </a:solidFill>
                <a:latin typeface="Times New Roman" pitchFamily="18" charset="0"/>
              </a:rPr>
              <a:t>La prostituzione viene considerata  un male necessario per mantenere la quiete sociale.</a:t>
            </a:r>
            <a:endParaRPr lang="it-IT" sz="2800" b="1" dirty="0">
              <a:solidFill>
                <a:srgbClr val="00FFFF"/>
              </a:solidFill>
              <a:latin typeface="Times New Roman" pitchFamily="18" charset="0"/>
            </a:endParaRPr>
          </a:p>
          <a:p>
            <a:pPr fontAlgn="base">
              <a:spcBef>
                <a:spcPct val="0"/>
              </a:spcBef>
              <a:spcAft>
                <a:spcPct val="0"/>
              </a:spcAft>
            </a:pPr>
            <a:r>
              <a:rPr lang="it-IT" sz="2200" b="1" dirty="0" smtClean="0">
                <a:solidFill>
                  <a:srgbClr val="00FFFF"/>
                </a:solidFill>
                <a:latin typeface="Times New Roman" pitchFamily="18" charset="0"/>
              </a:rPr>
              <a:t>         </a:t>
            </a:r>
            <a:endParaRPr lang="it-IT" sz="2200" b="1" dirty="0">
              <a:solidFill>
                <a:srgbClr val="00FFFF"/>
              </a:solidFill>
              <a:latin typeface="Times New Roman" pitchFamily="18" charset="0"/>
            </a:endParaRPr>
          </a:p>
        </p:txBody>
      </p:sp>
    </p:spTree>
    <p:extLst>
      <p:ext uri="{BB962C8B-B14F-4D97-AF65-F5344CB8AC3E}">
        <p14:creationId xmlns:p14="http://schemas.microsoft.com/office/powerpoint/2010/main" val="176125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992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28841"/>
            <a:ext cx="103654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44932" y="5589236"/>
            <a:ext cx="634039" cy="963251"/>
          </a:xfrm>
          <a:prstGeom prst="rect">
            <a:avLst/>
          </a:prstGeom>
          <a:solidFill>
            <a:srgbClr val="C00000"/>
          </a:solidFill>
          <a:ln>
            <a:noFill/>
          </a:ln>
          <a:effectLst/>
        </p:spPr>
      </p:pic>
      <p:sp>
        <p:nvSpPr>
          <p:cNvPr id="4" name="CasellaDiTesto 3"/>
          <p:cNvSpPr txBox="1"/>
          <p:nvPr/>
        </p:nvSpPr>
        <p:spPr>
          <a:xfrm>
            <a:off x="8303333" y="6552488"/>
            <a:ext cx="917239" cy="338554"/>
          </a:xfrm>
          <a:prstGeom prst="rect">
            <a:avLst/>
          </a:prstGeom>
          <a:noFill/>
        </p:spPr>
        <p:txBody>
          <a:bodyPr wrap="none" rtlCol="0">
            <a:spAutoFit/>
          </a:bodyPr>
          <a:lstStyle/>
          <a:p>
            <a:pPr algn="ctr"/>
            <a:r>
              <a:rPr lang="it-IT" sz="800" b="1" dirty="0">
                <a:solidFill>
                  <a:srgbClr val="FCDEB6"/>
                </a:solidFill>
                <a:latin typeface="Times New Roman" pitchFamily="18" charset="0"/>
                <a:cs typeface="Times New Roman" pitchFamily="18" charset="0"/>
              </a:rPr>
              <a:t>Michela Zucca</a:t>
            </a:r>
          </a:p>
          <a:p>
            <a:pPr algn="ctr"/>
            <a:r>
              <a:rPr lang="it-IT" sz="800" b="1" dirty="0">
                <a:solidFill>
                  <a:srgbClr val="FCDEB6"/>
                </a:solidFill>
                <a:latin typeface="Times New Roman" pitchFamily="18" charset="0"/>
                <a:cs typeface="Times New Roman" pitchFamily="18" charset="0"/>
              </a:rPr>
              <a:t>Servizi Culturali</a:t>
            </a:r>
          </a:p>
        </p:txBody>
      </p:sp>
      <p:sp>
        <p:nvSpPr>
          <p:cNvPr id="6" name="Rettangolo 5"/>
          <p:cNvSpPr/>
          <p:nvPr/>
        </p:nvSpPr>
        <p:spPr>
          <a:xfrm>
            <a:off x="111099" y="116632"/>
            <a:ext cx="8784976" cy="7109639"/>
          </a:xfrm>
          <a:prstGeom prst="rect">
            <a:avLst/>
          </a:prstGeom>
        </p:spPr>
        <p:txBody>
          <a:bodyPr wrap="square">
            <a:spAutoFit/>
          </a:bodyPr>
          <a:lstStyle/>
          <a:p>
            <a:pPr fontAlgn="base">
              <a:spcBef>
                <a:spcPct val="0"/>
              </a:spcBef>
              <a:spcAft>
                <a:spcPct val="0"/>
              </a:spcAft>
            </a:pPr>
            <a:r>
              <a:rPr lang="it-IT" sz="2800" b="1" dirty="0" smtClean="0">
                <a:solidFill>
                  <a:srgbClr val="00FFFF"/>
                </a:solidFill>
                <a:latin typeface="Times New Roman" pitchFamily="18" charset="0"/>
              </a:rPr>
              <a:t>LA PERCEZIONE FEMMINILE DI SE’ E DEL CORPO VIENE PROFONDAMENTE MODIFICATA:</a:t>
            </a:r>
          </a:p>
          <a:p>
            <a:pPr fontAlgn="base">
              <a:spcBef>
                <a:spcPct val="0"/>
              </a:spcBef>
              <a:spcAft>
                <a:spcPct val="0"/>
              </a:spcAft>
            </a:pPr>
            <a:endParaRPr lang="it-IT" b="1" dirty="0">
              <a:solidFill>
                <a:srgbClr val="00FFFF"/>
              </a:solidFill>
              <a:latin typeface="Times New Roman" pitchFamily="18" charset="0"/>
            </a:endParaRPr>
          </a:p>
          <a:p>
            <a:pPr fontAlgn="base">
              <a:spcBef>
                <a:spcPct val="0"/>
              </a:spcBef>
              <a:spcAft>
                <a:spcPct val="0"/>
              </a:spcAft>
            </a:pPr>
            <a:r>
              <a:rPr lang="it-IT" sz="3200" b="1" dirty="0" smtClean="0">
                <a:solidFill>
                  <a:srgbClr val="00FFFF"/>
                </a:solidFill>
                <a:latin typeface="Times New Roman" pitchFamily="18" charset="0"/>
              </a:rPr>
              <a:t>Il corpo deve diventare strumento di piacere per altri e non per se stesse</a:t>
            </a:r>
          </a:p>
          <a:p>
            <a:pPr fontAlgn="base">
              <a:spcBef>
                <a:spcPct val="0"/>
              </a:spcBef>
              <a:spcAft>
                <a:spcPct val="0"/>
              </a:spcAft>
            </a:pPr>
            <a:endParaRPr lang="it-IT" b="1" dirty="0">
              <a:solidFill>
                <a:srgbClr val="00FFFF"/>
              </a:solidFill>
              <a:latin typeface="Times New Roman" pitchFamily="18" charset="0"/>
            </a:endParaRPr>
          </a:p>
          <a:p>
            <a:pPr fontAlgn="base">
              <a:spcBef>
                <a:spcPct val="0"/>
              </a:spcBef>
              <a:spcAft>
                <a:spcPct val="0"/>
              </a:spcAft>
            </a:pPr>
            <a:r>
              <a:rPr lang="it-IT" sz="3200" b="1" dirty="0" smtClean="0">
                <a:solidFill>
                  <a:srgbClr val="00FFFF"/>
                </a:solidFill>
                <a:latin typeface="Times New Roman" pitchFamily="18" charset="0"/>
              </a:rPr>
              <a:t>Non si può rifiutare la procreazione</a:t>
            </a:r>
          </a:p>
          <a:p>
            <a:pPr fontAlgn="base">
              <a:spcBef>
                <a:spcPct val="0"/>
              </a:spcBef>
              <a:spcAft>
                <a:spcPct val="0"/>
              </a:spcAft>
            </a:pPr>
            <a:endParaRPr lang="it-IT" b="1" dirty="0">
              <a:solidFill>
                <a:srgbClr val="00FFFF"/>
              </a:solidFill>
              <a:latin typeface="Times New Roman" pitchFamily="18" charset="0"/>
            </a:endParaRPr>
          </a:p>
          <a:p>
            <a:pPr fontAlgn="base">
              <a:spcBef>
                <a:spcPct val="0"/>
              </a:spcBef>
              <a:spcAft>
                <a:spcPct val="0"/>
              </a:spcAft>
            </a:pPr>
            <a:r>
              <a:rPr lang="it-IT" sz="3200" b="1" dirty="0" smtClean="0">
                <a:solidFill>
                  <a:srgbClr val="00FFFF"/>
                </a:solidFill>
                <a:latin typeface="Times New Roman" pitchFamily="18" charset="0"/>
              </a:rPr>
              <a:t>La sessualità diventa </a:t>
            </a:r>
            <a:r>
              <a:rPr lang="it-IT" sz="3200" b="1" dirty="0">
                <a:solidFill>
                  <a:srgbClr val="00FFFF"/>
                </a:solidFill>
                <a:latin typeface="Times New Roman" pitchFamily="18" charset="0"/>
              </a:rPr>
              <a:t>un </a:t>
            </a:r>
            <a:r>
              <a:rPr lang="it-IT" sz="3200" b="1" dirty="0" smtClean="0">
                <a:solidFill>
                  <a:srgbClr val="00FFFF"/>
                </a:solidFill>
                <a:latin typeface="Times New Roman" pitchFamily="18" charset="0"/>
              </a:rPr>
              <a:t>dovere. Quando si  «invecchia» è disgustosa</a:t>
            </a:r>
          </a:p>
          <a:p>
            <a:pPr fontAlgn="base">
              <a:spcBef>
                <a:spcPct val="0"/>
              </a:spcBef>
              <a:spcAft>
                <a:spcPct val="0"/>
              </a:spcAft>
            </a:pPr>
            <a:endParaRPr lang="it-IT" b="1" dirty="0">
              <a:solidFill>
                <a:srgbClr val="00FFFF"/>
              </a:solidFill>
              <a:latin typeface="Times New Roman" pitchFamily="18" charset="0"/>
            </a:endParaRPr>
          </a:p>
          <a:p>
            <a:pPr fontAlgn="base">
              <a:spcBef>
                <a:spcPct val="0"/>
              </a:spcBef>
              <a:spcAft>
                <a:spcPct val="0"/>
              </a:spcAft>
            </a:pPr>
            <a:r>
              <a:rPr lang="it-IT" sz="3200" b="1" dirty="0" smtClean="0">
                <a:solidFill>
                  <a:srgbClr val="00FFFF"/>
                </a:solidFill>
                <a:latin typeface="Times New Roman" pitchFamily="18" charset="0"/>
              </a:rPr>
              <a:t>Si diventa esseri deboli, si perde la capacità di usare il corpo per difendersi</a:t>
            </a:r>
          </a:p>
          <a:p>
            <a:pPr fontAlgn="base">
              <a:spcBef>
                <a:spcPct val="0"/>
              </a:spcBef>
              <a:spcAft>
                <a:spcPct val="0"/>
              </a:spcAft>
            </a:pPr>
            <a:endParaRPr lang="it-IT" b="1" dirty="0">
              <a:solidFill>
                <a:srgbClr val="00FFFF"/>
              </a:solidFill>
              <a:latin typeface="Times New Roman" pitchFamily="18" charset="0"/>
            </a:endParaRPr>
          </a:p>
          <a:p>
            <a:pPr fontAlgn="base">
              <a:spcBef>
                <a:spcPct val="0"/>
              </a:spcBef>
              <a:spcAft>
                <a:spcPct val="0"/>
              </a:spcAft>
            </a:pPr>
            <a:r>
              <a:rPr lang="it-IT" sz="3200" b="1" dirty="0" smtClean="0">
                <a:solidFill>
                  <a:srgbClr val="00FFFF"/>
                </a:solidFill>
                <a:latin typeface="Times New Roman" pitchFamily="18" charset="0"/>
              </a:rPr>
              <a:t>Si diventa succubi dei maschi e si accetta la violenza come una cosa naturale</a:t>
            </a:r>
            <a:endParaRPr lang="it-IT" sz="3200" b="1" dirty="0">
              <a:solidFill>
                <a:srgbClr val="00FFFF"/>
              </a:solidFill>
              <a:latin typeface="Times New Roman" pitchFamily="18" charset="0"/>
            </a:endParaRPr>
          </a:p>
          <a:p>
            <a:pPr fontAlgn="base">
              <a:spcBef>
                <a:spcPct val="0"/>
              </a:spcBef>
              <a:spcAft>
                <a:spcPct val="0"/>
              </a:spcAft>
            </a:pPr>
            <a:r>
              <a:rPr lang="it-IT" sz="2200" b="1" dirty="0" smtClean="0">
                <a:solidFill>
                  <a:srgbClr val="00FFFF"/>
                </a:solidFill>
                <a:latin typeface="Times New Roman" pitchFamily="18" charset="0"/>
              </a:rPr>
              <a:t>         </a:t>
            </a:r>
            <a:endParaRPr lang="it-IT" sz="2200" b="1" dirty="0">
              <a:solidFill>
                <a:srgbClr val="00FFFF"/>
              </a:solidFill>
              <a:latin typeface="Times New Roman" pitchFamily="18" charset="0"/>
            </a:endParaRPr>
          </a:p>
        </p:txBody>
      </p:sp>
    </p:spTree>
    <p:extLst>
      <p:ext uri="{BB962C8B-B14F-4D97-AF65-F5344CB8AC3E}">
        <p14:creationId xmlns:p14="http://schemas.microsoft.com/office/powerpoint/2010/main" val="2044573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68" y="0"/>
            <a:ext cx="926893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582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28841"/>
            <a:ext cx="103654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44932" y="5589236"/>
            <a:ext cx="634039" cy="963251"/>
          </a:xfrm>
          <a:prstGeom prst="rect">
            <a:avLst/>
          </a:prstGeom>
          <a:solidFill>
            <a:srgbClr val="C00000"/>
          </a:solidFill>
          <a:ln>
            <a:noFill/>
          </a:ln>
          <a:effectLst/>
        </p:spPr>
      </p:pic>
      <p:sp>
        <p:nvSpPr>
          <p:cNvPr id="4" name="CasellaDiTesto 3"/>
          <p:cNvSpPr txBox="1"/>
          <p:nvPr/>
        </p:nvSpPr>
        <p:spPr>
          <a:xfrm>
            <a:off x="8303333" y="6552488"/>
            <a:ext cx="917239" cy="338554"/>
          </a:xfrm>
          <a:prstGeom prst="rect">
            <a:avLst/>
          </a:prstGeom>
          <a:noFill/>
        </p:spPr>
        <p:txBody>
          <a:bodyPr wrap="none" rtlCol="0">
            <a:spAutoFit/>
          </a:bodyPr>
          <a:lstStyle/>
          <a:p>
            <a:pPr algn="ctr"/>
            <a:r>
              <a:rPr lang="it-IT" sz="800" b="1" dirty="0">
                <a:solidFill>
                  <a:srgbClr val="FCDEB6"/>
                </a:solidFill>
                <a:latin typeface="Times New Roman" pitchFamily="18" charset="0"/>
                <a:cs typeface="Times New Roman" pitchFamily="18" charset="0"/>
              </a:rPr>
              <a:t>Michela Zucca</a:t>
            </a:r>
          </a:p>
          <a:p>
            <a:pPr algn="ctr"/>
            <a:r>
              <a:rPr lang="it-IT" sz="800" b="1" dirty="0">
                <a:solidFill>
                  <a:srgbClr val="FCDEB6"/>
                </a:solidFill>
                <a:latin typeface="Times New Roman" pitchFamily="18" charset="0"/>
                <a:cs typeface="Times New Roman" pitchFamily="18" charset="0"/>
              </a:rPr>
              <a:t>Servizi Culturali</a:t>
            </a:r>
          </a:p>
        </p:txBody>
      </p:sp>
      <p:sp>
        <p:nvSpPr>
          <p:cNvPr id="6" name="Rettangolo 5"/>
          <p:cNvSpPr/>
          <p:nvPr/>
        </p:nvSpPr>
        <p:spPr>
          <a:xfrm>
            <a:off x="111099" y="116632"/>
            <a:ext cx="8784976" cy="6771084"/>
          </a:xfrm>
          <a:prstGeom prst="rect">
            <a:avLst/>
          </a:prstGeom>
        </p:spPr>
        <p:txBody>
          <a:bodyPr wrap="square">
            <a:spAutoFit/>
          </a:bodyPr>
          <a:lstStyle/>
          <a:p>
            <a:pPr fontAlgn="base">
              <a:spcBef>
                <a:spcPct val="0"/>
              </a:spcBef>
              <a:spcAft>
                <a:spcPct val="0"/>
              </a:spcAft>
            </a:pPr>
            <a:r>
              <a:rPr lang="it-IT" sz="2800" b="1" dirty="0" smtClean="0">
                <a:solidFill>
                  <a:srgbClr val="00FFFF"/>
                </a:solidFill>
                <a:latin typeface="Times New Roman" pitchFamily="18" charset="0"/>
              </a:rPr>
              <a:t>IL MATRIMONIO DIVENTA UN SACRAMENTO ED E’ FATTORE PRIMO E INDISPENSABILE PER ESSERE CONSIDERATE DONNE «PERBENE»:</a:t>
            </a:r>
            <a:endParaRPr lang="it-IT" sz="2800" b="1" dirty="0" smtClean="0">
              <a:solidFill>
                <a:srgbClr val="00FFFF"/>
              </a:solidFill>
              <a:latin typeface="Times New Roman" pitchFamily="18" charset="0"/>
            </a:endParaRPr>
          </a:p>
          <a:p>
            <a:pPr fontAlgn="base">
              <a:spcBef>
                <a:spcPct val="0"/>
              </a:spcBef>
              <a:spcAft>
                <a:spcPct val="0"/>
              </a:spcAft>
            </a:pPr>
            <a:endParaRPr lang="it-IT" b="1" dirty="0">
              <a:solidFill>
                <a:srgbClr val="00FFFF"/>
              </a:solidFill>
              <a:latin typeface="Times New Roman" pitchFamily="18" charset="0"/>
            </a:endParaRPr>
          </a:p>
          <a:p>
            <a:pPr fontAlgn="base">
              <a:spcBef>
                <a:spcPct val="0"/>
              </a:spcBef>
              <a:spcAft>
                <a:spcPct val="0"/>
              </a:spcAft>
            </a:pPr>
            <a:r>
              <a:rPr lang="it-IT" sz="3200" b="1" dirty="0" smtClean="0">
                <a:solidFill>
                  <a:srgbClr val="00FFFF"/>
                </a:solidFill>
                <a:latin typeface="Times New Roman" pitchFamily="18" charset="0"/>
              </a:rPr>
              <a:t>Si abbassa l’età delle nozze e si fanno sposare le ragazze appena </a:t>
            </a:r>
            <a:r>
              <a:rPr lang="it-IT" sz="3200" b="1" dirty="0" err="1" smtClean="0">
                <a:solidFill>
                  <a:srgbClr val="00FFFF"/>
                </a:solidFill>
                <a:latin typeface="Times New Roman" pitchFamily="18" charset="0"/>
              </a:rPr>
              <a:t>posibile</a:t>
            </a:r>
            <a:endParaRPr lang="it-IT" sz="3200" b="1" dirty="0" smtClean="0">
              <a:solidFill>
                <a:srgbClr val="00FFFF"/>
              </a:solidFill>
              <a:latin typeface="Times New Roman" pitchFamily="18" charset="0"/>
            </a:endParaRPr>
          </a:p>
          <a:p>
            <a:pPr fontAlgn="base">
              <a:spcBef>
                <a:spcPct val="0"/>
              </a:spcBef>
              <a:spcAft>
                <a:spcPct val="0"/>
              </a:spcAft>
            </a:pPr>
            <a:endParaRPr lang="it-IT" b="1" dirty="0">
              <a:solidFill>
                <a:srgbClr val="00FFFF"/>
              </a:solidFill>
              <a:latin typeface="Times New Roman" pitchFamily="18" charset="0"/>
            </a:endParaRPr>
          </a:p>
          <a:p>
            <a:pPr fontAlgn="base">
              <a:spcBef>
                <a:spcPct val="0"/>
              </a:spcBef>
              <a:spcAft>
                <a:spcPct val="0"/>
              </a:spcAft>
            </a:pPr>
            <a:r>
              <a:rPr lang="it-IT" sz="3200" b="1" dirty="0" smtClean="0">
                <a:solidFill>
                  <a:srgbClr val="00FFFF"/>
                </a:solidFill>
                <a:latin typeface="Times New Roman" pitchFamily="18" charset="0"/>
              </a:rPr>
              <a:t>I figli sono del padre: beni spendibili sul mercato del lavoro o matrimoniale</a:t>
            </a:r>
            <a:endParaRPr lang="it-IT" sz="3200" b="1" dirty="0" smtClean="0">
              <a:solidFill>
                <a:srgbClr val="00FFFF"/>
              </a:solidFill>
              <a:latin typeface="Times New Roman" pitchFamily="18" charset="0"/>
            </a:endParaRPr>
          </a:p>
          <a:p>
            <a:pPr fontAlgn="base">
              <a:spcBef>
                <a:spcPct val="0"/>
              </a:spcBef>
              <a:spcAft>
                <a:spcPct val="0"/>
              </a:spcAft>
            </a:pPr>
            <a:endParaRPr lang="it-IT" b="1" dirty="0">
              <a:solidFill>
                <a:srgbClr val="00FFFF"/>
              </a:solidFill>
              <a:latin typeface="Times New Roman" pitchFamily="18" charset="0"/>
            </a:endParaRPr>
          </a:p>
          <a:p>
            <a:pPr fontAlgn="base">
              <a:spcBef>
                <a:spcPct val="0"/>
              </a:spcBef>
              <a:spcAft>
                <a:spcPct val="0"/>
              </a:spcAft>
            </a:pPr>
            <a:r>
              <a:rPr lang="it-IT" sz="3200" b="1" dirty="0" smtClean="0">
                <a:solidFill>
                  <a:srgbClr val="00FFFF"/>
                </a:solidFill>
                <a:latin typeface="Times New Roman" pitchFamily="18" charset="0"/>
              </a:rPr>
              <a:t>E’ necessario avere tanti figli per accrescere il capitale ed essere considerati veri maschi</a:t>
            </a:r>
            <a:endParaRPr lang="it-IT" sz="3200" b="1" dirty="0" smtClean="0">
              <a:solidFill>
                <a:srgbClr val="00FFFF"/>
              </a:solidFill>
              <a:latin typeface="Times New Roman" pitchFamily="18" charset="0"/>
            </a:endParaRPr>
          </a:p>
          <a:p>
            <a:pPr fontAlgn="base">
              <a:spcBef>
                <a:spcPct val="0"/>
              </a:spcBef>
              <a:spcAft>
                <a:spcPct val="0"/>
              </a:spcAft>
            </a:pPr>
            <a:endParaRPr lang="it-IT" b="1" dirty="0">
              <a:solidFill>
                <a:srgbClr val="00FFFF"/>
              </a:solidFill>
              <a:latin typeface="Times New Roman" pitchFamily="18" charset="0"/>
            </a:endParaRPr>
          </a:p>
          <a:p>
            <a:pPr fontAlgn="base">
              <a:spcBef>
                <a:spcPct val="0"/>
              </a:spcBef>
              <a:spcAft>
                <a:spcPct val="0"/>
              </a:spcAft>
            </a:pPr>
            <a:r>
              <a:rPr lang="it-IT" sz="3200" b="1" dirty="0" smtClean="0">
                <a:solidFill>
                  <a:srgbClr val="00FFFF"/>
                </a:solidFill>
                <a:latin typeface="Times New Roman" pitchFamily="18" charset="0"/>
              </a:rPr>
              <a:t>L’autorità del padre e la dipendenza economica e morale dalla famiglia crescono in maniera netta </a:t>
            </a:r>
            <a:endParaRPr lang="it-IT" sz="3200" b="1" dirty="0">
              <a:solidFill>
                <a:srgbClr val="00FFFF"/>
              </a:solidFill>
              <a:latin typeface="Times New Roman" pitchFamily="18" charset="0"/>
            </a:endParaRPr>
          </a:p>
          <a:p>
            <a:pPr fontAlgn="base">
              <a:spcBef>
                <a:spcPct val="0"/>
              </a:spcBef>
              <a:spcAft>
                <a:spcPct val="0"/>
              </a:spcAft>
            </a:pPr>
            <a:r>
              <a:rPr lang="it-IT" sz="2200" b="1" dirty="0" smtClean="0">
                <a:solidFill>
                  <a:srgbClr val="00FFFF"/>
                </a:solidFill>
                <a:latin typeface="Times New Roman" pitchFamily="18" charset="0"/>
              </a:rPr>
              <a:t>         </a:t>
            </a:r>
            <a:endParaRPr lang="it-IT" sz="2200" b="1" dirty="0">
              <a:solidFill>
                <a:srgbClr val="00FFFF"/>
              </a:solidFill>
              <a:latin typeface="Times New Roman" pitchFamily="18" charset="0"/>
            </a:endParaRPr>
          </a:p>
        </p:txBody>
      </p:sp>
    </p:spTree>
    <p:extLst>
      <p:ext uri="{BB962C8B-B14F-4D97-AF65-F5344CB8AC3E}">
        <p14:creationId xmlns:p14="http://schemas.microsoft.com/office/powerpoint/2010/main" val="4156670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098" name="Picture 2" descr="http://upload.wikimedia.org/wikipedia/commons/2/20/Invasioni_dell%27Impero_Roman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41" y="0"/>
            <a:ext cx="922701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695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13840" y="5589240"/>
            <a:ext cx="634039" cy="963251"/>
          </a:xfrm>
          <a:prstGeom prst="rect">
            <a:avLst/>
          </a:prstGeom>
          <a:solidFill>
            <a:srgbClr val="C00000"/>
          </a:solidFill>
          <a:ln>
            <a:noFill/>
          </a:ln>
          <a:effectLst/>
        </p:spPr>
      </p:pic>
      <p:sp>
        <p:nvSpPr>
          <p:cNvPr id="8" name="CasellaDiTesto 7"/>
          <p:cNvSpPr txBox="1"/>
          <p:nvPr/>
        </p:nvSpPr>
        <p:spPr>
          <a:xfrm>
            <a:off x="8272241" y="6519446"/>
            <a:ext cx="917239"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2" name="CasellaDiTesto 1"/>
          <p:cNvSpPr txBox="1"/>
          <p:nvPr/>
        </p:nvSpPr>
        <p:spPr>
          <a:xfrm>
            <a:off x="5750184" y="0"/>
            <a:ext cx="3393816" cy="6370975"/>
          </a:xfrm>
          <a:prstGeom prst="rect">
            <a:avLst/>
          </a:prstGeom>
          <a:noFill/>
        </p:spPr>
        <p:txBody>
          <a:bodyPr wrap="square" rtlCol="0">
            <a:spAutoFit/>
          </a:bodyPr>
          <a:lstStyle/>
          <a:p>
            <a:r>
              <a:rPr lang="it-IT" sz="2400" b="1" dirty="0" smtClean="0">
                <a:solidFill>
                  <a:srgbClr val="C00000"/>
                </a:solidFill>
                <a:latin typeface="Times New Roman" pitchFamily="18" charset="0"/>
                <a:cs typeface="Times New Roman" pitchFamily="18" charset="0"/>
              </a:rPr>
              <a:t>A chi non ci sta non resta che una scelta sola….</a:t>
            </a:r>
          </a:p>
          <a:p>
            <a:endParaRPr lang="it-IT" sz="2400" b="1" dirty="0">
              <a:solidFill>
                <a:srgbClr val="C00000"/>
              </a:solidFill>
              <a:latin typeface="Times New Roman" pitchFamily="18" charset="0"/>
              <a:cs typeface="Times New Roman" pitchFamily="18" charset="0"/>
            </a:endParaRPr>
          </a:p>
          <a:p>
            <a:r>
              <a:rPr lang="it-IT" sz="2400" b="1" dirty="0" smtClean="0">
                <a:solidFill>
                  <a:srgbClr val="C00000"/>
                </a:solidFill>
                <a:latin typeface="Times New Roman" pitchFamily="18" charset="0"/>
                <a:cs typeface="Times New Roman" pitchFamily="18" charset="0"/>
              </a:rPr>
              <a:t>La canzone «Donna Lombarda» rimane al top della hit parade dal Medio Evo all’inizio del ‘900, in tutta Europa. Viene cantata dalle corti ai bordelli alle più infime osterie, oltre che in tutte le veglie notturne,  e testimonia di una certa paura maschile di fare una brutta fine…..</a:t>
            </a:r>
            <a:endParaRPr lang="it-IT" sz="2800" b="1" dirty="0">
              <a:solidFill>
                <a:srgbClr val="C0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29" y="1"/>
            <a:ext cx="5770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0027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28841"/>
            <a:ext cx="103654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44932" y="5589236"/>
            <a:ext cx="634039" cy="963251"/>
          </a:xfrm>
          <a:prstGeom prst="rect">
            <a:avLst/>
          </a:prstGeom>
          <a:solidFill>
            <a:srgbClr val="C00000"/>
          </a:solidFill>
          <a:ln>
            <a:noFill/>
          </a:ln>
          <a:effectLst/>
        </p:spPr>
      </p:pic>
      <p:sp>
        <p:nvSpPr>
          <p:cNvPr id="4" name="CasellaDiTesto 3"/>
          <p:cNvSpPr txBox="1"/>
          <p:nvPr/>
        </p:nvSpPr>
        <p:spPr>
          <a:xfrm>
            <a:off x="8303333" y="6552488"/>
            <a:ext cx="917239" cy="338554"/>
          </a:xfrm>
          <a:prstGeom prst="rect">
            <a:avLst/>
          </a:prstGeom>
          <a:noFill/>
        </p:spPr>
        <p:txBody>
          <a:bodyPr wrap="none" rtlCol="0">
            <a:spAutoFit/>
          </a:bodyPr>
          <a:lstStyle/>
          <a:p>
            <a:pPr algn="ctr"/>
            <a:r>
              <a:rPr lang="it-IT" sz="800" b="1" dirty="0">
                <a:solidFill>
                  <a:srgbClr val="FCDEB6"/>
                </a:solidFill>
                <a:latin typeface="Times New Roman" pitchFamily="18" charset="0"/>
                <a:cs typeface="Times New Roman" pitchFamily="18" charset="0"/>
              </a:rPr>
              <a:t>Michela Zucca</a:t>
            </a:r>
          </a:p>
          <a:p>
            <a:pPr algn="ctr"/>
            <a:r>
              <a:rPr lang="it-IT" sz="800" b="1" dirty="0">
                <a:solidFill>
                  <a:srgbClr val="FCDEB6"/>
                </a:solidFill>
                <a:latin typeface="Times New Roman" pitchFamily="18" charset="0"/>
                <a:cs typeface="Times New Roman" pitchFamily="18" charset="0"/>
              </a:rPr>
              <a:t>Servizi Culturali</a:t>
            </a:r>
          </a:p>
        </p:txBody>
      </p:sp>
      <p:sp>
        <p:nvSpPr>
          <p:cNvPr id="6" name="Rettangolo 5"/>
          <p:cNvSpPr/>
          <p:nvPr/>
        </p:nvSpPr>
        <p:spPr>
          <a:xfrm>
            <a:off x="111099" y="116632"/>
            <a:ext cx="8784976" cy="4585871"/>
          </a:xfrm>
          <a:prstGeom prst="rect">
            <a:avLst/>
          </a:prstGeom>
        </p:spPr>
        <p:txBody>
          <a:bodyPr wrap="square">
            <a:spAutoFit/>
          </a:bodyPr>
          <a:lstStyle/>
          <a:p>
            <a:pPr algn="ctr" fontAlgn="base">
              <a:spcBef>
                <a:spcPct val="0"/>
              </a:spcBef>
              <a:spcAft>
                <a:spcPct val="0"/>
              </a:spcAft>
            </a:pPr>
            <a:endParaRPr lang="it-IT" sz="2200" b="1" dirty="0" smtClean="0">
              <a:solidFill>
                <a:srgbClr val="00FFFF"/>
              </a:solidFill>
              <a:latin typeface="Times New Roman" pitchFamily="18" charset="0"/>
            </a:endParaRPr>
          </a:p>
          <a:p>
            <a:pPr algn="ctr" fontAlgn="base">
              <a:spcBef>
                <a:spcPct val="0"/>
              </a:spcBef>
              <a:spcAft>
                <a:spcPct val="0"/>
              </a:spcAft>
            </a:pPr>
            <a:endParaRPr lang="it-IT" sz="2200" b="1" dirty="0">
              <a:solidFill>
                <a:srgbClr val="00FFFF"/>
              </a:solidFill>
              <a:latin typeface="Times New Roman" pitchFamily="18" charset="0"/>
            </a:endParaRPr>
          </a:p>
          <a:p>
            <a:pPr algn="ctr" fontAlgn="base">
              <a:spcBef>
                <a:spcPct val="0"/>
              </a:spcBef>
              <a:spcAft>
                <a:spcPct val="0"/>
              </a:spcAft>
            </a:pPr>
            <a:endParaRPr lang="it-IT" sz="2200" b="1" dirty="0" smtClean="0">
              <a:solidFill>
                <a:srgbClr val="00FFFF"/>
              </a:solidFill>
              <a:latin typeface="Times New Roman" pitchFamily="18" charset="0"/>
            </a:endParaRPr>
          </a:p>
          <a:p>
            <a:pPr algn="ctr" fontAlgn="base">
              <a:spcBef>
                <a:spcPct val="0"/>
              </a:spcBef>
              <a:spcAft>
                <a:spcPct val="0"/>
              </a:spcAft>
            </a:pPr>
            <a:endParaRPr lang="it-IT" sz="2200" b="1" dirty="0">
              <a:solidFill>
                <a:srgbClr val="00FFFF"/>
              </a:solidFill>
              <a:latin typeface="Times New Roman" pitchFamily="18" charset="0"/>
            </a:endParaRPr>
          </a:p>
          <a:p>
            <a:pPr algn="ctr" fontAlgn="base">
              <a:spcBef>
                <a:spcPct val="0"/>
              </a:spcBef>
              <a:spcAft>
                <a:spcPct val="0"/>
              </a:spcAft>
            </a:pPr>
            <a:endParaRPr lang="it-IT" sz="2200" b="1" dirty="0" smtClean="0">
              <a:solidFill>
                <a:srgbClr val="00FFFF"/>
              </a:solidFill>
              <a:latin typeface="Times New Roman" pitchFamily="18" charset="0"/>
            </a:endParaRPr>
          </a:p>
          <a:p>
            <a:pPr algn="ctr" fontAlgn="base">
              <a:spcBef>
                <a:spcPct val="0"/>
              </a:spcBef>
              <a:spcAft>
                <a:spcPct val="0"/>
              </a:spcAft>
            </a:pPr>
            <a:endParaRPr lang="it-IT" sz="2200" b="1" dirty="0">
              <a:solidFill>
                <a:srgbClr val="00FFFF"/>
              </a:solidFill>
              <a:latin typeface="Times New Roman" pitchFamily="18" charset="0"/>
            </a:endParaRPr>
          </a:p>
          <a:p>
            <a:pPr algn="ctr" fontAlgn="base">
              <a:spcBef>
                <a:spcPct val="0"/>
              </a:spcBef>
              <a:spcAft>
                <a:spcPct val="0"/>
              </a:spcAft>
            </a:pPr>
            <a:endParaRPr lang="it-IT" sz="2200" b="1" dirty="0" smtClean="0">
              <a:solidFill>
                <a:srgbClr val="00FFFF"/>
              </a:solidFill>
              <a:latin typeface="Times New Roman" pitchFamily="18" charset="0"/>
            </a:endParaRPr>
          </a:p>
          <a:p>
            <a:pPr algn="ctr" fontAlgn="base">
              <a:spcBef>
                <a:spcPct val="0"/>
              </a:spcBef>
              <a:spcAft>
                <a:spcPct val="0"/>
              </a:spcAft>
            </a:pPr>
            <a:r>
              <a:rPr lang="it-IT" sz="13800" b="1" dirty="0" smtClean="0">
                <a:solidFill>
                  <a:srgbClr val="00FFFF"/>
                </a:solidFill>
                <a:latin typeface="Times New Roman" pitchFamily="18" charset="0"/>
              </a:rPr>
              <a:t>GRAZIE</a:t>
            </a:r>
            <a:endParaRPr lang="it-IT" sz="13800" b="1" dirty="0">
              <a:solidFill>
                <a:srgbClr val="00FFFF"/>
              </a:solidFill>
              <a:latin typeface="Times New Roman" pitchFamily="18" charset="0"/>
            </a:endParaRPr>
          </a:p>
        </p:txBody>
      </p:sp>
    </p:spTree>
    <p:extLst>
      <p:ext uri="{BB962C8B-B14F-4D97-AF65-F5344CB8AC3E}">
        <p14:creationId xmlns:p14="http://schemas.microsoft.com/office/powerpoint/2010/main" val="421294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4952"/>
            <a:ext cx="103654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44932" y="5589236"/>
            <a:ext cx="634039" cy="963251"/>
          </a:xfrm>
          <a:prstGeom prst="rect">
            <a:avLst/>
          </a:prstGeom>
          <a:solidFill>
            <a:srgbClr val="C00000"/>
          </a:solidFill>
          <a:ln>
            <a:noFill/>
          </a:ln>
          <a:effectLst/>
        </p:spPr>
      </p:pic>
      <p:sp>
        <p:nvSpPr>
          <p:cNvPr id="4" name="CasellaDiTesto 3"/>
          <p:cNvSpPr txBox="1"/>
          <p:nvPr/>
        </p:nvSpPr>
        <p:spPr>
          <a:xfrm>
            <a:off x="8303333" y="6552488"/>
            <a:ext cx="917239" cy="338554"/>
          </a:xfrm>
          <a:prstGeom prst="rect">
            <a:avLst/>
          </a:prstGeom>
          <a:noFill/>
        </p:spPr>
        <p:txBody>
          <a:bodyPr wrap="none" rtlCol="0">
            <a:spAutoFit/>
          </a:bodyPr>
          <a:lstStyle/>
          <a:p>
            <a:pPr algn="ctr"/>
            <a:r>
              <a:rPr lang="it-IT" sz="800" b="1" dirty="0" smtClean="0">
                <a:solidFill>
                  <a:srgbClr val="FCDEB6"/>
                </a:solidFill>
                <a:latin typeface="Times New Roman" pitchFamily="18" charset="0"/>
                <a:cs typeface="Times New Roman" pitchFamily="18" charset="0"/>
              </a:rPr>
              <a:t>Michela Zucca</a:t>
            </a:r>
          </a:p>
          <a:p>
            <a:pPr algn="ctr"/>
            <a:r>
              <a:rPr lang="it-IT" sz="800" b="1" dirty="0" smtClean="0">
                <a:solidFill>
                  <a:srgbClr val="FCDEB6"/>
                </a:solidFill>
                <a:latin typeface="Times New Roman" pitchFamily="18" charset="0"/>
                <a:cs typeface="Times New Roman" pitchFamily="18" charset="0"/>
              </a:rPr>
              <a:t>Servizi Culturali</a:t>
            </a:r>
            <a:endParaRPr lang="it-IT" sz="800" b="1" dirty="0">
              <a:solidFill>
                <a:srgbClr val="FCDEB6"/>
              </a:solidFill>
              <a:latin typeface="Times New Roman" pitchFamily="18" charset="0"/>
              <a:cs typeface="Times New Roman" pitchFamily="18" charset="0"/>
            </a:endParaRPr>
          </a:p>
        </p:txBody>
      </p:sp>
      <p:sp>
        <p:nvSpPr>
          <p:cNvPr id="6" name="Rettangolo 5"/>
          <p:cNvSpPr/>
          <p:nvPr/>
        </p:nvSpPr>
        <p:spPr>
          <a:xfrm>
            <a:off x="0" y="476672"/>
            <a:ext cx="9078971" cy="6001643"/>
          </a:xfrm>
          <a:prstGeom prst="rect">
            <a:avLst/>
          </a:prstGeom>
        </p:spPr>
        <p:txBody>
          <a:bodyPr wrap="square">
            <a:spAutoFit/>
          </a:bodyPr>
          <a:lstStyle/>
          <a:p>
            <a:pPr algn="ctr" fontAlgn="base">
              <a:spcBef>
                <a:spcPct val="0"/>
              </a:spcBef>
              <a:spcAft>
                <a:spcPct val="0"/>
              </a:spcAft>
            </a:pPr>
            <a:r>
              <a:rPr lang="it-IT" sz="2400" b="1" i="1" dirty="0" smtClean="0">
                <a:solidFill>
                  <a:srgbClr val="00FFFF"/>
                </a:solidFill>
                <a:latin typeface="Times New Roman" pitchFamily="18" charset="0"/>
                <a:cs typeface="Times New Roman" pitchFamily="18" charset="0"/>
              </a:rPr>
              <a:t>I Goti si disseminarono lungo tutta la costa della Tracia e avanzarono cautamente mentre i conterranei che si erano arresi ai Romani e i prigionieri indicavano loro i villaggi dove era possibile trovare abbondanza di viveri. Senza parlare della grande audacia che li distingueva, fu loro di grande aiuto il fatto che, di giorno in giorno, numerosi </a:t>
            </a:r>
            <a:r>
              <a:rPr lang="it-IT" sz="2400" b="1" i="1" dirty="0" err="1" smtClean="0">
                <a:solidFill>
                  <a:srgbClr val="00FFFF"/>
                </a:solidFill>
                <a:latin typeface="Times New Roman" pitchFamily="18" charset="0"/>
                <a:cs typeface="Times New Roman" pitchFamily="18" charset="0"/>
              </a:rPr>
              <a:t>conterraei</a:t>
            </a:r>
            <a:r>
              <a:rPr lang="it-IT" sz="2400" b="1" i="1" dirty="0" smtClean="0">
                <a:solidFill>
                  <a:srgbClr val="00FFFF"/>
                </a:solidFill>
                <a:latin typeface="Times New Roman" pitchFamily="18" charset="0"/>
                <a:cs typeface="Times New Roman" pitchFamily="18" charset="0"/>
              </a:rPr>
              <a:t> fra coloro che fin dai primi giorni di passaggio nel territorio romano, spinti dalla fame, si erano venduti per un sorso di vino o un pezzo di pane, si univano alle loro file. A loro si univano molti schiavi delle miniere d’oro, che non potevano sopportare il peso delle dure condizioni di vita. Tutti erano accolti con unanime benignità e rendevano un enorme servizio ai Goti per la loro conoscenza dei luoghi, per le loro preziose indicazioni sui magazzini dei viveri e sui nascondigli segreti</a:t>
            </a:r>
          </a:p>
          <a:p>
            <a:pPr algn="ctr" fontAlgn="base">
              <a:spcBef>
                <a:spcPct val="0"/>
              </a:spcBef>
              <a:spcAft>
                <a:spcPct val="0"/>
              </a:spcAft>
            </a:pPr>
            <a:endParaRPr lang="it-IT" sz="2400" b="1" i="1" dirty="0" smtClean="0">
              <a:solidFill>
                <a:srgbClr val="00FFFF"/>
              </a:solidFill>
              <a:latin typeface="Times New Roman" pitchFamily="18" charset="0"/>
              <a:cs typeface="Times New Roman" pitchFamily="18" charset="0"/>
            </a:endParaRPr>
          </a:p>
          <a:p>
            <a:pPr algn="ctr" fontAlgn="base">
              <a:spcBef>
                <a:spcPct val="0"/>
              </a:spcBef>
              <a:spcAft>
                <a:spcPct val="0"/>
              </a:spcAft>
            </a:pPr>
            <a:r>
              <a:rPr lang="it-IT" sz="2400" b="1" dirty="0" err="1">
                <a:solidFill>
                  <a:srgbClr val="00FFFF"/>
                </a:solidFill>
                <a:latin typeface="Times New Roman" pitchFamily="18" charset="0"/>
                <a:cs typeface="Times New Roman" pitchFamily="18" charset="0"/>
              </a:rPr>
              <a:t>Ammiano</a:t>
            </a:r>
            <a:r>
              <a:rPr lang="it-IT" sz="2400" b="1" dirty="0">
                <a:solidFill>
                  <a:srgbClr val="00FFFF"/>
                </a:solidFill>
                <a:latin typeface="Times New Roman" pitchFamily="18" charset="0"/>
                <a:cs typeface="Times New Roman" pitchFamily="18" charset="0"/>
              </a:rPr>
              <a:t> Marcellino, </a:t>
            </a:r>
            <a:r>
              <a:rPr lang="it-IT" sz="2400" b="1" i="1" dirty="0">
                <a:solidFill>
                  <a:srgbClr val="00FFFF"/>
                </a:solidFill>
                <a:latin typeface="Times New Roman" pitchFamily="18" charset="0"/>
                <a:cs typeface="Times New Roman" pitchFamily="18" charset="0"/>
              </a:rPr>
              <a:t>Storia</a:t>
            </a:r>
            <a:r>
              <a:rPr lang="it-IT" sz="2400" b="1" dirty="0">
                <a:solidFill>
                  <a:srgbClr val="00FFFF"/>
                </a:solidFill>
                <a:latin typeface="Times New Roman" pitchFamily="18" charset="0"/>
                <a:cs typeface="Times New Roman" pitchFamily="18" charset="0"/>
              </a:rPr>
              <a:t>, XXXI, 6,5,6</a:t>
            </a:r>
          </a:p>
          <a:p>
            <a:pPr algn="ctr" fontAlgn="base">
              <a:spcBef>
                <a:spcPct val="0"/>
              </a:spcBef>
              <a:spcAft>
                <a:spcPct val="0"/>
              </a:spcAft>
            </a:pPr>
            <a:endParaRPr lang="it-IT" sz="2400"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1306281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 y="0"/>
            <a:ext cx="9139428" cy="6861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362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0"/>
            <a:ext cx="103654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44932" y="5589236"/>
            <a:ext cx="634039" cy="963251"/>
          </a:xfrm>
          <a:prstGeom prst="rect">
            <a:avLst/>
          </a:prstGeom>
          <a:solidFill>
            <a:srgbClr val="C00000"/>
          </a:solidFill>
          <a:ln>
            <a:noFill/>
          </a:ln>
          <a:effectLst/>
        </p:spPr>
      </p:pic>
      <p:sp>
        <p:nvSpPr>
          <p:cNvPr id="4" name="CasellaDiTesto 3"/>
          <p:cNvSpPr txBox="1"/>
          <p:nvPr/>
        </p:nvSpPr>
        <p:spPr>
          <a:xfrm>
            <a:off x="8303333" y="6552488"/>
            <a:ext cx="917239" cy="338554"/>
          </a:xfrm>
          <a:prstGeom prst="rect">
            <a:avLst/>
          </a:prstGeom>
          <a:noFill/>
        </p:spPr>
        <p:txBody>
          <a:bodyPr wrap="none" rtlCol="0">
            <a:spAutoFit/>
          </a:bodyPr>
          <a:lstStyle/>
          <a:p>
            <a:pPr algn="ctr"/>
            <a:r>
              <a:rPr lang="it-IT" sz="800" b="1" dirty="0" smtClean="0">
                <a:solidFill>
                  <a:srgbClr val="FCDEB6"/>
                </a:solidFill>
                <a:latin typeface="Times New Roman" pitchFamily="18" charset="0"/>
                <a:cs typeface="Times New Roman" pitchFamily="18" charset="0"/>
              </a:rPr>
              <a:t>Michela Zucca</a:t>
            </a:r>
          </a:p>
          <a:p>
            <a:pPr algn="ctr"/>
            <a:r>
              <a:rPr lang="it-IT" sz="800" b="1" dirty="0" smtClean="0">
                <a:solidFill>
                  <a:srgbClr val="FCDEB6"/>
                </a:solidFill>
                <a:latin typeface="Times New Roman" pitchFamily="18" charset="0"/>
                <a:cs typeface="Times New Roman" pitchFamily="18" charset="0"/>
              </a:rPr>
              <a:t>Servizi Culturali</a:t>
            </a:r>
            <a:endParaRPr lang="it-IT" sz="800" b="1" dirty="0">
              <a:solidFill>
                <a:srgbClr val="FCDEB6"/>
              </a:solidFill>
              <a:latin typeface="Times New Roman" pitchFamily="18" charset="0"/>
              <a:cs typeface="Times New Roman" pitchFamily="18" charset="0"/>
            </a:endParaRPr>
          </a:p>
        </p:txBody>
      </p:sp>
      <p:sp>
        <p:nvSpPr>
          <p:cNvPr id="6" name="Rettangolo 5"/>
          <p:cNvSpPr/>
          <p:nvPr/>
        </p:nvSpPr>
        <p:spPr>
          <a:xfrm>
            <a:off x="77410" y="548680"/>
            <a:ext cx="8856984" cy="5632311"/>
          </a:xfrm>
          <a:prstGeom prst="rect">
            <a:avLst/>
          </a:prstGeom>
        </p:spPr>
        <p:txBody>
          <a:bodyPr wrap="square">
            <a:spAutoFit/>
          </a:bodyPr>
          <a:lstStyle/>
          <a:p>
            <a:pPr lvl="0" algn="ctr" fontAlgn="base">
              <a:spcBef>
                <a:spcPct val="0"/>
              </a:spcBef>
              <a:spcAft>
                <a:spcPct val="0"/>
              </a:spcAft>
            </a:pPr>
            <a:r>
              <a:rPr lang="it-IT" sz="3600" b="1" dirty="0" smtClean="0">
                <a:solidFill>
                  <a:srgbClr val="00FFFF"/>
                </a:solidFill>
                <a:latin typeface="Times New Roman" pitchFamily="18" charset="0"/>
              </a:rPr>
              <a:t>Soprattutto le donne, i accolgono i «barbari» a braccia aperte e li fanno entrare…. </a:t>
            </a:r>
            <a:endParaRPr lang="it-IT" sz="3600" b="1" dirty="0">
              <a:solidFill>
                <a:srgbClr val="00FFFF"/>
              </a:solidFill>
              <a:latin typeface="Times New Roman" pitchFamily="18" charset="0"/>
            </a:endParaRPr>
          </a:p>
          <a:p>
            <a:pPr lvl="0" algn="ctr" fontAlgn="base">
              <a:spcBef>
                <a:spcPct val="0"/>
              </a:spcBef>
              <a:spcAft>
                <a:spcPct val="0"/>
              </a:spcAft>
            </a:pPr>
            <a:endParaRPr lang="it-IT" b="1" dirty="0">
              <a:solidFill>
                <a:srgbClr val="00FFFF"/>
              </a:solidFill>
              <a:latin typeface="Times New Roman" pitchFamily="18" charset="0"/>
            </a:endParaRPr>
          </a:p>
          <a:p>
            <a:pPr lvl="0" algn="ctr" fontAlgn="base">
              <a:spcBef>
                <a:spcPct val="0"/>
              </a:spcBef>
              <a:spcAft>
                <a:spcPct val="0"/>
              </a:spcAft>
            </a:pPr>
            <a:r>
              <a:rPr lang="it-IT" b="1" dirty="0">
                <a:solidFill>
                  <a:srgbClr val="00FFFF"/>
                </a:solidFill>
                <a:latin typeface="Times New Roman" pitchFamily="18" charset="0"/>
              </a:rPr>
              <a:t>E intanto i poveri, le vedove e gli orfani, spogliati e oppressi erano giunti a un punto di disperazione tale che molti, pur appartenendo a famiglie note e avendo ricevuto una buona educazione, erano costretti a cercare rifugio presso i nemici del popolo romano per non rimanere vittime di ingiuste persecuzioni. Essi si recavano presso i barbari in cerca dell’umanità romana, perché non potevano sopportare presso </a:t>
            </a:r>
            <a:r>
              <a:rPr lang="it-IT" b="1" dirty="0" err="1">
                <a:solidFill>
                  <a:srgbClr val="00FFFF"/>
                </a:solidFill>
                <a:latin typeface="Times New Roman" pitchFamily="18" charset="0"/>
              </a:rPr>
              <a:t>ri</a:t>
            </a:r>
            <a:r>
              <a:rPr lang="it-IT" b="1" dirty="0">
                <a:solidFill>
                  <a:srgbClr val="00FFFF"/>
                </a:solidFill>
                <a:latin typeface="Times New Roman" pitchFamily="18" charset="0"/>
              </a:rPr>
              <a:t> Romani l’inumanità barbara. Sebbene essi fossero estranei, per lingua, ai barbari presso i quali fuggivano, sebbene fossero colpiti dal loro basso livello di vita, nonostante tutto risultava loro più facile abituarsi ai costumi barbari che sopportare l’ingiusta crudeltà dei Romani. Essi si mettevano al servizio dei Goti o dei </a:t>
            </a:r>
            <a:r>
              <a:rPr lang="it-IT" b="1" dirty="0" err="1">
                <a:solidFill>
                  <a:srgbClr val="00FFFF"/>
                </a:solidFill>
                <a:latin typeface="Times New Roman" pitchFamily="18" charset="0"/>
              </a:rPr>
              <a:t>Bagaudi</a:t>
            </a:r>
            <a:r>
              <a:rPr lang="it-IT" b="1" dirty="0">
                <a:solidFill>
                  <a:srgbClr val="00FFFF"/>
                </a:solidFill>
                <a:latin typeface="Times New Roman" pitchFamily="18" charset="0"/>
              </a:rPr>
              <a:t> e non se ne pentivano, preferendo vivere liberamente col nome di schiavi, piuttosto che essere schiavi col nome di liberi.</a:t>
            </a:r>
          </a:p>
          <a:p>
            <a:pPr lvl="0" algn="ctr" fontAlgn="base">
              <a:spcBef>
                <a:spcPct val="0"/>
              </a:spcBef>
              <a:spcAft>
                <a:spcPct val="0"/>
              </a:spcAft>
            </a:pPr>
            <a:endParaRPr lang="it-IT" b="1" dirty="0">
              <a:solidFill>
                <a:srgbClr val="00FFFF"/>
              </a:solidFill>
              <a:latin typeface="Times New Roman" pitchFamily="18" charset="0"/>
            </a:endParaRPr>
          </a:p>
          <a:p>
            <a:pPr lvl="0" algn="ctr" fontAlgn="base">
              <a:spcBef>
                <a:spcPct val="0"/>
              </a:spcBef>
              <a:spcAft>
                <a:spcPct val="0"/>
              </a:spcAft>
            </a:pPr>
            <a:r>
              <a:rPr lang="it-IT" b="1" dirty="0">
                <a:solidFill>
                  <a:srgbClr val="00FFFF"/>
                </a:solidFill>
                <a:latin typeface="Times New Roman" pitchFamily="18" charset="0"/>
              </a:rPr>
              <a:t>Salviano, </a:t>
            </a:r>
            <a:r>
              <a:rPr lang="it-IT" b="1" i="1" dirty="0">
                <a:solidFill>
                  <a:srgbClr val="00FFFF"/>
                </a:solidFill>
                <a:latin typeface="Times New Roman" pitchFamily="18" charset="0"/>
              </a:rPr>
              <a:t>De </a:t>
            </a:r>
            <a:r>
              <a:rPr lang="it-IT" b="1" i="1" dirty="0" err="1">
                <a:solidFill>
                  <a:srgbClr val="00FFFF"/>
                </a:solidFill>
                <a:latin typeface="Times New Roman" pitchFamily="18" charset="0"/>
              </a:rPr>
              <a:t>Gubernatione</a:t>
            </a:r>
            <a:r>
              <a:rPr lang="it-IT" b="1" i="1" dirty="0">
                <a:solidFill>
                  <a:srgbClr val="00FFFF"/>
                </a:solidFill>
                <a:latin typeface="Times New Roman" pitchFamily="18" charset="0"/>
              </a:rPr>
              <a:t> dei</a:t>
            </a:r>
            <a:r>
              <a:rPr lang="it-IT" b="1" dirty="0">
                <a:solidFill>
                  <a:srgbClr val="00FFFF"/>
                </a:solidFill>
                <a:latin typeface="Times New Roman" pitchFamily="18" charset="0"/>
              </a:rPr>
              <a:t>, V, V sec</a:t>
            </a:r>
            <a:r>
              <a:rPr lang="it-IT" b="1" dirty="0">
                <a:solidFill>
                  <a:srgbClr val="008000"/>
                </a:solidFill>
                <a:latin typeface="Times New Roman" pitchFamily="18" charset="0"/>
              </a:rPr>
              <a:t>.  </a:t>
            </a:r>
          </a:p>
        </p:txBody>
      </p:sp>
    </p:spTree>
    <p:extLst>
      <p:ext uri="{BB962C8B-B14F-4D97-AF65-F5344CB8AC3E}">
        <p14:creationId xmlns:p14="http://schemas.microsoft.com/office/powerpoint/2010/main" val="71587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17583" cy="6022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44932" y="5589236"/>
            <a:ext cx="634039" cy="963251"/>
          </a:xfrm>
          <a:prstGeom prst="rect">
            <a:avLst/>
          </a:prstGeom>
          <a:solidFill>
            <a:srgbClr val="C00000"/>
          </a:solidFill>
          <a:ln>
            <a:noFill/>
          </a:ln>
          <a:effectLst/>
        </p:spPr>
      </p:pic>
      <p:sp>
        <p:nvSpPr>
          <p:cNvPr id="4" name="CasellaDiTesto 3"/>
          <p:cNvSpPr txBox="1"/>
          <p:nvPr/>
        </p:nvSpPr>
        <p:spPr>
          <a:xfrm>
            <a:off x="8317758" y="6552487"/>
            <a:ext cx="888385"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5" name="CasellaDiTesto 4"/>
          <p:cNvSpPr txBox="1"/>
          <p:nvPr/>
        </p:nvSpPr>
        <p:spPr>
          <a:xfrm>
            <a:off x="0" y="5229200"/>
            <a:ext cx="8444932" cy="1323439"/>
          </a:xfrm>
          <a:prstGeom prst="rect">
            <a:avLst/>
          </a:prstGeom>
          <a:noFill/>
        </p:spPr>
        <p:txBody>
          <a:bodyPr wrap="square" rtlCol="0">
            <a:spAutoFit/>
          </a:bodyPr>
          <a:lstStyle/>
          <a:p>
            <a:r>
              <a:rPr lang="it-IT" sz="2000" b="1" dirty="0" smtClean="0">
                <a:solidFill>
                  <a:srgbClr val="C00000"/>
                </a:solidFill>
                <a:latin typeface="Times New Roman" pitchFamily="18" charset="0"/>
                <a:cs typeface="Times New Roman" pitchFamily="18" charset="0"/>
              </a:rPr>
              <a:t>Anche se la storia del potere tramanda soltanto echi di battaglie, saccheggi e massacri, la memoria popolare ò ben diversa: Attila è un grande re, giudice eccezionale e giusto, e ancora oggi, in Friuli (l’unica regione italiana dove abbia effettivamente vissuto) molti bambini vengono chiamati Attila…..</a:t>
            </a:r>
            <a:endParaRPr lang="it-IT" sz="20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36262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0"/>
            <a:ext cx="103654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444932" y="5589236"/>
            <a:ext cx="634039" cy="963251"/>
          </a:xfrm>
          <a:prstGeom prst="rect">
            <a:avLst/>
          </a:prstGeom>
          <a:solidFill>
            <a:srgbClr val="C00000"/>
          </a:solidFill>
          <a:ln>
            <a:noFill/>
          </a:ln>
          <a:effectLst/>
        </p:spPr>
      </p:pic>
      <p:sp>
        <p:nvSpPr>
          <p:cNvPr id="4" name="CasellaDiTesto 3"/>
          <p:cNvSpPr txBox="1"/>
          <p:nvPr/>
        </p:nvSpPr>
        <p:spPr>
          <a:xfrm>
            <a:off x="8303333" y="6552488"/>
            <a:ext cx="917239" cy="338554"/>
          </a:xfrm>
          <a:prstGeom prst="rect">
            <a:avLst/>
          </a:prstGeom>
          <a:noFill/>
        </p:spPr>
        <p:txBody>
          <a:bodyPr wrap="none" rtlCol="0">
            <a:spAutoFit/>
          </a:bodyPr>
          <a:lstStyle/>
          <a:p>
            <a:pPr algn="ctr"/>
            <a:r>
              <a:rPr lang="it-IT" sz="800" b="1" dirty="0" smtClean="0">
                <a:solidFill>
                  <a:srgbClr val="FCDEB6"/>
                </a:solidFill>
                <a:latin typeface="Times New Roman" pitchFamily="18" charset="0"/>
                <a:cs typeface="Times New Roman" pitchFamily="18" charset="0"/>
              </a:rPr>
              <a:t>Michela Zucca</a:t>
            </a:r>
          </a:p>
          <a:p>
            <a:pPr algn="ctr"/>
            <a:r>
              <a:rPr lang="it-IT" sz="800" b="1" dirty="0" smtClean="0">
                <a:solidFill>
                  <a:srgbClr val="FCDEB6"/>
                </a:solidFill>
                <a:latin typeface="Times New Roman" pitchFamily="18" charset="0"/>
                <a:cs typeface="Times New Roman" pitchFamily="18" charset="0"/>
              </a:rPr>
              <a:t>Servizi Culturali</a:t>
            </a:r>
            <a:endParaRPr lang="it-IT" sz="800" b="1" dirty="0">
              <a:solidFill>
                <a:srgbClr val="FCDEB6"/>
              </a:solidFill>
              <a:latin typeface="Times New Roman" pitchFamily="18" charset="0"/>
              <a:cs typeface="Times New Roman" pitchFamily="18" charset="0"/>
            </a:endParaRPr>
          </a:p>
        </p:txBody>
      </p:sp>
      <p:sp>
        <p:nvSpPr>
          <p:cNvPr id="6" name="Rettangolo 5"/>
          <p:cNvSpPr/>
          <p:nvPr/>
        </p:nvSpPr>
        <p:spPr>
          <a:xfrm>
            <a:off x="107504" y="404664"/>
            <a:ext cx="8784976" cy="5601533"/>
          </a:xfrm>
          <a:prstGeom prst="rect">
            <a:avLst/>
          </a:prstGeom>
        </p:spPr>
        <p:txBody>
          <a:bodyPr wrap="square">
            <a:spAutoFit/>
          </a:bodyPr>
          <a:lstStyle/>
          <a:p>
            <a:pPr algn="ctr" fontAlgn="base">
              <a:spcBef>
                <a:spcPct val="0"/>
              </a:spcBef>
              <a:spcAft>
                <a:spcPct val="0"/>
              </a:spcAft>
            </a:pPr>
            <a:r>
              <a:rPr lang="it-IT" sz="2800" b="1" i="1" dirty="0">
                <a:solidFill>
                  <a:srgbClr val="00FFFF"/>
                </a:solidFill>
                <a:latin typeface="Times New Roman" pitchFamily="18" charset="0"/>
                <a:cs typeface="Times New Roman" pitchFamily="18" charset="0"/>
              </a:rPr>
              <a:t>Quando Onoria, sorella dell' imperatore Valentiniano, gli inviò il proprio anello e una richiesta d' aiuto per sottrarsi alle nozze con un senatore, Attila considerò la cosa una proposta di matrimonio e puntò dritto sull' </a:t>
            </a:r>
            <a:r>
              <a:rPr lang="it-IT" sz="2800" b="1" i="1" dirty="0" smtClean="0">
                <a:solidFill>
                  <a:srgbClr val="00FFFF"/>
                </a:solidFill>
                <a:latin typeface="Times New Roman" pitchFamily="18" charset="0"/>
                <a:cs typeface="Times New Roman" pitchFamily="18" charset="0"/>
              </a:rPr>
              <a:t>Italia…. </a:t>
            </a:r>
            <a:endParaRPr lang="it-IT" sz="2800" b="1" dirty="0">
              <a:solidFill>
                <a:srgbClr val="00FFFF"/>
              </a:solidFill>
              <a:latin typeface="Times New Roman" pitchFamily="18" charset="0"/>
              <a:cs typeface="Times New Roman" pitchFamily="18" charset="0"/>
            </a:endParaRPr>
          </a:p>
          <a:p>
            <a:pPr lvl="0" algn="ctr" fontAlgn="base">
              <a:spcBef>
                <a:spcPct val="0"/>
              </a:spcBef>
              <a:spcAft>
                <a:spcPct val="0"/>
              </a:spcAft>
            </a:pPr>
            <a:r>
              <a:rPr lang="it-IT" sz="3600" b="1" dirty="0" smtClean="0">
                <a:solidFill>
                  <a:srgbClr val="00FFFF"/>
                </a:solidFill>
                <a:latin typeface="Times New Roman" pitchFamily="18" charset="0"/>
              </a:rPr>
              <a:t> </a:t>
            </a:r>
            <a:endParaRPr lang="it-IT" sz="3600" b="1" dirty="0">
              <a:solidFill>
                <a:srgbClr val="00FFFF"/>
              </a:solidFill>
              <a:latin typeface="Times New Roman" pitchFamily="18" charset="0"/>
            </a:endParaRPr>
          </a:p>
          <a:p>
            <a:pPr lvl="0" algn="ctr" fontAlgn="base">
              <a:spcBef>
                <a:spcPct val="0"/>
              </a:spcBef>
              <a:spcAft>
                <a:spcPct val="0"/>
              </a:spcAft>
            </a:pPr>
            <a:endParaRPr lang="it-IT" b="1" dirty="0">
              <a:solidFill>
                <a:srgbClr val="00FFFF"/>
              </a:solidFill>
              <a:latin typeface="Times New Roman" pitchFamily="18" charset="0"/>
            </a:endParaRPr>
          </a:p>
          <a:p>
            <a:pPr lvl="0" algn="ctr" fontAlgn="base">
              <a:spcBef>
                <a:spcPct val="0"/>
              </a:spcBef>
              <a:spcAft>
                <a:spcPct val="0"/>
              </a:spcAft>
            </a:pPr>
            <a:r>
              <a:rPr lang="it-IT" b="1" dirty="0" smtClean="0">
                <a:solidFill>
                  <a:srgbClr val="00FFFF"/>
                </a:solidFill>
                <a:latin typeface="Times New Roman" pitchFamily="18" charset="0"/>
              </a:rPr>
              <a:t> </a:t>
            </a:r>
            <a:r>
              <a:rPr lang="it-IT" sz="2400" b="1" dirty="0" smtClean="0">
                <a:solidFill>
                  <a:srgbClr val="00FFFF"/>
                </a:solidFill>
                <a:latin typeface="Times New Roman" pitchFamily="18" charset="0"/>
              </a:rPr>
              <a:t>La condizione delle donne nelle società «barbariche» è sicuramente molto più egualitaria: i «barbari» rappresentano l’ultima ondata migratoria di tribù nordico-asiatiche che avevano la stessa matrice culturale delle popolazioni di origine celtica. Furono probabilmente le donne a scegliere di non mandare a combattere i propri uomini, e di accogliere gli stranieri. Molti poi se li sposarono: per il matrimonio di diritto germanico si sollevarono le genti del Bergamasco fino al XVI secolo. </a:t>
            </a:r>
            <a:endParaRPr lang="it-IT" sz="2400" b="1" dirty="0">
              <a:solidFill>
                <a:srgbClr val="00FFFF"/>
              </a:solidFill>
              <a:latin typeface="Times New Roman" pitchFamily="18" charset="0"/>
            </a:endParaRPr>
          </a:p>
        </p:txBody>
      </p:sp>
    </p:spTree>
    <p:extLst>
      <p:ext uri="{BB962C8B-B14F-4D97-AF65-F5344CB8AC3E}">
        <p14:creationId xmlns:p14="http://schemas.microsoft.com/office/powerpoint/2010/main" val="119302714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770</TotalTime>
  <Words>3019</Words>
  <Application>Microsoft Office PowerPoint</Application>
  <PresentationFormat>Presentazione su schermo (4:3)</PresentationFormat>
  <Paragraphs>220</Paragraphs>
  <Slides>41</Slides>
  <Notes>0</Notes>
  <HiddenSlides>0</HiddenSlides>
  <MMClips>0</MMClips>
  <ScaleCrop>false</ScaleCrop>
  <HeadingPairs>
    <vt:vector size="4" baseType="variant">
      <vt:variant>
        <vt:lpstr>Tema</vt:lpstr>
      </vt:variant>
      <vt:variant>
        <vt:i4>1</vt:i4>
      </vt:variant>
      <vt:variant>
        <vt:lpstr>Titoli diapositive</vt:lpstr>
      </vt:variant>
      <vt:variant>
        <vt:i4>41</vt:i4>
      </vt:variant>
    </vt:vector>
  </HeadingPairs>
  <TitlesOfParts>
    <vt:vector size="42"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44</cp:revision>
  <dcterms:created xsi:type="dcterms:W3CDTF">2012-10-22T11:32:47Z</dcterms:created>
  <dcterms:modified xsi:type="dcterms:W3CDTF">2012-10-23T12:36:06Z</dcterms:modified>
</cp:coreProperties>
</file>