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sldIdLst>
    <p:sldId id="268" r:id="rId3"/>
    <p:sldId id="259" r:id="rId4"/>
    <p:sldId id="272" r:id="rId5"/>
    <p:sldId id="271" r:id="rId6"/>
    <p:sldId id="273" r:id="rId7"/>
    <p:sldId id="275" r:id="rId8"/>
    <p:sldId id="286" r:id="rId9"/>
    <p:sldId id="274" r:id="rId10"/>
    <p:sldId id="287" r:id="rId11"/>
    <p:sldId id="288" r:id="rId12"/>
    <p:sldId id="289" r:id="rId13"/>
    <p:sldId id="297" r:id="rId14"/>
    <p:sldId id="300" r:id="rId15"/>
    <p:sldId id="299" r:id="rId16"/>
    <p:sldId id="302" r:id="rId17"/>
    <p:sldId id="303" r:id="rId18"/>
    <p:sldId id="304" r:id="rId19"/>
    <p:sldId id="290" r:id="rId20"/>
    <p:sldId id="292" r:id="rId21"/>
    <p:sldId id="294" r:id="rId22"/>
    <p:sldId id="301" r:id="rId23"/>
    <p:sldId id="277" r:id="rId24"/>
    <p:sldId id="276" r:id="rId25"/>
    <p:sldId id="283" r:id="rId26"/>
    <p:sldId id="279" r:id="rId27"/>
    <p:sldId id="281" r:id="rId28"/>
    <p:sldId id="285" r:id="rId29"/>
    <p:sldId id="284" r:id="rId30"/>
    <p:sldId id="282" r:id="rId31"/>
    <p:sldId id="278" r:id="rId32"/>
    <p:sldId id="260" r:id="rId33"/>
    <p:sldId id="306" r:id="rId34"/>
    <p:sldId id="312" r:id="rId35"/>
    <p:sldId id="313" r:id="rId36"/>
    <p:sldId id="305" r:id="rId37"/>
    <p:sldId id="307" r:id="rId38"/>
    <p:sldId id="308" r:id="rId39"/>
    <p:sldId id="309" r:id="rId40"/>
    <p:sldId id="310" r:id="rId41"/>
    <p:sldId id="264" r:id="rId42"/>
    <p:sldId id="311" r:id="rId43"/>
    <p:sldId id="258" r:id="rId44"/>
    <p:sldId id="257" r:id="rId4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37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B9E8868-7CE3-4874-BFA5-49B6C39BA69F}" type="datetimeFigureOut">
              <a:rPr lang="it-IT" smtClean="0"/>
              <a:t>29/10/2012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864481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B9E8868-7CE3-4874-BFA5-49B6C39BA69F}" type="datetimeFigureOut">
              <a:rPr lang="it-IT" smtClean="0"/>
              <a:t>29/10/2012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184534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B9E8868-7CE3-4874-BFA5-49B6C39BA69F}" type="datetimeFigureOut">
              <a:rPr lang="it-IT" smtClean="0"/>
              <a:t>29/10/2012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418999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40845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9954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06977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05326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48276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719011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43680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55615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B9E8868-7CE3-4874-BFA5-49B6C39BA69F}" type="datetimeFigureOut">
              <a:rPr lang="it-IT" smtClean="0"/>
              <a:t>29/10/2012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425361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179078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496084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1480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B9E8868-7CE3-4874-BFA5-49B6C39BA69F}" type="datetimeFigureOut">
              <a:rPr lang="it-IT" smtClean="0"/>
              <a:t>29/10/2012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1584366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B9E8868-7CE3-4874-BFA5-49B6C39BA69F}" type="datetimeFigureOut">
              <a:rPr lang="it-IT" smtClean="0"/>
              <a:t>29/10/2012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731140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B9E8868-7CE3-4874-BFA5-49B6C39BA69F}" type="datetimeFigureOut">
              <a:rPr lang="it-IT" smtClean="0"/>
              <a:t>29/10/2012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1073810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B9E8868-7CE3-4874-BFA5-49B6C39BA69F}" type="datetimeFigureOut">
              <a:rPr lang="it-IT" smtClean="0"/>
              <a:t>29/10/2012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863594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B9E8868-7CE3-4874-BFA5-49B6C39BA69F}" type="datetimeFigureOut">
              <a:rPr lang="it-IT" smtClean="0"/>
              <a:t>29/10/2012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117152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B9E8868-7CE3-4874-BFA5-49B6C39BA69F}" type="datetimeFigureOut">
              <a:rPr lang="it-IT" smtClean="0"/>
              <a:t>29/10/2012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1892692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B9E8868-7CE3-4874-BFA5-49B6C39BA69F}" type="datetimeFigureOut">
              <a:rPr lang="it-IT" smtClean="0"/>
              <a:t>29/10/2012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1D174F3-7ABD-40EF-84DD-3B7538509881}" type="slidenum">
              <a:rPr lang="it-IT" smtClean="0"/>
              <a:t>‹N›</a:t>
            </a:fld>
            <a:endParaRPr lang="it-IT"/>
          </a:p>
        </p:txBody>
      </p:sp>
    </p:spTree>
    <p:extLst>
      <p:ext uri="{BB962C8B-B14F-4D97-AF65-F5344CB8AC3E}">
        <p14:creationId xmlns:p14="http://schemas.microsoft.com/office/powerpoint/2010/main" val="1485472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E8868-7CE3-4874-BFA5-49B6C39BA69F}" type="datetimeFigureOut">
              <a:rPr lang="it-IT" smtClean="0"/>
              <a:t>29/10/2012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174F3-7ABD-40EF-84DD-3B7538509881}" type="slidenum">
              <a:rPr lang="it-IT" smtClean="0"/>
              <a:t>‹N›</a:t>
            </a:fld>
            <a:endParaRPr lang="it-IT"/>
          </a:p>
        </p:txBody>
      </p:sp>
    </p:spTree>
    <p:extLst>
      <p:ext uri="{BB962C8B-B14F-4D97-AF65-F5344CB8AC3E}">
        <p14:creationId xmlns:p14="http://schemas.microsoft.com/office/powerpoint/2010/main" val="544939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E8868-7CE3-4874-BFA5-49B6C39BA69F}" type="datetimeFigureOut">
              <a:rPr lang="it-IT">
                <a:solidFill>
                  <a:prstClr val="black">
                    <a:tint val="75000"/>
                  </a:prstClr>
                </a:solidFill>
              </a:rPr>
              <a:pPr/>
              <a:t>29/10/2012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174F3-7ABD-40EF-84DD-3B7538509881}" type="slidenum">
              <a:rPr lang="it-IT">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281485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a:solidFill>
                  <a:srgbClr val="FFFFCC"/>
                </a:solidFill>
                <a:latin typeface="Times New Roman" pitchFamily="18" charset="0"/>
                <a:cs typeface="Times New Roman" pitchFamily="18" charset="0"/>
              </a:rPr>
              <a:t>Michela Zucca</a:t>
            </a:r>
          </a:p>
          <a:p>
            <a:pPr algn="ctr"/>
            <a:r>
              <a:rPr lang="it-IT" sz="800" b="1" dirty="0">
                <a:solidFill>
                  <a:srgbClr val="FFFFCC"/>
                </a:solidFill>
                <a:latin typeface="Times New Roman" pitchFamily="18" charset="0"/>
                <a:cs typeface="Times New Roman" pitchFamily="18" charset="0"/>
              </a:rPr>
              <a:t>Servizi culturali</a:t>
            </a:r>
          </a:p>
        </p:txBody>
      </p:sp>
      <p:sp>
        <p:nvSpPr>
          <p:cNvPr id="6" name="CasellaDiTesto 5"/>
          <p:cNvSpPr txBox="1"/>
          <p:nvPr/>
        </p:nvSpPr>
        <p:spPr>
          <a:xfrm>
            <a:off x="971600" y="1196752"/>
            <a:ext cx="7357752" cy="4647426"/>
          </a:xfrm>
          <a:prstGeom prst="rect">
            <a:avLst/>
          </a:prstGeom>
          <a:noFill/>
        </p:spPr>
        <p:txBody>
          <a:bodyPr wrap="square" rtlCol="0">
            <a:spAutoFit/>
          </a:bodyPr>
          <a:lstStyle/>
          <a:p>
            <a:pPr algn="ctr"/>
            <a:r>
              <a:rPr lang="it-IT" sz="4000" b="1" dirty="0">
                <a:solidFill>
                  <a:srgbClr val="FFFFCC"/>
                </a:solidFill>
                <a:latin typeface="Times New Roman" pitchFamily="18" charset="0"/>
                <a:cs typeface="Times New Roman" pitchFamily="18" charset="0"/>
              </a:rPr>
              <a:t>L’EPOCA DEI LUMI E LA SCONFITTA DELLE DONNE</a:t>
            </a:r>
          </a:p>
          <a:p>
            <a:pPr algn="ctr"/>
            <a:endParaRPr lang="it-IT" sz="4000" b="1" dirty="0">
              <a:solidFill>
                <a:srgbClr val="FFFFCC"/>
              </a:solidFill>
              <a:latin typeface="Times New Roman" pitchFamily="18" charset="0"/>
              <a:cs typeface="Times New Roman" pitchFamily="18" charset="0"/>
            </a:endParaRPr>
          </a:p>
          <a:p>
            <a:pPr algn="ctr"/>
            <a:r>
              <a:rPr lang="it-IT" sz="8800" b="1" i="1" dirty="0">
                <a:solidFill>
                  <a:srgbClr val="FFFFCC"/>
                </a:solidFill>
                <a:latin typeface="Times New Roman" pitchFamily="18" charset="0"/>
                <a:cs typeface="Times New Roman" pitchFamily="18" charset="0"/>
              </a:rPr>
              <a:t>BORGHESI E PROLETARIE </a:t>
            </a:r>
          </a:p>
        </p:txBody>
      </p:sp>
    </p:spTree>
    <p:extLst>
      <p:ext uri="{BB962C8B-B14F-4D97-AF65-F5344CB8AC3E}">
        <p14:creationId xmlns:p14="http://schemas.microsoft.com/office/powerpoint/2010/main" val="601128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8120063" y="-54461"/>
            <a:ext cx="1023937" cy="6986528"/>
          </a:xfrm>
          <a:prstGeom prst="rect">
            <a:avLst/>
          </a:prstGeom>
          <a:solidFill>
            <a:schemeClr val="tx1"/>
          </a:solidFill>
        </p:spPr>
        <p:txBody>
          <a:bodyPr wrap="square" rtlCol="0">
            <a:spAutoFit/>
          </a:bodyPr>
          <a:lstStyle/>
          <a:p>
            <a:r>
              <a:rPr lang="it-IT" sz="2800" b="1" dirty="0" smtClean="0">
                <a:solidFill>
                  <a:srgbClr val="FFFFCC"/>
                </a:solidFill>
                <a:latin typeface="Times New Roman" pitchFamily="18" charset="0"/>
                <a:cs typeface="Times New Roman" pitchFamily="18" charset="0"/>
              </a:rPr>
              <a:t>Per le bimbe gli insegnamenti vengono per imitazione delle più anziane.     </a:t>
            </a:r>
            <a:endParaRPr lang="it-IT" sz="2800" b="1" dirty="0">
              <a:solidFill>
                <a:srgbClr val="FFFFCC"/>
              </a:solidFill>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3"/>
            <a:ext cx="81200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064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33187" y="5998194"/>
            <a:ext cx="9137037" cy="830997"/>
          </a:xfrm>
          <a:prstGeom prst="rect">
            <a:avLst/>
          </a:prstGeom>
          <a:solidFill>
            <a:schemeClr val="tx1"/>
          </a:solidFill>
        </p:spPr>
        <p:txBody>
          <a:bodyPr wrap="square" rtlCol="0">
            <a:spAutoFit/>
          </a:bodyPr>
          <a:lstStyle/>
          <a:p>
            <a:r>
              <a:rPr lang="it-IT" sz="2400" b="1" dirty="0" smtClean="0">
                <a:solidFill>
                  <a:srgbClr val="FFFFCC"/>
                </a:solidFill>
                <a:latin typeface="Times New Roman" pitchFamily="18" charset="0"/>
                <a:cs typeface="Times New Roman" pitchFamily="18" charset="0"/>
              </a:rPr>
              <a:t>Le donne vivono praticamente solo fra loro, e iniziano a lavorare appena camminano, aiutando in casa e curando i fratelli piccoli.     </a:t>
            </a:r>
            <a:endParaRPr lang="it-IT" sz="2400" b="1" dirty="0">
              <a:solidFill>
                <a:srgbClr val="FFFFCC"/>
              </a:solidFill>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 y="4880"/>
            <a:ext cx="9135323" cy="605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944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a:solidFill>
                  <a:srgbClr val="FFFFCC"/>
                </a:solidFill>
                <a:latin typeface="Times New Roman" pitchFamily="18" charset="0"/>
                <a:cs typeface="Times New Roman" pitchFamily="18" charset="0"/>
              </a:rPr>
              <a:t>Michela Zucca</a:t>
            </a:r>
          </a:p>
          <a:p>
            <a:pPr algn="ctr"/>
            <a:r>
              <a:rPr lang="it-IT" sz="800" b="1" dirty="0">
                <a:solidFill>
                  <a:srgbClr val="FFFFCC"/>
                </a:solidFill>
                <a:latin typeface="Times New Roman" pitchFamily="18" charset="0"/>
                <a:cs typeface="Times New Roman" pitchFamily="18" charset="0"/>
              </a:rPr>
              <a:t>Servizi culturali</a:t>
            </a:r>
          </a:p>
        </p:txBody>
      </p:sp>
      <p:sp>
        <p:nvSpPr>
          <p:cNvPr id="6" name="CasellaDiTesto 5"/>
          <p:cNvSpPr txBox="1"/>
          <p:nvPr/>
        </p:nvSpPr>
        <p:spPr>
          <a:xfrm>
            <a:off x="32072" y="-64264"/>
            <a:ext cx="9056116" cy="7017306"/>
          </a:xfrm>
          <a:prstGeom prst="rect">
            <a:avLst/>
          </a:prstGeom>
          <a:noFill/>
        </p:spPr>
        <p:txBody>
          <a:bodyPr wrap="square" rtlCol="0">
            <a:spAutoFit/>
          </a:bodyPr>
          <a:lstStyle/>
          <a:p>
            <a:r>
              <a:rPr lang="it-IT" sz="3000" b="1" dirty="0" smtClean="0">
                <a:solidFill>
                  <a:srgbClr val="FFFFCC"/>
                </a:solidFill>
                <a:latin typeface="Times New Roman"/>
                <a:cs typeface="Times New Roman" pitchFamily="18" charset="0"/>
              </a:rPr>
              <a:t>Nell’ancien regime, di fatto, ci si aspettava che le donne si mantenessero da sole sia prima che dopo il matrimonio: l’idea della donna dipendente come figlia prima, e moglie poi, veniva messa in discussione dalle risorse economiche limitate sia del padre, che del marito a cui poteva aspirare. Così, a differenza delle ragazze di buona condizione, all’età più o meno di dodici anni (ben prima dei coetanei maschi) partiva da casa per guadagnarsi la dote, e stava lontana, in media, dieci-dodici anni. Le ragazze dei paesi mediterranei, invece, dovevano stare a casa ad aspettare di «essere sposate». Il suo futuro dipendeva da quello che riusciva a fare in quel lasso di tempo. Quando aveva messo via un po’ di soldi, tornava per sposarsi. Ma partire era sempre un rischio…..</a:t>
            </a:r>
            <a:endParaRPr lang="it-IT" sz="30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3519753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23782" cy="6009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0" y="5980638"/>
            <a:ext cx="9144000" cy="769441"/>
          </a:xfrm>
          <a:prstGeom prst="rect">
            <a:avLst/>
          </a:prstGeom>
          <a:noFill/>
        </p:spPr>
        <p:txBody>
          <a:bodyPr wrap="square" rtlCol="0">
            <a:spAutoFit/>
          </a:bodyPr>
          <a:lstStyle/>
          <a:p>
            <a:r>
              <a:rPr lang="it-IT" sz="2200" b="1" dirty="0" smtClean="0">
                <a:solidFill>
                  <a:srgbClr val="FFFFCC"/>
                </a:solidFill>
                <a:latin typeface="Times New Roman" pitchFamily="18" charset="0"/>
                <a:cs typeface="Times New Roman" pitchFamily="18" charset="0"/>
              </a:rPr>
              <a:t>Se era fortunata, non rachitica, pulita, di bell’aspetto riusciva ad entrare   nelle cucine  di una casa signorile. Ma doveva riuscire a mantenersi casta....</a:t>
            </a:r>
            <a:endParaRPr lang="it-IT" sz="22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4131916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648" y="-162780"/>
            <a:ext cx="9361040" cy="702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6444208" y="85791"/>
            <a:ext cx="2699792" cy="6494085"/>
          </a:xfrm>
          <a:prstGeom prst="rect">
            <a:avLst/>
          </a:prstGeom>
          <a:noFill/>
        </p:spPr>
        <p:txBody>
          <a:bodyPr wrap="square" rtlCol="0">
            <a:spAutoFit/>
          </a:bodyPr>
          <a:lstStyle/>
          <a:p>
            <a:r>
              <a:rPr lang="it-IT" sz="2600" b="1" dirty="0" smtClean="0">
                <a:solidFill>
                  <a:srgbClr val="FFFFCC"/>
                </a:solidFill>
                <a:latin typeface="Times New Roman" pitchFamily="18" charset="0"/>
                <a:cs typeface="Times New Roman" pitchFamily="18" charset="0"/>
              </a:rPr>
              <a:t>Oppure poteva diventare fantesca di qualche ricca signora, cercando di evitare il più possibile suo marito, i suoi figli e gli uomini che frequentavano la casa. Se rimaneva incinta, veniva cacciata via senza pietà, ed era buttata sulla strada.  </a:t>
            </a:r>
            <a:endParaRPr lang="it-IT" sz="26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4131916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a:solidFill>
                  <a:srgbClr val="FFFFCC"/>
                </a:solidFill>
                <a:latin typeface="Times New Roman" pitchFamily="18" charset="0"/>
                <a:cs typeface="Times New Roman" pitchFamily="18" charset="0"/>
              </a:rPr>
              <a:t>Michela Zucca</a:t>
            </a:r>
          </a:p>
          <a:p>
            <a:pPr algn="ctr"/>
            <a:r>
              <a:rPr lang="it-IT" sz="800" b="1" dirty="0">
                <a:solidFill>
                  <a:srgbClr val="FFFFCC"/>
                </a:solidFill>
                <a:latin typeface="Times New Roman" pitchFamily="18" charset="0"/>
                <a:cs typeface="Times New Roman" pitchFamily="18" charset="0"/>
              </a:rPr>
              <a:t>Servizi culturali</a:t>
            </a:r>
          </a:p>
        </p:txBody>
      </p:sp>
      <p:sp>
        <p:nvSpPr>
          <p:cNvPr id="6" name="CasellaDiTesto 5"/>
          <p:cNvSpPr txBox="1"/>
          <p:nvPr/>
        </p:nvSpPr>
        <p:spPr>
          <a:xfrm>
            <a:off x="7944509" y="32703"/>
            <a:ext cx="1199491" cy="5262979"/>
          </a:xfrm>
          <a:prstGeom prst="rect">
            <a:avLst/>
          </a:prstGeom>
          <a:noFill/>
        </p:spPr>
        <p:txBody>
          <a:bodyPr wrap="square" rtlCol="0">
            <a:spAutoFit/>
          </a:bodyPr>
          <a:lstStyle/>
          <a:p>
            <a:r>
              <a:rPr lang="it-IT" sz="2800" b="1" dirty="0">
                <a:solidFill>
                  <a:srgbClr val="FFFFCC"/>
                </a:solidFill>
                <a:latin typeface="Times New Roman" pitchFamily="18" charset="0"/>
                <a:cs typeface="Times New Roman" pitchFamily="18" charset="0"/>
              </a:rPr>
              <a:t>Spesso fa la lavandaia e riesce a metter via qualcosa per la dote. </a:t>
            </a:r>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8" y="42863"/>
            <a:ext cx="7920037" cy="681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458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a:solidFill>
                  <a:srgbClr val="FFFFCC"/>
                </a:solidFill>
                <a:latin typeface="Times New Roman" pitchFamily="18" charset="0"/>
                <a:cs typeface="Times New Roman" pitchFamily="18" charset="0"/>
              </a:rPr>
              <a:t>Michela Zucca</a:t>
            </a:r>
          </a:p>
          <a:p>
            <a:pPr algn="ctr"/>
            <a:r>
              <a:rPr lang="it-IT" sz="800" b="1" dirty="0">
                <a:solidFill>
                  <a:srgbClr val="FFFFCC"/>
                </a:solidFill>
                <a:latin typeface="Times New Roman" pitchFamily="18" charset="0"/>
                <a:cs typeface="Times New Roman" pitchFamily="18" charset="0"/>
              </a:rPr>
              <a:t>Servizi culturali</a:t>
            </a:r>
          </a:p>
        </p:txBody>
      </p:sp>
      <p:sp>
        <p:nvSpPr>
          <p:cNvPr id="6" name="CasellaDiTesto 5"/>
          <p:cNvSpPr txBox="1"/>
          <p:nvPr/>
        </p:nvSpPr>
        <p:spPr>
          <a:xfrm>
            <a:off x="75874" y="5554616"/>
            <a:ext cx="8320472" cy="1292662"/>
          </a:xfrm>
          <a:prstGeom prst="rect">
            <a:avLst/>
          </a:prstGeom>
          <a:solidFill>
            <a:schemeClr val="tx1"/>
          </a:solidFill>
        </p:spPr>
        <p:txBody>
          <a:bodyPr wrap="square" rtlCol="0">
            <a:spAutoFit/>
          </a:bodyPr>
          <a:lstStyle/>
          <a:p>
            <a:r>
              <a:rPr lang="it-IT" sz="2600" b="1" dirty="0" smtClean="0">
                <a:solidFill>
                  <a:srgbClr val="FFFFCC"/>
                </a:solidFill>
                <a:latin typeface="Times New Roman" pitchFamily="18" charset="0"/>
                <a:cs typeface="Times New Roman" pitchFamily="18" charset="0"/>
              </a:rPr>
              <a:t>Le più brave, riescono a metter via abbastanza da potersi aprire un’osteria con il marito, in cui sfruttare la propria abilità di cuoca, appresa in città. Ma poche ci riescono. </a:t>
            </a:r>
            <a:endParaRPr lang="it-IT" sz="2600" b="1" dirty="0">
              <a:solidFill>
                <a:srgbClr val="FFFFCC"/>
              </a:solidFill>
              <a:latin typeface="Times New Roman" pitchFamily="18" charset="0"/>
              <a:cs typeface="Times New Roman" pitchFamily="18" charset="0"/>
            </a:endParaRP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0" y="0"/>
            <a:ext cx="9145799" cy="5615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8802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a:solidFill>
                  <a:srgbClr val="FFFFCC"/>
                </a:solidFill>
                <a:latin typeface="Times New Roman" pitchFamily="18" charset="0"/>
                <a:cs typeface="Times New Roman" pitchFamily="18" charset="0"/>
              </a:rPr>
              <a:t>Michela Zucca</a:t>
            </a:r>
          </a:p>
          <a:p>
            <a:pPr algn="ctr"/>
            <a:r>
              <a:rPr lang="it-IT" sz="800" b="1" dirty="0">
                <a:solidFill>
                  <a:srgbClr val="FFFFCC"/>
                </a:solidFill>
                <a:latin typeface="Times New Roman" pitchFamily="18" charset="0"/>
                <a:cs typeface="Times New Roman" pitchFamily="18" charset="0"/>
              </a:rPr>
              <a:t>Servizi culturali</a:t>
            </a:r>
          </a:p>
        </p:txBody>
      </p:sp>
      <p:sp>
        <p:nvSpPr>
          <p:cNvPr id="6" name="CasellaDiTesto 5"/>
          <p:cNvSpPr txBox="1"/>
          <p:nvPr/>
        </p:nvSpPr>
        <p:spPr>
          <a:xfrm>
            <a:off x="-20004" y="6381328"/>
            <a:ext cx="9164004" cy="492443"/>
          </a:xfrm>
          <a:prstGeom prst="rect">
            <a:avLst/>
          </a:prstGeom>
          <a:solidFill>
            <a:schemeClr val="tx1"/>
          </a:solidFill>
        </p:spPr>
        <p:txBody>
          <a:bodyPr wrap="square" rtlCol="0">
            <a:spAutoFit/>
          </a:bodyPr>
          <a:lstStyle/>
          <a:p>
            <a:r>
              <a:rPr lang="it-IT" sz="2600" b="1" dirty="0" smtClean="0">
                <a:solidFill>
                  <a:srgbClr val="FFFFCC"/>
                </a:solidFill>
                <a:latin typeface="Times New Roman" pitchFamily="18" charset="0"/>
                <a:cs typeface="Times New Roman" pitchFamily="18" charset="0"/>
              </a:rPr>
              <a:t>Nel Sud invece le ragazze lavorano a casa, assieme alla madre. </a:t>
            </a:r>
            <a:endParaRPr lang="it-IT" sz="2600" b="1" dirty="0">
              <a:solidFill>
                <a:srgbClr val="FFFFCC"/>
              </a:solidFill>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418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9449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188640"/>
            <a:ext cx="8229600" cy="1143000"/>
          </a:xfrm>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449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a:solidFill>
                  <a:srgbClr val="FFFFCC"/>
                </a:solidFill>
                <a:latin typeface="Times New Roman" pitchFamily="18" charset="0"/>
                <a:cs typeface="Times New Roman" pitchFamily="18" charset="0"/>
              </a:rPr>
              <a:t>Michela Zucca</a:t>
            </a:r>
          </a:p>
          <a:p>
            <a:pPr algn="ctr"/>
            <a:r>
              <a:rPr lang="it-IT" sz="800" b="1" dirty="0">
                <a:solidFill>
                  <a:srgbClr val="FFFFCC"/>
                </a:solidFill>
                <a:latin typeface="Times New Roman" pitchFamily="18" charset="0"/>
                <a:cs typeface="Times New Roman" pitchFamily="18" charset="0"/>
              </a:rPr>
              <a:t>Servizi culturali</a:t>
            </a:r>
          </a:p>
        </p:txBody>
      </p:sp>
      <p:sp>
        <p:nvSpPr>
          <p:cNvPr id="6" name="CasellaDiTesto 5"/>
          <p:cNvSpPr txBox="1"/>
          <p:nvPr/>
        </p:nvSpPr>
        <p:spPr>
          <a:xfrm>
            <a:off x="32072" y="-64264"/>
            <a:ext cx="9056116" cy="6986528"/>
          </a:xfrm>
          <a:prstGeom prst="rect">
            <a:avLst/>
          </a:prstGeom>
          <a:noFill/>
        </p:spPr>
        <p:txBody>
          <a:bodyPr wrap="square" rtlCol="0">
            <a:spAutoFit/>
          </a:bodyPr>
          <a:lstStyle/>
          <a:p>
            <a:r>
              <a:rPr lang="it-IT" sz="3200" b="1" dirty="0" smtClean="0">
                <a:solidFill>
                  <a:srgbClr val="FFFFCC"/>
                </a:solidFill>
                <a:latin typeface="Times New Roman"/>
                <a:ea typeface="Times New Roman"/>
              </a:rPr>
              <a:t>Si abbassa l’età del matrimonio: anche per le contadine, non è raro sposarsi a 14-15 anni. </a:t>
            </a:r>
          </a:p>
          <a:p>
            <a:r>
              <a:rPr lang="it-IT" sz="3200" b="1" dirty="0" smtClean="0">
                <a:solidFill>
                  <a:srgbClr val="FFFFCC"/>
                </a:solidFill>
                <a:latin typeface="Times New Roman"/>
                <a:ea typeface="Times New Roman"/>
              </a:rPr>
              <a:t>Spesso lo sposo è molto più anziano di loro. </a:t>
            </a:r>
          </a:p>
          <a:p>
            <a:r>
              <a:rPr lang="it-IT" sz="3200" b="1" dirty="0" smtClean="0">
                <a:solidFill>
                  <a:srgbClr val="FFFFCC"/>
                </a:solidFill>
                <a:latin typeface="Times New Roman"/>
                <a:ea typeface="Times New Roman"/>
              </a:rPr>
              <a:t>Se non portano una dote cospicua, hanno difficoltà a sposarsi. La vita della «zitella» è quella di essere serva di tutte: maritarsi diventa obbligatorio, anche se è doloroso lasciare la casa paterna. </a:t>
            </a:r>
          </a:p>
          <a:p>
            <a:r>
              <a:rPr lang="it-IT" sz="3200" b="1" dirty="0" smtClean="0">
                <a:solidFill>
                  <a:srgbClr val="FFFFCC"/>
                </a:solidFill>
                <a:latin typeface="Times New Roman"/>
                <a:ea typeface="Times New Roman"/>
              </a:rPr>
              <a:t>La Chiesa ha imposto la doppia morale: la sessualità è rigorosamente regolamentata, e le donne vengono tenute nella più totale ignoranza. </a:t>
            </a:r>
            <a:endParaRPr lang="it-IT" sz="3200" b="1" dirty="0">
              <a:solidFill>
                <a:srgbClr val="FFFFCC"/>
              </a:solidFill>
              <a:latin typeface="Times New Roman"/>
              <a:ea typeface="Times New Roman"/>
            </a:endParaRPr>
          </a:p>
          <a:p>
            <a:r>
              <a:rPr lang="it-IT" sz="3200" b="1" dirty="0" smtClean="0">
                <a:solidFill>
                  <a:srgbClr val="FFFFCC"/>
                </a:solidFill>
                <a:latin typeface="Times New Roman"/>
                <a:ea typeface="Times New Roman"/>
              </a:rPr>
              <a:t>Prive ormai della conoscenza sulla contraccezione, le donne partoriscono molte volte. </a:t>
            </a:r>
          </a:p>
          <a:p>
            <a:r>
              <a:rPr lang="it-IT" sz="3200" b="1" dirty="0" smtClean="0">
                <a:solidFill>
                  <a:srgbClr val="FFFFCC"/>
                </a:solidFill>
                <a:latin typeface="Times New Roman"/>
                <a:cs typeface="Times New Roman" pitchFamily="18" charset="0"/>
              </a:rPr>
              <a:t>Lavorano fino allo sfinimento e passano il tempo </a:t>
            </a:r>
          </a:p>
          <a:p>
            <a:r>
              <a:rPr lang="it-IT" sz="3200" b="1" dirty="0" smtClean="0">
                <a:solidFill>
                  <a:srgbClr val="FFFFCC"/>
                </a:solidFill>
                <a:latin typeface="Times New Roman"/>
                <a:cs typeface="Times New Roman" pitchFamily="18" charset="0"/>
              </a:rPr>
              <a:t>a cercare di far sposare le figlie al più presto.   </a:t>
            </a:r>
            <a:endParaRPr lang="it-IT" sz="32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1187507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251520" y="582067"/>
            <a:ext cx="8836668" cy="6001643"/>
          </a:xfrm>
          <a:prstGeom prst="rect">
            <a:avLst/>
          </a:prstGeom>
          <a:noFill/>
        </p:spPr>
        <p:txBody>
          <a:bodyPr wrap="square" rtlCol="0">
            <a:spAutoFit/>
          </a:bodyPr>
          <a:lstStyle/>
          <a:p>
            <a:r>
              <a:rPr lang="it-IT" sz="3200" b="1" dirty="0" smtClean="0">
                <a:solidFill>
                  <a:srgbClr val="FFFFCC"/>
                </a:solidFill>
                <a:latin typeface="Times New Roman" pitchFamily="18" charset="0"/>
                <a:cs typeface="Times New Roman" pitchFamily="18" charset="0"/>
              </a:rPr>
              <a:t>L’esistenza </a:t>
            </a:r>
            <a:r>
              <a:rPr lang="it-IT" sz="3200" b="1" dirty="0">
                <a:solidFill>
                  <a:srgbClr val="FFFFCC"/>
                </a:solidFill>
                <a:latin typeface="Times New Roman" pitchFamily="18" charset="0"/>
                <a:cs typeface="Times New Roman" pitchFamily="18" charset="0"/>
              </a:rPr>
              <a:t>delle donne, ovvero della maggior parte delle donne, è fatta di quotidianità. Perché mentre gli uomini tradizionalmente si occupano della rappresentanza esterna della comunità, la loro controparte femminile gestisce la vita di ogni giorno, fabbrica, letteralmente, le basi per la sopravvivenza dell’intero gruppo dall’interno. Si tratta di azioni senza tempo, sempre uguali per secoli: in effetti cambia poco nell’esistenza quotidiana dei popoli europei fino al Rinascimento se non, in alcune zone, fino alla Rivoluzione industriale e oltre. </a:t>
            </a:r>
          </a:p>
        </p:txBody>
      </p:sp>
    </p:spTree>
    <p:extLst>
      <p:ext uri="{BB962C8B-B14F-4D97-AF65-F5344CB8AC3E}">
        <p14:creationId xmlns:p14="http://schemas.microsoft.com/office/powerpoint/2010/main" val="1478695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910" y="0"/>
            <a:ext cx="984991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615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a:solidFill>
                  <a:srgbClr val="FFFFCC"/>
                </a:solidFill>
                <a:latin typeface="Times New Roman" pitchFamily="18" charset="0"/>
                <a:cs typeface="Times New Roman" pitchFamily="18" charset="0"/>
              </a:rPr>
              <a:t>Michela Zucca</a:t>
            </a:r>
          </a:p>
          <a:p>
            <a:pPr algn="ctr"/>
            <a:r>
              <a:rPr lang="it-IT" sz="800" b="1" dirty="0">
                <a:solidFill>
                  <a:srgbClr val="FFFFCC"/>
                </a:solidFill>
                <a:latin typeface="Times New Roman" pitchFamily="18" charset="0"/>
                <a:cs typeface="Times New Roman" pitchFamily="18" charset="0"/>
              </a:rPr>
              <a:t>Servizi culturali</a:t>
            </a:r>
          </a:p>
        </p:txBody>
      </p:sp>
      <p:sp>
        <p:nvSpPr>
          <p:cNvPr id="6" name="CasellaDiTesto 5"/>
          <p:cNvSpPr txBox="1"/>
          <p:nvPr/>
        </p:nvSpPr>
        <p:spPr>
          <a:xfrm>
            <a:off x="32072" y="-64264"/>
            <a:ext cx="9056116" cy="6494085"/>
          </a:xfrm>
          <a:prstGeom prst="rect">
            <a:avLst/>
          </a:prstGeom>
          <a:noFill/>
        </p:spPr>
        <p:txBody>
          <a:bodyPr wrap="square" rtlCol="0">
            <a:spAutoFit/>
          </a:bodyPr>
          <a:lstStyle/>
          <a:p>
            <a:r>
              <a:rPr lang="it-IT" sz="3200" b="1" dirty="0" smtClean="0">
                <a:solidFill>
                  <a:srgbClr val="FFFFCC"/>
                </a:solidFill>
                <a:latin typeface="Times New Roman"/>
                <a:cs typeface="Times New Roman" pitchFamily="18" charset="0"/>
              </a:rPr>
              <a:t>Per la maggior parte delle donne, il periodo successivo alla caccia alle streghe porta i segni di una sconfitta epocale.</a:t>
            </a:r>
          </a:p>
          <a:p>
            <a:r>
              <a:rPr lang="it-IT" sz="3200" b="1" dirty="0" smtClean="0">
                <a:solidFill>
                  <a:srgbClr val="FFFFCC"/>
                </a:solidFill>
                <a:latin typeface="Times New Roman"/>
                <a:cs typeface="Times New Roman" pitchFamily="18" charset="0"/>
              </a:rPr>
              <a:t>Si moltiplicano le leggi che ribadiscono l’autorità del padre: non può scegliersi un marito fino ai 30 anni di età e talvolta neanche dopo; non può né ereditare né testimoniare;  se vedova, non può </a:t>
            </a:r>
            <a:r>
              <a:rPr lang="it-IT" sz="3200" b="1" dirty="0" err="1" smtClean="0">
                <a:solidFill>
                  <a:srgbClr val="FFFFCC"/>
                </a:solidFill>
                <a:latin typeface="Times New Roman"/>
                <a:cs typeface="Times New Roman" pitchFamily="18" charset="0"/>
              </a:rPr>
              <a:t>essre</a:t>
            </a:r>
            <a:r>
              <a:rPr lang="it-IT" sz="3200" b="1" dirty="0" smtClean="0">
                <a:solidFill>
                  <a:srgbClr val="FFFFCC"/>
                </a:solidFill>
                <a:latin typeface="Times New Roman"/>
                <a:cs typeface="Times New Roman" pitchFamily="18" charset="0"/>
              </a:rPr>
              <a:t> tutore dei suoi figli. </a:t>
            </a:r>
          </a:p>
          <a:p>
            <a:r>
              <a:rPr lang="it-IT" sz="3200" b="1" dirty="0" smtClean="0">
                <a:solidFill>
                  <a:srgbClr val="FFFFCC"/>
                </a:solidFill>
                <a:latin typeface="Times New Roman"/>
                <a:cs typeface="Times New Roman" pitchFamily="18" charset="0"/>
              </a:rPr>
              <a:t>L’unica consolazione è che i matrimoni durano poco: in media dieci anni. Una volta vedova, nei paesi non mediterranei, la sua condizione migliora, e spesso, se il marito era artigiano, sposa il suo apprendista giovane…..       </a:t>
            </a:r>
            <a:endParaRPr lang="it-IT" sz="32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999118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5827" y="3835400"/>
            <a:ext cx="8335179" cy="3046988"/>
          </a:xfrm>
          <a:prstGeom prst="rect">
            <a:avLst/>
          </a:prstGeom>
          <a:solidFill>
            <a:schemeClr val="tx1"/>
          </a:solidFill>
        </p:spPr>
        <p:txBody>
          <a:bodyPr wrap="square" rtlCol="0">
            <a:spAutoFit/>
          </a:bodyPr>
          <a:lstStyle/>
          <a:p>
            <a:r>
              <a:rPr lang="it-IT" sz="3200" b="1" dirty="0" smtClean="0">
                <a:solidFill>
                  <a:srgbClr val="FFFFCC"/>
                </a:solidFill>
                <a:latin typeface="Times New Roman" pitchFamily="18" charset="0"/>
                <a:cs typeface="Times New Roman" pitchFamily="18" charset="0"/>
              </a:rPr>
              <a:t>Tutto sommato, il 1600 è un secolo funesto per le donne: bande di soldati scorrazzano nelle campagne, stuprano e   saccheggiano. </a:t>
            </a:r>
          </a:p>
          <a:p>
            <a:r>
              <a:rPr lang="it-IT" sz="3200" b="1" dirty="0" smtClean="0">
                <a:solidFill>
                  <a:srgbClr val="FFFFCC"/>
                </a:solidFill>
                <a:latin typeface="Times New Roman" pitchFamily="18" charset="0"/>
                <a:cs typeface="Times New Roman" pitchFamily="18" charset="0"/>
              </a:rPr>
              <a:t>Le donne lasciate incinte sono disonorate. Abbandonate dalle famiglie devono lasciare la casa paterna e andare in città, a fare la fame. </a:t>
            </a:r>
            <a:endParaRPr lang="it-IT" sz="3200" b="1" dirty="0">
              <a:solidFill>
                <a:srgbClr val="FFFFCC"/>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160000"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347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0" y="5116895"/>
            <a:ext cx="8448425" cy="1569660"/>
          </a:xfrm>
          <a:prstGeom prst="rect">
            <a:avLst/>
          </a:prstGeom>
          <a:solidFill>
            <a:schemeClr val="tx1"/>
          </a:solidFill>
        </p:spPr>
        <p:txBody>
          <a:bodyPr wrap="square" rtlCol="0">
            <a:spAutoFit/>
          </a:bodyPr>
          <a:lstStyle/>
          <a:p>
            <a:r>
              <a:rPr lang="it-IT" sz="3200" b="1" dirty="0" smtClean="0">
                <a:solidFill>
                  <a:srgbClr val="FFFFCC"/>
                </a:solidFill>
                <a:latin typeface="Times New Roman" pitchFamily="18" charset="0"/>
                <a:cs typeface="Times New Roman" pitchFamily="18" charset="0"/>
              </a:rPr>
              <a:t>Spesso intere comunità si mettono sulla strada, e vanno ad aggiungersi all’immensa folla di «pitocchi» che infestano le strade europee.     </a:t>
            </a:r>
            <a:endParaRPr lang="it-IT" sz="3200" b="1" dirty="0">
              <a:solidFill>
                <a:srgbClr val="FFFFCC"/>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2" y="0"/>
            <a:ext cx="9206382" cy="511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1646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26536" y="5258344"/>
            <a:ext cx="9170536" cy="1569660"/>
          </a:xfrm>
          <a:prstGeom prst="rect">
            <a:avLst/>
          </a:prstGeom>
          <a:solidFill>
            <a:schemeClr val="tx1"/>
          </a:solidFill>
        </p:spPr>
        <p:txBody>
          <a:bodyPr wrap="square" rtlCol="0">
            <a:spAutoFit/>
          </a:bodyPr>
          <a:lstStyle/>
          <a:p>
            <a:r>
              <a:rPr lang="it-IT" sz="3200" b="1" dirty="0" smtClean="0">
                <a:solidFill>
                  <a:srgbClr val="FFFFCC"/>
                </a:solidFill>
                <a:latin typeface="Times New Roman" pitchFamily="18" charset="0"/>
                <a:cs typeface="Times New Roman" pitchFamily="18" charset="0"/>
              </a:rPr>
              <a:t>La peste, aggravata dalla fame, dalla carenza di igiene e dalla promiscuità, miete vittime soprattutto fra le donne, meno nutrite e più a rischio. </a:t>
            </a:r>
            <a:endParaRPr lang="it-IT" sz="3200" b="1" dirty="0">
              <a:solidFill>
                <a:srgbClr val="FFFFCC"/>
              </a:solidFill>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 y="0"/>
            <a:ext cx="9109802" cy="5283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295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8776193" y="1415142"/>
            <a:ext cx="119073" cy="584775"/>
          </a:xfrm>
          <a:prstGeom prst="rect">
            <a:avLst/>
          </a:prstGeom>
          <a:solidFill>
            <a:schemeClr val="tx1"/>
          </a:solidFill>
        </p:spPr>
        <p:txBody>
          <a:bodyPr wrap="square" rtlCol="0">
            <a:spAutoFit/>
          </a:bodyPr>
          <a:lstStyle/>
          <a:p>
            <a:endParaRPr lang="it-IT" sz="3200" b="1" dirty="0">
              <a:solidFill>
                <a:srgbClr val="FFFFCC"/>
              </a:solidFill>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2" y="0"/>
            <a:ext cx="90984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036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a:solidFill>
                  <a:srgbClr val="FFFFCC"/>
                </a:solidFill>
                <a:latin typeface="Times New Roman" pitchFamily="18" charset="0"/>
                <a:cs typeface="Times New Roman" pitchFamily="18" charset="0"/>
              </a:rPr>
              <a:t>Michela Zucca</a:t>
            </a:r>
          </a:p>
          <a:p>
            <a:pPr algn="ctr"/>
            <a:r>
              <a:rPr lang="it-IT" sz="800" b="1" dirty="0">
                <a:solidFill>
                  <a:srgbClr val="FFFFCC"/>
                </a:solidFill>
                <a:latin typeface="Times New Roman" pitchFamily="18" charset="0"/>
                <a:cs typeface="Times New Roman" pitchFamily="18" charset="0"/>
              </a:rPr>
              <a:t>Servizi culturali</a:t>
            </a:r>
          </a:p>
        </p:txBody>
      </p:sp>
      <p:sp>
        <p:nvSpPr>
          <p:cNvPr id="6" name="CasellaDiTesto 5"/>
          <p:cNvSpPr txBox="1"/>
          <p:nvPr/>
        </p:nvSpPr>
        <p:spPr>
          <a:xfrm>
            <a:off x="0" y="2947"/>
            <a:ext cx="9056116" cy="6001643"/>
          </a:xfrm>
          <a:prstGeom prst="rect">
            <a:avLst/>
          </a:prstGeom>
          <a:noFill/>
        </p:spPr>
        <p:txBody>
          <a:bodyPr wrap="square" rtlCol="0">
            <a:spAutoFit/>
          </a:bodyPr>
          <a:lstStyle/>
          <a:p>
            <a:r>
              <a:rPr lang="it-IT" sz="3200" b="1" dirty="0" smtClean="0">
                <a:solidFill>
                  <a:srgbClr val="FFFFCC"/>
                </a:solidFill>
                <a:latin typeface="Times New Roman"/>
                <a:ea typeface="Times New Roman"/>
              </a:rPr>
              <a:t>Famiglie intere – composte per lo più di una donna con figli, che riesce, finché è giovane, ad avere dei compagni occasionali – vivono per strada. Chiedono l’elemosina, si prostituiscono, fanno dei piccoli lavori più o meno occasionali.</a:t>
            </a:r>
          </a:p>
          <a:p>
            <a:r>
              <a:rPr lang="it-IT" sz="3200" b="1" dirty="0" smtClean="0">
                <a:solidFill>
                  <a:srgbClr val="FFFFCC"/>
                </a:solidFill>
                <a:latin typeface="Times New Roman" pitchFamily="18" charset="0"/>
                <a:cs typeface="Times New Roman" pitchFamily="18" charset="0"/>
              </a:rPr>
              <a:t>L’intera società europea si impoverisce, e chi paga il prezzo più alto sono i più deboli: le donne e i bambini. </a:t>
            </a:r>
          </a:p>
          <a:p>
            <a:r>
              <a:rPr lang="it-IT" sz="3200" b="1" dirty="0" smtClean="0">
                <a:solidFill>
                  <a:srgbClr val="FFFFCC"/>
                </a:solidFill>
                <a:latin typeface="Times New Roman" pitchFamily="18" charset="0"/>
                <a:cs typeface="Times New Roman" pitchFamily="18" charset="0"/>
              </a:rPr>
              <a:t>La nuova legislazione, che non punisce più i seduttori costringendoli al matrimonio, marchia a fuoco le ragazze madri, e favorisce l’abbandono dei non autosufficienti: vecchi e bambini. </a:t>
            </a:r>
            <a:endParaRPr lang="it-IT" sz="32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2367482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636"/>
            <a:ext cx="9144000" cy="692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651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223" y="-16579"/>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a:solidFill>
                  <a:srgbClr val="FFFFCC"/>
                </a:solidFill>
                <a:latin typeface="Times New Roman" pitchFamily="18" charset="0"/>
                <a:cs typeface="Times New Roman" pitchFamily="18" charset="0"/>
              </a:rPr>
              <a:t>Michela Zucca</a:t>
            </a:r>
          </a:p>
          <a:p>
            <a:pPr algn="ctr"/>
            <a:r>
              <a:rPr lang="it-IT" sz="800" b="1" dirty="0">
                <a:solidFill>
                  <a:srgbClr val="FFFFCC"/>
                </a:solidFill>
                <a:latin typeface="Times New Roman" pitchFamily="18" charset="0"/>
                <a:cs typeface="Times New Roman" pitchFamily="18" charset="0"/>
              </a:rPr>
              <a:t>Servizi culturali</a:t>
            </a:r>
          </a:p>
        </p:txBody>
      </p:sp>
      <p:sp>
        <p:nvSpPr>
          <p:cNvPr id="6" name="CasellaDiTesto 5"/>
          <p:cNvSpPr txBox="1"/>
          <p:nvPr/>
        </p:nvSpPr>
        <p:spPr>
          <a:xfrm>
            <a:off x="0" y="2947"/>
            <a:ext cx="9056116" cy="584775"/>
          </a:xfrm>
          <a:prstGeom prst="rect">
            <a:avLst/>
          </a:prstGeom>
          <a:noFill/>
        </p:spPr>
        <p:txBody>
          <a:bodyPr wrap="square" rtlCol="0">
            <a:spAutoFit/>
          </a:bodyPr>
          <a:lstStyle/>
          <a:p>
            <a:r>
              <a:rPr lang="it-IT" sz="3200" b="1" dirty="0" smtClean="0">
                <a:solidFill>
                  <a:srgbClr val="FFFFCC"/>
                </a:solidFill>
                <a:latin typeface="Times New Roman" pitchFamily="18" charset="0"/>
                <a:cs typeface="Times New Roman" pitchFamily="18" charset="0"/>
              </a:rPr>
              <a:t>. </a:t>
            </a:r>
            <a:endParaRPr lang="it-IT" sz="3200" b="1" dirty="0">
              <a:solidFill>
                <a:srgbClr val="FFFFCC"/>
              </a:solidFill>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0" y="6472089"/>
            <a:ext cx="2864887" cy="369332"/>
          </a:xfrm>
          <a:prstGeom prst="rect">
            <a:avLst/>
          </a:prstGeom>
          <a:noFill/>
        </p:spPr>
        <p:txBody>
          <a:bodyPr wrap="none" rtlCol="0">
            <a:spAutoFit/>
          </a:bodyPr>
          <a:lstStyle/>
          <a:p>
            <a:r>
              <a:rPr lang="it-IT" b="1" dirty="0" smtClean="0">
                <a:solidFill>
                  <a:srgbClr val="FFFFCC"/>
                </a:solidFill>
                <a:latin typeface="Times New Roman" pitchFamily="18" charset="0"/>
                <a:cs typeface="Times New Roman" pitchFamily="18" charset="0"/>
              </a:rPr>
              <a:t>Ruota degli esposti. Roma. </a:t>
            </a:r>
            <a:endParaRPr lang="it-IT"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42627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a:solidFill>
                  <a:srgbClr val="FFFFCC"/>
                </a:solidFill>
                <a:latin typeface="Times New Roman" pitchFamily="18" charset="0"/>
                <a:cs typeface="Times New Roman" pitchFamily="18" charset="0"/>
              </a:rPr>
              <a:t>Michela Zucca</a:t>
            </a:r>
          </a:p>
          <a:p>
            <a:pPr algn="ctr"/>
            <a:r>
              <a:rPr lang="it-IT" sz="800" b="1" dirty="0">
                <a:solidFill>
                  <a:srgbClr val="FFFFCC"/>
                </a:solidFill>
                <a:latin typeface="Times New Roman" pitchFamily="18" charset="0"/>
                <a:cs typeface="Times New Roman" pitchFamily="18" charset="0"/>
              </a:rPr>
              <a:t>Servizi culturali</a:t>
            </a:r>
          </a:p>
        </p:txBody>
      </p:sp>
      <p:sp>
        <p:nvSpPr>
          <p:cNvPr id="6" name="CasellaDiTesto 5"/>
          <p:cNvSpPr txBox="1"/>
          <p:nvPr/>
        </p:nvSpPr>
        <p:spPr>
          <a:xfrm>
            <a:off x="5561166" y="-64264"/>
            <a:ext cx="3494950" cy="6986528"/>
          </a:xfrm>
          <a:prstGeom prst="rect">
            <a:avLst/>
          </a:prstGeom>
          <a:noFill/>
        </p:spPr>
        <p:txBody>
          <a:bodyPr wrap="square" rtlCol="0">
            <a:spAutoFit/>
          </a:bodyPr>
          <a:lstStyle/>
          <a:p>
            <a:r>
              <a:rPr lang="it-IT" sz="3200" b="1" dirty="0" smtClean="0">
                <a:solidFill>
                  <a:srgbClr val="FFFFCC"/>
                </a:solidFill>
                <a:latin typeface="Times New Roman" pitchFamily="18" charset="0"/>
                <a:cs typeface="Times New Roman" pitchFamily="18" charset="0"/>
              </a:rPr>
              <a:t>Le donne «perdute» di solito sono stuprate, o sedotte, da ragazzine, diventano madri costrette a prostituirsi, e infine mendicanti. Cibo e igiene sono molto approssimativi. Invecchiano e muoiono presto. </a:t>
            </a:r>
            <a:endParaRPr lang="it-IT" sz="3200" b="1" dirty="0">
              <a:solidFill>
                <a:srgbClr val="FFFFCC"/>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561166" cy="687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742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621" y="0"/>
            <a:ext cx="829875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502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0" y="0"/>
            <a:ext cx="9143999" cy="6909584"/>
          </a:xfrm>
          <a:prstGeom prst="rect">
            <a:avLst/>
          </a:prstGeom>
          <a:solidFill>
            <a:schemeClr val="tx1"/>
          </a:solidFill>
        </p:spPr>
        <p:txBody>
          <a:bodyPr wrap="square" rtlCol="0">
            <a:spAutoFit/>
          </a:bodyPr>
          <a:lstStyle/>
          <a:p>
            <a:r>
              <a:rPr lang="it-IT" sz="3200" b="1" dirty="0" smtClean="0">
                <a:solidFill>
                  <a:srgbClr val="FFFFCC"/>
                </a:solidFill>
                <a:effectLst/>
                <a:latin typeface="Times New Roman"/>
                <a:ea typeface="Times New Roman"/>
              </a:rPr>
              <a:t>UNA SPECIFICITA’  EUROPEA:  LE SINGLE</a:t>
            </a:r>
          </a:p>
          <a:p>
            <a:endParaRPr lang="it-IT" sz="1100" b="1" dirty="0" smtClean="0">
              <a:solidFill>
                <a:srgbClr val="FFFFCC"/>
              </a:solidFill>
              <a:effectLst/>
              <a:latin typeface="Times New Roman"/>
              <a:ea typeface="Times New Roman"/>
            </a:endParaRPr>
          </a:p>
          <a:p>
            <a:r>
              <a:rPr lang="it-IT" sz="2500" b="1" dirty="0" smtClean="0">
                <a:solidFill>
                  <a:srgbClr val="FFFFCC"/>
                </a:solidFill>
                <a:effectLst/>
                <a:latin typeface="Times New Roman"/>
                <a:ea typeface="Times New Roman"/>
              </a:rPr>
              <a:t>C’era chi, per una ragione o per l’altra non era mai riuscita a sposarsi. O non era stata in grado di farsi la dote; o non era più vergine e nessuno la voleva; o era troppo rachitica e brutta e disgraziata; o non era capace di far niente…. Fatto sta che tra il 1550 e il 1800 la percentuale di donne che morivano nubili dopo i cinquant’anni oscillava tra il 5 e il 25%. </a:t>
            </a:r>
            <a:r>
              <a:rPr lang="it-IT" sz="2500" b="1" dirty="0" smtClean="0">
                <a:solidFill>
                  <a:srgbClr val="FFFFCC"/>
                </a:solidFill>
                <a:latin typeface="Times New Roman" pitchFamily="18" charset="0"/>
                <a:cs typeface="Times New Roman" pitchFamily="18" charset="0"/>
              </a:rPr>
              <a:t>Fra </a:t>
            </a:r>
            <a:r>
              <a:rPr lang="it-IT" sz="2500" b="1" dirty="0">
                <a:solidFill>
                  <a:srgbClr val="FFFFCC"/>
                </a:solidFill>
                <a:latin typeface="Times New Roman" pitchFamily="18" charset="0"/>
                <a:cs typeface="Times New Roman" pitchFamily="18" charset="0"/>
              </a:rPr>
              <a:t>l’aristocrazia e il ceto medio si sposavano meno donne che nelle classi lavoratrici. Anche le borghesi che venivano da una famiglia numerosa si trovavano di fronte a possibilità limitate. Mentre la figlia maggiore avrebbe trovato marito e qualche zia vedova avrebbe tentato di aiutarne un’altra, le risorse familiari erano limitate, e le più giovani dovevano farsene una ragione e restare da sole. </a:t>
            </a:r>
            <a:r>
              <a:rPr lang="it-IT" sz="2500" b="1" dirty="0" smtClean="0">
                <a:solidFill>
                  <a:srgbClr val="FFFFCC"/>
                </a:solidFill>
                <a:latin typeface="Times New Roman" pitchFamily="18" charset="0"/>
                <a:cs typeface="Times New Roman" pitchFamily="18" charset="0"/>
              </a:rPr>
              <a:t>Per loro non si poteva «provvedere» come per le nobili, né potevano entrare in convento, né ricevevano un’educazione per diventare istitutrici: rimanevano in casa, aiutavano le cognate, grate di avere un piatto di minestra e un posto accanto al camino. </a:t>
            </a:r>
            <a:endParaRPr lang="it-IT" sz="25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2767744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6096000" y="47626"/>
            <a:ext cx="2992188" cy="6247864"/>
          </a:xfrm>
          <a:prstGeom prst="rect">
            <a:avLst/>
          </a:prstGeom>
          <a:solidFill>
            <a:schemeClr val="tx1"/>
          </a:solidFill>
        </p:spPr>
        <p:txBody>
          <a:bodyPr wrap="square" rtlCol="0">
            <a:spAutoFit/>
          </a:bodyPr>
          <a:lstStyle/>
          <a:p>
            <a:r>
              <a:rPr lang="it-IT" sz="2000" b="1" dirty="0" smtClean="0">
                <a:solidFill>
                  <a:srgbClr val="FFFFCC"/>
                </a:solidFill>
                <a:latin typeface="Times New Roman" pitchFamily="18" charset="0"/>
                <a:cs typeface="Times New Roman" pitchFamily="18" charset="0"/>
              </a:rPr>
              <a:t>Non potevano sperare in una vita affettiva di qualunque tipo, perché non consideravano nemmeno una possibile relazione legittima con un uomo di ceto inferiore che sarebbe stato – orrore! – un lavoratore; né illegittima, perché il rischio di essere, nel caso migliore, abbandonate dalla famiglia era troppo grande. Queste donne non erano capaci di lavorare né di porsi sul mercato del lavoro, e lasciare la famiglia di origine avrebbe significato la miseria. </a:t>
            </a:r>
            <a:endParaRPr lang="it-IT" sz="2000" b="1" dirty="0">
              <a:solidFill>
                <a:srgbClr val="FFFFCC"/>
              </a:solidFill>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25"/>
            <a:ext cx="6096000" cy="681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429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1" y="4611231"/>
            <a:ext cx="8448425" cy="2246769"/>
          </a:xfrm>
          <a:prstGeom prst="rect">
            <a:avLst/>
          </a:prstGeom>
          <a:solidFill>
            <a:schemeClr val="tx1"/>
          </a:solidFill>
        </p:spPr>
        <p:txBody>
          <a:bodyPr wrap="square" rtlCol="0">
            <a:spAutoFit/>
          </a:bodyPr>
          <a:lstStyle/>
          <a:p>
            <a:r>
              <a:rPr lang="it-IT" sz="2000" b="1" dirty="0" smtClean="0">
                <a:solidFill>
                  <a:srgbClr val="FFFFCC"/>
                </a:solidFill>
                <a:latin typeface="Times New Roman" pitchFamily="18" charset="0"/>
                <a:cs typeface="Times New Roman" pitchFamily="18" charset="0"/>
              </a:rPr>
              <a:t>Le altre, che non potevano avere un appoggio familiare, dovevano arrangiarsi: se erano ancora giovani e belle, e se vivevano in città, si prostituivano; altrimenti, andavano ad ingrossare le fila delle braccianti agricole, che vendevano la propria manodopera a giornata. Se stavano in un contesto urbano, cercavano di aprire un banco al mercato. Finivano la loro vita in miseria, all’ospedale, in fuga da sbirri che dovevano «mantenere la decenza».  </a:t>
            </a:r>
            <a:endParaRPr lang="it-IT" sz="2000" b="1" dirty="0">
              <a:solidFill>
                <a:srgbClr val="FFFFCC"/>
              </a:solidFill>
              <a:latin typeface="Times New Roman" pitchFamily="18" charset="0"/>
              <a:cs typeface="Times New Roman" pitchFamily="18" charset="0"/>
            </a:endParaRPr>
          </a:p>
        </p:txBody>
      </p:sp>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08" y="-122392"/>
            <a:ext cx="9098983" cy="4717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211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4906" y="5041368"/>
            <a:ext cx="9148906" cy="1631216"/>
          </a:xfrm>
          <a:prstGeom prst="rect">
            <a:avLst/>
          </a:prstGeom>
          <a:solidFill>
            <a:schemeClr val="tx1"/>
          </a:solidFill>
        </p:spPr>
        <p:txBody>
          <a:bodyPr wrap="square" rtlCol="0">
            <a:spAutoFit/>
          </a:bodyPr>
          <a:lstStyle/>
          <a:p>
            <a:r>
              <a:rPr lang="it-IT" sz="2000" b="1" dirty="0" smtClean="0">
                <a:solidFill>
                  <a:srgbClr val="FFFFCC"/>
                </a:solidFill>
                <a:latin typeface="Times New Roman" pitchFamily="18" charset="0"/>
                <a:cs typeface="Times New Roman" pitchFamily="18" charset="0"/>
              </a:rPr>
              <a:t>Nel XVIII secolo cominciano le prime manifatture in cui le operaie lavorano con uno stipendio fisso. Malgrado fossero pagate molto meno degli uomini, poter contare su un’entrata costante le rende indipendenti dalla famiglia e permette anche a loro di poter scegliere come spendere. Si fa strada l’idea che il lavoro porta all’emancipazione, con enorme preoccupazione dei moralisti.  </a:t>
            </a:r>
            <a:endParaRPr lang="it-IT" sz="2000" b="1" dirty="0">
              <a:solidFill>
                <a:srgbClr val="FFFFCC"/>
              </a:solidFill>
              <a:latin typeface="Times New Roman" pitchFamily="18" charset="0"/>
              <a:cs typeface="Times New Roman" pitchFamily="18" charset="0"/>
            </a:endParaRPr>
          </a:p>
        </p:txBody>
      </p:sp>
      <p:pic>
        <p:nvPicPr>
          <p:cNvPr id="358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7" y="8528"/>
            <a:ext cx="9110893" cy="5058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402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7576" y="6184895"/>
            <a:ext cx="9148906" cy="707886"/>
          </a:xfrm>
          <a:prstGeom prst="rect">
            <a:avLst/>
          </a:prstGeom>
          <a:solidFill>
            <a:schemeClr val="tx1"/>
          </a:solidFill>
        </p:spPr>
        <p:txBody>
          <a:bodyPr wrap="square" rtlCol="0">
            <a:spAutoFit/>
          </a:bodyPr>
          <a:lstStyle/>
          <a:p>
            <a:r>
              <a:rPr lang="it-IT" sz="2000" b="1" dirty="0" smtClean="0">
                <a:solidFill>
                  <a:srgbClr val="FFFFCC"/>
                </a:solidFill>
                <a:latin typeface="Times New Roman" pitchFamily="18" charset="0"/>
                <a:cs typeface="Times New Roman" pitchFamily="18" charset="0"/>
              </a:rPr>
              <a:t>In alcune zone d’Italia, come il Lombardo Veneto, nel XVIII secolo l’istruzione femminile è obbligatoria.  Non è ancora la parità, però…..</a:t>
            </a:r>
            <a:endParaRPr lang="it-IT" sz="2000" b="1" dirty="0">
              <a:solidFill>
                <a:srgbClr val="FFFFCC"/>
              </a:solidFill>
              <a:latin typeface="Times New Roman" pitchFamily="18" charset="0"/>
              <a:cs typeface="Times New Roman" pitchFamily="18" charset="0"/>
            </a:endParaRPr>
          </a:p>
        </p:txBody>
      </p:sp>
      <p:pic>
        <p:nvPicPr>
          <p:cNvPr id="368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6482" cy="621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853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8234761" y="36904"/>
            <a:ext cx="982975" cy="5078313"/>
          </a:xfrm>
          <a:prstGeom prst="rect">
            <a:avLst/>
          </a:prstGeom>
          <a:noFill/>
        </p:spPr>
        <p:txBody>
          <a:bodyPr wrap="square" rtlCol="0">
            <a:spAutoFit/>
          </a:bodyPr>
          <a:lstStyle/>
          <a:p>
            <a:r>
              <a:rPr lang="it-IT" b="1" dirty="0" smtClean="0">
                <a:solidFill>
                  <a:srgbClr val="FFFFCC"/>
                </a:solidFill>
                <a:latin typeface="Times New Roman" pitchFamily="18" charset="0"/>
                <a:cs typeface="Times New Roman" pitchFamily="18" charset="0"/>
              </a:rPr>
              <a:t>In questo periodo aprono anche i primi manicomi, in cui si vivono quelle che non ci stanno… e che prima erano streghe. </a:t>
            </a:r>
            <a:endParaRPr lang="it-IT" b="1" dirty="0">
              <a:solidFill>
                <a:srgbClr val="FFFFCC"/>
              </a:solidFill>
              <a:latin typeface="Times New Roman" pitchFamily="18" charset="0"/>
              <a:cs typeface="Times New Roman" pitchFamily="18" charset="0"/>
            </a:endParaRPr>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6" y="36904"/>
            <a:ext cx="822094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9256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0" y="5301208"/>
            <a:ext cx="8329352" cy="1477328"/>
          </a:xfrm>
          <a:prstGeom prst="rect">
            <a:avLst/>
          </a:prstGeom>
          <a:solidFill>
            <a:schemeClr val="tx1"/>
          </a:solidFill>
        </p:spPr>
        <p:txBody>
          <a:bodyPr wrap="square" rtlCol="0">
            <a:spAutoFit/>
          </a:bodyPr>
          <a:lstStyle/>
          <a:p>
            <a:r>
              <a:rPr lang="it-IT" b="1" dirty="0" smtClean="0">
                <a:solidFill>
                  <a:srgbClr val="FFFFCC"/>
                </a:solidFill>
                <a:latin typeface="Times New Roman" pitchFamily="18" charset="0"/>
                <a:cs typeface="Times New Roman" pitchFamily="18" charset="0"/>
              </a:rPr>
              <a:t>La situazione – anche per le donne – comincia a cambiare quando la gente decide di ribellarsi. Il XVIII secolo è denso di rivolte popolari, in cui le donne partecipano in prima persona e, talvolta, le provocano e le guidano. La Rivoluzione Francese è soltanto l’ultima delle sommosse che scuotono il continente, e che sono causate dalla volontà di finire quell’eterna carestia che ormai dura da secoli. </a:t>
            </a:r>
            <a:endParaRPr lang="it-IT" b="1" dirty="0">
              <a:solidFill>
                <a:srgbClr val="FFFFCC"/>
              </a:solidFill>
              <a:latin typeface="Times New Roman" pitchFamily="18" charset="0"/>
              <a:cs typeface="Times New Roman" pitchFamily="18" charset="0"/>
            </a:endParaRPr>
          </a:p>
        </p:txBody>
      </p:sp>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392"/>
            <a:ext cx="9274145" cy="528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749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5546871" y="36904"/>
            <a:ext cx="3597129" cy="5909310"/>
          </a:xfrm>
          <a:prstGeom prst="rect">
            <a:avLst/>
          </a:prstGeom>
          <a:solidFill>
            <a:schemeClr val="tx1"/>
          </a:solidFill>
        </p:spPr>
        <p:txBody>
          <a:bodyPr wrap="square" rtlCol="0">
            <a:spAutoFit/>
          </a:bodyPr>
          <a:lstStyle/>
          <a:p>
            <a:r>
              <a:rPr lang="it-IT" b="1" dirty="0" smtClean="0">
                <a:solidFill>
                  <a:srgbClr val="FFFFCC"/>
                </a:solidFill>
                <a:latin typeface="Times New Roman" pitchFamily="18" charset="0"/>
                <a:cs typeface="Times New Roman" pitchFamily="18" charset="0"/>
              </a:rPr>
              <a:t>Le donne si muovono principalmente in due occasioni: quando assaltano i forni; e quando la polizia arresta i bambini, che sono in giro per la città a cercarsi qualcosa da mangiare, e che sono bollati come «figli di nessuno».  Allora le madri si sollevano, e spesso sono arrestate in massa. Interrogate,  ai funzionari sorpresi che delle donne possano prendere le armi, dimostrano di conoscere la storia di molte regine, signore ma anche popolane che hanno combattuto dall’antichità fino al Medio Evo, in posti e situazioni diverse: segno evidente che esiste una trasmissione di memoria al femminile, di cui neanche i loro uomini sono al corrente, da utilizzare al momento opportuno. </a:t>
            </a:r>
            <a:endParaRPr lang="it-IT" b="1" dirty="0">
              <a:solidFill>
                <a:srgbClr val="FFFFCC"/>
              </a:solidFill>
              <a:latin typeface="Times New Roman" pitchFamily="18" charset="0"/>
              <a:cs typeface="Times New Roman" pitchFamily="18" charset="0"/>
            </a:endParaRPr>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6"/>
            <a:ext cx="55468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269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1475656" y="6196280"/>
            <a:ext cx="3597129" cy="646331"/>
          </a:xfrm>
          <a:prstGeom prst="rect">
            <a:avLst/>
          </a:prstGeom>
          <a:solidFill>
            <a:schemeClr val="tx1"/>
          </a:solidFill>
        </p:spPr>
        <p:txBody>
          <a:bodyPr wrap="square" rtlCol="0">
            <a:spAutoFit/>
          </a:bodyPr>
          <a:lstStyle/>
          <a:p>
            <a:r>
              <a:rPr lang="it-IT" b="1" dirty="0" smtClean="0">
                <a:solidFill>
                  <a:srgbClr val="FFFFCC"/>
                </a:solidFill>
                <a:latin typeface="Times New Roman" pitchFamily="18" charset="0"/>
                <a:cs typeface="Times New Roman" pitchFamily="18" charset="0"/>
              </a:rPr>
              <a:t>Le donne si muovono principalmente. </a:t>
            </a:r>
            <a:endParaRPr lang="it-IT" b="1" dirty="0">
              <a:solidFill>
                <a:srgbClr val="FFFFCC"/>
              </a:solidFill>
              <a:latin typeface="Times New Roman" pitchFamily="18" charset="0"/>
              <a:cs typeface="Times New Roman" pitchFamily="18" charset="0"/>
            </a:endParaRPr>
          </a:p>
        </p:txBody>
      </p:sp>
      <p:pic>
        <p:nvPicPr>
          <p:cNvPr id="337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9144001" cy="6842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091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5556193" y="9856"/>
            <a:ext cx="3597129" cy="5909310"/>
          </a:xfrm>
          <a:prstGeom prst="rect">
            <a:avLst/>
          </a:prstGeom>
          <a:solidFill>
            <a:schemeClr val="tx1"/>
          </a:solidFill>
        </p:spPr>
        <p:txBody>
          <a:bodyPr wrap="square" rtlCol="0">
            <a:spAutoFit/>
          </a:bodyPr>
          <a:lstStyle/>
          <a:p>
            <a:r>
              <a:rPr lang="it-IT" b="1" dirty="0" smtClean="0">
                <a:solidFill>
                  <a:srgbClr val="FFFFCC"/>
                </a:solidFill>
                <a:latin typeface="Times New Roman" pitchFamily="18" charset="0"/>
                <a:cs typeface="Times New Roman" pitchFamily="18" charset="0"/>
              </a:rPr>
              <a:t>Le donne partecipano attivamente alla Rivoluzione Francese, e ottengono il diritto di divorziare (sarà la prima delle conquiste ad essere abrogate con la Restaurazione). Come in tutti i periodi di guerra e di rivolta,  in cui il potere centrale  deve occuparsi   della difesa,  le donne, che si assumono il rischio di partecipare alla lotta, allargano in modo impensabile la propria libertà di pensiero, di movimento, di azione e di partecipazione.  Cambiano persino i vestiti e viene abolito il busto anche per le dame….</a:t>
            </a:r>
          </a:p>
          <a:p>
            <a:r>
              <a:rPr lang="it-IT" b="1" dirty="0" smtClean="0">
                <a:solidFill>
                  <a:srgbClr val="FFFFCC"/>
                </a:solidFill>
                <a:latin typeface="Times New Roman" pitchFamily="18" charset="0"/>
                <a:cs typeface="Times New Roman" pitchFamily="18" charset="0"/>
              </a:rPr>
              <a:t>Ma è un’illusione di breve durata: </a:t>
            </a:r>
            <a:r>
              <a:rPr lang="it-IT" b="1" dirty="0" err="1" smtClean="0">
                <a:solidFill>
                  <a:srgbClr val="FFFFCC"/>
                </a:solidFill>
                <a:latin typeface="Times New Roman" pitchFamily="18" charset="0"/>
                <a:cs typeface="Times New Roman" pitchFamily="18" charset="0"/>
              </a:rPr>
              <a:t>Olympe</a:t>
            </a:r>
            <a:r>
              <a:rPr lang="it-IT" b="1" dirty="0" smtClean="0">
                <a:solidFill>
                  <a:srgbClr val="FFFFCC"/>
                </a:solidFill>
                <a:latin typeface="Times New Roman" pitchFamily="18" charset="0"/>
                <a:cs typeface="Times New Roman" pitchFamily="18" charset="0"/>
              </a:rPr>
              <a:t> De </a:t>
            </a:r>
            <a:r>
              <a:rPr lang="it-IT" b="1" dirty="0" err="1" smtClean="0">
                <a:solidFill>
                  <a:srgbClr val="FFFFCC"/>
                </a:solidFill>
                <a:latin typeface="Times New Roman" pitchFamily="18" charset="0"/>
                <a:cs typeface="Times New Roman" pitchFamily="18" charset="0"/>
              </a:rPr>
              <a:t>Gouges</a:t>
            </a:r>
            <a:r>
              <a:rPr lang="it-IT" b="1" dirty="0" smtClean="0">
                <a:solidFill>
                  <a:srgbClr val="FFFFCC"/>
                </a:solidFill>
                <a:latin typeface="Times New Roman" pitchFamily="18" charset="0"/>
                <a:cs typeface="Times New Roman" pitchFamily="18" charset="0"/>
              </a:rPr>
              <a:t>, che chiede il voto per le donne, viene ghigliottinata. </a:t>
            </a:r>
            <a:endParaRPr lang="it-IT" b="1" dirty="0">
              <a:solidFill>
                <a:srgbClr val="FFFFCC"/>
              </a:solidFill>
              <a:latin typeface="Times New Roman" pitchFamily="18" charset="0"/>
              <a:cs typeface="Times New Roman" pitchFamily="18" charset="0"/>
            </a:endParaRPr>
          </a:p>
        </p:txBody>
      </p:sp>
      <p:pic>
        <p:nvPicPr>
          <p:cNvPr id="348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49" y="9856"/>
            <a:ext cx="56007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092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0" y="2947"/>
            <a:ext cx="9056116" cy="6494085"/>
          </a:xfrm>
          <a:prstGeom prst="rect">
            <a:avLst/>
          </a:prstGeom>
          <a:noFill/>
        </p:spPr>
        <p:txBody>
          <a:bodyPr wrap="square" rtlCol="0">
            <a:spAutoFit/>
          </a:bodyPr>
          <a:lstStyle/>
          <a:p>
            <a:r>
              <a:rPr lang="it-IT" sz="3200" b="1" dirty="0" smtClean="0">
                <a:solidFill>
                  <a:srgbClr val="FFFFCC"/>
                </a:solidFill>
                <a:effectLst/>
                <a:latin typeface="Times New Roman"/>
                <a:ea typeface="Times New Roman"/>
              </a:rPr>
              <a:t>La storia marcia a velocità diverse a seconda dei luoghi geografici e delle classi sociali; il “progresso” di matrice illuministico-capitalistica non è generalizzabile, né applicabile con lo stesso significato a qualsiasi gruppo sociale, malgrado la cultura globale che tenta di estendere universalmente le “conquiste” che possono essere godute da pochi, e di far credere che tutti ne hanno potuto beneficiare in fretta, dal momento in  cui sono state introdotte. In verità, fino al trionfo tecnologico dell’ultimo dopoguerra, l’”evoluzione del pensiero umano” tocca ben poco il tran tran di ogni giorno, specialmente quello delle donne.</a:t>
            </a:r>
            <a:endParaRPr lang="it-IT" sz="3200"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3476671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971600" y="1196752"/>
            <a:ext cx="7357752" cy="5016758"/>
          </a:xfrm>
          <a:prstGeom prst="rect">
            <a:avLst/>
          </a:prstGeom>
          <a:noFill/>
        </p:spPr>
        <p:txBody>
          <a:bodyPr wrap="square" rtlCol="0">
            <a:spAutoFit/>
          </a:bodyPr>
          <a:lstStyle/>
          <a:p>
            <a:pPr algn="ctr"/>
            <a:r>
              <a:rPr lang="it-IT" sz="4000" b="1" dirty="0" smtClean="0">
                <a:solidFill>
                  <a:srgbClr val="FFFFCC"/>
                </a:solidFill>
                <a:latin typeface="Times New Roman" pitchFamily="18" charset="0"/>
                <a:cs typeface="Times New Roman" pitchFamily="18" charset="0"/>
              </a:rPr>
              <a:t>Da allora in poi, niente rimarrà come prima: il principio di autorità è stato messo in dubbio, le donne hanno partecipato alle rivolte, hanno potuto divorziare. </a:t>
            </a:r>
          </a:p>
          <a:p>
            <a:pPr algn="ctr"/>
            <a:r>
              <a:rPr lang="it-IT" sz="4000" b="1" i="1" dirty="0" smtClean="0">
                <a:solidFill>
                  <a:srgbClr val="FFFFCC"/>
                </a:solidFill>
                <a:latin typeface="Times New Roman" pitchFamily="18" charset="0"/>
                <a:cs typeface="Times New Roman" pitchFamily="18" charset="0"/>
              </a:rPr>
              <a:t>Il seme del romanticismo, dell’autodeterminazione </a:t>
            </a:r>
          </a:p>
          <a:p>
            <a:pPr algn="ctr"/>
            <a:r>
              <a:rPr lang="it-IT" sz="4000" b="1" i="1" dirty="0" smtClean="0">
                <a:solidFill>
                  <a:srgbClr val="FFFFCC"/>
                </a:solidFill>
                <a:latin typeface="Times New Roman" pitchFamily="18" charset="0"/>
                <a:cs typeface="Times New Roman" pitchFamily="18" charset="0"/>
              </a:rPr>
              <a:t>è stato gettato. </a:t>
            </a:r>
            <a:endParaRPr lang="it-IT" sz="8800" b="1" i="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3642334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971600" y="2132856"/>
            <a:ext cx="7357752" cy="2215991"/>
          </a:xfrm>
          <a:prstGeom prst="rect">
            <a:avLst/>
          </a:prstGeom>
          <a:noFill/>
        </p:spPr>
        <p:txBody>
          <a:bodyPr wrap="square" rtlCol="0">
            <a:spAutoFit/>
          </a:bodyPr>
          <a:lstStyle/>
          <a:p>
            <a:pPr algn="ctr"/>
            <a:r>
              <a:rPr lang="it-IT" sz="13800" b="1" i="1" dirty="0" smtClean="0">
                <a:solidFill>
                  <a:srgbClr val="FFFFCC"/>
                </a:solidFill>
                <a:latin typeface="Times New Roman" pitchFamily="18" charset="0"/>
                <a:cs typeface="Times New Roman" pitchFamily="18" charset="0"/>
              </a:rPr>
              <a:t>GRAZIE</a:t>
            </a:r>
            <a:endParaRPr lang="it-IT" sz="13800" b="1" i="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2309138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1588788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3328318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7358253" y="2947"/>
            <a:ext cx="1859483" cy="6494085"/>
          </a:xfrm>
          <a:prstGeom prst="rect">
            <a:avLst/>
          </a:prstGeom>
          <a:noFill/>
        </p:spPr>
        <p:txBody>
          <a:bodyPr wrap="square" rtlCol="0">
            <a:spAutoFit/>
          </a:bodyPr>
          <a:lstStyle/>
          <a:p>
            <a:r>
              <a:rPr lang="it-IT" sz="3200" b="1" dirty="0" smtClean="0">
                <a:solidFill>
                  <a:srgbClr val="FFFFCC"/>
                </a:solidFill>
                <a:latin typeface="Times New Roman" pitchFamily="18" charset="0"/>
                <a:cs typeface="Times New Roman" pitchFamily="18" charset="0"/>
              </a:rPr>
              <a:t>Le donne facoltose</a:t>
            </a:r>
          </a:p>
          <a:p>
            <a:r>
              <a:rPr lang="it-IT" sz="3200" b="1" dirty="0" smtClean="0">
                <a:solidFill>
                  <a:srgbClr val="FFFFCC"/>
                </a:solidFill>
                <a:latin typeface="Times New Roman" pitchFamily="18" charset="0"/>
                <a:cs typeface="Times New Roman" pitchFamily="18" charset="0"/>
              </a:rPr>
              <a:t>sono, per lo più, relegate in casa, costrette a ripetute gravidanze e muoiono presto.     </a:t>
            </a:r>
            <a:endParaRPr lang="it-IT" sz="3200" b="1" dirty="0">
              <a:solidFill>
                <a:srgbClr val="FFFFCC"/>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 y="37540"/>
            <a:ext cx="7351646" cy="677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50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7634104" y="2947"/>
            <a:ext cx="1583632" cy="5509200"/>
          </a:xfrm>
          <a:prstGeom prst="rect">
            <a:avLst/>
          </a:prstGeom>
          <a:noFill/>
        </p:spPr>
        <p:txBody>
          <a:bodyPr wrap="square" rtlCol="0">
            <a:spAutoFit/>
          </a:bodyPr>
          <a:lstStyle/>
          <a:p>
            <a:r>
              <a:rPr lang="it-IT" sz="3200" b="1" dirty="0" smtClean="0">
                <a:solidFill>
                  <a:srgbClr val="FFFFCC"/>
                </a:solidFill>
                <a:latin typeface="Times New Roman" pitchFamily="18" charset="0"/>
                <a:cs typeface="Times New Roman" pitchFamily="18" charset="0"/>
              </a:rPr>
              <a:t>Ma non sono mai private del supporto di un uomo, padre marito fratello. </a:t>
            </a:r>
            <a:endParaRPr lang="it-IT" sz="3200" b="1" dirty="0">
              <a:solidFill>
                <a:srgbClr val="FFFFCC"/>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04" y="2947"/>
            <a:ext cx="76200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427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5364088" y="2947"/>
            <a:ext cx="3853648" cy="6494085"/>
          </a:xfrm>
          <a:prstGeom prst="rect">
            <a:avLst/>
          </a:prstGeom>
          <a:solidFill>
            <a:schemeClr val="tx1"/>
          </a:solidFill>
        </p:spPr>
        <p:txBody>
          <a:bodyPr wrap="square" rtlCol="0">
            <a:spAutoFit/>
          </a:bodyPr>
          <a:lstStyle/>
          <a:p>
            <a:r>
              <a:rPr lang="it-IT" sz="3200" b="1" dirty="0" smtClean="0">
                <a:solidFill>
                  <a:srgbClr val="FFFFCC"/>
                </a:solidFill>
                <a:latin typeface="Times New Roman" pitchFamily="18" charset="0"/>
                <a:cs typeface="Times New Roman" pitchFamily="18" charset="0"/>
              </a:rPr>
              <a:t>Nasce un nuovo modello di bellezza femminile: la donna «burrosa», grassa, morbida, inattiva, debole, incapace, sottomessa, timida, timorosa. Ovviamente riguarda i ceti alti, ma si afferma anche fra le classi basse urbane.   </a:t>
            </a:r>
            <a:endParaRPr lang="it-IT" sz="3200" b="1" dirty="0">
              <a:solidFill>
                <a:srgbClr val="FFFFCC"/>
              </a:solidFill>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364088" cy="6882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433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8329351" y="2947"/>
            <a:ext cx="888385" cy="4832092"/>
          </a:xfrm>
          <a:prstGeom prst="rect">
            <a:avLst/>
          </a:prstGeom>
          <a:solidFill>
            <a:schemeClr val="tx1"/>
          </a:solidFill>
        </p:spPr>
        <p:txBody>
          <a:bodyPr wrap="square" rtlCol="0">
            <a:spAutoFit/>
          </a:bodyPr>
          <a:lstStyle/>
          <a:p>
            <a:r>
              <a:rPr lang="it-IT" sz="2800" b="1" dirty="0" smtClean="0">
                <a:solidFill>
                  <a:srgbClr val="FFFFCC"/>
                </a:solidFill>
                <a:latin typeface="Times New Roman" pitchFamily="18" charset="0"/>
                <a:cs typeface="Times New Roman" pitchFamily="18" charset="0"/>
              </a:rPr>
              <a:t>Per le altre</a:t>
            </a:r>
          </a:p>
          <a:p>
            <a:r>
              <a:rPr lang="it-IT" sz="2800" b="1" dirty="0" smtClean="0">
                <a:solidFill>
                  <a:srgbClr val="FFFFCC"/>
                </a:solidFill>
                <a:latin typeface="Times New Roman" pitchFamily="18" charset="0"/>
                <a:cs typeface="Times New Roman" pitchFamily="18" charset="0"/>
              </a:rPr>
              <a:t>La vita è un’</a:t>
            </a:r>
          </a:p>
          <a:p>
            <a:r>
              <a:rPr lang="it-IT" sz="2800" b="1" dirty="0" smtClean="0">
                <a:solidFill>
                  <a:srgbClr val="FFFFCC"/>
                </a:solidFill>
                <a:latin typeface="Times New Roman" pitchFamily="18" charset="0"/>
                <a:cs typeface="Times New Roman" pitchFamily="18" charset="0"/>
              </a:rPr>
              <a:t>Altra cosa…...     </a:t>
            </a:r>
            <a:endParaRPr lang="it-IT" sz="2800" b="1" dirty="0">
              <a:solidFill>
                <a:srgbClr val="FFFFCC"/>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11" y="-10800"/>
            <a:ext cx="6148297" cy="686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54" y="-891480"/>
            <a:ext cx="8553706" cy="855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5190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51" y="0"/>
            <a:ext cx="648729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48425" y="5575225"/>
            <a:ext cx="639763" cy="963613"/>
          </a:xfrm>
          <a:prstGeom prst="rect">
            <a:avLst/>
          </a:prstGeom>
          <a:solidFill>
            <a:srgbClr val="FFFFCC"/>
          </a:solidFill>
          <a:ln>
            <a:noFill/>
          </a:ln>
          <a:effectLst/>
        </p:spPr>
      </p:pic>
      <p:sp>
        <p:nvSpPr>
          <p:cNvPr id="4" name="CasellaDiTesto 3"/>
          <p:cNvSpPr txBox="1"/>
          <p:nvPr/>
        </p:nvSpPr>
        <p:spPr>
          <a:xfrm>
            <a:off x="8329352" y="6519446"/>
            <a:ext cx="888385" cy="338554"/>
          </a:xfrm>
          <a:prstGeom prst="rect">
            <a:avLst/>
          </a:prstGeom>
          <a:noFill/>
        </p:spPr>
        <p:txBody>
          <a:bodyPr wrap="none" rtlCol="0">
            <a:spAutoFit/>
          </a:bodyPr>
          <a:lstStyle/>
          <a:p>
            <a:pPr algn="ctr"/>
            <a:r>
              <a:rPr lang="it-IT" sz="800" b="1" dirty="0" smtClean="0">
                <a:solidFill>
                  <a:srgbClr val="FFFFCC"/>
                </a:solidFill>
                <a:latin typeface="Times New Roman" pitchFamily="18" charset="0"/>
                <a:cs typeface="Times New Roman" pitchFamily="18" charset="0"/>
              </a:rPr>
              <a:t>Michela Zucca</a:t>
            </a:r>
          </a:p>
          <a:p>
            <a:pPr algn="ctr"/>
            <a:r>
              <a:rPr lang="it-IT" sz="800" b="1" dirty="0" smtClean="0">
                <a:solidFill>
                  <a:srgbClr val="FFFFCC"/>
                </a:solidFill>
                <a:latin typeface="Times New Roman" pitchFamily="18" charset="0"/>
                <a:cs typeface="Times New Roman" pitchFamily="18" charset="0"/>
              </a:rPr>
              <a:t>Servizi culturali</a:t>
            </a:r>
            <a:endParaRPr lang="it-IT" sz="800" b="1" dirty="0">
              <a:solidFill>
                <a:srgbClr val="FFFFCC"/>
              </a:solidFill>
              <a:latin typeface="Times New Roman" pitchFamily="18" charset="0"/>
              <a:cs typeface="Times New Roman" pitchFamily="18" charset="0"/>
            </a:endParaRPr>
          </a:p>
        </p:txBody>
      </p:sp>
      <p:sp>
        <p:nvSpPr>
          <p:cNvPr id="6" name="CasellaDiTesto 5"/>
          <p:cNvSpPr txBox="1"/>
          <p:nvPr/>
        </p:nvSpPr>
        <p:spPr>
          <a:xfrm>
            <a:off x="6287635" y="2947"/>
            <a:ext cx="3036893" cy="6494085"/>
          </a:xfrm>
          <a:prstGeom prst="rect">
            <a:avLst/>
          </a:prstGeom>
          <a:solidFill>
            <a:schemeClr val="tx1"/>
          </a:solidFill>
        </p:spPr>
        <p:txBody>
          <a:bodyPr wrap="square" rtlCol="0">
            <a:spAutoFit/>
          </a:bodyPr>
          <a:lstStyle/>
          <a:p>
            <a:r>
              <a:rPr lang="it-IT" sz="3200" b="1" dirty="0" smtClean="0">
                <a:solidFill>
                  <a:srgbClr val="FFFFCC"/>
                </a:solidFill>
                <a:latin typeface="Times New Roman" pitchFamily="18" charset="0"/>
                <a:cs typeface="Times New Roman" pitchFamily="18" charset="0"/>
              </a:rPr>
              <a:t>Le altre, invece, sono spesso costrette ad una vita di solitudine. I tempi sono incerti, i maschi spariscono volentieri, per varie ragioni: guerre, miseria, fuga dalla giustizia.     </a:t>
            </a:r>
            <a:endParaRPr lang="it-IT" sz="3200" b="1" dirty="0">
              <a:solidFill>
                <a:srgbClr val="FFFFCC"/>
              </a:solidFill>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287636" cy="683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48942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TotalTime>
  <Words>2132</Words>
  <Application>Microsoft Office PowerPoint</Application>
  <PresentationFormat>Presentazione su schermo (4:3)</PresentationFormat>
  <Paragraphs>128</Paragraphs>
  <Slides>43</Slides>
  <Notes>0</Notes>
  <HiddenSlides>0</HiddenSlides>
  <MMClips>0</MMClips>
  <ScaleCrop>false</ScaleCrop>
  <HeadingPairs>
    <vt:vector size="4" baseType="variant">
      <vt:variant>
        <vt:lpstr>Tema</vt:lpstr>
      </vt:variant>
      <vt:variant>
        <vt:i4>2</vt:i4>
      </vt:variant>
      <vt:variant>
        <vt:lpstr>Titoli diapositive</vt:lpstr>
      </vt:variant>
      <vt:variant>
        <vt:i4>43</vt:i4>
      </vt:variant>
    </vt:vector>
  </HeadingPairs>
  <TitlesOfParts>
    <vt:vector size="45" baseType="lpstr">
      <vt:lpstr>Tema di Office</vt:lpstr>
      <vt:lpstr>2_Tema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37</cp:revision>
  <dcterms:created xsi:type="dcterms:W3CDTF">2012-10-29T09:35:05Z</dcterms:created>
  <dcterms:modified xsi:type="dcterms:W3CDTF">2012-10-29T21:24:06Z</dcterms:modified>
</cp:coreProperties>
</file>