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9" r:id="rId7"/>
    <p:sldId id="271" r:id="rId8"/>
    <p:sldId id="272" r:id="rId9"/>
    <p:sldId id="278" r:id="rId10"/>
    <p:sldId id="287" r:id="rId11"/>
    <p:sldId id="275" r:id="rId12"/>
    <p:sldId id="260" r:id="rId13"/>
    <p:sldId id="277" r:id="rId14"/>
    <p:sldId id="264" r:id="rId15"/>
    <p:sldId id="266" r:id="rId16"/>
    <p:sldId id="267" r:id="rId17"/>
    <p:sldId id="288" r:id="rId18"/>
    <p:sldId id="289" r:id="rId19"/>
    <p:sldId id="268" r:id="rId20"/>
    <p:sldId id="286" r:id="rId21"/>
    <p:sldId id="269" r:id="rId22"/>
    <p:sldId id="281" r:id="rId23"/>
    <p:sldId id="283" r:id="rId24"/>
    <p:sldId id="284" r:id="rId25"/>
    <p:sldId id="285" r:id="rId26"/>
    <p:sldId id="290" r:id="rId27"/>
    <p:sldId id="292" r:id="rId28"/>
    <p:sldId id="265" r:id="rId29"/>
    <p:sldId id="273" r:id="rId30"/>
    <p:sldId id="295" r:id="rId31"/>
    <p:sldId id="293" r:id="rId32"/>
    <p:sldId id="261" r:id="rId33"/>
    <p:sldId id="297" r:id="rId34"/>
    <p:sldId id="298" r:id="rId35"/>
    <p:sldId id="263" r:id="rId36"/>
    <p:sldId id="299" r:id="rId37"/>
    <p:sldId id="302" r:id="rId38"/>
    <p:sldId id="303" r:id="rId39"/>
    <p:sldId id="304" r:id="rId40"/>
    <p:sldId id="262" r:id="rId41"/>
    <p:sldId id="306" r:id="rId42"/>
    <p:sldId id="307" r:id="rId43"/>
    <p:sldId id="310" r:id="rId44"/>
    <p:sldId id="308" r:id="rId45"/>
    <p:sldId id="300" r:id="rId46"/>
    <p:sldId id="312" r:id="rId47"/>
    <p:sldId id="313" r:id="rId48"/>
    <p:sldId id="314" r:id="rId49"/>
    <p:sldId id="315" r:id="rId50"/>
    <p:sldId id="317" r:id="rId51"/>
    <p:sldId id="318"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6" autoAdjust="0"/>
  </p:normalViewPr>
  <p:slideViewPr>
    <p:cSldViewPr>
      <p:cViewPr>
        <p:scale>
          <a:sx n="66" d="100"/>
          <a:sy n="66" d="100"/>
        </p:scale>
        <p:origin x="-638" y="-2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t>06/11/2012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174244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t>06/11/2012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307498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t>06/11/2012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3220526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4557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1758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108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32000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89174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29019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0675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308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t>06/11/2012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3186747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47787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9981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03511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6058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46827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04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1228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4382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45396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7358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t>06/11/2012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2241934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68091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009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258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4936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5444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58674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6467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9097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66530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4814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t>06/11/2012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2515872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0091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38294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98534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88676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80743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5867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41109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80633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4265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1559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t>06/11/2012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1367679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25502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4950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2210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74301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4938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737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61463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85553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87035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33681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t>06/11/2012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1012664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48642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49614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30718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0890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2066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717218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859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t>06/11/2012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396254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t>06/11/2012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176628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t>06/11/2012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B0669-2CFC-4517-95A5-BC7E7BCC2B5E}" type="slidenum">
              <a:rPr lang="it-IT" smtClean="0"/>
              <a:t>‹N›</a:t>
            </a:fld>
            <a:endParaRPr lang="it-IT"/>
          </a:p>
        </p:txBody>
      </p:sp>
    </p:spTree>
    <p:extLst>
      <p:ext uri="{BB962C8B-B14F-4D97-AF65-F5344CB8AC3E}">
        <p14:creationId xmlns:p14="http://schemas.microsoft.com/office/powerpoint/2010/main" val="205542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t>06/11/2012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t>‹N›</a:t>
            </a:fld>
            <a:endParaRPr lang="it-IT"/>
          </a:p>
        </p:txBody>
      </p:sp>
    </p:spTree>
    <p:extLst>
      <p:ext uri="{BB962C8B-B14F-4D97-AF65-F5344CB8AC3E}">
        <p14:creationId xmlns:p14="http://schemas.microsoft.com/office/powerpoint/2010/main" val="194066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763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94432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4979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332465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06/11/2012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774128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endParaRPr lang="it-IT"/>
          </a:p>
        </p:txBody>
      </p:sp>
      <p:sp>
        <p:nvSpPr>
          <p:cNvPr id="8" name="Sottotitolo 7"/>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83568" y="1628800"/>
            <a:ext cx="7776864" cy="3785652"/>
          </a:xfrm>
          <a:prstGeom prst="rect">
            <a:avLst/>
          </a:prstGeom>
          <a:noFill/>
        </p:spPr>
        <p:txBody>
          <a:bodyPr wrap="square" rtlCol="0">
            <a:spAutoFit/>
          </a:bodyPr>
          <a:lstStyle/>
          <a:p>
            <a:pPr algn="ctr"/>
            <a:r>
              <a:rPr lang="it-IT" sz="5400" b="1" dirty="0" smtClean="0">
                <a:solidFill>
                  <a:srgbClr val="FF0000"/>
                </a:solidFill>
                <a:latin typeface="Times New Roman" pitchFamily="18" charset="0"/>
                <a:cs typeface="Times New Roman" pitchFamily="18" charset="0"/>
              </a:rPr>
              <a:t>LE DONNE DI OGGI</a:t>
            </a:r>
          </a:p>
          <a:p>
            <a:pPr algn="ctr"/>
            <a:endParaRPr lang="it-IT" sz="5400" b="1" dirty="0" smtClean="0">
              <a:solidFill>
                <a:srgbClr val="FF0000"/>
              </a:solidFill>
              <a:latin typeface="Times New Roman" pitchFamily="18" charset="0"/>
              <a:cs typeface="Times New Roman" pitchFamily="18" charset="0"/>
            </a:endParaRPr>
          </a:p>
          <a:p>
            <a:pPr algn="ctr"/>
            <a:r>
              <a:rPr lang="it-IT" sz="6600" b="1" dirty="0" smtClean="0">
                <a:solidFill>
                  <a:srgbClr val="FF0000"/>
                </a:solidFill>
                <a:latin typeface="Times New Roman" pitchFamily="18" charset="0"/>
                <a:cs typeface="Times New Roman" pitchFamily="18" charset="0"/>
              </a:rPr>
              <a:t>L’illusione della liberazione</a:t>
            </a:r>
            <a:endParaRPr lang="it-IT" sz="6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2749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35624" y="6012329"/>
            <a:ext cx="8995225" cy="830997"/>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Ci sono spazi totalmente interdetti agli uomini, che hanno paura </a:t>
            </a:r>
          </a:p>
          <a:p>
            <a:pPr algn="ctr"/>
            <a:r>
              <a:rPr lang="it-IT" sz="2400" b="1" dirty="0" smtClean="0">
                <a:solidFill>
                  <a:srgbClr val="FF0000"/>
                </a:solidFill>
                <a:latin typeface="Times New Roman" pitchFamily="18" charset="0"/>
                <a:cs typeface="Times New Roman" pitchFamily="18" charset="0"/>
              </a:rPr>
              <a:t>di andarci, e salvaguardano segmenti di potere femminili….</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95"/>
            <a:ext cx="9169400"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92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30480" y="5949280"/>
            <a:ext cx="8995225" cy="830997"/>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Il lavoro casalingo è praticamente assente nelle città: le case </a:t>
            </a:r>
          </a:p>
          <a:p>
            <a:pPr algn="ctr"/>
            <a:r>
              <a:rPr lang="it-IT" sz="2400" b="1" dirty="0" smtClean="0">
                <a:solidFill>
                  <a:srgbClr val="FF0000"/>
                </a:solidFill>
                <a:latin typeface="Times New Roman" pitchFamily="18" charset="0"/>
                <a:cs typeface="Times New Roman" pitchFamily="18" charset="0"/>
              </a:rPr>
              <a:t>di ringhiera non hanno cucina e l’affollamento è altissimo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4452"/>
            <a:ext cx="8848673" cy="604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842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69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5"/>
            <a:ext cx="9144000" cy="698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25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3" y="-171400"/>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32960" y="260648"/>
            <a:ext cx="8995225" cy="5509200"/>
          </a:xfrm>
          <a:prstGeom prst="rect">
            <a:avLst/>
          </a:prstGeom>
          <a:noFill/>
        </p:spPr>
        <p:txBody>
          <a:bodyPr wrap="square" rtlCol="0">
            <a:spAutoFit/>
          </a:bodyPr>
          <a:lstStyle/>
          <a:p>
            <a:pPr algn="ctr"/>
            <a:r>
              <a:rPr lang="it-IT" sz="3200" b="1" dirty="0" smtClean="0">
                <a:solidFill>
                  <a:srgbClr val="FF0000"/>
                </a:solidFill>
                <a:latin typeface="Times New Roman" pitchFamily="18" charset="0"/>
                <a:cs typeface="Times New Roman" pitchFamily="18" charset="0"/>
              </a:rPr>
              <a:t>Le donne, quanto meno in centro e nord Italia, sono costantemente fuori casa: o nel bosco, o a lavorare la terra, in campagna; a cercare qualcosa da mangiare, o in fabbrica, in città. La «casalinga» non esiste: le donne lavoravano fuori: a fine ‘800 la percentuale di lavoratrici superava il 90% a Milano (oggi siamo al 40 %).  Questo dava loro l’opportunità di essere informate, e di discutere e di partecipare alla vita della città o del territorio in cui abitavano al pari degli uomini, fin dall’infanzia.   </a:t>
            </a:r>
          </a:p>
        </p:txBody>
      </p:sp>
    </p:spTree>
    <p:extLst>
      <p:ext uri="{BB962C8B-B14F-4D97-AF65-F5344CB8AC3E}">
        <p14:creationId xmlns:p14="http://schemas.microsoft.com/office/powerpoint/2010/main" val="217369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792" y="-315416"/>
            <a:ext cx="11582950" cy="741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38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59352" y="5733257"/>
            <a:ext cx="9087538"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Nell’’800  comincia a diffondersi una nuova ideologia: il Romanticismo. Significa, per le donne, rivendicare il </a:t>
            </a:r>
            <a:r>
              <a:rPr lang="it-IT" b="1" dirty="0" err="1" smtClean="0">
                <a:solidFill>
                  <a:srgbClr val="FF0000"/>
                </a:solidFill>
                <a:latin typeface="Times New Roman" pitchFamily="18" charset="0"/>
                <a:cs typeface="Times New Roman" pitchFamily="18" charset="0"/>
              </a:rPr>
              <a:t>dioritto</a:t>
            </a:r>
            <a:r>
              <a:rPr lang="it-IT" b="1" dirty="0" smtClean="0">
                <a:solidFill>
                  <a:srgbClr val="FF0000"/>
                </a:solidFill>
                <a:latin typeface="Times New Roman" pitchFamily="18" charset="0"/>
                <a:cs typeface="Times New Roman" pitchFamily="18" charset="0"/>
              </a:rPr>
              <a:t> a scegliersi  il marito….</a:t>
            </a:r>
            <a:endParaRPr lang="it-IT" b="1" dirty="0">
              <a:solidFill>
                <a:srgbClr val="FF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5195"/>
            <a:ext cx="9682354" cy="679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26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3" y="-171400"/>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32960" y="260648"/>
            <a:ext cx="8995225" cy="6001643"/>
          </a:xfrm>
          <a:prstGeom prst="rect">
            <a:avLst/>
          </a:prstGeom>
          <a:noFill/>
        </p:spPr>
        <p:txBody>
          <a:bodyPr wrap="square" rtlCol="0">
            <a:spAutoFit/>
          </a:bodyPr>
          <a:lstStyle/>
          <a:p>
            <a:pPr algn="ctr"/>
            <a:r>
              <a:rPr lang="it-IT" sz="3200" b="1" dirty="0" smtClean="0">
                <a:solidFill>
                  <a:srgbClr val="FF0000"/>
                </a:solidFill>
                <a:latin typeface="Times New Roman" pitchFamily="18" charset="0"/>
                <a:cs typeface="Times New Roman" pitchFamily="18" charset="0"/>
              </a:rPr>
              <a:t>Le donne italiane, </a:t>
            </a:r>
            <a:r>
              <a:rPr lang="it-IT" sz="3200" b="1" dirty="0">
                <a:solidFill>
                  <a:srgbClr val="FF0000"/>
                </a:solidFill>
                <a:latin typeface="Times New Roman" pitchFamily="18" charset="0"/>
                <a:cs typeface="Times New Roman" pitchFamily="18" charset="0"/>
              </a:rPr>
              <a:t>in qualunque classe sociale, di qualunque livello </a:t>
            </a:r>
            <a:r>
              <a:rPr lang="it-IT" sz="3200" b="1" dirty="0" smtClean="0">
                <a:solidFill>
                  <a:srgbClr val="FF0000"/>
                </a:solidFill>
                <a:latin typeface="Times New Roman" pitchFamily="18" charset="0"/>
                <a:cs typeface="Times New Roman" pitchFamily="18" charset="0"/>
              </a:rPr>
              <a:t>culturale, partecipano attivamente al Risorgimento. Combatterono armi in mano sulle barricate, spesso lasciarono marito e figli per unirsi agli insorti, si trovarono un compagno fra i combattenti. </a:t>
            </a:r>
          </a:p>
          <a:p>
            <a:pPr algn="ctr"/>
            <a:r>
              <a:rPr lang="it-IT" sz="3200" b="1" dirty="0" smtClean="0">
                <a:solidFill>
                  <a:srgbClr val="FF0000"/>
                </a:solidFill>
                <a:latin typeface="Times New Roman" pitchFamily="18" charset="0"/>
                <a:cs typeface="Times New Roman" pitchFamily="18" charset="0"/>
              </a:rPr>
              <a:t>I periodi di guerra, in cui si allentano i legami sociali, sono favorevoli alle donne, che riescono a ritagliarsi spazi di libertà altrimenti inimmaginabili: ed è proprio sulle barricate che si costruisce quell’identità forte che permetterà alle donne di partecipare alla Resistenza. </a:t>
            </a:r>
          </a:p>
        </p:txBody>
      </p:sp>
    </p:spTree>
    <p:extLst>
      <p:ext uri="{BB962C8B-B14F-4D97-AF65-F5344CB8AC3E}">
        <p14:creationId xmlns:p14="http://schemas.microsoft.com/office/powerpoint/2010/main" val="2261110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4580684" y="0"/>
            <a:ext cx="4471876" cy="6740307"/>
          </a:xfrm>
          <a:prstGeom prst="rect">
            <a:avLst/>
          </a:prstGeom>
          <a:noFill/>
        </p:spPr>
        <p:txBody>
          <a:bodyPr wrap="square" rtlCol="0">
            <a:spAutoFit/>
          </a:bodyPr>
          <a:lstStyle/>
          <a:p>
            <a:pPr algn="ctr"/>
            <a:r>
              <a:rPr lang="it-IT" sz="5400" b="1" dirty="0" smtClean="0">
                <a:solidFill>
                  <a:srgbClr val="FF0000"/>
                </a:solidFill>
                <a:latin typeface="Times New Roman" pitchFamily="18" charset="0"/>
                <a:cs typeface="Times New Roman" pitchFamily="18" charset="0"/>
              </a:rPr>
              <a:t>Le donne sanno bene che la libertà si conquista a duro prezzo, e ogni lotta è lotta di liberazione</a:t>
            </a:r>
            <a:endParaRPr lang="it-IT" sz="5400" b="1" dirty="0">
              <a:solidFill>
                <a:srgbClr val="FF0000"/>
              </a:solidFill>
              <a:latin typeface="Times New Roman" pitchFamily="18" charset="0"/>
              <a:cs typeface="Times New Roman" pitchFamily="18" charset="0"/>
            </a:endParaRPr>
          </a:p>
        </p:txBody>
      </p:sp>
      <p:pic>
        <p:nvPicPr>
          <p:cNvPr id="4099" name="Picture 3" descr="C:\Users\gaia\Desktop\pcvecchietto\pcvecchio\Miei Documenti\donne -  stagliati - cinque giorn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 y="42868"/>
            <a:ext cx="4608512" cy="677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49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24" y="-171400"/>
            <a:ext cx="9288524" cy="709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5724129" y="-364655"/>
            <a:ext cx="3419872" cy="6740307"/>
          </a:xfrm>
          <a:prstGeom prst="rect">
            <a:avLst/>
          </a:prstGeom>
          <a:noFill/>
        </p:spPr>
        <p:txBody>
          <a:bodyPr wrap="square" rtlCol="0">
            <a:spAutoFit/>
          </a:bodyPr>
          <a:lstStyle/>
          <a:p>
            <a:pPr algn="ctr"/>
            <a:r>
              <a:rPr lang="it-IT" sz="3600" b="1" dirty="0">
                <a:solidFill>
                  <a:srgbClr val="FF0000"/>
                </a:solidFill>
                <a:latin typeface="Times New Roman" pitchFamily="18" charset="0"/>
                <a:cs typeface="Times New Roman" pitchFamily="18" charset="0"/>
              </a:rPr>
              <a:t>Nell’’800  comincia a diffondersi una nuova ideologia: il </a:t>
            </a:r>
            <a:r>
              <a:rPr lang="it-IT" sz="3600" b="1" dirty="0" smtClean="0">
                <a:solidFill>
                  <a:srgbClr val="FF0000"/>
                </a:solidFill>
                <a:latin typeface="Times New Roman" pitchFamily="18" charset="0"/>
                <a:cs typeface="Times New Roman" pitchFamily="18" charset="0"/>
              </a:rPr>
              <a:t>Romanticismo.  </a:t>
            </a:r>
            <a:r>
              <a:rPr lang="it-IT" sz="3600" b="1" dirty="0">
                <a:solidFill>
                  <a:srgbClr val="FF0000"/>
                </a:solidFill>
                <a:latin typeface="Times New Roman" pitchFamily="18" charset="0"/>
                <a:cs typeface="Times New Roman" pitchFamily="18" charset="0"/>
              </a:rPr>
              <a:t>Significa, per le donne, rivendicare il </a:t>
            </a:r>
            <a:r>
              <a:rPr lang="it-IT" sz="3600" b="1" dirty="0" smtClean="0">
                <a:solidFill>
                  <a:srgbClr val="FF0000"/>
                </a:solidFill>
                <a:latin typeface="Times New Roman" pitchFamily="18" charset="0"/>
                <a:cs typeface="Times New Roman" pitchFamily="18" charset="0"/>
              </a:rPr>
              <a:t>diritto </a:t>
            </a:r>
            <a:r>
              <a:rPr lang="it-IT" sz="3600" b="1" dirty="0">
                <a:solidFill>
                  <a:srgbClr val="FF0000"/>
                </a:solidFill>
                <a:latin typeface="Times New Roman" pitchFamily="18" charset="0"/>
                <a:cs typeface="Times New Roman" pitchFamily="18" charset="0"/>
              </a:rPr>
              <a:t>a scegliersi  il marito</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156590"/>
            <a:ext cx="6261652" cy="787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871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363205" y="3154226"/>
            <a:ext cx="1509936" cy="675506"/>
          </a:xfrm>
        </p:spPr>
        <p:txBody>
          <a:bodyPr>
            <a:normAutofit fontScale="90000"/>
          </a:bodyPr>
          <a:lstStyle/>
          <a:p>
            <a:endParaRPr lang="it-IT" dirty="0"/>
          </a:p>
        </p:txBody>
      </p:sp>
      <p:sp>
        <p:nvSpPr>
          <p:cNvPr id="3" name="Sottotitolo 2"/>
          <p:cNvSpPr>
            <a:spLocks noGrp="1"/>
          </p:cNvSpPr>
          <p:nvPr>
            <p:ph type="subTitle" idx="1"/>
          </p:nvPr>
        </p:nvSpPr>
        <p:spPr>
          <a:xfrm>
            <a:off x="1423728" y="3137779"/>
            <a:ext cx="6400800" cy="1752600"/>
          </a:xfrm>
        </p:spPr>
        <p:txBody>
          <a:bodyPr>
            <a:normAutofit/>
          </a:bodyPr>
          <a:lstStyle/>
          <a:p>
            <a:r>
              <a:rPr lang="it-IT" sz="2400" b="1" dirty="0" smtClean="0">
                <a:solidFill>
                  <a:srgbClr val="FF0000"/>
                </a:solidFill>
                <a:latin typeface="Times New Roman" pitchFamily="18" charset="0"/>
                <a:cs typeface="Times New Roman" pitchFamily="18" charset="0"/>
              </a:rPr>
              <a:t>Clara Maffei </a:t>
            </a:r>
            <a:endParaRPr lang="it-IT" sz="2400" b="1"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326985" y="2799481"/>
            <a:ext cx="2658264" cy="461665"/>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Giuditta </a:t>
            </a:r>
            <a:r>
              <a:rPr lang="it-IT" sz="2400" b="1" dirty="0" err="1" smtClean="0">
                <a:solidFill>
                  <a:srgbClr val="FF0000"/>
                </a:solidFill>
                <a:latin typeface="Times New Roman" pitchFamily="18" charset="0"/>
                <a:cs typeface="Times New Roman" pitchFamily="18" charset="0"/>
              </a:rPr>
              <a:t>Sidoli</a:t>
            </a:r>
            <a:endParaRPr lang="it-IT" sz="2400" b="1" dirty="0" smtClean="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11075"/>
            <a:ext cx="2690335" cy="361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63" y="25039"/>
            <a:ext cx="2247772" cy="281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6105246" y="3630010"/>
            <a:ext cx="3021981" cy="461665"/>
          </a:xfrm>
          <a:prstGeom prst="rect">
            <a:avLst/>
          </a:prstGeom>
          <a:noFill/>
        </p:spPr>
        <p:txBody>
          <a:bodyPr wrap="none" rtlCol="0">
            <a:spAutoFit/>
          </a:bodyPr>
          <a:lstStyle/>
          <a:p>
            <a:r>
              <a:rPr lang="it-IT" sz="2400" b="1" dirty="0" smtClean="0">
                <a:solidFill>
                  <a:srgbClr val="FF0000"/>
                </a:solidFill>
                <a:latin typeface="Times New Roman" pitchFamily="18" charset="0"/>
                <a:cs typeface="Times New Roman" pitchFamily="18" charset="0"/>
              </a:rPr>
              <a:t>Cristina di </a:t>
            </a:r>
            <a:r>
              <a:rPr lang="it-IT" sz="2400" b="1" dirty="0" err="1" smtClean="0">
                <a:solidFill>
                  <a:srgbClr val="FF0000"/>
                </a:solidFill>
                <a:latin typeface="Times New Roman" pitchFamily="18" charset="0"/>
                <a:cs typeface="Times New Roman" pitchFamily="18" charset="0"/>
              </a:rPr>
              <a:t>Belgiojoso</a:t>
            </a:r>
            <a:endParaRPr lang="it-IT" sz="2400" b="1" dirty="0">
              <a:solidFill>
                <a:srgbClr val="FF0000"/>
              </a:solidFill>
              <a:latin typeface="Times New Roman" pitchFamily="18" charset="0"/>
              <a:cs typeface="Times New Roman" pitchFamily="18" charset="0"/>
            </a:endParaRP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777" y="25039"/>
            <a:ext cx="2614702" cy="311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26" y="3261146"/>
            <a:ext cx="2238444" cy="352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862" y="3566950"/>
            <a:ext cx="1996344" cy="276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2345940" y="6328559"/>
            <a:ext cx="2278188" cy="461665"/>
          </a:xfrm>
          <a:prstGeom prst="rect">
            <a:avLst/>
          </a:prstGeom>
          <a:noFill/>
        </p:spPr>
        <p:txBody>
          <a:bodyPr wrap="none" rtlCol="0">
            <a:spAutoFit/>
          </a:bodyPr>
          <a:lstStyle/>
          <a:p>
            <a:r>
              <a:rPr lang="it-IT" sz="2400" b="1" dirty="0" smtClean="0">
                <a:solidFill>
                  <a:srgbClr val="FF0000"/>
                </a:solidFill>
                <a:latin typeface="Times New Roman" pitchFamily="18" charset="0"/>
                <a:cs typeface="Times New Roman" pitchFamily="18" charset="0"/>
              </a:rPr>
              <a:t>Anita Garibaldi</a:t>
            </a:r>
            <a:endParaRPr lang="it-IT" sz="2400" b="1" dirty="0">
              <a:solidFill>
                <a:srgbClr val="FF0000"/>
              </a:solidFill>
              <a:latin typeface="Times New Roman" pitchFamily="18" charset="0"/>
              <a:cs typeface="Times New Roman" pitchFamily="18" charset="0"/>
            </a:endParaRPr>
          </a:p>
        </p:txBody>
      </p:sp>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4128" y="4072127"/>
            <a:ext cx="2523045" cy="272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7236296" y="4725144"/>
            <a:ext cx="1887889" cy="830997"/>
          </a:xfrm>
          <a:prstGeom prst="rect">
            <a:avLst/>
          </a:prstGeom>
          <a:noFill/>
        </p:spPr>
        <p:txBody>
          <a:bodyPr wrap="none" rtlCol="0">
            <a:spAutoFit/>
          </a:bodyPr>
          <a:lstStyle/>
          <a:p>
            <a:r>
              <a:rPr lang="it-IT" sz="2400" b="1" dirty="0" smtClean="0">
                <a:solidFill>
                  <a:srgbClr val="FF0000"/>
                </a:solidFill>
                <a:latin typeface="Times New Roman" pitchFamily="18" charset="0"/>
                <a:cs typeface="Times New Roman" pitchFamily="18" charset="0"/>
              </a:rPr>
              <a:t>Jessie White </a:t>
            </a:r>
          </a:p>
          <a:p>
            <a:r>
              <a:rPr lang="it-IT" sz="2400" b="1" dirty="0" smtClean="0">
                <a:solidFill>
                  <a:srgbClr val="FF0000"/>
                </a:solidFill>
                <a:latin typeface="Times New Roman" pitchFamily="18" charset="0"/>
                <a:cs typeface="Times New Roman" pitchFamily="18" charset="0"/>
              </a:rPr>
              <a:t>Mario</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2158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324544" y="0"/>
            <a:ext cx="9377104" cy="6740307"/>
          </a:xfrm>
          <a:prstGeom prst="rect">
            <a:avLst/>
          </a:prstGeom>
          <a:noFill/>
        </p:spPr>
        <p:txBody>
          <a:bodyPr wrap="square" rtlCol="0">
            <a:spAutoFit/>
          </a:bodyPr>
          <a:lstStyle/>
          <a:p>
            <a:pPr algn="ctr"/>
            <a:r>
              <a:rPr lang="it-IT" sz="5400" b="1" dirty="0" smtClean="0">
                <a:solidFill>
                  <a:srgbClr val="FF0000"/>
                </a:solidFill>
                <a:latin typeface="Times New Roman" pitchFamily="18" charset="0"/>
                <a:cs typeface="Times New Roman" pitchFamily="18" charset="0"/>
              </a:rPr>
              <a:t>Le donne italiane sanno bene che l’emancipazione </a:t>
            </a:r>
            <a:r>
              <a:rPr lang="it-IT" sz="5400" b="1" dirty="0" err="1" smtClean="0">
                <a:solidFill>
                  <a:srgbClr val="FF0000"/>
                </a:solidFill>
                <a:latin typeface="Times New Roman" pitchFamily="18" charset="0"/>
                <a:cs typeface="Times New Roman" pitchFamily="18" charset="0"/>
              </a:rPr>
              <a:t>sim</a:t>
            </a:r>
            <a:r>
              <a:rPr lang="it-IT" sz="5400" b="1" dirty="0" smtClean="0">
                <a:solidFill>
                  <a:srgbClr val="FF0000"/>
                </a:solidFill>
                <a:latin typeface="Times New Roman" pitchFamily="18" charset="0"/>
                <a:cs typeface="Times New Roman" pitchFamily="18" charset="0"/>
              </a:rPr>
              <a:t> conquista prima con l’istruzione, poi col lavoro, e tentano di avere sia l’uno che l’altra. Nei periodi di maggior democrazia riescono a conquistare dei diritti.  </a:t>
            </a:r>
            <a:endParaRPr lang="it-IT"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0268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5868144" y="0"/>
            <a:ext cx="3184416" cy="6740307"/>
          </a:xfrm>
          <a:prstGeom prst="rect">
            <a:avLst/>
          </a:prstGeom>
          <a:noFill/>
        </p:spPr>
        <p:txBody>
          <a:bodyPr wrap="square" rtlCol="0">
            <a:spAutoFit/>
          </a:bodyPr>
          <a:lstStyle/>
          <a:p>
            <a:pPr algn="ctr"/>
            <a:r>
              <a:rPr lang="it-IT" sz="5400" b="1" dirty="0" smtClean="0">
                <a:solidFill>
                  <a:srgbClr val="FF0000"/>
                </a:solidFill>
                <a:latin typeface="Times New Roman" pitchFamily="18" charset="0"/>
                <a:cs typeface="Times New Roman" pitchFamily="18" charset="0"/>
              </a:rPr>
              <a:t>In città le bambine facevano le </a:t>
            </a:r>
            <a:r>
              <a:rPr lang="it-IT" sz="5400" b="1" dirty="0" err="1" smtClean="0">
                <a:solidFill>
                  <a:srgbClr val="FF0000"/>
                </a:solidFill>
                <a:latin typeface="Times New Roman" pitchFamily="18" charset="0"/>
                <a:cs typeface="Times New Roman" pitchFamily="18" charset="0"/>
              </a:rPr>
              <a:t>piscinine</a:t>
            </a:r>
            <a:r>
              <a:rPr lang="it-IT" sz="5400" b="1" dirty="0" smtClean="0">
                <a:solidFill>
                  <a:srgbClr val="FF0000"/>
                </a:solidFill>
                <a:latin typeface="Times New Roman" pitchFamily="18" charset="0"/>
                <a:cs typeface="Times New Roman" pitchFamily="18" charset="0"/>
              </a:rPr>
              <a:t> già dai 4-5 anni di età</a:t>
            </a:r>
            <a:endParaRPr lang="it-IT" sz="54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589493"/>
            <a:ext cx="6113327" cy="72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53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446"/>
            <a:ext cx="9144000" cy="705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227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998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6016295" y="0"/>
            <a:ext cx="3096601" cy="6740307"/>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Non sempre però si riesce a mantenere il lavoro: spesso le ragazze del popolo dovevano prostituirsi, fin da bambine: in casa dovevano portare i soldi, ed erano le padrone stesse a spingerle a vendersi quando non riuscivano a completare la settimana.  Le più brave riuscivano a metter via qualche soldo: ma erano poche.  </a:t>
            </a:r>
            <a:endParaRPr lang="it-IT" sz="2400" b="1" dirty="0" smtClean="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 y="0"/>
            <a:ext cx="5999931" cy="688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133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418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9532" y="3673955"/>
            <a:ext cx="3717436" cy="3046988"/>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Come in ogni situazione </a:t>
            </a:r>
          </a:p>
          <a:p>
            <a:pPr algn="ctr"/>
            <a:r>
              <a:rPr lang="it-IT" sz="2400" b="1" dirty="0" smtClean="0">
                <a:solidFill>
                  <a:srgbClr val="FF0000"/>
                </a:solidFill>
                <a:latin typeface="Times New Roman" pitchFamily="18" charset="0"/>
                <a:cs typeface="Times New Roman" pitchFamily="18" charset="0"/>
              </a:rPr>
              <a:t>di guerra, le donne acquistano spazi di libertà. Ma una volta finita, nemmeno il Partito Comunista accetta che mantengano i diritti e </a:t>
            </a:r>
          </a:p>
          <a:p>
            <a:pPr algn="ctr"/>
            <a:r>
              <a:rPr lang="it-IT" sz="2400" b="1" dirty="0" smtClean="0">
                <a:solidFill>
                  <a:srgbClr val="FF0000"/>
                </a:solidFill>
                <a:latin typeface="Times New Roman" pitchFamily="18" charset="0"/>
                <a:cs typeface="Times New Roman" pitchFamily="18" charset="0"/>
              </a:rPr>
              <a:t>le posizioni acquisite.   </a:t>
            </a:r>
            <a:endParaRPr lang="it-IT" sz="2400" b="1" dirty="0">
              <a:solidFill>
                <a:srgbClr val="FF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296004"/>
            <a:ext cx="5715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55"/>
            <a:ext cx="45116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511675" y="885"/>
            <a:ext cx="4632325" cy="1200329"/>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Le donne si oppongono duramente alla guerra:  nel 1914 a Torino insorgono.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1819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 y="0"/>
            <a:ext cx="9223376" cy="59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2"/>
          <p:cNvSpPr txBox="1"/>
          <p:nvPr/>
        </p:nvSpPr>
        <p:spPr>
          <a:xfrm>
            <a:off x="-44114" y="5657671"/>
            <a:ext cx="9153530" cy="1200329"/>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Il fascismo, a suo modo, valorizza la donna, come né i cattolici né la sinistra aveva il coraggio di fare. Nelle città, l’adesione femminile è alta.  Non così nei paesi di montagna e di campagna.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72159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13" name="CasellaDiTesto 12"/>
          <p:cNvSpPr txBox="1"/>
          <p:nvPr/>
        </p:nvSpPr>
        <p:spPr>
          <a:xfrm>
            <a:off x="6525873" y="0"/>
            <a:ext cx="2618127" cy="5632311"/>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Negli anni ’30 viene introdotta in Italia la cucina economica: finalmente, grazie al lavoro gratuito delle donne, qualsiasi maschio ha diritto al pasto cucinato, come nelle case borghesi. Le donne vengono ricacciate in casa: nasce la casalinga. </a:t>
            </a:r>
            <a:endParaRPr lang="it-IT" sz="24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434"/>
            <a:ext cx="6491289" cy="649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64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3" y="116632"/>
            <a:ext cx="913849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79673" y="5589240"/>
            <a:ext cx="9087538" cy="1200329"/>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Al contrario di quel che si può credere,  le ragazze dei ceti bassi sono molto più libere </a:t>
            </a:r>
          </a:p>
          <a:p>
            <a:r>
              <a:rPr lang="it-IT" b="1" dirty="0" smtClean="0">
                <a:solidFill>
                  <a:srgbClr val="FF0000"/>
                </a:solidFill>
                <a:latin typeface="Times New Roman" pitchFamily="18" charset="0"/>
                <a:cs typeface="Times New Roman" pitchFamily="18" charset="0"/>
              </a:rPr>
              <a:t>nella scelta  dello sposo,  perché  nei paesi i giovani si frequentavano e si conoscevano </a:t>
            </a:r>
          </a:p>
          <a:p>
            <a:r>
              <a:rPr lang="it-IT" b="1" dirty="0" smtClean="0">
                <a:solidFill>
                  <a:srgbClr val="FF0000"/>
                </a:solidFill>
                <a:latin typeface="Times New Roman" pitchFamily="18" charset="0"/>
                <a:cs typeface="Times New Roman" pitchFamily="18" charset="0"/>
              </a:rPr>
              <a:t>fin da piccoli, anche se le considerazioni di ordine economico  e la volontà dei genitori dovevano essere  tenute presenti. Ma non contavano tanto quanto per le borghesi.</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996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1" y="0"/>
            <a:ext cx="8708303" cy="6863417"/>
          </a:xfrm>
          <a:prstGeom prst="rect">
            <a:avLst/>
          </a:prstGeom>
          <a:noFill/>
        </p:spPr>
        <p:txBody>
          <a:bodyPr wrap="square" rtlCol="0">
            <a:spAutoFit/>
          </a:bodyPr>
          <a:lstStyle/>
          <a:p>
            <a:pPr algn="ctr"/>
            <a:r>
              <a:rPr lang="it-IT" sz="4400" b="1" dirty="0" smtClean="0">
                <a:solidFill>
                  <a:srgbClr val="FF0000"/>
                </a:solidFill>
                <a:latin typeface="Times New Roman" pitchFamily="18" charset="0"/>
                <a:cs typeface="Times New Roman" pitchFamily="18" charset="0"/>
              </a:rPr>
              <a:t>Nel frattempo il fascismo fa chiudere i pensionati per ragazze, così da abbassare drasticamente il numero di maestre e di infermiere: solo le signorine di città possono andare a scuola. Ma anche fra le borghesi, si diffondono pratiche sessuali prematrimoniali e si vuole scegliere il marito. Non si accetta più il matrimonio combinato.    </a:t>
            </a:r>
            <a:endParaRPr lang="it-IT"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264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a:t>
            </a:r>
            <a:endParaRPr lang="it-IT" dirty="0"/>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519"/>
            <a:ext cx="9144000" cy="694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13" name="CasellaDiTesto 12"/>
          <p:cNvSpPr txBox="1"/>
          <p:nvPr/>
        </p:nvSpPr>
        <p:spPr>
          <a:xfrm>
            <a:off x="6493378" y="5301208"/>
            <a:ext cx="2618127" cy="461665"/>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Negli anni ’30 </a:t>
            </a:r>
            <a:r>
              <a:rPr lang="it-IT" sz="2400" b="1" dirty="0" smtClean="0">
                <a:solidFill>
                  <a:srgbClr val="FF0000"/>
                </a:solidFill>
                <a:latin typeface="Times New Roman" pitchFamily="18" charset="0"/>
                <a:cs typeface="Times New Roman" pitchFamily="18" charset="0"/>
              </a:rPr>
              <a:t>in</a:t>
            </a:r>
            <a:endParaRPr lang="it-IT" sz="2400" b="1" dirty="0">
              <a:solidFill>
                <a:srgbClr val="FF0000"/>
              </a:solidFill>
              <a:latin typeface="Times New Roman" pitchFamily="18" charset="0"/>
              <a:cs typeface="Times New Roman" pitchFamily="18" charset="0"/>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4837"/>
            <a:ext cx="9212263"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33338" y="4293096"/>
            <a:ext cx="8421760" cy="2554545"/>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Negli anni ’30 si accetta che «signorine e giovanotti» si frequentino prima di sposarsi.  La scuola, l’attività sportiva,  e le gite accrescono enormemente, per i giovani, le opportunità di conoscersi e  di concludere matrimoni basati sull’affinità. Anche se è sempre in vigore la doppia morale e i maschi urbani sono abituali frequentatori di bordelli,   le donne diventano sempre più coscienti e rifiutano i vecchi modelli.  Nonostante la cultura fascista, poi, continuano a studiare, e il numero di donne che svolge professioni qualificate aumenta di anno in anno.    </a:t>
            </a:r>
            <a:endParaRPr lang="it-IT"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64289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13" name="CasellaDiTesto 12"/>
          <p:cNvSpPr txBox="1"/>
          <p:nvPr/>
        </p:nvSpPr>
        <p:spPr>
          <a:xfrm>
            <a:off x="6493378" y="5301208"/>
            <a:ext cx="2618127" cy="461665"/>
          </a:xfrm>
          <a:prstGeom prst="rect">
            <a:avLst/>
          </a:prstGeom>
          <a:noFill/>
        </p:spPr>
        <p:txBody>
          <a:bodyPr wrap="square" rtlCol="0">
            <a:spAutoFit/>
          </a:bodyPr>
          <a:lstStyle/>
          <a:p>
            <a:pPr algn="ctr"/>
            <a:r>
              <a:rPr lang="it-IT" sz="2400" b="1" dirty="0" smtClean="0">
                <a:solidFill>
                  <a:srgbClr val="FF0000"/>
                </a:solidFill>
                <a:latin typeface="Times New Roman" pitchFamily="18" charset="0"/>
                <a:cs typeface="Times New Roman" pitchFamily="18" charset="0"/>
              </a:rPr>
              <a:t>Negli anni ’30 </a:t>
            </a:r>
            <a:r>
              <a:rPr lang="it-IT" sz="2400" b="1" dirty="0" smtClean="0">
                <a:solidFill>
                  <a:srgbClr val="FF0000"/>
                </a:solidFill>
                <a:latin typeface="Times New Roman" pitchFamily="18" charset="0"/>
                <a:cs typeface="Times New Roman" pitchFamily="18" charset="0"/>
              </a:rPr>
              <a:t>in</a:t>
            </a:r>
            <a:endParaRPr lang="it-IT" sz="24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0"/>
            <a:ext cx="9144000" cy="62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 y="5168914"/>
            <a:ext cx="9111505" cy="1631216"/>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Durante la Resistenza sono le donne a scegliere:  sono loro che accolgono i disertori in montagna. Sanno bene che chi accoglie un fuggiasco corre rischi gravissimi: se viene scoperta, può avere la casa bruciata, essere violentata, e peggio. Ma loro non hanno dubbi: anche senza una «formazione politica», </a:t>
            </a:r>
          </a:p>
          <a:p>
            <a:r>
              <a:rPr lang="it-IT" sz="2000" b="1" dirty="0" smtClean="0">
                <a:solidFill>
                  <a:srgbClr val="FF0000"/>
                </a:solidFill>
                <a:latin typeface="Times New Roman" pitchFamily="18" charset="0"/>
                <a:cs typeface="Times New Roman" pitchFamily="18" charset="0"/>
              </a:rPr>
              <a:t>come sempre combattono anche per la loro emancipazione. </a:t>
            </a:r>
            <a:endParaRPr lang="it-IT"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35210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7" name="CasellaDiTesto 6"/>
          <p:cNvSpPr txBox="1"/>
          <p:nvPr/>
        </p:nvSpPr>
        <p:spPr>
          <a:xfrm>
            <a:off x="-1" y="5984522"/>
            <a:ext cx="9111505" cy="1015663"/>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Durante la Resistenza sono le donne a scegliere:  sono loro che accolgono i disertori in montagna. Sanno bene che chi accoglie un fuggiasco corre rischi gravissimi: se viene scoperta, può avere la casa bruciata, essere violentata, e</a:t>
            </a:r>
            <a:endParaRPr lang="it-IT" sz="20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700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232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323527" y="0"/>
            <a:ext cx="8704657" cy="6740307"/>
          </a:xfrm>
          <a:prstGeom prst="rect">
            <a:avLst/>
          </a:prstGeom>
          <a:noFill/>
        </p:spPr>
        <p:txBody>
          <a:bodyPr wrap="square" rtlCol="0">
            <a:spAutoFit/>
          </a:bodyPr>
          <a:lstStyle/>
          <a:p>
            <a:pPr algn="ctr"/>
            <a:r>
              <a:rPr lang="it-IT" sz="5400" b="1" dirty="0" smtClean="0">
                <a:solidFill>
                  <a:srgbClr val="FF0000"/>
                </a:solidFill>
                <a:latin typeface="Times New Roman" pitchFamily="18" charset="0"/>
                <a:cs typeface="Times New Roman" pitchFamily="18" charset="0"/>
              </a:rPr>
              <a:t>Negli anni ’50, come dopo ogni guerra, tutti i partiti tentano di «rimetterle a posto». Ma loro caparbiamente, continuano a studiare e ad inserirsi in tutte le posizioni lavorative….</a:t>
            </a:r>
            <a:endParaRPr lang="it-IT" sz="6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02678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7" name="CasellaDiTesto 6"/>
          <p:cNvSpPr txBox="1"/>
          <p:nvPr/>
        </p:nvSpPr>
        <p:spPr>
          <a:xfrm>
            <a:off x="7108139" y="0"/>
            <a:ext cx="2035861" cy="6863417"/>
          </a:xfrm>
          <a:prstGeom prst="rect">
            <a:avLst/>
          </a:prstGeom>
          <a:solidFill>
            <a:schemeClr val="tx1"/>
          </a:solidFill>
        </p:spPr>
        <p:txBody>
          <a:bodyPr wrap="square" rtlCol="0">
            <a:spAutoFit/>
          </a:bodyPr>
          <a:lstStyle/>
          <a:p>
            <a:r>
              <a:rPr lang="it-IT" sz="2000" b="1" dirty="0" smtClean="0">
                <a:solidFill>
                  <a:srgbClr val="FF0000"/>
                </a:solidFill>
                <a:latin typeface="Times New Roman" pitchFamily="18" charset="0"/>
                <a:cs typeface="Times New Roman" pitchFamily="18" charset="0"/>
              </a:rPr>
              <a:t>L’emigrazione dai paesi, il massiccio inurbamento, il contatto con situazioni in cui  le donne sono  più libere, il lavoro, la scuola di massa, il boom economico, la possibilità di poter vestire «come gli altri», l’intimità della propria stanza, portano rapidamente a maturare un’identità forte che dà risultati. </a:t>
            </a:r>
            <a:endParaRPr lang="it-IT" sz="20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081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48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7" name="CasellaDiTesto 6"/>
          <p:cNvSpPr txBox="1"/>
          <p:nvPr/>
        </p:nvSpPr>
        <p:spPr>
          <a:xfrm>
            <a:off x="-86599" y="6150114"/>
            <a:ext cx="8278635" cy="707886"/>
          </a:xfrm>
          <a:prstGeom prst="rect">
            <a:avLst/>
          </a:prstGeom>
          <a:solidFill>
            <a:schemeClr val="tx1"/>
          </a:solidFill>
        </p:spPr>
        <p:txBody>
          <a:bodyPr wrap="square" rtlCol="0">
            <a:spAutoFit/>
          </a:bodyPr>
          <a:lstStyle/>
          <a:p>
            <a:r>
              <a:rPr lang="it-IT" sz="2000" b="1" dirty="0" smtClean="0">
                <a:solidFill>
                  <a:srgbClr val="FF0000"/>
                </a:solidFill>
                <a:latin typeface="Times New Roman" pitchFamily="18" charset="0"/>
                <a:cs typeface="Times New Roman" pitchFamily="18" charset="0"/>
              </a:rPr>
              <a:t>Il femminismo è la più grande rivoluzione di costume del ‘900: si conquista il diritto all’aborto e al divorzio. Viene sdoganato il sesso prematrimoniale.  </a:t>
            </a:r>
            <a:endParaRPr lang="it-IT" sz="20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5" y="20249"/>
            <a:ext cx="9195873" cy="61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346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323527" y="0"/>
            <a:ext cx="8704657" cy="6740307"/>
          </a:xfrm>
          <a:prstGeom prst="rect">
            <a:avLst/>
          </a:prstGeom>
          <a:noFill/>
        </p:spPr>
        <p:txBody>
          <a:bodyPr wrap="square" rtlCol="0">
            <a:spAutoFit/>
          </a:bodyPr>
          <a:lstStyle/>
          <a:p>
            <a:pPr algn="ctr"/>
            <a:r>
              <a:rPr lang="it-IT" sz="4800" b="1" dirty="0" smtClean="0">
                <a:solidFill>
                  <a:srgbClr val="FF0000"/>
                </a:solidFill>
                <a:latin typeface="Times New Roman" pitchFamily="18" charset="0"/>
                <a:cs typeface="Times New Roman" pitchFamily="18" charset="0"/>
              </a:rPr>
              <a:t>Negli anni </a:t>
            </a:r>
            <a:r>
              <a:rPr lang="it-IT" sz="4800" b="1" dirty="0" smtClean="0">
                <a:solidFill>
                  <a:srgbClr val="FF0000"/>
                </a:solidFill>
                <a:latin typeface="Times New Roman" pitchFamily="18" charset="0"/>
                <a:cs typeface="Times New Roman" pitchFamily="18" charset="0"/>
              </a:rPr>
              <a:t>’80 la società patriarcale riesce ad imporre il consumismo e la moda a livello di massa. Gran parte delle donne accettano di farsi «comprare» e di rinunciare alla lotta per l’emancipazione. Il potere riesce a far credere che la libertà sia ormai raggiunta.  </a:t>
            </a:r>
            <a:endParaRPr lang="it-IT"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24607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 y="1"/>
            <a:ext cx="9138031" cy="686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1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7" name="CasellaDiTesto 6"/>
          <p:cNvSpPr txBox="1"/>
          <p:nvPr/>
        </p:nvSpPr>
        <p:spPr>
          <a:xfrm>
            <a:off x="-79673" y="5589240"/>
            <a:ext cx="9087538" cy="1200329"/>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Al contrario di quel che si può credere,  le ragazze dei ceti bassi sono molto più libere </a:t>
            </a:r>
          </a:p>
          <a:p>
            <a:r>
              <a:rPr lang="it-IT" b="1" dirty="0" smtClean="0">
                <a:solidFill>
                  <a:srgbClr val="FF0000"/>
                </a:solidFill>
                <a:latin typeface="Times New Roman" pitchFamily="18" charset="0"/>
                <a:cs typeface="Times New Roman" pitchFamily="18" charset="0"/>
              </a:rPr>
              <a:t>nella scelta  dello sposo,  perché  nei paesi i giovani si frequentavano e si conoscevano </a:t>
            </a:r>
          </a:p>
          <a:p>
            <a:r>
              <a:rPr lang="it-IT" b="1" dirty="0" smtClean="0">
                <a:solidFill>
                  <a:srgbClr val="FF0000"/>
                </a:solidFill>
                <a:latin typeface="Times New Roman" pitchFamily="18" charset="0"/>
                <a:cs typeface="Times New Roman" pitchFamily="18" charset="0"/>
              </a:rPr>
              <a:t>fin da piccoli, anche se le considerazioni di ordine economico  e la volontà dei genitori dovevano essere  tenute presenti. Ma non contavano tanto quanto per le borghesi.</a:t>
            </a:r>
            <a:endParaRPr lang="it-IT"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488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429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61080" y="61326"/>
            <a:ext cx="7776864" cy="6740307"/>
          </a:xfrm>
          <a:prstGeom prst="rect">
            <a:avLst/>
          </a:prstGeom>
          <a:noFill/>
        </p:spPr>
        <p:txBody>
          <a:bodyPr wrap="square" rtlCol="0">
            <a:spAutoFit/>
          </a:bodyPr>
          <a:lstStyle/>
          <a:p>
            <a:pPr algn="ctr"/>
            <a:r>
              <a:rPr lang="it-IT" sz="4800" b="1" dirty="0" smtClean="0">
                <a:solidFill>
                  <a:srgbClr val="FF0000"/>
                </a:solidFill>
                <a:latin typeface="Times New Roman" pitchFamily="18" charset="0"/>
                <a:cs typeface="Times New Roman" pitchFamily="18" charset="0"/>
              </a:rPr>
              <a:t>Le donne smettono di andare in piazza e s3enza accorgersene, perdono (di fatto, se non appartengono ai ceti alti) gran parte delle conquiste fatte: maternità, aborto, lavoro garantito. </a:t>
            </a:r>
            <a:r>
              <a:rPr lang="it-IT" sz="4800" b="1" i="1" dirty="0" smtClean="0">
                <a:solidFill>
                  <a:srgbClr val="FF0000"/>
                </a:solidFill>
                <a:latin typeface="Times New Roman" pitchFamily="18" charset="0"/>
                <a:cs typeface="Times New Roman" pitchFamily="18" charset="0"/>
              </a:rPr>
              <a:t> </a:t>
            </a:r>
          </a:p>
          <a:p>
            <a:pPr algn="ctr"/>
            <a:r>
              <a:rPr lang="it-IT" sz="4800" b="1" i="1" dirty="0" smtClean="0">
                <a:solidFill>
                  <a:srgbClr val="FF0000"/>
                </a:solidFill>
                <a:latin typeface="Times New Roman" pitchFamily="18" charset="0"/>
                <a:cs typeface="Times New Roman" pitchFamily="18" charset="0"/>
              </a:rPr>
              <a:t>I maschi ricominciano ad ammazzarle  per futili motivi. </a:t>
            </a:r>
            <a:r>
              <a:rPr lang="it-IT" sz="4800" b="1" dirty="0" smtClean="0">
                <a:solidFill>
                  <a:srgbClr val="FF0000"/>
                </a:solidFill>
                <a:latin typeface="Times New Roman" pitchFamily="18" charset="0"/>
                <a:cs typeface="Times New Roman" pitchFamily="18" charset="0"/>
              </a:rPr>
              <a:t> </a:t>
            </a:r>
            <a:endParaRPr lang="it-IT"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54498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771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724129" y="-2"/>
            <a:ext cx="3419872" cy="6858001"/>
          </a:xfrm>
        </p:spPr>
        <p:txBody>
          <a:bodyPr>
            <a:noAutofit/>
          </a:bodyPr>
          <a:lstStyle/>
          <a:p>
            <a:r>
              <a:rPr lang="it-IT" sz="2600" b="1" dirty="0" smtClean="0">
                <a:solidFill>
                  <a:srgbClr val="FF0000"/>
                </a:solidFill>
                <a:latin typeface="Times New Roman" pitchFamily="18" charset="0"/>
                <a:cs typeface="Times New Roman" pitchFamily="18" charset="0"/>
              </a:rPr>
              <a:t>Prive di adeguate protezioni sociali, le donne sono tornate ad essere le più povere, le più precarie, le più dipendenti dalle famiglie di origine. Hanno ridotto drasticamente il numero dei figli,  sono tornate a vivere coi genitori, hanno perso la speranza di </a:t>
            </a:r>
          </a:p>
          <a:p>
            <a:r>
              <a:rPr lang="it-IT" sz="2600" b="1" dirty="0" smtClean="0">
                <a:solidFill>
                  <a:srgbClr val="FF0000"/>
                </a:solidFill>
                <a:latin typeface="Times New Roman" pitchFamily="18" charset="0"/>
                <a:cs typeface="Times New Roman" pitchFamily="18" charset="0"/>
              </a:rPr>
              <a:t>trovare un </a:t>
            </a:r>
          </a:p>
          <a:p>
            <a:r>
              <a:rPr lang="it-IT" sz="2600" b="1" dirty="0" smtClean="0">
                <a:solidFill>
                  <a:srgbClr val="FF0000"/>
                </a:solidFill>
                <a:latin typeface="Times New Roman" pitchFamily="18" charset="0"/>
                <a:cs typeface="Times New Roman" pitchFamily="18" charset="0"/>
              </a:rPr>
              <a:t>lavoro </a:t>
            </a:r>
          </a:p>
          <a:p>
            <a:r>
              <a:rPr lang="it-IT" sz="2600" b="1" dirty="0" smtClean="0">
                <a:solidFill>
                  <a:srgbClr val="FF0000"/>
                </a:solidFill>
                <a:latin typeface="Times New Roman" pitchFamily="18" charset="0"/>
                <a:cs typeface="Times New Roman" pitchFamily="18" charset="0"/>
              </a:rPr>
              <a:t>decente.</a:t>
            </a:r>
            <a:endParaRPr lang="it-IT" sz="2600" b="1"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85216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8249683"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pPr algn="ctr"/>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009386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5947915"/>
            <a:ext cx="8532440" cy="746720"/>
          </a:xfrm>
        </p:spPr>
        <p:txBody>
          <a:bodyPr>
            <a:noAutofit/>
          </a:bodyPr>
          <a:lstStyle/>
          <a:p>
            <a:pPr algn="l"/>
            <a:r>
              <a:rPr lang="it-IT" sz="2600" b="1" dirty="0" smtClean="0">
                <a:solidFill>
                  <a:srgbClr val="FF0000"/>
                </a:solidFill>
                <a:latin typeface="Times New Roman" pitchFamily="18" charset="0"/>
                <a:cs typeface="Times New Roman" pitchFamily="18" charset="0"/>
              </a:rPr>
              <a:t>Le eccezioni confermano la regola: in una società in cui la mobilità sociale è bloccata, c’è ancora (forse) una chance... </a:t>
            </a:r>
            <a:endParaRPr lang="it-IT" sz="2600" b="1"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8249683"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pPr algn="ctr"/>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6922" cy="611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458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5947915"/>
            <a:ext cx="8532440" cy="746720"/>
          </a:xfrm>
        </p:spPr>
        <p:txBody>
          <a:bodyPr>
            <a:noAutofit/>
          </a:bodyPr>
          <a:lstStyle/>
          <a:p>
            <a:pPr algn="l"/>
            <a:r>
              <a:rPr lang="it-IT" sz="2600" b="1" dirty="0" smtClean="0">
                <a:solidFill>
                  <a:srgbClr val="FF0000"/>
                </a:solidFill>
                <a:latin typeface="Times New Roman" pitchFamily="18" charset="0"/>
                <a:cs typeface="Times New Roman" pitchFamily="18" charset="0"/>
              </a:rPr>
              <a:t>Ma è una strada realizzabile soltanto per poche.  Alle altre tocca rinunciare, o ricominciare con pazienza….. </a:t>
            </a:r>
            <a:endParaRPr lang="it-IT" sz="2600" b="1"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8249683"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pPr algn="ctr"/>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6" y="0"/>
            <a:ext cx="9115774" cy="60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73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5943120"/>
            <a:ext cx="8567164" cy="746720"/>
          </a:xfrm>
        </p:spPr>
        <p:txBody>
          <a:bodyPr>
            <a:noAutofit/>
          </a:bodyPr>
          <a:lstStyle/>
          <a:p>
            <a:pPr algn="l"/>
            <a:r>
              <a:rPr lang="it-IT" sz="2600" b="1" dirty="0" smtClean="0">
                <a:solidFill>
                  <a:srgbClr val="FF0000"/>
                </a:solidFill>
                <a:latin typeface="Times New Roman" pitchFamily="18" charset="0"/>
                <a:cs typeface="Times New Roman" pitchFamily="18" charset="0"/>
              </a:rPr>
              <a:t>Per le donne, scendere in piazza si è dimostrata l’unica soluzione che, con difficoltà, può portare dei risultati. </a:t>
            </a:r>
            <a:endParaRPr lang="it-IT" sz="2600" b="1"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8249683"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pPr algn="ctr"/>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1" y="-123379"/>
            <a:ext cx="9291638"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824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endParaRPr lang="it-IT"/>
          </a:p>
        </p:txBody>
      </p:sp>
      <p:sp>
        <p:nvSpPr>
          <p:cNvPr id="8" name="Sottotitolo 7"/>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sp>
        <p:nvSpPr>
          <p:cNvPr id="6" name="CasellaDiTesto 5"/>
          <p:cNvSpPr txBox="1"/>
          <p:nvPr/>
        </p:nvSpPr>
        <p:spPr>
          <a:xfrm>
            <a:off x="683568" y="1628800"/>
            <a:ext cx="7776864" cy="3185487"/>
          </a:xfrm>
          <a:prstGeom prst="rect">
            <a:avLst/>
          </a:prstGeom>
          <a:noFill/>
        </p:spPr>
        <p:txBody>
          <a:bodyPr wrap="square" rtlCol="0">
            <a:spAutoFit/>
          </a:bodyPr>
          <a:lstStyle/>
          <a:p>
            <a:pPr algn="ctr"/>
            <a:endParaRPr lang="it-IT" sz="5400" b="1" dirty="0" smtClean="0">
              <a:solidFill>
                <a:srgbClr val="FF0000"/>
              </a:solidFill>
              <a:latin typeface="Times New Roman" pitchFamily="18" charset="0"/>
              <a:cs typeface="Times New Roman" pitchFamily="18" charset="0"/>
            </a:endParaRPr>
          </a:p>
          <a:p>
            <a:pPr algn="ctr"/>
            <a:endParaRPr lang="it-IT" sz="3200" b="1" dirty="0" smtClean="0">
              <a:solidFill>
                <a:srgbClr val="FF0000"/>
              </a:solidFill>
              <a:latin typeface="Times New Roman" pitchFamily="18" charset="0"/>
              <a:cs typeface="Times New Roman" pitchFamily="18" charset="0"/>
            </a:endParaRPr>
          </a:p>
          <a:p>
            <a:pPr algn="ctr"/>
            <a:r>
              <a:rPr lang="it-IT" sz="11500" b="1" dirty="0" smtClean="0">
                <a:solidFill>
                  <a:srgbClr val="FF0000"/>
                </a:solidFill>
                <a:latin typeface="Times New Roman" pitchFamily="18" charset="0"/>
                <a:cs typeface="Times New Roman" pitchFamily="18" charset="0"/>
              </a:rPr>
              <a:t>GRAZIE</a:t>
            </a:r>
            <a:endParaRPr lang="it-IT" sz="16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94419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36"/>
            <a:ext cx="9143999" cy="710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68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rgbClr val="F79646">
                    <a:lumMod val="20000"/>
                    <a:lumOff val="80000"/>
                  </a:srgbClr>
                </a:solidFill>
                <a:latin typeface="Times New Roman" pitchFamily="18" charset="0"/>
                <a:cs typeface="Times New Roman" pitchFamily="18" charset="0"/>
              </a:rPr>
              <a:t>Michela Zucca</a:t>
            </a:r>
          </a:p>
          <a:p>
            <a:r>
              <a:rPr lang="it-IT" sz="800" b="1" dirty="0" smtClean="0">
                <a:solidFill>
                  <a:srgbClr val="F79646">
                    <a:lumMod val="20000"/>
                    <a:lumOff val="80000"/>
                  </a:srgbClr>
                </a:solidFill>
                <a:latin typeface="Times New Roman" pitchFamily="18" charset="0"/>
                <a:cs typeface="Times New Roman" pitchFamily="18" charset="0"/>
              </a:rPr>
              <a:t>Servizi Culturali</a:t>
            </a:r>
            <a:endParaRPr lang="it-IT" sz="800" b="1" dirty="0">
              <a:solidFill>
                <a:srgbClr val="F79646">
                  <a:lumMod val="20000"/>
                  <a:lumOff val="80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1440"/>
            <a:ext cx="9148232" cy="686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4234" y="5656339"/>
            <a:ext cx="9148233" cy="1200329"/>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Le ragazze «di buona famiglia» entrano in collegio bambine (di solito a 7-8 anni), dalle suore,  e imparano a «tenere una casa» in previsione del matrimonio. Escono verso i 18 anni, vengono «presentate in società» e nel giro di meno di un anno si sposano.  Ma cominciano a porsi il problema del diritto all’affettività  con il marito.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4590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90" y="-603448"/>
            <a:ext cx="9729390" cy="806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251520" y="476672"/>
            <a:ext cx="8640960" cy="6186309"/>
          </a:xfrm>
          <a:prstGeom prst="rect">
            <a:avLst/>
          </a:prstGeom>
          <a:noFill/>
        </p:spPr>
        <p:txBody>
          <a:bodyPr wrap="square" rtlCol="0">
            <a:spAutoFit/>
          </a:bodyPr>
          <a:lstStyle/>
          <a:p>
            <a:pPr algn="ctr"/>
            <a:r>
              <a:rPr lang="it-IT" sz="4400" b="1" dirty="0" smtClean="0">
                <a:solidFill>
                  <a:srgbClr val="FF0000"/>
                </a:solidFill>
                <a:latin typeface="Times New Roman" pitchFamily="18" charset="0"/>
                <a:cs typeface="Times New Roman" pitchFamily="18" charset="0"/>
              </a:rPr>
              <a:t>Le donne </a:t>
            </a:r>
            <a:r>
              <a:rPr lang="it-IT" sz="4400" b="1" dirty="0">
                <a:solidFill>
                  <a:srgbClr val="FF0000"/>
                </a:solidFill>
                <a:latin typeface="Times New Roman" pitchFamily="18" charset="0"/>
                <a:cs typeface="Times New Roman" pitchFamily="18" charset="0"/>
              </a:rPr>
              <a:t>del </a:t>
            </a:r>
            <a:r>
              <a:rPr lang="it-IT" sz="4400" b="1" dirty="0" smtClean="0">
                <a:solidFill>
                  <a:srgbClr val="FF0000"/>
                </a:solidFill>
                <a:latin typeface="Times New Roman" pitchFamily="18" charset="0"/>
                <a:cs typeface="Times New Roman" pitchFamily="18" charset="0"/>
              </a:rPr>
              <a:t>popolo costituiscono </a:t>
            </a:r>
            <a:r>
              <a:rPr lang="it-IT" sz="4400" b="1" dirty="0">
                <a:solidFill>
                  <a:srgbClr val="FF0000"/>
                </a:solidFill>
                <a:latin typeface="Times New Roman" pitchFamily="18" charset="0"/>
                <a:cs typeface="Times New Roman" pitchFamily="18" charset="0"/>
              </a:rPr>
              <a:t>una specie di gruppo a parte, in cui la solidarietà di genere </a:t>
            </a:r>
            <a:r>
              <a:rPr lang="it-IT" sz="4400" b="1" dirty="0" smtClean="0">
                <a:solidFill>
                  <a:srgbClr val="FF0000"/>
                </a:solidFill>
                <a:latin typeface="Times New Roman" pitchFamily="18" charset="0"/>
                <a:cs typeface="Times New Roman" pitchFamily="18" charset="0"/>
              </a:rPr>
              <a:t>è un </a:t>
            </a:r>
            <a:r>
              <a:rPr lang="it-IT" sz="4400" b="1" dirty="0">
                <a:solidFill>
                  <a:srgbClr val="FF0000"/>
                </a:solidFill>
                <a:latin typeface="Times New Roman" pitchFamily="18" charset="0"/>
                <a:cs typeface="Times New Roman" pitchFamily="18" charset="0"/>
              </a:rPr>
              <a:t>sentimento molto forte e condiviso. Le donne fanno, assieme, un sacco di cose: praticamente tutto quello che possono. Quando escono di casa la mattina si “danno la voce”, e poi vanno assieme a lavorare</a:t>
            </a:r>
            <a:r>
              <a:rPr lang="it-IT" sz="4400" b="1"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8643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 y="0"/>
            <a:ext cx="92165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767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22" y="5589240"/>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0" y="6519446"/>
            <a:ext cx="917239" cy="338554"/>
          </a:xfrm>
          <a:prstGeom prst="rect">
            <a:avLst/>
          </a:prstGeom>
          <a:noFill/>
        </p:spPr>
        <p:txBody>
          <a:bodyPr wrap="none" rtlCol="0">
            <a:spAutoFit/>
          </a:bodyPr>
          <a:lstStyle/>
          <a:p>
            <a:pPr algn="ctr"/>
            <a:r>
              <a:rPr lang="it-IT" sz="800" b="1" dirty="0" smtClean="0">
                <a:solidFill>
                  <a:schemeClr val="accent6">
                    <a:lumMod val="20000"/>
                    <a:lumOff val="80000"/>
                  </a:schemeClr>
                </a:solidFill>
                <a:latin typeface="Times New Roman" pitchFamily="18" charset="0"/>
                <a:cs typeface="Times New Roman" pitchFamily="18" charset="0"/>
              </a:rPr>
              <a:t>Michela Zucca</a:t>
            </a:r>
          </a:p>
          <a:p>
            <a:r>
              <a:rPr lang="it-IT" sz="800" b="1" dirty="0" smtClean="0">
                <a:solidFill>
                  <a:schemeClr val="accent6">
                    <a:lumMod val="20000"/>
                    <a:lumOff val="80000"/>
                  </a:schemeClr>
                </a:solidFill>
                <a:latin typeface="Times New Roman" pitchFamily="18" charset="0"/>
                <a:cs typeface="Times New Roman" pitchFamily="18" charset="0"/>
              </a:rPr>
              <a:t>Servizi Culturali</a:t>
            </a:r>
            <a:endParaRPr lang="it-IT" sz="800" b="1" dirty="0">
              <a:solidFill>
                <a:schemeClr val="accent6">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251520" y="476672"/>
            <a:ext cx="8640960" cy="769441"/>
          </a:xfrm>
          <a:prstGeom prst="rect">
            <a:avLst/>
          </a:prstGeom>
          <a:noFill/>
        </p:spPr>
        <p:txBody>
          <a:bodyPr wrap="square" rtlCol="0">
            <a:spAutoFit/>
          </a:bodyPr>
          <a:lstStyle/>
          <a:p>
            <a:pPr algn="ctr"/>
            <a:r>
              <a:rPr lang="it-IT" sz="4400" b="1" dirty="0" smtClean="0">
                <a:solidFill>
                  <a:srgbClr val="FF0000"/>
                </a:solidFill>
                <a:latin typeface="Times New Roman" pitchFamily="18" charset="0"/>
                <a:cs typeface="Times New Roman" pitchFamily="18" charset="0"/>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39" y="0"/>
            <a:ext cx="4247260" cy="688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396"/>
            <a:ext cx="4617329" cy="689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8800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TotalTime>
  <Words>1590</Words>
  <Application>Microsoft Office PowerPoint</Application>
  <PresentationFormat>Presentazione su schermo (4:3)</PresentationFormat>
  <Paragraphs>133</Paragraphs>
  <Slides>46</Slides>
  <Notes>0</Notes>
  <HiddenSlides>0</HiddenSlides>
  <MMClips>0</MMClips>
  <ScaleCrop>false</ScaleCrop>
  <HeadingPairs>
    <vt:vector size="4" baseType="variant">
      <vt:variant>
        <vt:lpstr>Tema</vt:lpstr>
      </vt:variant>
      <vt:variant>
        <vt:i4>6</vt:i4>
      </vt:variant>
      <vt:variant>
        <vt:lpstr>Titoli diapositive</vt:lpstr>
      </vt:variant>
      <vt:variant>
        <vt:i4>46</vt:i4>
      </vt:variant>
    </vt:vector>
  </HeadingPairs>
  <TitlesOfParts>
    <vt:vector size="52" baseType="lpstr">
      <vt:lpstr>Tema di Office</vt:lpstr>
      <vt:lpstr>1_Tema di Office</vt:lpstr>
      <vt:lpstr>2_Tema di Office</vt:lpstr>
      <vt:lpstr>3_Tema di Office</vt:lpstr>
      <vt:lpstr>4_Tema di Office</vt:lpstr>
      <vt:lpstr>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40</cp:revision>
  <dcterms:created xsi:type="dcterms:W3CDTF">2012-10-29T20:42:55Z</dcterms:created>
  <dcterms:modified xsi:type="dcterms:W3CDTF">2012-11-06T15:41:08Z</dcterms:modified>
</cp:coreProperties>
</file>