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61" r:id="rId7"/>
    <p:sldId id="262" r:id="rId8"/>
    <p:sldId id="264" r:id="rId9"/>
    <p:sldId id="266" r:id="rId10"/>
    <p:sldId id="267" r:id="rId11"/>
    <p:sldId id="273" r:id="rId12"/>
    <p:sldId id="287" r:id="rId13"/>
    <p:sldId id="274" r:id="rId14"/>
    <p:sldId id="275" r:id="rId15"/>
    <p:sldId id="268" r:id="rId16"/>
    <p:sldId id="285" r:id="rId17"/>
    <p:sldId id="279" r:id="rId18"/>
    <p:sldId id="290" r:id="rId19"/>
    <p:sldId id="292" r:id="rId20"/>
    <p:sldId id="293" r:id="rId21"/>
    <p:sldId id="294" r:id="rId22"/>
    <p:sldId id="295" r:id="rId23"/>
    <p:sldId id="296" r:id="rId24"/>
    <p:sldId id="291" r:id="rId25"/>
    <p:sldId id="280" r:id="rId26"/>
    <p:sldId id="299" r:id="rId27"/>
    <p:sldId id="300" r:id="rId28"/>
    <p:sldId id="281" r:id="rId29"/>
    <p:sldId id="306" r:id="rId30"/>
    <p:sldId id="283" r:id="rId31"/>
    <p:sldId id="284" r:id="rId32"/>
    <p:sldId id="308" r:id="rId33"/>
    <p:sldId id="301" r:id="rId34"/>
    <p:sldId id="303" r:id="rId35"/>
    <p:sldId id="305" r:id="rId36"/>
    <p:sldId id="282" r:id="rId37"/>
    <p:sldId id="289" r:id="rId38"/>
    <p:sldId id="309" r:id="rId39"/>
    <p:sldId id="312" r:id="rId40"/>
    <p:sldId id="313" r:id="rId41"/>
    <p:sldId id="311" r:id="rId42"/>
    <p:sldId id="315" r:id="rId43"/>
    <p:sldId id="316" r:id="rId44"/>
    <p:sldId id="317" r:id="rId45"/>
    <p:sldId id="269" r:id="rId46"/>
    <p:sldId id="318" r:id="rId47"/>
    <p:sldId id="270" r:id="rId48"/>
    <p:sldId id="271" r:id="rId49"/>
    <p:sldId id="272" r:id="rId50"/>
    <p:sldId id="319" r:id="rId51"/>
    <p:sldId id="320"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3300"/>
    <a:srgbClr val="AA0A0A"/>
    <a:srgbClr val="CC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7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t>29/11/2012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85996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t>29/11/2012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61323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t>29/11/2012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1489188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54586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44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2562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44893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5529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946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10410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71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t>29/11/2012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3366837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1720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7229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0438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3052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59732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07604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4035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5106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523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30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F6A8B13-F295-4BE8-B4CD-A78BA02275BB}" type="datetimeFigureOut">
              <a:rPr lang="it-IT" smtClean="0"/>
              <a:t>29/11/2012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459071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640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2101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87317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357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34122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12715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39372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7875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61456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578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F6A8B13-F295-4BE8-B4CD-A78BA02275BB}" type="datetimeFigureOut">
              <a:rPr lang="it-IT" smtClean="0"/>
              <a:t>29/11/2012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3746505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272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9955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725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22595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691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F6A8B13-F295-4BE8-B4CD-A78BA02275BB}" type="datetimeFigureOut">
              <a:rPr lang="it-IT" smtClean="0"/>
              <a:t>29/11/2012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322696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F6A8B13-F295-4BE8-B4CD-A78BA02275BB}" type="datetimeFigureOut">
              <a:rPr lang="it-IT" smtClean="0"/>
              <a:t>29/11/2012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192849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6A8B13-F295-4BE8-B4CD-A78BA02275BB}" type="datetimeFigureOut">
              <a:rPr lang="it-IT" smtClean="0"/>
              <a:t>29/11/2012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3494426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t>29/11/2012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26467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t>29/11/2012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D7C50E-C19F-42FC-8BC8-B3EB86DB4CE7}" type="slidenum">
              <a:rPr lang="it-IT" smtClean="0"/>
              <a:t>‹N›</a:t>
            </a:fld>
            <a:endParaRPr lang="it-IT"/>
          </a:p>
        </p:txBody>
      </p:sp>
    </p:spTree>
    <p:extLst>
      <p:ext uri="{BB962C8B-B14F-4D97-AF65-F5344CB8AC3E}">
        <p14:creationId xmlns:p14="http://schemas.microsoft.com/office/powerpoint/2010/main" val="185944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A8B13-F295-4BE8-B4CD-A78BA02275BB}" type="datetimeFigureOut">
              <a:rPr lang="it-IT" smtClean="0"/>
              <a:t>29/11/2012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7C50E-C19F-42FC-8BC8-B3EB86DB4CE7}" type="slidenum">
              <a:rPr lang="it-IT" smtClean="0"/>
              <a:t>‹N›</a:t>
            </a:fld>
            <a:endParaRPr lang="it-IT"/>
          </a:p>
        </p:txBody>
      </p:sp>
    </p:spTree>
    <p:extLst>
      <p:ext uri="{BB962C8B-B14F-4D97-AF65-F5344CB8AC3E}">
        <p14:creationId xmlns:p14="http://schemas.microsoft.com/office/powerpoint/2010/main" val="3954516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5ED01-EFDC-4B17-8D4D-2ED647717538}"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60219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A8B13-F295-4BE8-B4CD-A78BA02275BB}"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1251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29/11/2012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75136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836712"/>
            <a:ext cx="9028186" cy="3416320"/>
          </a:xfrm>
          <a:prstGeom prst="rect">
            <a:avLst/>
          </a:prstGeom>
          <a:noFill/>
        </p:spPr>
        <p:txBody>
          <a:bodyPr wrap="square" rtlCol="0">
            <a:spAutoFit/>
          </a:bodyPr>
          <a:lstStyle/>
          <a:p>
            <a:pPr algn="ctr"/>
            <a:r>
              <a:rPr lang="it-IT" sz="9600" b="1" i="1" dirty="0" smtClean="0">
                <a:solidFill>
                  <a:srgbClr val="00FFFF"/>
                </a:solidFill>
                <a:latin typeface="Times New Roman" pitchFamily="18" charset="0"/>
                <a:cs typeface="Times New Roman" pitchFamily="18" charset="0"/>
              </a:rPr>
              <a:t>LA FORESTA: </a:t>
            </a:r>
          </a:p>
          <a:p>
            <a:pPr algn="ctr"/>
            <a:r>
              <a:rPr lang="it-IT" sz="6000" b="1" dirty="0" smtClean="0">
                <a:solidFill>
                  <a:srgbClr val="00FFFF"/>
                </a:solidFill>
                <a:latin typeface="Times New Roman" pitchFamily="18" charset="0"/>
                <a:cs typeface="Times New Roman" pitchFamily="18" charset="0"/>
              </a:rPr>
              <a:t>L’ANTICA MADRE </a:t>
            </a:r>
          </a:p>
          <a:p>
            <a:pPr algn="ctr"/>
            <a:r>
              <a:rPr lang="it-IT" sz="6000" b="1" dirty="0" smtClean="0">
                <a:solidFill>
                  <a:srgbClr val="00FFFF"/>
                </a:solidFill>
                <a:latin typeface="Times New Roman" pitchFamily="18" charset="0"/>
                <a:cs typeface="Times New Roman" pitchFamily="18" charset="0"/>
              </a:rPr>
              <a:t>CHE NUTRE</a:t>
            </a:r>
            <a:endParaRPr lang="it-IT" sz="60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99318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3612" y="3630305"/>
            <a:ext cx="9144000" cy="3108543"/>
          </a:xfrm>
          <a:prstGeom prst="rect">
            <a:avLst/>
          </a:prstGeom>
          <a:noFill/>
        </p:spPr>
        <p:txBody>
          <a:bodyPr wrap="square" rtlCol="0">
            <a:spAutoFit/>
          </a:bodyPr>
          <a:lstStyle/>
          <a:p>
            <a:pPr algn="ctr"/>
            <a:r>
              <a:rPr lang="it-IT" sz="2800" b="1" dirty="0">
                <a:solidFill>
                  <a:srgbClr val="00FFFF"/>
                </a:solidFill>
                <a:latin typeface="Times New Roman" pitchFamily="18" charset="0"/>
                <a:cs typeface="Times New Roman" pitchFamily="18" charset="0"/>
              </a:rPr>
              <a:t>Gli uomini </a:t>
            </a:r>
            <a:r>
              <a:rPr lang="it-IT" sz="2800" b="1" dirty="0" smtClean="0">
                <a:solidFill>
                  <a:srgbClr val="00FFFF"/>
                </a:solidFill>
                <a:latin typeface="Times New Roman" pitchFamily="18" charset="0"/>
                <a:cs typeface="Times New Roman" pitchFamily="18" charset="0"/>
              </a:rPr>
              <a:t>sono </a:t>
            </a:r>
            <a:r>
              <a:rPr lang="it-IT" sz="2800" b="1" dirty="0">
                <a:solidFill>
                  <a:srgbClr val="00FFFF"/>
                </a:solidFill>
                <a:latin typeface="Times New Roman" pitchFamily="18" charset="0"/>
                <a:cs typeface="Times New Roman" pitchFamily="18" charset="0"/>
              </a:rPr>
              <a:t>solo uno degli elementi di cui è composta la selva; e dovevano cercare di vivere in armonia col "resto": per prima cosa, imparare a non inimicarsi qualche potente signore invisibile; riconoscere i pericoli; comunicare con ogni elemento possa insegnare </a:t>
            </a:r>
            <a:endParaRPr lang="it-IT" sz="2800" b="1" dirty="0" smtClean="0">
              <a:solidFill>
                <a:srgbClr val="00FFFF"/>
              </a:solidFill>
              <a:latin typeface="Times New Roman" pitchFamily="18" charset="0"/>
              <a:cs typeface="Times New Roman" pitchFamily="18" charset="0"/>
            </a:endParaRPr>
          </a:p>
          <a:p>
            <a:pPr algn="ctr"/>
            <a:r>
              <a:rPr lang="it-IT" sz="2800" b="1" dirty="0" smtClean="0">
                <a:solidFill>
                  <a:srgbClr val="00FFFF"/>
                </a:solidFill>
                <a:latin typeface="Times New Roman" pitchFamily="18" charset="0"/>
                <a:cs typeface="Times New Roman" pitchFamily="18" charset="0"/>
              </a:rPr>
              <a:t>qualcosa di </a:t>
            </a:r>
            <a:r>
              <a:rPr lang="it-IT" sz="2800" b="1" dirty="0">
                <a:solidFill>
                  <a:srgbClr val="00FFFF"/>
                </a:solidFill>
                <a:latin typeface="Times New Roman" pitchFamily="18" charset="0"/>
                <a:cs typeface="Times New Roman" pitchFamily="18" charset="0"/>
              </a:rPr>
              <a:t>utile: la foresta come Madre, Maestra </a:t>
            </a:r>
            <a:endParaRPr lang="it-IT" sz="2800" b="1" dirty="0" smtClean="0">
              <a:solidFill>
                <a:srgbClr val="00FFFF"/>
              </a:solidFill>
              <a:latin typeface="Times New Roman" pitchFamily="18" charset="0"/>
              <a:cs typeface="Times New Roman" pitchFamily="18" charset="0"/>
            </a:endParaRPr>
          </a:p>
          <a:p>
            <a:pPr algn="ctr"/>
            <a:r>
              <a:rPr lang="it-IT" sz="2800" b="1" dirty="0" smtClean="0">
                <a:solidFill>
                  <a:srgbClr val="00FFFF"/>
                </a:solidFill>
                <a:latin typeface="Times New Roman" pitchFamily="18" charset="0"/>
                <a:cs typeface="Times New Roman" pitchFamily="18" charset="0"/>
              </a:rPr>
              <a:t>di vita</a:t>
            </a:r>
            <a:r>
              <a:rPr lang="it-IT" sz="2800" b="1" dirty="0">
                <a:solidFill>
                  <a:srgbClr val="00FFFF"/>
                </a:solidFill>
                <a:latin typeface="Times New Roman" pitchFamily="18" charset="0"/>
                <a:cs typeface="Times New Roman" pitchFamily="18" charset="0"/>
              </a:rPr>
              <a:t>, insuperabile scuola di iniziazione ai misteri. </a:t>
            </a:r>
            <a:endParaRPr lang="it-IT" sz="4000" b="1" dirty="0">
              <a:solidFill>
                <a:srgbClr val="00FFFF"/>
              </a:solidFill>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 y="0"/>
            <a:ext cx="9144000" cy="363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325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0" y="4869160"/>
            <a:ext cx="8388424" cy="2769989"/>
          </a:xfrm>
          <a:prstGeom prst="rect">
            <a:avLst/>
          </a:prstGeom>
          <a:noFill/>
        </p:spPr>
        <p:txBody>
          <a:bodyPr wrap="square" rtlCol="0">
            <a:spAutoFit/>
          </a:bodyPr>
          <a:lstStyle/>
          <a:p>
            <a:pPr algn="ctr"/>
            <a:r>
              <a:rPr lang="it-IT" sz="4000" b="1" i="1" dirty="0" smtClean="0">
                <a:solidFill>
                  <a:srgbClr val="00FFFF"/>
                </a:solidFill>
                <a:latin typeface="Times New Roman" pitchFamily="18" charset="0"/>
              </a:rPr>
              <a:t>La foresta è la madre nutrice, l’entità che, attraverso la Dea, fa riprodurre gli animali e le capacità magiche.  </a:t>
            </a:r>
            <a:endParaRPr lang="it-IT" sz="4000" b="1" i="1" dirty="0">
              <a:solidFill>
                <a:srgbClr val="00FFFF"/>
              </a:solidFill>
              <a:latin typeface="Times New Roman" pitchFamily="18" charset="0"/>
            </a:endParaRPr>
          </a:p>
          <a:p>
            <a:pPr algn="ctr"/>
            <a:endParaRPr lang="it-IT" sz="5400" b="1" dirty="0">
              <a:solidFill>
                <a:srgbClr val="AA0A0A"/>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 y="1136"/>
            <a:ext cx="9239186" cy="498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7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740307"/>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Gli umani </a:t>
            </a:r>
            <a:r>
              <a:rPr lang="it-IT" sz="3600" b="1" dirty="0">
                <a:solidFill>
                  <a:srgbClr val="00FFFF"/>
                </a:solidFill>
                <a:latin typeface="Times New Roman" pitchFamily="18" charset="0"/>
                <a:cs typeface="Times New Roman" pitchFamily="18" charset="0"/>
              </a:rPr>
              <a:t>dovevano imparare ad utilizzare quello che la foresta generosamente </a:t>
            </a:r>
            <a:r>
              <a:rPr lang="it-IT" sz="3600" b="1" dirty="0" smtClean="0">
                <a:solidFill>
                  <a:srgbClr val="00FFFF"/>
                </a:solidFill>
                <a:latin typeface="Times New Roman" pitchFamily="18" charset="0"/>
                <a:cs typeface="Times New Roman" pitchFamily="18" charset="0"/>
              </a:rPr>
              <a:t>regalava  </a:t>
            </a:r>
            <a:r>
              <a:rPr lang="it-IT" sz="3600" b="1" dirty="0">
                <a:solidFill>
                  <a:srgbClr val="00FFFF"/>
                </a:solidFill>
                <a:latin typeface="Times New Roman" pitchFamily="18" charset="0"/>
                <a:cs typeface="Times New Roman" pitchFamily="18" charset="0"/>
              </a:rPr>
              <a:t>per la loro sopravvivenza: erbe e piante, per guarire e per vedere gli spiriti; frutta e selvaggina per nutrirsi; legna per costruire e per scaldarsi. </a:t>
            </a:r>
            <a:endParaRPr lang="it-IT" sz="3600" b="1" dirty="0" smtClean="0">
              <a:solidFill>
                <a:srgbClr val="00FFFF"/>
              </a:solidFill>
              <a:latin typeface="Times New Roman" pitchFamily="18" charset="0"/>
              <a:cs typeface="Times New Roman" pitchFamily="18" charset="0"/>
            </a:endParaRPr>
          </a:p>
          <a:p>
            <a:pPr hangingPunct="0"/>
            <a:r>
              <a:rPr lang="it-IT" sz="3600" b="1" dirty="0" smtClean="0">
                <a:solidFill>
                  <a:srgbClr val="00FFFF"/>
                </a:solidFill>
                <a:latin typeface="Times New Roman" pitchFamily="18" charset="0"/>
                <a:cs typeface="Times New Roman" pitchFamily="18" charset="0"/>
              </a:rPr>
              <a:t>I </a:t>
            </a:r>
            <a:r>
              <a:rPr lang="it-IT" sz="3600" b="1" dirty="0">
                <a:solidFill>
                  <a:srgbClr val="00FFFF"/>
                </a:solidFill>
                <a:latin typeface="Times New Roman" pitchFamily="18" charset="0"/>
                <a:cs typeface="Times New Roman" pitchFamily="18" charset="0"/>
              </a:rPr>
              <a:t>nostri boschi sono stati coltivati e curati da un tempo tanto remoto che va oltre l'immaginazione. Le analisi archeologiche del suolo hanno dimostrato che, sulle Alpi, alle primitive faggete e ad altre latifoglie furono </a:t>
            </a:r>
            <a:r>
              <a:rPr lang="it-IT" sz="3600" b="1" dirty="0" smtClean="0">
                <a:solidFill>
                  <a:srgbClr val="00FFFF"/>
                </a:solidFill>
                <a:latin typeface="Times New Roman" pitchFamily="18" charset="0"/>
                <a:cs typeface="Times New Roman" pitchFamily="18" charset="0"/>
              </a:rPr>
              <a:t> </a:t>
            </a:r>
            <a:r>
              <a:rPr lang="it-IT" sz="3600" b="1" dirty="0">
                <a:solidFill>
                  <a:srgbClr val="00FFFF"/>
                </a:solidFill>
                <a:latin typeface="Times New Roman" pitchFamily="18" charset="0"/>
                <a:cs typeface="Times New Roman" pitchFamily="18" charset="0"/>
              </a:rPr>
              <a:t>sostituite essenze più utili, come il castagno. </a:t>
            </a:r>
            <a:endParaRPr lang="it-IT" sz="60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15841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89" y="0"/>
            <a:ext cx="92211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383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5560714" cy="6740307"/>
          </a:xfrm>
          <a:prstGeom prst="rect">
            <a:avLst/>
          </a:prstGeom>
          <a:noFill/>
        </p:spPr>
        <p:txBody>
          <a:bodyPr wrap="square" rtlCol="0">
            <a:spAutoFit/>
          </a:bodyPr>
          <a:lstStyle/>
          <a:p>
            <a:pPr hangingPunct="0"/>
            <a:r>
              <a:rPr lang="it-IT" sz="3600" b="1" dirty="0">
                <a:solidFill>
                  <a:srgbClr val="00FFFF"/>
                </a:solidFill>
                <a:latin typeface="Times New Roman" pitchFamily="18" charset="0"/>
                <a:cs typeface="Times New Roman" pitchFamily="18" charset="0"/>
              </a:rPr>
              <a:t>I più recenti ritrovamenti di pollini fossili di </a:t>
            </a:r>
            <a:r>
              <a:rPr lang="it-IT" sz="3600" b="1" i="1" dirty="0" err="1">
                <a:solidFill>
                  <a:srgbClr val="00FFFF"/>
                </a:solidFill>
                <a:latin typeface="Times New Roman" pitchFamily="18" charset="0"/>
                <a:cs typeface="Times New Roman" pitchFamily="18" charset="0"/>
              </a:rPr>
              <a:t>castanea</a:t>
            </a:r>
            <a:r>
              <a:rPr lang="it-IT" sz="3600" b="1" i="1" dirty="0">
                <a:solidFill>
                  <a:srgbClr val="00FFFF"/>
                </a:solidFill>
                <a:latin typeface="Times New Roman" pitchFamily="18" charset="0"/>
                <a:cs typeface="Times New Roman" pitchFamily="18" charset="0"/>
              </a:rPr>
              <a:t> sativa</a:t>
            </a:r>
            <a:r>
              <a:rPr lang="it-IT" sz="3600" b="1" dirty="0">
                <a:solidFill>
                  <a:srgbClr val="00FFFF"/>
                </a:solidFill>
                <a:latin typeface="Times New Roman" pitchFamily="18" charset="0"/>
                <a:cs typeface="Times New Roman" pitchFamily="18" charset="0"/>
              </a:rPr>
              <a:t> sono databili a prima della conquista romana e sono stati rinvenuti, oltre che in Valtellina, nell’</a:t>
            </a:r>
            <a:r>
              <a:rPr lang="it-IT" sz="3600" b="1" dirty="0" err="1">
                <a:solidFill>
                  <a:srgbClr val="00FFFF"/>
                </a:solidFill>
                <a:latin typeface="Times New Roman" pitchFamily="18" charset="0"/>
                <a:cs typeface="Times New Roman" pitchFamily="18" charset="0"/>
              </a:rPr>
              <a:t>Auvergne</a:t>
            </a:r>
            <a:r>
              <a:rPr lang="it-IT" sz="3600" b="1" dirty="0">
                <a:solidFill>
                  <a:srgbClr val="00FFFF"/>
                </a:solidFill>
                <a:latin typeface="Times New Roman" pitchFamily="18" charset="0"/>
                <a:cs typeface="Times New Roman" pitchFamily="18" charset="0"/>
              </a:rPr>
              <a:t>, nelle Alpi meridionali francesi, nello </a:t>
            </a:r>
            <a:r>
              <a:rPr lang="it-IT" sz="3600" b="1" dirty="0" err="1">
                <a:solidFill>
                  <a:srgbClr val="00FFFF"/>
                </a:solidFill>
                <a:latin typeface="Times New Roman" pitchFamily="18" charset="0"/>
                <a:cs typeface="Times New Roman" pitchFamily="18" charset="0"/>
              </a:rPr>
              <a:t>Stubai</a:t>
            </a:r>
            <a:r>
              <a:rPr lang="it-IT" sz="3600" b="1" dirty="0">
                <a:solidFill>
                  <a:srgbClr val="00FFFF"/>
                </a:solidFill>
                <a:latin typeface="Times New Roman" pitchFamily="18" charset="0"/>
                <a:cs typeface="Times New Roman" pitchFamily="18" charset="0"/>
              </a:rPr>
              <a:t>, in Austria, nel sud ovest della Svizzera, in Engadina, nei Grigioni, in Tirolo….</a:t>
            </a:r>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715" y="0"/>
            <a:ext cx="3583285"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279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0" y="0"/>
            <a:ext cx="9143999" cy="6740307"/>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Gli Alpini non coltivano campi, coltivano montagne, e trattano gli alberi come piante. Sostituiscono specie meno utili con varietà commestibili, come il castagno, o più combustibili, come le conifere. Terrazzano interi versanti, modificando profondamente la struttura geomorfologica del territorio. Abbassano il limite altimetrico dei boschi,  per lasciar maggior spazio ai pascoli. Conoscono il microclima di ogni singolo spazio di foresta, e adattano le colture e gli usi. Sono popoli della foresta.  </a:t>
            </a:r>
            <a:endParaRPr lang="it-IT" sz="60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112386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22925" y="6211669"/>
            <a:ext cx="9143999" cy="646331"/>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Lauregno, Val d’Ultimo (</a:t>
            </a:r>
            <a:r>
              <a:rPr lang="it-IT" sz="3600" b="1" dirty="0" err="1" smtClean="0">
                <a:solidFill>
                  <a:srgbClr val="00FFFF"/>
                </a:solidFill>
                <a:latin typeface="Times New Roman" pitchFamily="18" charset="0"/>
                <a:cs typeface="Times New Roman" pitchFamily="18" charset="0"/>
              </a:rPr>
              <a:t>Bz</a:t>
            </a:r>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3" y="0"/>
            <a:ext cx="9218613"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30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5071352" y="30524"/>
            <a:ext cx="4072648" cy="6001643"/>
          </a:xfrm>
          <a:prstGeom prst="rect">
            <a:avLst/>
          </a:prstGeom>
          <a:noFill/>
        </p:spPr>
        <p:txBody>
          <a:bodyPr wrap="square" rtlCol="0">
            <a:spAutoFit/>
          </a:bodyPr>
          <a:lstStyle/>
          <a:p>
            <a:pPr hangingPunct="0"/>
            <a:r>
              <a:rPr lang="it-IT" sz="3200" b="1" dirty="0" smtClean="0">
                <a:solidFill>
                  <a:srgbClr val="00FFFF"/>
                </a:solidFill>
                <a:latin typeface="Times New Roman" pitchFamily="18" charset="0"/>
                <a:cs typeface="Times New Roman" pitchFamily="18" charset="0"/>
              </a:rPr>
              <a:t>Il livello di modifica del territorio alpino è pari a quello delle risaie di </a:t>
            </a:r>
            <a:r>
              <a:rPr lang="it-IT" sz="3200" b="1" dirty="0" err="1" smtClean="0">
                <a:solidFill>
                  <a:srgbClr val="00FFFF"/>
                </a:solidFill>
                <a:latin typeface="Times New Roman" pitchFamily="18" charset="0"/>
                <a:cs typeface="Times New Roman" pitchFamily="18" charset="0"/>
              </a:rPr>
              <a:t>Banaue</a:t>
            </a:r>
            <a:r>
              <a:rPr lang="it-IT" sz="3200" b="1" dirty="0" smtClean="0">
                <a:solidFill>
                  <a:srgbClr val="00FFFF"/>
                </a:solidFill>
                <a:latin typeface="Times New Roman" pitchFamily="18" charset="0"/>
                <a:cs typeface="Times New Roman" pitchFamily="18" charset="0"/>
              </a:rPr>
              <a:t>, nelle Filippine, o della valle del Fiume Giallo, in Cina.   In tutti questi casi, è il lavoro dell’uomo a mantenere il paesaggio e il sistema ecologico. </a:t>
            </a:r>
            <a:r>
              <a:rPr lang="it-IT" sz="2000" b="1" dirty="0" smtClean="0">
                <a:solidFill>
                  <a:srgbClr val="00FFFF"/>
                </a:solidFill>
                <a:latin typeface="Times New Roman" pitchFamily="18" charset="0"/>
                <a:cs typeface="Times New Roman" pitchFamily="18" charset="0"/>
              </a:rPr>
              <a:t> </a:t>
            </a:r>
            <a:endParaRPr lang="it-IT" sz="4000" b="1" dirty="0">
              <a:solidFill>
                <a:srgbClr val="00FFFF"/>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0" y="30525"/>
            <a:ext cx="5059911" cy="685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07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0" y="5842337"/>
            <a:ext cx="8532439" cy="1015663"/>
          </a:xfrm>
          <a:prstGeom prst="rect">
            <a:avLst/>
          </a:prstGeom>
          <a:noFill/>
        </p:spPr>
        <p:txBody>
          <a:bodyPr wrap="square" rtlCol="0">
            <a:spAutoFit/>
          </a:bodyPr>
          <a:lstStyle/>
          <a:p>
            <a:pPr hangingPunct="0"/>
            <a:r>
              <a:rPr lang="it-IT" sz="2000" b="1" dirty="0" smtClean="0">
                <a:solidFill>
                  <a:srgbClr val="00FFFF"/>
                </a:solidFill>
                <a:latin typeface="Times New Roman" pitchFamily="18" charset="0"/>
                <a:cs typeface="Times New Roman" pitchFamily="18" charset="0"/>
              </a:rPr>
              <a:t>La differenza è che in Estremo Oriente, o in Sud America, il clima è tropicale, si può coltivare (e raccogliere) tutto l’anno, e non nevica. Sulle Alpi invece,  si può lavorare solo pochi mesi all’anno e tutti gli anni bisogna rifare. </a:t>
            </a:r>
            <a:endParaRPr lang="it-IT" sz="4000" b="1" dirty="0">
              <a:solidFill>
                <a:srgbClr val="00FFFF"/>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9505"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21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07504" y="5186501"/>
            <a:ext cx="5274521" cy="369332"/>
          </a:xfrm>
          <a:prstGeom prst="rect">
            <a:avLst/>
          </a:prstGeom>
        </p:spPr>
        <p:txBody>
          <a:bodyPr wrap="none">
            <a:spAutoFit/>
          </a:bodyPr>
          <a:lstStyle/>
          <a:p>
            <a:r>
              <a:rPr lang="it-IT" b="1" dirty="0">
                <a:solidFill>
                  <a:schemeClr val="bg1"/>
                </a:solidFill>
                <a:latin typeface="Times New Roman" pitchFamily="18" charset="0"/>
                <a:cs typeface="Times New Roman" pitchFamily="18" charset="0"/>
              </a:rPr>
              <a:t>Passo della Teglia (Im</a:t>
            </a:r>
            <a:r>
              <a:rPr lang="it-IT" b="1" dirty="0" smtClean="0">
                <a:solidFill>
                  <a:schemeClr val="bg1"/>
                </a:solidFill>
                <a:latin typeface="Times New Roman" pitchFamily="18" charset="0"/>
                <a:cs typeface="Times New Roman" pitchFamily="18" charset="0"/>
              </a:rPr>
              <a:t>), 1.300 m.  </a:t>
            </a:r>
            <a:r>
              <a:rPr lang="it-IT" b="1" dirty="0">
                <a:solidFill>
                  <a:schemeClr val="bg1"/>
                </a:solidFill>
                <a:latin typeface="Times New Roman" pitchFamily="18" charset="0"/>
                <a:cs typeface="Times New Roman" pitchFamily="18" charset="0"/>
              </a:rPr>
              <a:t>Prati con </a:t>
            </a:r>
            <a:r>
              <a:rPr lang="it-IT" b="1" dirty="0" smtClean="0">
                <a:solidFill>
                  <a:schemeClr val="bg1"/>
                </a:solidFill>
                <a:latin typeface="Times New Roman" pitchFamily="18" charset="0"/>
                <a:cs typeface="Times New Roman" pitchFamily="18" charset="0"/>
              </a:rPr>
              <a:t>lavanda</a:t>
            </a:r>
            <a:endParaRPr lang="it-IT" dirty="0"/>
          </a:p>
        </p:txBody>
      </p:sp>
      <p:sp>
        <p:nvSpPr>
          <p:cNvPr id="7" name="CasellaDiTesto 6"/>
          <p:cNvSpPr txBox="1"/>
          <p:nvPr/>
        </p:nvSpPr>
        <p:spPr>
          <a:xfrm>
            <a:off x="-1" y="5974852"/>
            <a:ext cx="8532439" cy="923330"/>
          </a:xfrm>
          <a:prstGeom prst="rect">
            <a:avLst/>
          </a:prstGeom>
          <a:noFill/>
        </p:spPr>
        <p:txBody>
          <a:bodyPr wrap="square" rtlCol="0">
            <a:spAutoFit/>
          </a:bodyPr>
          <a:lstStyle/>
          <a:p>
            <a:pPr hangingPunct="0"/>
            <a:r>
              <a:rPr lang="it-IT" b="1" dirty="0">
                <a:solidFill>
                  <a:srgbClr val="00FFFF"/>
                </a:solidFill>
                <a:latin typeface="Times New Roman" pitchFamily="18" charset="0"/>
                <a:cs typeface="Times New Roman" pitchFamily="18" charset="0"/>
              </a:rPr>
              <a:t>La profonda conoscenza del territorio permetteva di sfruttare ogni fazzoletto di terra, e di impiantare colture mediterranee (opportunamente </a:t>
            </a:r>
            <a:r>
              <a:rPr lang="it-IT" b="1" dirty="0" smtClean="0">
                <a:solidFill>
                  <a:srgbClr val="00FFFF"/>
                </a:solidFill>
                <a:latin typeface="Times New Roman" pitchFamily="18" charset="0"/>
                <a:cs typeface="Times New Roman" pitchFamily="18" charset="0"/>
              </a:rPr>
              <a:t>modificate) anche ad </a:t>
            </a:r>
            <a:r>
              <a:rPr lang="it-IT" b="1" dirty="0">
                <a:solidFill>
                  <a:srgbClr val="00FFFF"/>
                </a:solidFill>
                <a:latin typeface="Times New Roman" pitchFamily="18" charset="0"/>
                <a:cs typeface="Times New Roman" pitchFamily="18" charset="0"/>
              </a:rPr>
              <a:t>altezze considerevoli, </a:t>
            </a:r>
            <a:r>
              <a:rPr lang="it-IT" b="1" dirty="0" smtClean="0">
                <a:solidFill>
                  <a:srgbClr val="00FFFF"/>
                </a:solidFill>
                <a:latin typeface="Times New Roman" pitchFamily="18" charset="0"/>
                <a:cs typeface="Times New Roman" pitchFamily="18" charset="0"/>
              </a:rPr>
              <a:t>dove l’esposizione e la conformazione mantenevano l’aria più calda. </a:t>
            </a:r>
            <a:endParaRPr lang="it-IT" sz="36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16868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0"/>
            <a:ext cx="9028186" cy="7571303"/>
          </a:xfrm>
          <a:prstGeom prst="rect">
            <a:avLst/>
          </a:prstGeom>
          <a:noFill/>
        </p:spPr>
        <p:txBody>
          <a:bodyPr wrap="square" rtlCol="0">
            <a:spAutoFit/>
          </a:bodyPr>
          <a:lstStyle/>
          <a:p>
            <a:pPr algn="ctr"/>
            <a:r>
              <a:rPr lang="it-IT" sz="5400" b="1" dirty="0">
                <a:solidFill>
                  <a:srgbClr val="00FFFF"/>
                </a:solidFill>
                <a:latin typeface="Times New Roman" pitchFamily="18" charset="0"/>
                <a:cs typeface="Times New Roman" pitchFamily="18" charset="0"/>
              </a:rPr>
              <a:t>Sulle </a:t>
            </a:r>
            <a:r>
              <a:rPr lang="it-IT" sz="5400" b="1" dirty="0" smtClean="0">
                <a:solidFill>
                  <a:srgbClr val="00FFFF"/>
                </a:solidFill>
                <a:latin typeface="Times New Roman" pitchFamily="18" charset="0"/>
                <a:cs typeface="Times New Roman" pitchFamily="18" charset="0"/>
              </a:rPr>
              <a:t>Alpi </a:t>
            </a:r>
            <a:r>
              <a:rPr lang="it-IT" sz="5400" b="1" dirty="0">
                <a:solidFill>
                  <a:srgbClr val="00FFFF"/>
                </a:solidFill>
                <a:latin typeface="Times New Roman" pitchFamily="18" charset="0"/>
                <a:cs typeface="Times New Roman" pitchFamily="18" charset="0"/>
              </a:rPr>
              <a:t>storia e preistoria non sono </a:t>
            </a:r>
            <a:r>
              <a:rPr lang="it-IT" sz="5400" b="1" dirty="0" smtClean="0">
                <a:solidFill>
                  <a:srgbClr val="00FFFF"/>
                </a:solidFill>
                <a:latin typeface="Times New Roman" pitchFamily="18" charset="0"/>
                <a:cs typeface="Times New Roman" pitchFamily="18" charset="0"/>
              </a:rPr>
              <a:t>così </a:t>
            </a:r>
            <a:r>
              <a:rPr lang="it-IT" sz="5400" b="1" dirty="0">
                <a:solidFill>
                  <a:srgbClr val="00FFFF"/>
                </a:solidFill>
                <a:latin typeface="Times New Roman" pitchFamily="18" charset="0"/>
                <a:cs typeface="Times New Roman" pitchFamily="18" charset="0"/>
              </a:rPr>
              <a:t>distinte come appaiono sui </a:t>
            </a:r>
            <a:r>
              <a:rPr lang="it-IT" sz="5400" b="1" dirty="0" smtClean="0">
                <a:solidFill>
                  <a:srgbClr val="00FFFF"/>
                </a:solidFill>
                <a:latin typeface="Times New Roman" pitchFamily="18" charset="0"/>
                <a:cs typeface="Times New Roman" pitchFamily="18" charset="0"/>
              </a:rPr>
              <a:t>libri. Oggetti, gesti, pratiche sono rimaste uguali per migliaia di anni. </a:t>
            </a:r>
            <a:r>
              <a:rPr lang="it-IT" sz="5400" b="1" dirty="0">
                <a:solidFill>
                  <a:srgbClr val="00FFFF"/>
                </a:solidFill>
                <a:latin typeface="Times New Roman" pitchFamily="18" charset="0"/>
              </a:rPr>
              <a:t>Le montagne hanno ospitato, per millenni, una cultura del legno e della pietra. </a:t>
            </a:r>
          </a:p>
          <a:p>
            <a:pPr algn="ctr"/>
            <a:r>
              <a:rPr lang="it-IT" sz="5400" b="1" dirty="0" smtClean="0">
                <a:solidFill>
                  <a:srgbClr val="00FFFF"/>
                </a:solidFill>
                <a:latin typeface="Times New Roman" pitchFamily="18" charset="0"/>
                <a:cs typeface="Times New Roman" pitchFamily="18" charset="0"/>
              </a:rPr>
              <a:t> </a:t>
            </a:r>
            <a:endParaRPr lang="it-IT" sz="5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354643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57261" cy="604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16064" y="4581128"/>
            <a:ext cx="9524488" cy="2308324"/>
          </a:xfrm>
          <a:prstGeom prst="rect">
            <a:avLst/>
          </a:prstGeom>
          <a:noFill/>
        </p:spPr>
        <p:txBody>
          <a:bodyPr wrap="square" rtlCol="0">
            <a:spAutoFit/>
          </a:bodyPr>
          <a:lstStyle/>
          <a:p>
            <a:pPr hangingPunct="0"/>
            <a:r>
              <a:rPr lang="it-IT" sz="2400" b="1" dirty="0">
                <a:solidFill>
                  <a:srgbClr val="00FFFF"/>
                </a:solidFill>
                <a:latin typeface="Times New Roman" pitchFamily="18" charset="0"/>
                <a:cs typeface="Times New Roman" pitchFamily="18" charset="0"/>
              </a:rPr>
              <a:t>Questo sistema si può mantenere a due condizioni: la proprietà collettiva </a:t>
            </a:r>
            <a:r>
              <a:rPr lang="it-IT" sz="2400" b="1" dirty="0" smtClean="0">
                <a:solidFill>
                  <a:srgbClr val="00FFFF"/>
                </a:solidFill>
                <a:latin typeface="Times New Roman" pitchFamily="18" charset="0"/>
                <a:cs typeface="Times New Roman" pitchFamily="18" charset="0"/>
              </a:rPr>
              <a:t>e il </a:t>
            </a:r>
            <a:r>
              <a:rPr lang="it-IT" sz="2400" b="1" dirty="0">
                <a:solidFill>
                  <a:srgbClr val="00FFFF"/>
                </a:solidFill>
                <a:latin typeface="Times New Roman" pitchFamily="18" charset="0"/>
                <a:cs typeface="Times New Roman" pitchFamily="18" charset="0"/>
              </a:rPr>
              <a:t>lavoro comune. Boschi e alpeggi erano in gran parte proprietà collettiva; il sistema ereditario, che divideva esattamente </a:t>
            </a:r>
            <a:endParaRPr lang="it-IT" sz="2400" b="1" dirty="0" smtClean="0">
              <a:solidFill>
                <a:srgbClr val="00FFFF"/>
              </a:solidFill>
              <a:latin typeface="Times New Roman" pitchFamily="18" charset="0"/>
              <a:cs typeface="Times New Roman" pitchFamily="18" charset="0"/>
            </a:endParaRPr>
          </a:p>
          <a:p>
            <a:pPr hangingPunct="0"/>
            <a:r>
              <a:rPr lang="it-IT" sz="2400" b="1" dirty="0" smtClean="0">
                <a:solidFill>
                  <a:srgbClr val="00FFFF"/>
                </a:solidFill>
                <a:latin typeface="Times New Roman" pitchFamily="18" charset="0"/>
                <a:cs typeface="Times New Roman" pitchFamily="18" charset="0"/>
              </a:rPr>
              <a:t>ogni </a:t>
            </a:r>
            <a:r>
              <a:rPr lang="it-IT" sz="2400" b="1" dirty="0">
                <a:solidFill>
                  <a:srgbClr val="00FFFF"/>
                </a:solidFill>
                <a:latin typeface="Times New Roman" pitchFamily="18" charset="0"/>
                <a:cs typeface="Times New Roman" pitchFamily="18" charset="0"/>
              </a:rPr>
              <a:t>proprietà fra tutti gli eredi, faceva sì che non esistessero </a:t>
            </a:r>
            <a:endParaRPr lang="it-IT" sz="2400" b="1" dirty="0" smtClean="0">
              <a:solidFill>
                <a:srgbClr val="00FFFF"/>
              </a:solidFill>
              <a:latin typeface="Times New Roman" pitchFamily="18" charset="0"/>
              <a:cs typeface="Times New Roman" pitchFamily="18" charset="0"/>
            </a:endParaRPr>
          </a:p>
          <a:p>
            <a:pPr hangingPunct="0"/>
            <a:r>
              <a:rPr lang="it-IT" sz="2400" b="1" dirty="0" smtClean="0">
                <a:solidFill>
                  <a:srgbClr val="00FFFF"/>
                </a:solidFill>
                <a:latin typeface="Times New Roman" pitchFamily="18" charset="0"/>
                <a:cs typeface="Times New Roman" pitchFamily="18" charset="0"/>
              </a:rPr>
              <a:t>privilegi</a:t>
            </a:r>
            <a:r>
              <a:rPr lang="it-IT" sz="2400" b="1" dirty="0">
                <a:solidFill>
                  <a:srgbClr val="00FFFF"/>
                </a:solidFill>
                <a:latin typeface="Times New Roman" pitchFamily="18" charset="0"/>
                <a:cs typeface="Times New Roman" pitchFamily="18" charset="0"/>
              </a:rPr>
              <a:t>, </a:t>
            </a:r>
            <a:r>
              <a:rPr lang="it-IT" sz="2400" b="1" dirty="0" smtClean="0">
                <a:solidFill>
                  <a:srgbClr val="00FFFF"/>
                </a:solidFill>
                <a:latin typeface="Times New Roman" pitchFamily="18" charset="0"/>
                <a:cs typeface="Times New Roman" pitchFamily="18" charset="0"/>
              </a:rPr>
              <a:t>e </a:t>
            </a:r>
            <a:r>
              <a:rPr lang="it-IT" sz="2400" b="1" dirty="0">
                <a:solidFill>
                  <a:srgbClr val="00FFFF"/>
                </a:solidFill>
                <a:latin typeface="Times New Roman" pitchFamily="18" charset="0"/>
                <a:cs typeface="Times New Roman" pitchFamily="18" charset="0"/>
              </a:rPr>
              <a:t>che risorse diverse (orti, vigneti, infrastrutture </a:t>
            </a:r>
            <a:r>
              <a:rPr lang="it-IT" sz="2400" b="1" dirty="0" smtClean="0">
                <a:solidFill>
                  <a:srgbClr val="00FFFF"/>
                </a:solidFill>
                <a:latin typeface="Times New Roman" pitchFamily="18" charset="0"/>
                <a:cs typeface="Times New Roman" pitchFamily="18" charset="0"/>
              </a:rPr>
              <a:t>come </a:t>
            </a:r>
          </a:p>
          <a:p>
            <a:pPr hangingPunct="0"/>
            <a:r>
              <a:rPr lang="it-IT" sz="2400" b="1" dirty="0" smtClean="0">
                <a:solidFill>
                  <a:srgbClr val="00FFFF"/>
                </a:solidFill>
                <a:latin typeface="Times New Roman" pitchFamily="18" charset="0"/>
                <a:cs typeface="Times New Roman" pitchFamily="18" charset="0"/>
              </a:rPr>
              <a:t>crotti</a:t>
            </a:r>
            <a:r>
              <a:rPr lang="it-IT" sz="2400" b="1" dirty="0">
                <a:solidFill>
                  <a:srgbClr val="00FFFF"/>
                </a:solidFill>
                <a:latin typeface="Times New Roman" pitchFamily="18" charset="0"/>
                <a:cs typeface="Times New Roman" pitchFamily="18" charset="0"/>
              </a:rPr>
              <a:t>, mulini ecc.) fossero di fatto condivisi in diritto d’uso. </a:t>
            </a:r>
            <a:endParaRPr lang="it-IT" sz="2400" dirty="0"/>
          </a:p>
        </p:txBody>
      </p:sp>
    </p:spTree>
    <p:extLst>
      <p:ext uri="{BB962C8B-B14F-4D97-AF65-F5344CB8AC3E}">
        <p14:creationId xmlns:p14="http://schemas.microsoft.com/office/powerpoint/2010/main" val="50254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76057" y="404664"/>
            <a:ext cx="3816424" cy="646331"/>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La raccolta della legna è uno dei lavori comuni più faticosi</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76566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46331"/>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38" y="0"/>
            <a:ext cx="8524034" cy="683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7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9" name="CasellaDiTesto 8"/>
          <p:cNvSpPr txBox="1"/>
          <p:nvPr/>
        </p:nvSpPr>
        <p:spPr>
          <a:xfrm>
            <a:off x="16065" y="5938693"/>
            <a:ext cx="8372360" cy="923330"/>
          </a:xfrm>
          <a:prstGeom prst="rect">
            <a:avLst/>
          </a:prstGeom>
          <a:noFill/>
        </p:spPr>
        <p:txBody>
          <a:bodyPr wrap="square" rtlCol="0">
            <a:spAutoFit/>
          </a:bodyPr>
          <a:lstStyle/>
          <a:p>
            <a:pPr hangingPunct="0"/>
            <a:r>
              <a:rPr lang="it-IT" b="1" dirty="0" smtClean="0">
                <a:solidFill>
                  <a:srgbClr val="00FFFF"/>
                </a:solidFill>
                <a:latin typeface="Times New Roman" pitchFamily="18" charset="0"/>
                <a:cs typeface="Times New Roman" pitchFamily="18" charset="0"/>
              </a:rPr>
              <a:t>I popoli alpini praticano la selvicoltura naturalistica. Le prime leggi di gestione sostenibile del bosco sono elaborate nell’Alto Medio Evo nel monastero di Fonte Avellana, e riflettono la conoscenza popolare antica.     </a:t>
            </a:r>
            <a:endParaRPr lang="it-IT" dirty="0">
              <a:solidFill>
                <a:prstClr val="black"/>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7" y="-89640"/>
            <a:ext cx="9218613"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21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9" name="CasellaDiTesto 8"/>
          <p:cNvSpPr txBox="1"/>
          <p:nvPr/>
        </p:nvSpPr>
        <p:spPr>
          <a:xfrm>
            <a:off x="0" y="0"/>
            <a:ext cx="9144000" cy="6863417"/>
          </a:xfrm>
          <a:prstGeom prst="rect">
            <a:avLst/>
          </a:prstGeom>
          <a:noFill/>
        </p:spPr>
        <p:txBody>
          <a:bodyPr wrap="square" rtlCol="0">
            <a:spAutoFit/>
          </a:bodyPr>
          <a:lstStyle/>
          <a:p>
            <a:pPr hangingPunct="0"/>
            <a:r>
              <a:rPr lang="it-IT" sz="4400" b="1" dirty="0" smtClean="0">
                <a:solidFill>
                  <a:srgbClr val="00FFFF"/>
                </a:solidFill>
                <a:latin typeface="Times New Roman" pitchFamily="18" charset="0"/>
                <a:cs typeface="Times New Roman" pitchFamily="18" charset="0"/>
              </a:rPr>
              <a:t>I sistemi tradizionali di gestione del bosco permettono di mantenere comunità libere, coese, che riescono a conservare una relativa agiatezza e l’indipendenza per secoli, battendo gli invasori oppure ritirandosi in alto e fuori dalla portata degli eserciti di pianura se necessario, riprendendosi poi i territori. Perché erano loro a controllare strade e sentieri.      </a:t>
            </a:r>
            <a:endParaRPr lang="it-IT" sz="4400" dirty="0">
              <a:solidFill>
                <a:prstClr val="black"/>
              </a:solidFill>
            </a:endParaRPr>
          </a:p>
        </p:txBody>
      </p:sp>
    </p:spTree>
    <p:extLst>
      <p:ext uri="{BB962C8B-B14F-4D97-AF65-F5344CB8AC3E}">
        <p14:creationId xmlns:p14="http://schemas.microsoft.com/office/powerpoint/2010/main" val="3640463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46331"/>
          </a:xfrm>
          <a:prstGeom prst="rect">
            <a:avLst/>
          </a:prstGeom>
          <a:noFill/>
        </p:spPr>
        <p:txBody>
          <a:bodyPr wrap="square" rtlCol="0">
            <a:spAutoFit/>
          </a:bodyPr>
          <a:lstStyle/>
          <a:p>
            <a:pPr hangingPunct="0"/>
            <a:r>
              <a:rPr lang="it-IT" sz="3600" b="1"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sp>
        <p:nvSpPr>
          <p:cNvPr id="7" name="CasellaDiTesto 6"/>
          <p:cNvSpPr txBox="1"/>
          <p:nvPr/>
        </p:nvSpPr>
        <p:spPr>
          <a:xfrm>
            <a:off x="-15990" y="5329123"/>
            <a:ext cx="8468810" cy="1477328"/>
          </a:xfrm>
          <a:prstGeom prst="rect">
            <a:avLst/>
          </a:prstGeom>
          <a:noFill/>
        </p:spPr>
        <p:txBody>
          <a:bodyPr wrap="square" rtlCol="0">
            <a:spAutoFit/>
          </a:bodyPr>
          <a:lstStyle/>
          <a:p>
            <a:r>
              <a:rPr lang="it-IT" b="1" dirty="0" smtClean="0">
                <a:solidFill>
                  <a:srgbClr val="00FFFF"/>
                </a:solidFill>
                <a:latin typeface="Times New Roman" pitchFamily="18" charset="0"/>
                <a:cs typeface="Times New Roman" pitchFamily="18" charset="0"/>
              </a:rPr>
              <a:t>In seguito alla battaglia della foresta di </a:t>
            </a:r>
            <a:r>
              <a:rPr lang="it-IT" b="1" dirty="0" err="1" smtClean="0">
                <a:solidFill>
                  <a:srgbClr val="00FFFF"/>
                </a:solidFill>
                <a:latin typeface="Times New Roman" pitchFamily="18" charset="0"/>
                <a:cs typeface="Times New Roman" pitchFamily="18" charset="0"/>
              </a:rPr>
              <a:t>Teutoburgo</a:t>
            </a:r>
            <a:r>
              <a:rPr lang="it-IT" b="1" dirty="0" smtClean="0">
                <a:solidFill>
                  <a:srgbClr val="00FFFF"/>
                </a:solidFill>
                <a:latin typeface="Times New Roman" pitchFamily="18" charset="0"/>
                <a:cs typeface="Times New Roman" pitchFamily="18" charset="0"/>
              </a:rPr>
              <a:t> (7 d.C.), in Bassa Sassonia,  in cui i Romani persero più di 5.000 uomini, l’Impero cominciò una feroce guerra contro i Germani, che si protrasse per sette anni. Alla fine la più potente macchina da guerra dell’antichità uscì sconfitta   dalle tribù dei boschi e delle montagne, e fissò il confine al Reno: e nessuno riuscì più ad entrare in G3ermania fino ad </a:t>
            </a:r>
            <a:r>
              <a:rPr lang="it-IT" b="1" dirty="0" err="1" smtClean="0">
                <a:solidFill>
                  <a:srgbClr val="00FFFF"/>
                </a:solidFill>
                <a:latin typeface="Times New Roman" pitchFamily="18" charset="0"/>
                <a:cs typeface="Times New Roman" pitchFamily="18" charset="0"/>
              </a:rPr>
              <a:t>Irminsul</a:t>
            </a:r>
            <a:r>
              <a:rPr lang="it-IT" b="1" dirty="0" smtClean="0">
                <a:solidFill>
                  <a:srgbClr val="00FFFF"/>
                </a:solidFill>
                <a:latin typeface="Times New Roman" pitchFamily="18" charset="0"/>
                <a:cs typeface="Times New Roman" pitchFamily="18" charset="0"/>
              </a:rPr>
              <a:t>. </a:t>
            </a:r>
            <a:endParaRPr lang="it-IT" b="1" dirty="0">
              <a:solidFill>
                <a:srgbClr val="00FFFF"/>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1" y="7352"/>
            <a:ext cx="9155735" cy="532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99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740307"/>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La battaglia del potere centrale contro gli abitanti della montagna passa attraverso l’abbattimento di boschi e alberi sacri, il restringimento progressivo dei confini della foresta, la costruzione di strade, l’espropriazione delle metodologie di estrazione e gestione delle risorse: legna combustibile e legname da opera, selvaggina, frutta,  funghi, erbe officinali e commestibili, strame per le stalle, acqua da bere e da usare come fonte di energia. </a:t>
            </a:r>
          </a:p>
          <a:p>
            <a:pPr hangingPunct="0"/>
            <a:r>
              <a:rPr lang="it-IT" sz="3600" b="1" dirty="0" smtClean="0">
                <a:solidFill>
                  <a:srgbClr val="00FFFF"/>
                </a:solidFill>
                <a:latin typeface="Times New Roman" pitchFamily="18" charset="0"/>
                <a:cs typeface="Times New Roman" pitchFamily="18" charset="0"/>
              </a:rPr>
              <a:t>La lotta fu lunga e difficile, e non è finita….</a:t>
            </a:r>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95056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46331"/>
          </a:xfrm>
          <a:prstGeom prst="rect">
            <a:avLst/>
          </a:prstGeom>
          <a:noFill/>
        </p:spPr>
        <p:txBody>
          <a:bodyPr wrap="square" rtlCol="0">
            <a:spAutoFit/>
          </a:bodyPr>
          <a:lstStyle/>
          <a:p>
            <a:pPr hangingPunct="0"/>
            <a:r>
              <a:rPr lang="it-IT" sz="3600" b="1"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sp>
        <p:nvSpPr>
          <p:cNvPr id="7" name="CasellaDiTesto 6"/>
          <p:cNvSpPr txBox="1"/>
          <p:nvPr/>
        </p:nvSpPr>
        <p:spPr>
          <a:xfrm>
            <a:off x="4448242" y="0"/>
            <a:ext cx="4804278" cy="6817251"/>
          </a:xfrm>
          <a:prstGeom prst="rect">
            <a:avLst/>
          </a:prstGeom>
          <a:noFill/>
        </p:spPr>
        <p:txBody>
          <a:bodyPr wrap="square" rtlCol="0">
            <a:spAutoFit/>
          </a:bodyPr>
          <a:lstStyle/>
          <a:p>
            <a:r>
              <a:rPr lang="it-IT" sz="2300" b="1" i="1" dirty="0">
                <a:solidFill>
                  <a:srgbClr val="00FFFF"/>
                </a:solidFill>
                <a:latin typeface="Times New Roman" pitchFamily="18" charset="0"/>
                <a:cs typeface="Times New Roman" pitchFamily="18" charset="0"/>
              </a:rPr>
              <a:t>La quercia, gigantesca e incredibile, si ergeva sugli altri alberi della foresta: davanti a lei i soldati si fermarono, affascinati. Nel silenzio Carlo impartì l’ordine di abbatterla. Con asce e picconi una squadra si gettò su quel monumento di legno vivo, violando, squartando, spaccando, tra gli incitamenti e le urla dei compagni, grida d’entusiasmo e d’ira per la punizione di Dio che si scagliava su quell’idolo degli infedeli. Carlo, taciturno, seguiva la scena selvaggia con gli occhi fissi su quella quercia sognata per decenni. Quando l’albero meraviglioso cadde, precipitando </a:t>
            </a:r>
            <a:endParaRPr lang="it-IT" sz="2300" b="1" i="1" dirty="0" smtClean="0">
              <a:solidFill>
                <a:srgbClr val="00FFFF"/>
              </a:solidFill>
              <a:latin typeface="Times New Roman" pitchFamily="18" charset="0"/>
              <a:cs typeface="Times New Roman" pitchFamily="18" charset="0"/>
            </a:endParaRPr>
          </a:p>
          <a:p>
            <a:r>
              <a:rPr lang="it-IT" sz="2300" b="1" i="1" dirty="0" smtClean="0">
                <a:solidFill>
                  <a:srgbClr val="00FFFF"/>
                </a:solidFill>
                <a:latin typeface="Times New Roman" pitchFamily="18" charset="0"/>
                <a:cs typeface="Times New Roman" pitchFamily="18" charset="0"/>
              </a:rPr>
              <a:t>con </a:t>
            </a:r>
            <a:r>
              <a:rPr lang="it-IT" sz="2300" b="1" i="1" dirty="0">
                <a:solidFill>
                  <a:srgbClr val="00FFFF"/>
                </a:solidFill>
                <a:latin typeface="Times New Roman" pitchFamily="18" charset="0"/>
                <a:cs typeface="Times New Roman" pitchFamily="18" charset="0"/>
              </a:rPr>
              <a:t>orribile </a:t>
            </a:r>
            <a:r>
              <a:rPr lang="it-IT" sz="2300" b="1" i="1" dirty="0" smtClean="0">
                <a:solidFill>
                  <a:srgbClr val="00FFFF"/>
                </a:solidFill>
                <a:latin typeface="Times New Roman" pitchFamily="18" charset="0"/>
                <a:cs typeface="Times New Roman" pitchFamily="18" charset="0"/>
              </a:rPr>
              <a:t>frastuono, </a:t>
            </a:r>
            <a:r>
              <a:rPr lang="it-IT" sz="2300" b="1" i="1" dirty="0">
                <a:solidFill>
                  <a:srgbClr val="00FFFF"/>
                </a:solidFill>
                <a:latin typeface="Times New Roman" pitchFamily="18" charset="0"/>
                <a:cs typeface="Times New Roman" pitchFamily="18" charset="0"/>
              </a:rPr>
              <a:t>anche </a:t>
            </a:r>
            <a:endParaRPr lang="it-IT" sz="2300" b="1" i="1" dirty="0" smtClean="0">
              <a:solidFill>
                <a:srgbClr val="00FFFF"/>
              </a:solidFill>
              <a:latin typeface="Times New Roman" pitchFamily="18" charset="0"/>
              <a:cs typeface="Times New Roman" pitchFamily="18" charset="0"/>
            </a:endParaRPr>
          </a:p>
          <a:p>
            <a:r>
              <a:rPr lang="it-IT" sz="2300" b="1" i="1" dirty="0" smtClean="0">
                <a:solidFill>
                  <a:srgbClr val="00FFFF"/>
                </a:solidFill>
                <a:latin typeface="Times New Roman" pitchFamily="18" charset="0"/>
                <a:cs typeface="Times New Roman" pitchFamily="18" charset="0"/>
              </a:rPr>
              <a:t>l’imperatore </a:t>
            </a:r>
            <a:r>
              <a:rPr lang="it-IT" sz="2300" b="1" i="1" dirty="0">
                <a:solidFill>
                  <a:srgbClr val="00FFFF"/>
                </a:solidFill>
                <a:latin typeface="Times New Roman" pitchFamily="18" charset="0"/>
                <a:cs typeface="Times New Roman" pitchFamily="18" charset="0"/>
              </a:rPr>
              <a:t>si piegò in ginocchio</a:t>
            </a:r>
            <a:r>
              <a:rPr lang="it-IT" sz="2300" b="1" dirty="0">
                <a:solidFill>
                  <a:srgbClr val="00FFFF"/>
                </a:solidFill>
                <a:latin typeface="Times New Roman" pitchFamily="18" charset="0"/>
                <a:cs typeface="Times New Roman" pitchFamily="18" charset="0"/>
              </a:rPr>
              <a:t>. </a:t>
            </a:r>
          </a:p>
        </p:txBody>
      </p:sp>
      <p:pic>
        <p:nvPicPr>
          <p:cNvPr id="3074" name="Picture 2" descr="C:\Users\gaia\Desktop\Aosta - immagini\Irminsul - distruzi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482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64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72533"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7504" y="332656"/>
            <a:ext cx="3104696"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La foresta di </a:t>
            </a:r>
            <a:r>
              <a:rPr lang="it-IT" b="1" dirty="0" err="1" smtClean="0">
                <a:latin typeface="Times New Roman" pitchFamily="18" charset="0"/>
                <a:cs typeface="Times New Roman" pitchFamily="18" charset="0"/>
              </a:rPr>
              <a:t>Teutoburgo</a:t>
            </a:r>
            <a:r>
              <a:rPr lang="it-IT" b="1" dirty="0" smtClean="0">
                <a:latin typeface="Times New Roman" pitchFamily="18" charset="0"/>
                <a:cs typeface="Times New Roman" pitchFamily="18" charset="0"/>
              </a:rPr>
              <a:t> oggi</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540946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7417415"/>
          </a:xfrm>
          <a:prstGeom prst="rect">
            <a:avLst/>
          </a:prstGeom>
          <a:noFill/>
        </p:spPr>
        <p:txBody>
          <a:bodyPr wrap="square" rtlCol="0">
            <a:spAutoFit/>
          </a:bodyPr>
          <a:lstStyle/>
          <a:p>
            <a:pPr hangingPunct="0"/>
            <a:r>
              <a:rPr lang="it-IT" sz="4400" b="1" dirty="0">
                <a:solidFill>
                  <a:srgbClr val="00FFFF"/>
                </a:solidFill>
                <a:latin typeface="Times New Roman" pitchFamily="18" charset="0"/>
                <a:cs typeface="Times New Roman" pitchFamily="18" charset="0"/>
              </a:rPr>
              <a:t>Per attraversare il la foresta </a:t>
            </a:r>
            <a:r>
              <a:rPr lang="it-IT" sz="4400" b="1" dirty="0" smtClean="0">
                <a:solidFill>
                  <a:srgbClr val="00FFFF"/>
                </a:solidFill>
                <a:latin typeface="Times New Roman" pitchFamily="18" charset="0"/>
                <a:cs typeface="Times New Roman" pitchFamily="18" charset="0"/>
              </a:rPr>
              <a:t>bisogna </a:t>
            </a:r>
            <a:r>
              <a:rPr lang="it-IT" sz="4400" b="1" dirty="0">
                <a:solidFill>
                  <a:srgbClr val="00FFFF"/>
                </a:solidFill>
                <a:latin typeface="Times New Roman" pitchFamily="18" charset="0"/>
                <a:cs typeface="Times New Roman" pitchFamily="18" charset="0"/>
              </a:rPr>
              <a:t>affidarsi a guide che possono </a:t>
            </a:r>
            <a:r>
              <a:rPr lang="it-IT" sz="4400" b="1" dirty="0" smtClean="0">
                <a:solidFill>
                  <a:srgbClr val="00FFFF"/>
                </a:solidFill>
                <a:latin typeface="Times New Roman" pitchFamily="18" charset="0"/>
                <a:cs typeface="Times New Roman" pitchFamily="18" charset="0"/>
              </a:rPr>
              <a:t>tendere </a:t>
            </a:r>
            <a:r>
              <a:rPr lang="it-IT" sz="4400" b="1" dirty="0">
                <a:solidFill>
                  <a:srgbClr val="00FFFF"/>
                </a:solidFill>
                <a:latin typeface="Times New Roman" pitchFamily="18" charset="0"/>
                <a:cs typeface="Times New Roman" pitchFamily="18" charset="0"/>
              </a:rPr>
              <a:t>un tranello in qualsiasi momento, per </a:t>
            </a:r>
            <a:r>
              <a:rPr lang="it-IT" sz="4400" b="1" dirty="0" smtClean="0">
                <a:solidFill>
                  <a:srgbClr val="00FFFF"/>
                </a:solidFill>
                <a:latin typeface="Times New Roman" pitchFamily="18" charset="0"/>
                <a:cs typeface="Times New Roman" pitchFamily="18" charset="0"/>
              </a:rPr>
              <a:t>rapinare, massacrare </a:t>
            </a:r>
            <a:r>
              <a:rPr lang="it-IT" sz="4400" b="1" dirty="0">
                <a:solidFill>
                  <a:srgbClr val="00FFFF"/>
                </a:solidFill>
                <a:latin typeface="Times New Roman" pitchFamily="18" charset="0"/>
                <a:cs typeface="Times New Roman" pitchFamily="18" charset="0"/>
              </a:rPr>
              <a:t>o </a:t>
            </a:r>
            <a:r>
              <a:rPr lang="it-IT" sz="4400" b="1" dirty="0" smtClean="0">
                <a:solidFill>
                  <a:srgbClr val="00FFFF"/>
                </a:solidFill>
                <a:latin typeface="Times New Roman" pitchFamily="18" charset="0"/>
                <a:cs typeface="Times New Roman" pitchFamily="18" charset="0"/>
              </a:rPr>
              <a:t>peggio: nei boschi vive </a:t>
            </a:r>
            <a:r>
              <a:rPr lang="it-IT" sz="4400" b="1" dirty="0">
                <a:solidFill>
                  <a:srgbClr val="00FFFF"/>
                </a:solidFill>
                <a:latin typeface="Times New Roman" pitchFamily="18" charset="0"/>
                <a:cs typeface="Times New Roman" pitchFamily="18" charset="0"/>
              </a:rPr>
              <a:t>gente di cui non capisce la lingua, di facili costumi, selvatici, delinquenti, in comunicazione diretta con </a:t>
            </a:r>
            <a:r>
              <a:rPr lang="it-IT" sz="4400" b="1" dirty="0" smtClean="0">
                <a:solidFill>
                  <a:srgbClr val="00FFFF"/>
                </a:solidFill>
                <a:latin typeface="Times New Roman" pitchFamily="18" charset="0"/>
                <a:cs typeface="Times New Roman" pitchFamily="18" charset="0"/>
              </a:rPr>
              <a:t>i </a:t>
            </a:r>
            <a:r>
              <a:rPr lang="it-IT" sz="4400" b="1" dirty="0">
                <a:solidFill>
                  <a:srgbClr val="00FFFF"/>
                </a:solidFill>
                <a:latin typeface="Times New Roman" pitchFamily="18" charset="0"/>
                <a:cs typeface="Times New Roman" pitchFamily="18" charset="0"/>
              </a:rPr>
              <a:t>diavoli dell'Inferno: si viaggia sotto scorta, o travestiti, in certe zone d'Europa, fino a '700 inoltrato.</a:t>
            </a:r>
          </a:p>
          <a:p>
            <a:pPr hangingPunct="0"/>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91071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0"/>
            <a:ext cx="9028186" cy="923330"/>
          </a:xfrm>
          <a:prstGeom prst="rect">
            <a:avLst/>
          </a:prstGeom>
          <a:noFill/>
        </p:spPr>
        <p:txBody>
          <a:bodyPr wrap="square" rtlCol="0">
            <a:spAutoFit/>
          </a:bodyPr>
          <a:lstStyle/>
          <a:p>
            <a:pPr algn="ctr"/>
            <a:r>
              <a:rPr lang="it-IT" sz="5400" b="1" dirty="0" smtClean="0">
                <a:solidFill>
                  <a:srgbClr val="AA0A0A"/>
                </a:solidFill>
                <a:latin typeface="Times New Roman" pitchFamily="18" charset="0"/>
                <a:cs typeface="Times New Roman" pitchFamily="18" charset="0"/>
              </a:rPr>
              <a:t>.  </a:t>
            </a:r>
            <a:endParaRPr lang="it-IT" sz="5400" b="1" dirty="0">
              <a:solidFill>
                <a:srgbClr val="AA0A0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624" y="0"/>
            <a:ext cx="57150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3" y="3884384"/>
            <a:ext cx="4460423" cy="297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716" y="3276228"/>
            <a:ext cx="13335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1353" y="2780928"/>
            <a:ext cx="28575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362" y="0"/>
            <a:ext cx="4191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5035550"/>
            <a:ext cx="270033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235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0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81" y="6052646"/>
            <a:ext cx="9138919" cy="830997"/>
          </a:xfrm>
          <a:prstGeom prst="rect">
            <a:avLst/>
          </a:prstGeom>
          <a:solidFill>
            <a:schemeClr val="tx1">
              <a:lumMod val="95000"/>
              <a:lumOff val="5000"/>
            </a:schemeClr>
          </a:solidFill>
        </p:spPr>
        <p:txBody>
          <a:bodyPr wrap="square" rtlCol="0">
            <a:spAutoFit/>
          </a:bodyPr>
          <a:lstStyle/>
          <a:p>
            <a:r>
              <a:rPr lang="it-IT" sz="1600" b="1" dirty="0">
                <a:solidFill>
                  <a:schemeClr val="bg1"/>
                </a:solidFill>
                <a:latin typeface="Times New Roman" pitchFamily="18" charset="0"/>
                <a:cs typeface="Times New Roman" pitchFamily="18" charset="0"/>
              </a:rPr>
              <a:t>Il fenomeno del vagabondaggio fuorilegge rappresenta l’altra faccia del nomadismo del popolo delle montagne: rispecchia l'estrema mobilità di una parte della società medioevale, la </a:t>
            </a:r>
            <a:r>
              <a:rPr lang="it-IT" sz="1600" b="1" i="1" dirty="0" err="1" smtClean="0">
                <a:solidFill>
                  <a:schemeClr val="bg1"/>
                </a:solidFill>
                <a:latin typeface="Times New Roman" pitchFamily="18" charset="0"/>
                <a:cs typeface="Times New Roman" pitchFamily="18" charset="0"/>
              </a:rPr>
              <a:t>population</a:t>
            </a:r>
            <a:r>
              <a:rPr lang="it-IT" sz="1600" b="1" i="1" dirty="0" smtClean="0">
                <a:solidFill>
                  <a:schemeClr val="bg1"/>
                </a:solidFill>
                <a:latin typeface="Times New Roman" pitchFamily="18" charset="0"/>
                <a:cs typeface="Times New Roman" pitchFamily="18" charset="0"/>
              </a:rPr>
              <a:t> flottante, </a:t>
            </a:r>
            <a:r>
              <a:rPr lang="it-IT" sz="1600" b="1" dirty="0" smtClean="0">
                <a:solidFill>
                  <a:schemeClr val="bg1"/>
                </a:solidFill>
                <a:latin typeface="Times New Roman" pitchFamily="18" charset="0"/>
                <a:cs typeface="Times New Roman" pitchFamily="18" charset="0"/>
              </a:rPr>
              <a:t>che riesce a mantenersi dove e quando si conserva la foresta immensa che copre l’Europa. </a:t>
            </a:r>
            <a:endParaRPr lang="it-IT" sz="1600" b="1" dirty="0">
              <a:solidFill>
                <a:schemeClr val="bg1"/>
              </a:solidFill>
              <a:latin typeface="Times New Roman" pitchFamily="18" charset="0"/>
              <a:cs typeface="Times New Roman" pitchFamily="18" charset="0"/>
            </a:endParaRPr>
          </a:p>
        </p:txBody>
      </p:sp>
      <p:sp>
        <p:nvSpPr>
          <p:cNvPr id="5" name="CasellaDiTesto 4"/>
          <p:cNvSpPr txBox="1"/>
          <p:nvPr/>
        </p:nvSpPr>
        <p:spPr>
          <a:xfrm>
            <a:off x="7092280" y="157302"/>
            <a:ext cx="1967205"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Briganti nel bosco</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145588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1997" y="6211669"/>
            <a:ext cx="9087296" cy="646331"/>
          </a:xfrm>
          <a:prstGeom prst="rect">
            <a:avLst/>
          </a:prstGeom>
          <a:noFill/>
        </p:spPr>
        <p:txBody>
          <a:bodyPr wrap="square" rtlCol="0">
            <a:spAutoFit/>
          </a:bodyPr>
          <a:lstStyle/>
          <a:p>
            <a:pPr hangingPunct="0"/>
            <a:r>
              <a:rPr lang="it-IT" b="1" dirty="0" smtClean="0">
                <a:solidFill>
                  <a:srgbClr val="00FFFF"/>
                </a:solidFill>
                <a:latin typeface="Times New Roman" pitchFamily="18" charset="0"/>
                <a:cs typeface="Times New Roman" pitchFamily="18" charset="0"/>
              </a:rPr>
              <a:t>I carbonai sono figure liminali che spesso danno rifugio a eretici e fuorilegge.</a:t>
            </a:r>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4" y="-97949"/>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14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1997" y="6211669"/>
            <a:ext cx="9087296" cy="646331"/>
          </a:xfrm>
          <a:prstGeom prst="rect">
            <a:avLst/>
          </a:prstGeom>
          <a:noFill/>
        </p:spPr>
        <p:txBody>
          <a:bodyPr wrap="square" rtlCol="0">
            <a:spAutoFit/>
          </a:bodyPr>
          <a:lstStyle/>
          <a:p>
            <a:pPr hangingPunct="0"/>
            <a:r>
              <a:rPr lang="it-IT" b="1" dirty="0" smtClean="0">
                <a:solidFill>
                  <a:srgbClr val="00FFFF"/>
                </a:solidFill>
                <a:latin typeface="Times New Roman" pitchFamily="18" charset="0"/>
                <a:cs typeface="Times New Roman" pitchFamily="18" charset="0"/>
              </a:rPr>
              <a:t>I carbonai sono figure liminali che spesso danno rifugio a eretici e fuorilegge.</a:t>
            </a:r>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7" y="-438708"/>
            <a:ext cx="9728944" cy="729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520" y="548680"/>
            <a:ext cx="6393738" cy="646331"/>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Le streghe sono componente essenziale del popolo dei boschi….</a:t>
            </a:r>
          </a:p>
          <a:p>
            <a:r>
              <a:rPr lang="it-IT" b="1" dirty="0" smtClean="0">
                <a:solidFill>
                  <a:schemeClr val="bg1"/>
                </a:solidFill>
                <a:latin typeface="Times New Roman" pitchFamily="18" charset="0"/>
                <a:cs typeface="Times New Roman" pitchFamily="18" charset="0"/>
              </a:rPr>
              <a:t>Sasso delle streghe, Fiè allo Sciliar (</a:t>
            </a:r>
            <a:r>
              <a:rPr lang="it-IT" b="1" dirty="0" err="1" smtClean="0">
                <a:solidFill>
                  <a:schemeClr val="bg1"/>
                </a:solidFill>
                <a:latin typeface="Times New Roman" pitchFamily="18" charset="0"/>
                <a:cs typeface="Times New Roman" pitchFamily="18" charset="0"/>
              </a:rPr>
              <a:t>Bz</a:t>
            </a:r>
            <a:r>
              <a:rPr lang="it-IT" b="1" dirty="0" smtClean="0">
                <a:solidFill>
                  <a:schemeClr val="bg1"/>
                </a:solidFill>
                <a:latin typeface="Times New Roman" pitchFamily="18" charset="0"/>
                <a:cs typeface="Times New Roman" pitchFamily="18" charset="0"/>
              </a:rPr>
              <a:t>)</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94674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46331"/>
          </a:xfrm>
          <a:prstGeom prst="rect">
            <a:avLst/>
          </a:prstGeom>
          <a:noFill/>
        </p:spPr>
        <p:txBody>
          <a:bodyPr wrap="square" rtlCol="0">
            <a:spAutoFit/>
          </a:bodyPr>
          <a:lstStyle/>
          <a:p>
            <a:pPr hangingPunct="0"/>
            <a:r>
              <a:rPr lang="it-IT" sz="3600" b="1"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3" y="0"/>
            <a:ext cx="9175677" cy="619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7233" y="6196662"/>
            <a:ext cx="8415657" cy="646331"/>
          </a:xfrm>
          <a:prstGeom prst="rect">
            <a:avLst/>
          </a:prstGeom>
          <a:noFill/>
        </p:spPr>
        <p:txBody>
          <a:bodyPr wrap="square" rtlCol="0">
            <a:spAutoFit/>
          </a:bodyPr>
          <a:lstStyle/>
          <a:p>
            <a:r>
              <a:rPr lang="it-IT" b="1" dirty="0" smtClean="0">
                <a:solidFill>
                  <a:srgbClr val="00FFFF"/>
                </a:solidFill>
                <a:latin typeface="Times New Roman" pitchFamily="18" charset="0"/>
                <a:cs typeface="Times New Roman" pitchFamily="18" charset="0"/>
              </a:rPr>
              <a:t>Nelle rappresentazioni aristocratiche la foresta è buia, pericolosa,  popolata da  uomini e bestie feroci da cacciare,  spazio estraneo in cui è meglio non avventurarsi. </a:t>
            </a:r>
            <a:endParaRPr lang="it-IT"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180588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740307"/>
          </a:xfrm>
          <a:prstGeom prst="rect">
            <a:avLst/>
          </a:prstGeom>
          <a:noFill/>
        </p:spPr>
        <p:txBody>
          <a:bodyPr wrap="square" rtlCol="0">
            <a:spAutoFit/>
          </a:bodyPr>
          <a:lstStyle/>
          <a:p>
            <a:pPr hangingPunct="0"/>
            <a:r>
              <a:rPr lang="it-IT" sz="2700" b="1" dirty="0" smtClean="0">
                <a:solidFill>
                  <a:srgbClr val="00FFFF"/>
                </a:solidFill>
                <a:latin typeface="Times New Roman" pitchFamily="18" charset="0"/>
                <a:cs typeface="Times New Roman" pitchFamily="18" charset="0"/>
              </a:rPr>
              <a:t>Alla </a:t>
            </a:r>
            <a:r>
              <a:rPr lang="it-IT" sz="2700" b="1" dirty="0">
                <a:solidFill>
                  <a:srgbClr val="00FFFF"/>
                </a:solidFill>
                <a:latin typeface="Times New Roman" pitchFamily="18" charset="0"/>
                <a:cs typeface="Times New Roman" pitchFamily="18" charset="0"/>
              </a:rPr>
              <a:t>fine del XVIII secolo, in Germania, </a:t>
            </a:r>
            <a:r>
              <a:rPr lang="it-IT" sz="2700" b="1" dirty="0" smtClean="0">
                <a:solidFill>
                  <a:srgbClr val="00FFFF"/>
                </a:solidFill>
                <a:latin typeface="Times New Roman" pitchFamily="18" charset="0"/>
                <a:cs typeface="Times New Roman" pitchFamily="18" charset="0"/>
              </a:rPr>
              <a:t>inizia </a:t>
            </a:r>
            <a:r>
              <a:rPr lang="it-IT" sz="2700" b="1" dirty="0">
                <a:solidFill>
                  <a:srgbClr val="00FFFF"/>
                </a:solidFill>
                <a:latin typeface="Times New Roman" pitchFamily="18" charset="0"/>
                <a:cs typeface="Times New Roman" pitchFamily="18" charset="0"/>
              </a:rPr>
              <a:t>un nuovo sapere, la selvicoltura, che porta a compimento la riduzione </a:t>
            </a:r>
            <a:r>
              <a:rPr lang="it-IT" sz="2700" b="1" dirty="0" smtClean="0">
                <a:solidFill>
                  <a:srgbClr val="00FFFF"/>
                </a:solidFill>
                <a:latin typeface="Times New Roman" pitchFamily="18" charset="0"/>
                <a:cs typeface="Times New Roman" pitchFamily="18" charset="0"/>
              </a:rPr>
              <a:t>delle </a:t>
            </a:r>
            <a:r>
              <a:rPr lang="it-IT" sz="2700" b="1" dirty="0">
                <a:solidFill>
                  <a:srgbClr val="00FFFF"/>
                </a:solidFill>
                <a:latin typeface="Times New Roman" pitchFamily="18" charset="0"/>
                <a:cs typeface="Times New Roman" pitchFamily="18" charset="0"/>
              </a:rPr>
              <a:t>selve da entità animate e pericolose a riserve di caccia e di legname: pura estensione </a:t>
            </a:r>
            <a:r>
              <a:rPr lang="it-IT" sz="2700" b="1" dirty="0" smtClean="0">
                <a:solidFill>
                  <a:srgbClr val="00FFFF"/>
                </a:solidFill>
                <a:latin typeface="Times New Roman" pitchFamily="18" charset="0"/>
                <a:cs typeface="Times New Roman" pitchFamily="18" charset="0"/>
              </a:rPr>
              <a:t>puramente «utile», </a:t>
            </a:r>
            <a:r>
              <a:rPr lang="it-IT" sz="2700" b="1" dirty="0">
                <a:solidFill>
                  <a:srgbClr val="00FFFF"/>
                </a:solidFill>
                <a:latin typeface="Times New Roman" pitchFamily="18" charset="0"/>
                <a:cs typeface="Times New Roman" pitchFamily="18" charset="0"/>
              </a:rPr>
              <a:t>persino quando si tratta di un beneficio </a:t>
            </a:r>
            <a:r>
              <a:rPr lang="it-IT" sz="2700" b="1" dirty="0" smtClean="0">
                <a:solidFill>
                  <a:srgbClr val="00FFFF"/>
                </a:solidFill>
                <a:latin typeface="Times New Roman" pitchFamily="18" charset="0"/>
                <a:cs typeface="Times New Roman" pitchFamily="18" charset="0"/>
              </a:rPr>
              <a:t>soltanto </a:t>
            </a:r>
            <a:r>
              <a:rPr lang="it-IT" sz="2700" b="1" dirty="0">
                <a:solidFill>
                  <a:srgbClr val="00FFFF"/>
                </a:solidFill>
                <a:latin typeface="Times New Roman" pitchFamily="18" charset="0"/>
                <a:cs typeface="Times New Roman" pitchFamily="18" charset="0"/>
              </a:rPr>
              <a:t>estetico, come nel caso del "parco", o "riserva naturale". Poco più tardi, si sarebbe affermata una concezione ancor più reificata, di bosco come volume quantificabile di legno utilizzabile: è l'avvento della "scienza" forestale, basata sull'applicazione della matematica forestale, una scienza applicata mediante la quale i selvicoltori potevano calcolare il volume del legno in una data area geografica, proiettare i ritmi di crescita dei boschi nel futuro, e determinare i tempi di taglio secondo calcoli precisi. I selvicoltori divennero scienziati al servizio dello stato, e nacque una nuova categoria di professionisti: </a:t>
            </a:r>
            <a:endParaRPr lang="it-IT" sz="2700" b="1" dirty="0" smtClean="0">
              <a:solidFill>
                <a:srgbClr val="00FFFF"/>
              </a:solidFill>
              <a:latin typeface="Times New Roman" pitchFamily="18" charset="0"/>
              <a:cs typeface="Times New Roman" pitchFamily="18" charset="0"/>
            </a:endParaRPr>
          </a:p>
          <a:p>
            <a:pPr hangingPunct="0"/>
            <a:r>
              <a:rPr lang="it-IT" sz="2700" b="1" dirty="0" smtClean="0">
                <a:solidFill>
                  <a:srgbClr val="00FFFF"/>
                </a:solidFill>
                <a:latin typeface="Times New Roman" pitchFamily="18" charset="0"/>
                <a:cs typeface="Times New Roman" pitchFamily="18" charset="0"/>
              </a:rPr>
              <a:t>i </a:t>
            </a:r>
            <a:r>
              <a:rPr lang="it-IT" sz="2700" b="1" dirty="0">
                <a:solidFill>
                  <a:srgbClr val="00FFFF"/>
                </a:solidFill>
                <a:latin typeface="Times New Roman" pitchFamily="18" charset="0"/>
                <a:cs typeface="Times New Roman" pitchFamily="18" charset="0"/>
              </a:rPr>
              <a:t>"</a:t>
            </a:r>
            <a:r>
              <a:rPr lang="it-IT" sz="2700" b="1" dirty="0" err="1">
                <a:solidFill>
                  <a:srgbClr val="00FFFF"/>
                </a:solidFill>
                <a:latin typeface="Times New Roman" pitchFamily="18" charset="0"/>
                <a:cs typeface="Times New Roman" pitchFamily="18" charset="0"/>
              </a:rPr>
              <a:t>Forstgeometer</a:t>
            </a:r>
            <a:r>
              <a:rPr lang="it-IT" sz="2700" b="1" dirty="0">
                <a:solidFill>
                  <a:srgbClr val="00FFFF"/>
                </a:solidFill>
                <a:latin typeface="Times New Roman" pitchFamily="18" charset="0"/>
                <a:cs typeface="Times New Roman" pitchFamily="18" charset="0"/>
              </a:rPr>
              <a:t>", o esperti di geometria </a:t>
            </a:r>
            <a:r>
              <a:rPr lang="it-IT" sz="2700" b="1" dirty="0" smtClean="0">
                <a:solidFill>
                  <a:srgbClr val="00FFFF"/>
                </a:solidFill>
                <a:latin typeface="Times New Roman" pitchFamily="18" charset="0"/>
                <a:cs typeface="Times New Roman" pitchFamily="18" charset="0"/>
              </a:rPr>
              <a:t>forestale. </a:t>
            </a:r>
            <a:endParaRPr lang="it-IT" sz="27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810301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2339213" y="5104117"/>
            <a:ext cx="6265235" cy="1754326"/>
          </a:xfrm>
          <a:prstGeom prst="rect">
            <a:avLst/>
          </a:prstGeom>
          <a:noFill/>
        </p:spPr>
        <p:txBody>
          <a:bodyPr wrap="square" rtlCol="0">
            <a:spAutoFit/>
          </a:bodyPr>
          <a:lstStyle/>
          <a:p>
            <a:pPr hangingPunct="0"/>
            <a:r>
              <a:rPr lang="it-IT" sz="2700" b="1" dirty="0" smtClean="0">
                <a:solidFill>
                  <a:srgbClr val="00FFFF"/>
                </a:solidFill>
                <a:latin typeface="Times New Roman" pitchFamily="18" charset="0"/>
                <a:cs typeface="Times New Roman" pitchFamily="18" charset="0"/>
              </a:rPr>
              <a:t>Il diritto di poter gestire in proprio le risorse viene progressivamente eroso, ma non è facile mantenerlo per chi non vive sul territorio e non lo conosce a fondo. </a:t>
            </a:r>
            <a:endParaRPr lang="it-IT" sz="2700" b="1" dirty="0">
              <a:solidFill>
                <a:srgbClr val="00FFFF"/>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4" y="-61920"/>
            <a:ext cx="9176934" cy="516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 y="3376613"/>
            <a:ext cx="2378075"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998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4" y="202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0404" y="6352193"/>
            <a:ext cx="5220072" cy="507831"/>
          </a:xfrm>
          <a:prstGeom prst="rect">
            <a:avLst/>
          </a:prstGeom>
          <a:noFill/>
        </p:spPr>
        <p:txBody>
          <a:bodyPr wrap="square" rtlCol="0">
            <a:spAutoFit/>
          </a:bodyPr>
          <a:lstStyle/>
          <a:p>
            <a:pPr hangingPunct="0"/>
            <a:r>
              <a:rPr lang="it-IT" sz="2700" b="1" dirty="0" smtClean="0">
                <a:solidFill>
                  <a:srgbClr val="00FFFF"/>
                </a:solidFill>
                <a:latin typeface="Times New Roman" pitchFamily="18" charset="0"/>
                <a:cs typeface="Times New Roman" pitchFamily="18" charset="0"/>
              </a:rPr>
              <a:t>Il diritto di poter gestire in. </a:t>
            </a:r>
            <a:endParaRPr lang="it-IT" sz="2700" b="1" dirty="0">
              <a:solidFill>
                <a:srgbClr val="00FFFF"/>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1" y="-22226"/>
            <a:ext cx="9194065" cy="688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724128" y="5936694"/>
            <a:ext cx="3860880" cy="923330"/>
          </a:xfrm>
          <a:prstGeom prst="rect">
            <a:avLst/>
          </a:prstGeom>
          <a:noFill/>
        </p:spPr>
        <p:txBody>
          <a:bodyPr wrap="square" rtlCol="0">
            <a:spAutoFit/>
          </a:bodyPr>
          <a:lstStyle/>
          <a:p>
            <a:r>
              <a:rPr lang="it-IT" b="1" dirty="0" smtClean="0">
                <a:latin typeface="Times New Roman" pitchFamily="18" charset="0"/>
                <a:cs typeface="Times New Roman" pitchFamily="18" charset="0"/>
              </a:rPr>
              <a:t>Caccia di frodo e contrabbando trovano nelle foreste alpine gli ambienti ideali</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1930138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4" y="202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0404" y="2024"/>
            <a:ext cx="9144000" cy="6740307"/>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All’interno del sistema tradizionale alpino, le foreste costituiscono la fonte primaria di alimenti, di energia e di cura:  tra gli alberi passano i sentieri. Sono mantenute pulite, il sottobosco è sgombro da residui di legna e di foglie, è ricco di funghi, erbe e piccoli frutti. La gente va e viene a tutte le ore, dall’alba al tramonto. </a:t>
            </a:r>
          </a:p>
          <a:p>
            <a:pPr hangingPunct="0"/>
            <a:r>
              <a:rPr lang="it-IT" sz="3600" b="1" dirty="0" smtClean="0">
                <a:solidFill>
                  <a:srgbClr val="00FFFF"/>
                </a:solidFill>
                <a:latin typeface="Times New Roman" pitchFamily="18" charset="0"/>
                <a:cs typeface="Times New Roman" pitchFamily="18" charset="0"/>
              </a:rPr>
              <a:t>E sono le donne quelle che passano la maggior parte del tempo nel bosco: </a:t>
            </a:r>
            <a:r>
              <a:rPr lang="it-IT" sz="3600" b="1" dirty="0" smtClean="0">
                <a:solidFill>
                  <a:srgbClr val="00FFFF"/>
                </a:solidFill>
                <a:latin typeface="Times New Roman" pitchFamily="18" charset="0"/>
                <a:cs typeface="Times New Roman" pitchFamily="18" charset="0"/>
              </a:rPr>
              <a:t> una volta munte le mucche, prendono i sentieri dietro le case, e si inoltrano fra gli alberi.  </a:t>
            </a:r>
            <a:endParaRPr lang="it-IT" sz="36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3940978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171400"/>
            <a:ext cx="12707508" cy="813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258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6494085"/>
          </a:xfrm>
          <a:prstGeom prst="rect">
            <a:avLst/>
          </a:prstGeom>
          <a:noFill/>
        </p:spPr>
        <p:txBody>
          <a:bodyPr wrap="square" rtlCol="0">
            <a:spAutoFit/>
          </a:bodyPr>
          <a:lstStyle/>
          <a:p>
            <a:r>
              <a:rPr lang="it-IT" sz="3200" b="1" dirty="0" smtClean="0">
                <a:solidFill>
                  <a:srgbClr val="00FFFF"/>
                </a:solidFill>
                <a:latin typeface="Times New Roman" pitchFamily="18" charset="0"/>
                <a:ea typeface="MS Mincho" pitchFamily="49" charset="-128"/>
              </a:rPr>
              <a:t>Nel dopoguerra comincia inesorabile l’abbandono massiccio della montagna che, fino ad ora, prosegue ininterrotto.</a:t>
            </a:r>
          </a:p>
          <a:p>
            <a:r>
              <a:rPr lang="it-IT" sz="3200" b="1" dirty="0" smtClean="0">
                <a:solidFill>
                  <a:srgbClr val="00FFFF"/>
                </a:solidFill>
                <a:latin typeface="Times New Roman" pitchFamily="18" charset="0"/>
                <a:ea typeface="MS Mincho" pitchFamily="49" charset="-128"/>
              </a:rPr>
              <a:t>Le prime a farne le spese sono proprio le foreste: il bosco occupa porzioni sempre più estese di territorio, invade i pascoli di alta quota che non sono più in grado di sostenere il peso di alberi di alto fusto. Le terrazze non più riparate crollano una dietro l’altra. Le sorgenti non più sgombrate dai detriti si interrano. Il sottobosco diventa troppo denso per poter dare frutti. Alcune </a:t>
            </a:r>
            <a:r>
              <a:rPr lang="it-IT" sz="3200" b="1" dirty="0" err="1" smtClean="0">
                <a:solidFill>
                  <a:srgbClr val="00FFFF"/>
                </a:solidFill>
                <a:latin typeface="Times New Roman" pitchFamily="18" charset="0"/>
                <a:ea typeface="MS Mincho" pitchFamily="49" charset="-128"/>
              </a:rPr>
              <a:t>piabnte</a:t>
            </a:r>
            <a:r>
              <a:rPr lang="it-IT" sz="3200" b="1" dirty="0" smtClean="0">
                <a:solidFill>
                  <a:srgbClr val="00FFFF"/>
                </a:solidFill>
                <a:latin typeface="Times New Roman" pitchFamily="18" charset="0"/>
                <a:ea typeface="MS Mincho" pitchFamily="49" charset="-128"/>
              </a:rPr>
              <a:t> malate infettano le altre. E’ un disastro  ecologico ed idrogeologico a cui nessuno vuol porre rimedio.</a:t>
            </a:r>
            <a:endParaRPr lang="it-IT" sz="54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54150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0"/>
            <a:ext cx="9028186" cy="6832640"/>
          </a:xfrm>
          <a:prstGeom prst="rect">
            <a:avLst/>
          </a:prstGeom>
          <a:noFill/>
        </p:spPr>
        <p:txBody>
          <a:bodyPr wrap="square" rtlCol="0">
            <a:spAutoFit/>
          </a:bodyPr>
          <a:lstStyle/>
          <a:p>
            <a:pPr algn="ctr"/>
            <a:r>
              <a:rPr lang="it-IT" sz="3200" b="1" dirty="0">
                <a:solidFill>
                  <a:srgbClr val="00FFFF"/>
                </a:solidFill>
                <a:latin typeface="Times New Roman" pitchFamily="18" charset="0"/>
                <a:cs typeface="Times New Roman" pitchFamily="18" charset="0"/>
              </a:rPr>
              <a:t>E' difficile </a:t>
            </a:r>
            <a:r>
              <a:rPr lang="it-IT" sz="3200" b="1" dirty="0" smtClean="0">
                <a:solidFill>
                  <a:srgbClr val="00FFFF"/>
                </a:solidFill>
                <a:latin typeface="Times New Roman" pitchFamily="18" charset="0"/>
                <a:cs typeface="Times New Roman" pitchFamily="18" charset="0"/>
              </a:rPr>
              <a:t>immaginare </a:t>
            </a:r>
            <a:r>
              <a:rPr lang="it-IT" sz="3200" b="1" dirty="0">
                <a:solidFill>
                  <a:srgbClr val="00FFFF"/>
                </a:solidFill>
                <a:latin typeface="Times New Roman" pitchFamily="18" charset="0"/>
                <a:cs typeface="Times New Roman" pitchFamily="18" charset="0"/>
              </a:rPr>
              <a:t>come poteva essere il bosco immenso che ammantava quasi completamente le terre emerse dell'Europa delle origini. Gli scavi </a:t>
            </a:r>
            <a:r>
              <a:rPr lang="it-IT" sz="3200" b="1" dirty="0" smtClean="0">
                <a:solidFill>
                  <a:srgbClr val="00FFFF"/>
                </a:solidFill>
                <a:latin typeface="Times New Roman" pitchFamily="18" charset="0"/>
                <a:cs typeface="Times New Roman" pitchFamily="18" charset="0"/>
              </a:rPr>
              <a:t>dei villaggi </a:t>
            </a:r>
            <a:r>
              <a:rPr lang="it-IT" sz="3200" b="1" dirty="0">
                <a:solidFill>
                  <a:srgbClr val="00FFFF"/>
                </a:solidFill>
                <a:latin typeface="Times New Roman" pitchFamily="18" charset="0"/>
                <a:cs typeface="Times New Roman" pitchFamily="18" charset="0"/>
              </a:rPr>
              <a:t>su palafitte nella valle del Po hanno rivelato che, molto prima dell'ascesa e forse anche della fondazione di Roma, l'Italia settentrionale era ricoperta di un fitto mantello di olmi, noci, e specialmente querce. Fino al I secolo dopo Cristo, la selva Ercinia partiva dal Reno estendendosi verso est, per una distanza enorme e sconosciuta; i germani, ai quali Cesare si rivolse per avere notizie più precise, avevano viaggiato per due mesi sotto quegli alberi, senza intravvederne la fine.</a:t>
            </a:r>
            <a:r>
              <a:rPr lang="it-IT" sz="5400" dirty="0">
                <a:solidFill>
                  <a:srgbClr val="00FFFF"/>
                </a:solidFill>
              </a:rPr>
              <a:t> </a:t>
            </a:r>
            <a:endParaRPr lang="it-IT" sz="5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140905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0550" y="5007550"/>
            <a:ext cx="8449882" cy="1815882"/>
          </a:xfrm>
          <a:prstGeom prst="rect">
            <a:avLst/>
          </a:prstGeom>
          <a:noFill/>
        </p:spPr>
        <p:txBody>
          <a:bodyPr wrap="square" rtlCol="0">
            <a:spAutoFit/>
          </a:bodyPr>
          <a:lstStyle/>
          <a:p>
            <a:r>
              <a:rPr lang="it-IT" sz="2800" b="1" dirty="0" smtClean="0">
                <a:solidFill>
                  <a:srgbClr val="00FFFF"/>
                </a:solidFill>
                <a:latin typeface="Times New Roman" pitchFamily="18" charset="0"/>
                <a:ea typeface="MS Mincho" pitchFamily="49" charset="-128"/>
              </a:rPr>
              <a:t>Il lavoro di manutenzione dei boschi è sempre troppo costoso perché non si calcolano i rischi ambientali. D’altra parte, i contadini di montagna hanno lavorato gratis per secoli, e poi se ne sono andati….</a:t>
            </a:r>
            <a:endParaRPr lang="it-IT" sz="4800" b="1" dirty="0">
              <a:solidFill>
                <a:srgbClr val="AA0A0A"/>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0" y="0"/>
            <a:ext cx="9133450" cy="510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22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7104" y="0"/>
            <a:ext cx="9151104" cy="6617196"/>
          </a:xfrm>
          <a:prstGeom prst="rect">
            <a:avLst/>
          </a:prstGeom>
          <a:noFill/>
        </p:spPr>
        <p:txBody>
          <a:bodyPr wrap="square" rtlCol="0">
            <a:spAutoFit/>
          </a:bodyPr>
          <a:lstStyle/>
          <a:p>
            <a:r>
              <a:rPr lang="it-IT" sz="4000" b="1" dirty="0">
                <a:solidFill>
                  <a:srgbClr val="00FFFF"/>
                </a:solidFill>
                <a:latin typeface="Times New Roman" pitchFamily="18" charset="0"/>
              </a:rPr>
              <a:t>Il dissolvimento del paesaggio tradizionale e il rimboschimento dei prati in quota fa perdere alla montagna  una delle sue risorse maggiori: la competitività turistica e la possibilità di alpeggiare e quindi di produrre latticini di alta qualità.  Oltre a far crescere il senso di disorientamento e straniamento dei suoi abitanti </a:t>
            </a:r>
            <a:endParaRPr lang="it-IT" sz="4000" b="1" dirty="0" smtClean="0">
              <a:solidFill>
                <a:srgbClr val="00FFFF"/>
              </a:solidFill>
              <a:latin typeface="Times New Roman" pitchFamily="18" charset="0"/>
            </a:endParaRPr>
          </a:p>
          <a:p>
            <a:endParaRPr lang="it-IT" sz="2000" b="1" dirty="0" smtClean="0">
              <a:solidFill>
                <a:srgbClr val="00FFFF"/>
              </a:solidFill>
              <a:latin typeface="Times New Roman" pitchFamily="18" charset="0"/>
              <a:ea typeface="MS Mincho" pitchFamily="49" charset="-128"/>
            </a:endParaRPr>
          </a:p>
          <a:p>
            <a:r>
              <a:rPr lang="it-IT" sz="3200" b="1" dirty="0" smtClean="0">
                <a:solidFill>
                  <a:srgbClr val="00FFFF"/>
                </a:solidFill>
                <a:latin typeface="Times New Roman" pitchFamily="18" charset="0"/>
                <a:ea typeface="MS Mincho" pitchFamily="49" charset="-128"/>
              </a:rPr>
              <a:t>EPPURE QUALCOSA SI POTREBBE BEN FARE</a:t>
            </a:r>
            <a:endParaRPr lang="it-IT" sz="48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1345487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8848576"/>
          </a:xfrm>
          <a:prstGeom prst="rect">
            <a:avLst/>
          </a:prstGeom>
          <a:noFill/>
        </p:spPr>
        <p:txBody>
          <a:bodyPr wrap="square" rtlCol="0">
            <a:spAutoFit/>
          </a:bodyPr>
          <a:lstStyle/>
          <a:p>
            <a:r>
              <a:rPr lang="it-IT" sz="4000" b="1" dirty="0">
                <a:solidFill>
                  <a:srgbClr val="00FFFF"/>
                </a:solidFill>
                <a:latin typeface="Times New Roman" pitchFamily="18" charset="0"/>
                <a:ea typeface="MS Mincho" pitchFamily="49" charset="-128"/>
              </a:rPr>
              <a:t>Le costruzioni in legna sono “tornate di moda” e sono sempre più richieste anche in ambiti non strettamente </a:t>
            </a:r>
            <a:r>
              <a:rPr lang="it-IT" sz="4000" b="1" dirty="0" smtClean="0">
                <a:solidFill>
                  <a:srgbClr val="00FFFF"/>
                </a:solidFill>
                <a:latin typeface="Times New Roman" pitchFamily="18" charset="0"/>
                <a:ea typeface="MS Mincho" pitchFamily="49" charset="-128"/>
              </a:rPr>
              <a:t>montani. </a:t>
            </a:r>
            <a:r>
              <a:rPr lang="it-IT" sz="4000" b="1" dirty="0">
                <a:solidFill>
                  <a:srgbClr val="00FFFF"/>
                </a:solidFill>
              </a:rPr>
              <a:t/>
            </a:r>
            <a:br>
              <a:rPr lang="it-IT" sz="4000" b="1" dirty="0">
                <a:solidFill>
                  <a:srgbClr val="00FFFF"/>
                </a:solidFill>
              </a:rPr>
            </a:br>
            <a:r>
              <a:rPr lang="it-IT" sz="4000" b="1" dirty="0">
                <a:solidFill>
                  <a:srgbClr val="00FFFF"/>
                </a:solidFill>
                <a:latin typeface="Times New Roman" pitchFamily="18" charset="0"/>
              </a:rPr>
              <a:t>Sempre più si utilizzano le alte tecnologie legate al legno, non solo perché sono convenienti e razionali, ma anche perché i risultanti sono decisamente più BELLI.</a:t>
            </a:r>
          </a:p>
          <a:p>
            <a:r>
              <a:rPr lang="it-IT" sz="4000" b="1" dirty="0">
                <a:solidFill>
                  <a:srgbClr val="00FFFF"/>
                </a:solidFill>
                <a:latin typeface="Times New Roman" pitchFamily="18" charset="0"/>
              </a:rPr>
              <a:t>Vedi il boom dei travi lamellari o il sistema di cooperazione legno-cemento per le solette… </a:t>
            </a:r>
          </a:p>
          <a:p>
            <a:pPr>
              <a:spcBef>
                <a:spcPct val="50000"/>
              </a:spcBef>
            </a:pPr>
            <a:endParaRPr lang="it-IT" sz="3200" b="1" dirty="0">
              <a:solidFill>
                <a:srgbClr val="00FFFF"/>
              </a:solidFill>
              <a:latin typeface="Times New Roman" pitchFamily="18" charset="0"/>
            </a:endParaRPr>
          </a:p>
          <a:p>
            <a:pPr>
              <a:spcBef>
                <a:spcPct val="50000"/>
              </a:spcBef>
            </a:pPr>
            <a:r>
              <a:rPr lang="it-IT" sz="3200" b="1" dirty="0" smtClean="0">
                <a:solidFill>
                  <a:srgbClr val="C00000"/>
                </a:solidFill>
                <a:latin typeface="Times New Roman" pitchFamily="18" charset="0"/>
                <a:cs typeface="Times New Roman" pitchFamily="18" charset="0"/>
              </a:rPr>
              <a:t>.</a:t>
            </a: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2585357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1831271"/>
          </a:xfrm>
          <a:prstGeom prst="rect">
            <a:avLst/>
          </a:prstGeom>
          <a:noFill/>
        </p:spPr>
        <p:txBody>
          <a:bodyPr wrap="square" rtlCol="0">
            <a:spAutoFit/>
          </a:bodyPr>
          <a:lstStyle/>
          <a:p>
            <a:pPr>
              <a:spcBef>
                <a:spcPct val="50000"/>
              </a:spcBef>
            </a:pPr>
            <a:endParaRPr lang="it-IT" sz="3200" b="1" dirty="0">
              <a:solidFill>
                <a:srgbClr val="00FFFF"/>
              </a:solidFill>
              <a:latin typeface="Times New Roman" pitchFamily="18" charset="0"/>
            </a:endParaRPr>
          </a:p>
          <a:p>
            <a:pPr>
              <a:spcBef>
                <a:spcPct val="50000"/>
              </a:spcBef>
            </a:pP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775" y="0"/>
            <a:ext cx="511814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857500"/>
            <a:ext cx="5715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16632"/>
            <a:ext cx="352425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3748472"/>
            <a:ext cx="2958075" cy="221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467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4539704"/>
          </a:xfrm>
          <a:prstGeom prst="rect">
            <a:avLst/>
          </a:prstGeom>
          <a:noFill/>
        </p:spPr>
        <p:txBody>
          <a:bodyPr wrap="square" rtlCol="0">
            <a:spAutoFit/>
          </a:bodyPr>
          <a:lstStyle/>
          <a:p>
            <a:r>
              <a:rPr lang="it-IT" sz="3200" b="1" dirty="0">
                <a:solidFill>
                  <a:srgbClr val="00FFFF"/>
                </a:solidFill>
                <a:latin typeface="Times New Roman" pitchFamily="18" charset="0"/>
                <a:ea typeface="MS Mincho" pitchFamily="49" charset="-128"/>
              </a:rPr>
              <a:t>La legna non è segnale di sottosviluppo</a:t>
            </a:r>
            <a:endParaRPr lang="it-IT" sz="3200" b="1" dirty="0">
              <a:solidFill>
                <a:srgbClr val="00FFFF"/>
              </a:solidFill>
            </a:endParaRPr>
          </a:p>
          <a:p>
            <a:r>
              <a:rPr lang="it-IT" sz="3200" b="1" dirty="0">
                <a:solidFill>
                  <a:srgbClr val="00FFFF"/>
                </a:solidFill>
                <a:latin typeface="Times New Roman" pitchFamily="18" charset="0"/>
                <a:ea typeface="MS Mincho" pitchFamily="49" charset="-128"/>
              </a:rPr>
              <a:t>Dopo la crisi petrolifera, le forme di riscaldamento a legna sono state rivalutate e riproposte in forme tecnicamente avanzate, e non solo in </a:t>
            </a:r>
            <a:r>
              <a:rPr lang="it-IT" sz="3200" b="1" dirty="0" smtClean="0">
                <a:solidFill>
                  <a:srgbClr val="00FFFF"/>
                </a:solidFill>
                <a:latin typeface="Times New Roman" pitchFamily="18" charset="0"/>
                <a:ea typeface="MS Mincho" pitchFamily="49" charset="-128"/>
              </a:rPr>
              <a:t>montagna. </a:t>
            </a:r>
            <a:endParaRPr lang="it-IT" sz="3200" b="1" dirty="0">
              <a:solidFill>
                <a:srgbClr val="00FFFF"/>
              </a:solidFill>
              <a:latin typeface="Times New Roman" pitchFamily="18" charset="0"/>
              <a:ea typeface="MS Mincho" pitchFamily="49" charset="-128"/>
            </a:endParaRPr>
          </a:p>
          <a:p>
            <a:r>
              <a:rPr lang="it-IT" sz="3200" dirty="0" smtClean="0">
                <a:solidFill>
                  <a:srgbClr val="FDFFD1"/>
                </a:solidFill>
                <a:latin typeface="Times New Roman" pitchFamily="18" charset="0"/>
              </a:rPr>
              <a:t>… </a:t>
            </a:r>
            <a:endParaRPr lang="it-IT" sz="3200" dirty="0">
              <a:solidFill>
                <a:srgbClr val="FDFFD1"/>
              </a:solidFill>
              <a:latin typeface="Times New Roman" pitchFamily="18" charset="0"/>
            </a:endParaRPr>
          </a:p>
          <a:p>
            <a:pPr>
              <a:spcBef>
                <a:spcPct val="50000"/>
              </a:spcBef>
            </a:pPr>
            <a:endParaRPr lang="it-IT" sz="3200" dirty="0">
              <a:solidFill>
                <a:srgbClr val="FDFFD1"/>
              </a:solidFill>
              <a:latin typeface="Times New Roman" pitchFamily="18" charset="0"/>
            </a:endParaRPr>
          </a:p>
          <a:p>
            <a:pPr>
              <a:spcBef>
                <a:spcPct val="50000"/>
              </a:spcBef>
            </a:pPr>
            <a:r>
              <a:rPr lang="it-IT" sz="3200" b="1" dirty="0" smtClean="0">
                <a:solidFill>
                  <a:srgbClr val="C00000"/>
                </a:solidFill>
                <a:latin typeface="Times New Roman" pitchFamily="18" charset="0"/>
                <a:cs typeface="Times New Roman" pitchFamily="18" charset="0"/>
              </a:rPr>
              <a:t>.</a:t>
            </a: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95748"/>
            <a:ext cx="3312368" cy="463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925" y="2116723"/>
            <a:ext cx="51720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067944" y="2164214"/>
            <a:ext cx="4083169" cy="369332"/>
          </a:xfrm>
          <a:prstGeom prst="rect">
            <a:avLst/>
          </a:prstGeom>
          <a:noFill/>
        </p:spPr>
        <p:txBody>
          <a:bodyPr wrap="none" rtlCol="0">
            <a:spAutoFit/>
          </a:bodyPr>
          <a:lstStyle/>
          <a:p>
            <a:r>
              <a:rPr lang="it-IT" b="1" dirty="0" smtClean="0">
                <a:solidFill>
                  <a:schemeClr val="bg1"/>
                </a:solidFill>
                <a:latin typeface="Times New Roman" pitchFamily="18" charset="0"/>
                <a:cs typeface="Times New Roman" pitchFamily="18" charset="0"/>
              </a:rPr>
              <a:t>Centrale teleriscaldamento a Resia (</a:t>
            </a:r>
            <a:r>
              <a:rPr lang="it-IT" b="1" dirty="0" err="1" smtClean="0">
                <a:solidFill>
                  <a:schemeClr val="bg1"/>
                </a:solidFill>
                <a:latin typeface="Times New Roman" pitchFamily="18" charset="0"/>
                <a:cs typeface="Times New Roman" pitchFamily="18" charset="0"/>
              </a:rPr>
              <a:t>Bz</a:t>
            </a:r>
            <a:r>
              <a:rPr lang="it-IT" b="1" dirty="0" smtClean="0">
                <a:solidFill>
                  <a:schemeClr val="bg1"/>
                </a:solidFill>
                <a:latin typeface="Times New Roman" pitchFamily="18" charset="0"/>
                <a:cs typeface="Times New Roman" pitchFamily="18" charset="0"/>
              </a:rPr>
              <a:t>)</a:t>
            </a:r>
            <a:endParaRPr lang="it-IT" b="1" dirty="0">
              <a:solidFill>
                <a:schemeClr val="bg1"/>
              </a:solidFill>
              <a:latin typeface="Times New Roman" pitchFamily="18" charset="0"/>
              <a:cs typeface="Times New Roman" pitchFamily="18" charset="0"/>
            </a:endParaRPr>
          </a:p>
        </p:txBody>
      </p:sp>
      <p:sp>
        <p:nvSpPr>
          <p:cNvPr id="7" name="CasellaDiTesto 6"/>
          <p:cNvSpPr txBox="1"/>
          <p:nvPr/>
        </p:nvSpPr>
        <p:spPr>
          <a:xfrm>
            <a:off x="1043608" y="6447631"/>
            <a:ext cx="1874231" cy="276999"/>
          </a:xfrm>
          <a:prstGeom prst="rect">
            <a:avLst/>
          </a:prstGeom>
          <a:noFill/>
        </p:spPr>
        <p:txBody>
          <a:bodyPr wrap="none" rtlCol="0">
            <a:spAutoFit/>
          </a:bodyPr>
          <a:lstStyle/>
          <a:p>
            <a:r>
              <a:rPr lang="it-IT" sz="1200" b="1" dirty="0" smtClean="0">
                <a:latin typeface="Times New Roman" pitchFamily="18" charset="0"/>
                <a:cs typeface="Times New Roman" pitchFamily="18" charset="0"/>
              </a:rPr>
              <a:t>Caldaia a fiamma inversa</a:t>
            </a:r>
            <a:endParaRPr lang="it-IT"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1737955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9864239"/>
          </a:xfrm>
          <a:prstGeom prst="rect">
            <a:avLst/>
          </a:prstGeom>
          <a:noFill/>
        </p:spPr>
        <p:txBody>
          <a:bodyPr wrap="square" rtlCol="0">
            <a:spAutoFit/>
          </a:bodyPr>
          <a:lstStyle/>
          <a:p>
            <a:r>
              <a:rPr lang="it-IT" sz="3400" b="1" dirty="0">
                <a:solidFill>
                  <a:srgbClr val="00FFFF"/>
                </a:solidFill>
                <a:latin typeface="Times New Roman" pitchFamily="18" charset="0"/>
                <a:cs typeface="Times New Roman" pitchFamily="18" charset="0"/>
              </a:rPr>
              <a:t>Il legno, a livello mondiale, è la quarta fonte energetica in ordine di importanza, preceduta solo dal petrolio, dal carbone e dal gas naturale</a:t>
            </a:r>
            <a:r>
              <a:rPr lang="it-IT" sz="3400" b="1" dirty="0">
                <a:solidFill>
                  <a:srgbClr val="00FFFF"/>
                </a:solidFill>
              </a:rPr>
              <a:t> </a:t>
            </a:r>
          </a:p>
          <a:p>
            <a:r>
              <a:rPr lang="it-IT" sz="3400" b="1" dirty="0">
                <a:solidFill>
                  <a:srgbClr val="00FFFF"/>
                </a:solidFill>
                <a:latin typeface="Times New Roman" pitchFamily="18" charset="0"/>
              </a:rPr>
              <a:t>Il legno è una fonte di energia e una materia prima </a:t>
            </a:r>
            <a:r>
              <a:rPr lang="it-IT" sz="3400" b="1" dirty="0" smtClean="0">
                <a:solidFill>
                  <a:srgbClr val="00FFFF"/>
                </a:solidFill>
                <a:latin typeface="Times New Roman" pitchFamily="18" charset="0"/>
              </a:rPr>
              <a:t>rinnovabile.  </a:t>
            </a:r>
            <a:endParaRPr lang="it-IT" sz="3400" b="1" dirty="0">
              <a:solidFill>
                <a:srgbClr val="00FFFF"/>
              </a:solidFill>
              <a:latin typeface="Times New Roman" pitchFamily="18" charset="0"/>
            </a:endParaRPr>
          </a:p>
          <a:p>
            <a:r>
              <a:rPr lang="it-IT" sz="3400" b="1" dirty="0">
                <a:solidFill>
                  <a:srgbClr val="00FFFF"/>
                </a:solidFill>
                <a:latin typeface="Times New Roman" pitchFamily="18" charset="0"/>
                <a:ea typeface="MS Mincho" pitchFamily="49" charset="-128"/>
              </a:rPr>
              <a:t>La sua estrazione, tramite le tecniche di selvicoltura naturalistica, non rovina l'ambiente, ma, anzi, lo riqualifica, riduce i rischi di incendi, previene il dissesto idrogeologico, migliora il mercato del legname da opera e mantiene il paesaggio, favorendo non solo la conservazione della fauna, ma </a:t>
            </a:r>
            <a:endParaRPr lang="it-IT" sz="3400" b="1" dirty="0" smtClean="0">
              <a:solidFill>
                <a:srgbClr val="00FFFF"/>
              </a:solidFill>
              <a:latin typeface="Times New Roman" pitchFamily="18" charset="0"/>
              <a:ea typeface="MS Mincho" pitchFamily="49" charset="-128"/>
            </a:endParaRPr>
          </a:p>
          <a:p>
            <a:r>
              <a:rPr lang="it-IT" sz="3400" b="1" dirty="0" smtClean="0">
                <a:solidFill>
                  <a:srgbClr val="00FFFF"/>
                </a:solidFill>
                <a:latin typeface="Times New Roman" pitchFamily="18" charset="0"/>
                <a:ea typeface="MS Mincho" pitchFamily="49" charset="-128"/>
              </a:rPr>
              <a:t>anche </a:t>
            </a:r>
            <a:r>
              <a:rPr lang="it-IT" sz="3400" b="1" dirty="0">
                <a:solidFill>
                  <a:srgbClr val="00FFFF"/>
                </a:solidFill>
                <a:latin typeface="Times New Roman" pitchFamily="18" charset="0"/>
                <a:ea typeface="MS Mincho" pitchFamily="49" charset="-128"/>
              </a:rPr>
              <a:t>l'industria turistica </a:t>
            </a:r>
          </a:p>
          <a:p>
            <a:endParaRPr lang="it-IT" sz="3200" dirty="0">
              <a:solidFill>
                <a:srgbClr val="FDFFD1"/>
              </a:solidFill>
              <a:latin typeface="Times New Roman" pitchFamily="18" charset="0"/>
              <a:ea typeface="MS Mincho" pitchFamily="49" charset="-128"/>
            </a:endParaRPr>
          </a:p>
          <a:p>
            <a:r>
              <a:rPr lang="it-IT" sz="3200" dirty="0" smtClean="0">
                <a:solidFill>
                  <a:srgbClr val="FDFFD1"/>
                </a:solidFill>
                <a:latin typeface="Times New Roman" pitchFamily="18" charset="0"/>
              </a:rPr>
              <a:t>… </a:t>
            </a:r>
            <a:endParaRPr lang="it-IT" sz="3200" dirty="0">
              <a:solidFill>
                <a:srgbClr val="FDFFD1"/>
              </a:solidFill>
              <a:latin typeface="Times New Roman" pitchFamily="18" charset="0"/>
            </a:endParaRPr>
          </a:p>
          <a:p>
            <a:pPr>
              <a:spcBef>
                <a:spcPct val="50000"/>
              </a:spcBef>
            </a:pPr>
            <a:endParaRPr lang="it-IT" sz="3200" dirty="0">
              <a:solidFill>
                <a:srgbClr val="FDFFD1"/>
              </a:solidFill>
              <a:latin typeface="Times New Roman" pitchFamily="18" charset="0"/>
            </a:endParaRPr>
          </a:p>
          <a:p>
            <a:pPr>
              <a:spcBef>
                <a:spcPct val="50000"/>
              </a:spcBef>
            </a:pPr>
            <a:r>
              <a:rPr lang="it-IT" sz="3200" b="1" dirty="0" smtClean="0">
                <a:solidFill>
                  <a:srgbClr val="C00000"/>
                </a:solidFill>
                <a:latin typeface="Times New Roman" pitchFamily="18" charset="0"/>
                <a:cs typeface="Times New Roman" pitchFamily="18" charset="0"/>
              </a:rPr>
              <a:t>.</a:t>
            </a: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2327944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 y="11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89491"/>
            <a:ext cx="55816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6" y="3244096"/>
            <a:ext cx="6897842" cy="361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958786" y="2991187"/>
            <a:ext cx="2185214" cy="646331"/>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Centrale a biomassa</a:t>
            </a:r>
          </a:p>
          <a:p>
            <a:r>
              <a:rPr lang="it-IT" b="1" dirty="0" smtClean="0">
                <a:solidFill>
                  <a:srgbClr val="00FFFF"/>
                </a:solidFill>
                <a:latin typeface="Times New Roman" pitchFamily="18" charset="0"/>
                <a:cs typeface="Times New Roman" pitchFamily="18" charset="0"/>
              </a:rPr>
              <a:t>Villadossola (VB)</a:t>
            </a:r>
            <a:endParaRPr lang="it-IT" b="1" dirty="0">
              <a:solidFill>
                <a:srgbClr val="00FFFF"/>
              </a:solidFill>
              <a:latin typeface="Times New Roman" pitchFamily="18" charset="0"/>
              <a:cs typeface="Times New Roman" pitchFamily="18" charset="0"/>
            </a:endParaRPr>
          </a:p>
        </p:txBody>
      </p:sp>
      <p:sp>
        <p:nvSpPr>
          <p:cNvPr id="7" name="CasellaDiTesto 6"/>
          <p:cNvSpPr txBox="1"/>
          <p:nvPr/>
        </p:nvSpPr>
        <p:spPr>
          <a:xfrm>
            <a:off x="6908222" y="4735830"/>
            <a:ext cx="1480201" cy="1754326"/>
          </a:xfrm>
          <a:prstGeom prst="rect">
            <a:avLst/>
          </a:prstGeom>
          <a:noFill/>
        </p:spPr>
        <p:txBody>
          <a:bodyPr wrap="square" rtlCol="0">
            <a:spAutoFit/>
          </a:bodyPr>
          <a:lstStyle/>
          <a:p>
            <a:r>
              <a:rPr lang="it-IT" b="1" dirty="0" smtClean="0">
                <a:solidFill>
                  <a:srgbClr val="00FFFF"/>
                </a:solidFill>
                <a:latin typeface="Times New Roman" pitchFamily="18" charset="0"/>
                <a:cs typeface="Times New Roman" pitchFamily="18" charset="0"/>
              </a:rPr>
              <a:t>Progetto per centrale a biomassa sul fiume </a:t>
            </a:r>
            <a:r>
              <a:rPr lang="it-IT" b="1" dirty="0" err="1" smtClean="0">
                <a:solidFill>
                  <a:srgbClr val="00FFFF"/>
                </a:solidFill>
                <a:latin typeface="Times New Roman" pitchFamily="18" charset="0"/>
                <a:cs typeface="Times New Roman" pitchFamily="18" charset="0"/>
              </a:rPr>
              <a:t>Teesuide</a:t>
            </a:r>
            <a:r>
              <a:rPr lang="it-IT" b="1" dirty="0" smtClean="0">
                <a:solidFill>
                  <a:srgbClr val="00FFFF"/>
                </a:solidFill>
                <a:latin typeface="Times New Roman" pitchFamily="18" charset="0"/>
                <a:cs typeface="Times New Roman" pitchFamily="18" charset="0"/>
              </a:rPr>
              <a:t>, Inghilterra</a:t>
            </a:r>
            <a:endParaRPr lang="it-IT" b="1" dirty="0">
              <a:solidFill>
                <a:srgbClr val="00FFFF"/>
              </a:solidFill>
              <a:latin typeface="Times New Roman" pitchFamily="18" charset="0"/>
              <a:cs typeface="Times New Roman" pitchFamily="18" charset="0"/>
            </a:endParaRPr>
          </a:p>
        </p:txBody>
      </p:sp>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819"/>
            <a:ext cx="38100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0" y="2850542"/>
            <a:ext cx="4846263" cy="369332"/>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Impianto di cogenerazione a legna. Asiago (BL)</a:t>
            </a:r>
            <a:endParaRPr lang="it-IT"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45295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9402574"/>
          </a:xfrm>
          <a:prstGeom prst="rect">
            <a:avLst/>
          </a:prstGeom>
          <a:noFill/>
        </p:spPr>
        <p:txBody>
          <a:bodyPr wrap="square" rtlCol="0">
            <a:spAutoFit/>
          </a:bodyPr>
          <a:lstStyle/>
          <a:p>
            <a:pPr algn="just"/>
            <a:r>
              <a:rPr lang="it-IT" sz="4000" b="1" dirty="0">
                <a:solidFill>
                  <a:srgbClr val="00FFFF"/>
                </a:solidFill>
                <a:latin typeface="Times New Roman" pitchFamily="18" charset="0"/>
                <a:ea typeface="MS Mincho" pitchFamily="49" charset="-128"/>
              </a:rPr>
              <a:t>La legna è importantissima anche a livello simbolico nelle comunità di </a:t>
            </a:r>
            <a:r>
              <a:rPr lang="it-IT" sz="4000" b="1" dirty="0" smtClean="0">
                <a:solidFill>
                  <a:srgbClr val="00FFFF"/>
                </a:solidFill>
                <a:latin typeface="Times New Roman" pitchFamily="18" charset="0"/>
                <a:ea typeface="MS Mincho" pitchFamily="49" charset="-128"/>
              </a:rPr>
              <a:t>montagna.</a:t>
            </a:r>
            <a:r>
              <a:rPr lang="it-IT" sz="4000" b="1" dirty="0" smtClean="0">
                <a:solidFill>
                  <a:srgbClr val="00FFFF"/>
                </a:solidFill>
              </a:rPr>
              <a:t> </a:t>
            </a:r>
            <a:r>
              <a:rPr lang="it-IT" sz="4000" b="1" dirty="0" smtClean="0">
                <a:solidFill>
                  <a:srgbClr val="00FFFF"/>
                </a:solidFill>
                <a:latin typeface="Times New Roman" pitchFamily="18" charset="0"/>
                <a:ea typeface="MS Mincho" pitchFamily="49" charset="-128"/>
              </a:rPr>
              <a:t> </a:t>
            </a:r>
          </a:p>
          <a:p>
            <a:pPr algn="just"/>
            <a:r>
              <a:rPr lang="it-IT" sz="4000" b="1" dirty="0" smtClean="0">
                <a:solidFill>
                  <a:srgbClr val="00FFFF"/>
                </a:solidFill>
                <a:latin typeface="Times New Roman" pitchFamily="18" charset="0"/>
              </a:rPr>
              <a:t>La </a:t>
            </a:r>
            <a:r>
              <a:rPr lang="it-IT" sz="4000" b="1" dirty="0">
                <a:solidFill>
                  <a:srgbClr val="00FFFF"/>
                </a:solidFill>
                <a:latin typeface="Times New Roman" pitchFamily="18" charset="0"/>
              </a:rPr>
              <a:t>raccolta annuale </a:t>
            </a:r>
            <a:r>
              <a:rPr lang="it-IT" sz="4000" b="1" dirty="0" smtClean="0">
                <a:solidFill>
                  <a:srgbClr val="00FFFF"/>
                </a:solidFill>
                <a:latin typeface="Times New Roman" pitchFamily="18" charset="0"/>
              </a:rPr>
              <a:t>è </a:t>
            </a:r>
            <a:r>
              <a:rPr lang="it-IT" sz="4000" b="1" dirty="0">
                <a:solidFill>
                  <a:srgbClr val="00FFFF"/>
                </a:solidFill>
                <a:latin typeface="Times New Roman" pitchFamily="18" charset="0"/>
              </a:rPr>
              <a:t>momento essenziale di aggregazione,  socialità, integrazione degli stranieri oltre che straordinario legame identitario alle tradizioni degli antenati e congruo aiuto economico per famiglie che sono già penalizzate dal territorio e dalla mancanza di strutture </a:t>
            </a:r>
            <a:r>
              <a:rPr lang="it-IT" sz="4000" b="1" dirty="0" smtClean="0">
                <a:solidFill>
                  <a:srgbClr val="00FFFF"/>
                </a:solidFill>
                <a:latin typeface="Times New Roman" pitchFamily="18" charset="0"/>
              </a:rPr>
              <a:t>e </a:t>
            </a:r>
            <a:r>
              <a:rPr lang="it-IT" sz="4000" b="1" dirty="0">
                <a:solidFill>
                  <a:srgbClr val="00FFFF"/>
                </a:solidFill>
                <a:latin typeface="Times New Roman" pitchFamily="18" charset="0"/>
              </a:rPr>
              <a:t>servizi </a:t>
            </a:r>
            <a:r>
              <a:rPr lang="it-IT" sz="4000" b="1" dirty="0" smtClean="0">
                <a:solidFill>
                  <a:srgbClr val="00FFFF"/>
                </a:solidFill>
                <a:latin typeface="Times New Roman" pitchFamily="18" charset="0"/>
              </a:rPr>
              <a:t>adeguati.</a:t>
            </a:r>
            <a:endParaRPr lang="it-IT" sz="4000" b="1" dirty="0">
              <a:solidFill>
                <a:srgbClr val="00FFFF"/>
              </a:solidFill>
              <a:latin typeface="Times New Roman" pitchFamily="18" charset="0"/>
            </a:endParaRPr>
          </a:p>
          <a:p>
            <a:pPr algn="just"/>
            <a:endParaRPr lang="it-IT" sz="3600" b="1" dirty="0">
              <a:solidFill>
                <a:srgbClr val="00FFFF"/>
              </a:solidFill>
              <a:latin typeface="Times New Roman" pitchFamily="18" charset="0"/>
              <a:ea typeface="MS Mincho" pitchFamily="49" charset="-128"/>
            </a:endParaRPr>
          </a:p>
          <a:p>
            <a:pPr>
              <a:spcBef>
                <a:spcPct val="50000"/>
              </a:spcBef>
            </a:pPr>
            <a:endParaRPr lang="it-IT" sz="3200" dirty="0">
              <a:solidFill>
                <a:srgbClr val="FDFFD1"/>
              </a:solidFill>
              <a:latin typeface="Times New Roman" pitchFamily="18" charset="0"/>
            </a:endParaRPr>
          </a:p>
          <a:p>
            <a:pPr>
              <a:spcBef>
                <a:spcPct val="50000"/>
              </a:spcBef>
            </a:pPr>
            <a:r>
              <a:rPr lang="it-IT" sz="3200" b="1" dirty="0" smtClean="0">
                <a:solidFill>
                  <a:srgbClr val="C00000"/>
                </a:solidFill>
                <a:latin typeface="Times New Roman" pitchFamily="18" charset="0"/>
                <a:cs typeface="Times New Roman" pitchFamily="18" charset="0"/>
              </a:rPr>
              <a:t>.</a:t>
            </a: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2980757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4447371"/>
          </a:xfrm>
          <a:prstGeom prst="rect">
            <a:avLst/>
          </a:prstGeom>
          <a:noFill/>
        </p:spPr>
        <p:txBody>
          <a:bodyPr wrap="square" rtlCol="0">
            <a:spAutoFit/>
          </a:bodyPr>
          <a:lstStyle/>
          <a:p>
            <a:pPr algn="just"/>
            <a:endParaRPr lang="it-IT" sz="4000" b="1" dirty="0">
              <a:solidFill>
                <a:srgbClr val="00FFFF"/>
              </a:solidFill>
              <a:latin typeface="Times New Roman" pitchFamily="18" charset="0"/>
            </a:endParaRPr>
          </a:p>
          <a:p>
            <a:pPr algn="just"/>
            <a:endParaRPr lang="it-IT" sz="3600" b="1" dirty="0">
              <a:solidFill>
                <a:srgbClr val="00FFFF"/>
              </a:solidFill>
              <a:latin typeface="Times New Roman" pitchFamily="18" charset="0"/>
              <a:ea typeface="MS Mincho" pitchFamily="49" charset="-128"/>
            </a:endParaRPr>
          </a:p>
          <a:p>
            <a:pPr algn="ctr">
              <a:spcBef>
                <a:spcPct val="50000"/>
              </a:spcBef>
            </a:pPr>
            <a:r>
              <a:rPr lang="it-IT" sz="5400" smtClean="0">
                <a:solidFill>
                  <a:prstClr val="black"/>
                </a:solidFill>
              </a:rPr>
              <a:t> </a:t>
            </a:r>
            <a:r>
              <a:rPr lang="it-IT" sz="13800" b="1" dirty="0" smtClean="0">
                <a:solidFill>
                  <a:srgbClr val="00FFFF"/>
                </a:solidFill>
                <a:latin typeface="Times New Roman" pitchFamily="18" charset="0"/>
                <a:cs typeface="Times New Roman" pitchFamily="18" charset="0"/>
              </a:rPr>
              <a:t>GRAZIE</a:t>
            </a:r>
            <a:endParaRPr lang="it-IT" sz="138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36771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 y="138738"/>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39552" y="461244"/>
            <a:ext cx="1533433" cy="369332"/>
          </a:xfrm>
          <a:prstGeom prst="rect">
            <a:avLst/>
          </a:prstGeom>
          <a:solidFill>
            <a:schemeClr val="tx2">
              <a:lumMod val="20000"/>
              <a:lumOff val="80000"/>
            </a:schemeClr>
          </a:solidFill>
        </p:spPr>
        <p:txBody>
          <a:bodyPr wrap="none" rtlCol="0">
            <a:spAutoFit/>
          </a:bodyPr>
          <a:lstStyle/>
          <a:p>
            <a:r>
              <a:rPr lang="it-IT" b="1" dirty="0" smtClean="0">
                <a:solidFill>
                  <a:prstClr val="black"/>
                </a:solidFill>
                <a:latin typeface="Times New Roman" pitchFamily="18" charset="0"/>
                <a:cs typeface="Times New Roman" pitchFamily="18" charset="0"/>
              </a:rPr>
              <a:t>Foreste cedue</a:t>
            </a:r>
            <a:endParaRPr lang="it-IT" b="1" dirty="0">
              <a:solidFill>
                <a:prstClr val="black"/>
              </a:solidFill>
              <a:latin typeface="Times New Roman" pitchFamily="18" charset="0"/>
              <a:cs typeface="Times New Roman" pitchFamily="18" charset="0"/>
            </a:endParaRPr>
          </a:p>
        </p:txBody>
      </p:sp>
      <p:sp>
        <p:nvSpPr>
          <p:cNvPr id="6" name="CasellaDiTesto 5"/>
          <p:cNvSpPr txBox="1"/>
          <p:nvPr/>
        </p:nvSpPr>
        <p:spPr>
          <a:xfrm>
            <a:off x="539552" y="830576"/>
            <a:ext cx="889987" cy="369332"/>
          </a:xfrm>
          <a:prstGeom prst="rect">
            <a:avLst/>
          </a:prstGeom>
          <a:solidFill>
            <a:schemeClr val="tx2">
              <a:lumMod val="20000"/>
              <a:lumOff val="80000"/>
            </a:schemeClr>
          </a:solidFill>
        </p:spPr>
        <p:txBody>
          <a:bodyPr wrap="none" rtlCol="0">
            <a:spAutoFit/>
          </a:bodyPr>
          <a:lstStyle/>
          <a:p>
            <a:r>
              <a:rPr lang="it-IT" b="1" dirty="0" smtClean="0">
                <a:solidFill>
                  <a:prstClr val="black"/>
                </a:solidFill>
                <a:latin typeface="Times New Roman" pitchFamily="18" charset="0"/>
                <a:cs typeface="Times New Roman" pitchFamily="18" charset="0"/>
              </a:rPr>
              <a:t>Deserti</a:t>
            </a:r>
            <a:endParaRPr lang="it-IT" b="1" dirty="0">
              <a:solidFill>
                <a:prstClr val="black"/>
              </a:solidFill>
              <a:latin typeface="Times New Roman" pitchFamily="18" charset="0"/>
              <a:cs typeface="Times New Roman" pitchFamily="18" charset="0"/>
            </a:endParaRPr>
          </a:p>
        </p:txBody>
      </p:sp>
      <p:sp>
        <p:nvSpPr>
          <p:cNvPr id="5" name="CasellaDiTesto 4"/>
          <p:cNvSpPr txBox="1"/>
          <p:nvPr/>
        </p:nvSpPr>
        <p:spPr>
          <a:xfrm>
            <a:off x="2843808" y="439750"/>
            <a:ext cx="1512168" cy="861774"/>
          </a:xfrm>
          <a:prstGeom prst="rect">
            <a:avLst/>
          </a:prstGeom>
          <a:solidFill>
            <a:schemeClr val="tx2">
              <a:lumMod val="20000"/>
              <a:lumOff val="80000"/>
            </a:schemeClr>
          </a:solidFill>
        </p:spPr>
        <p:txBody>
          <a:bodyPr wrap="square" rtlCol="0">
            <a:spAutoFit/>
          </a:bodyPr>
          <a:lstStyle/>
          <a:p>
            <a:r>
              <a:rPr lang="it-IT" sz="1600" b="1" dirty="0" smtClean="0">
                <a:solidFill>
                  <a:prstClr val="black"/>
                </a:solidFill>
                <a:latin typeface="Times New Roman" pitchFamily="18" charset="0"/>
                <a:cs typeface="Times New Roman" pitchFamily="18" charset="0"/>
              </a:rPr>
              <a:t>Foreste mediterranee</a:t>
            </a:r>
          </a:p>
          <a:p>
            <a:r>
              <a:rPr lang="it-IT" sz="1600" b="1" dirty="0" smtClean="0">
                <a:solidFill>
                  <a:prstClr val="black"/>
                </a:solidFill>
                <a:latin typeface="Times New Roman" pitchFamily="18" charset="0"/>
                <a:cs typeface="Times New Roman" pitchFamily="18" charset="0"/>
              </a:rPr>
              <a:t>Paludi</a:t>
            </a:r>
            <a:endParaRPr lang="it-IT" sz="1600" b="1" dirty="0">
              <a:solidFill>
                <a:prstClr val="black"/>
              </a:solidFill>
              <a:latin typeface="Times New Roman" pitchFamily="18" charset="0"/>
              <a:cs typeface="Times New Roman" pitchFamily="18" charset="0"/>
            </a:endParaRPr>
          </a:p>
        </p:txBody>
      </p:sp>
      <p:sp>
        <p:nvSpPr>
          <p:cNvPr id="9" name="Rettangolo 8"/>
          <p:cNvSpPr/>
          <p:nvPr/>
        </p:nvSpPr>
        <p:spPr>
          <a:xfrm>
            <a:off x="4860032" y="467270"/>
            <a:ext cx="2016224" cy="846386"/>
          </a:xfrm>
          <a:prstGeom prst="rect">
            <a:avLst/>
          </a:prstGeom>
          <a:solidFill>
            <a:schemeClr val="tx2">
              <a:lumMod val="20000"/>
              <a:lumOff val="80000"/>
            </a:schemeClr>
          </a:solidFill>
        </p:spPr>
        <p:txBody>
          <a:bodyPr wrap="square">
            <a:spAutoFit/>
          </a:bodyPr>
          <a:lstStyle/>
          <a:p>
            <a:r>
              <a:rPr lang="it-IT" b="1" dirty="0" smtClean="0">
                <a:solidFill>
                  <a:prstClr val="black"/>
                </a:solidFill>
                <a:latin typeface="Times New Roman" pitchFamily="18" charset="0"/>
                <a:cs typeface="Times New Roman" pitchFamily="18" charset="0"/>
              </a:rPr>
              <a:t>Foreste con. Miste</a:t>
            </a:r>
          </a:p>
          <a:p>
            <a:endParaRPr lang="it-IT" sz="1000" b="1" dirty="0" smtClean="0">
              <a:solidFill>
                <a:prstClr val="black"/>
              </a:solidFill>
              <a:latin typeface="Times New Roman" pitchFamily="18" charset="0"/>
              <a:cs typeface="Times New Roman" pitchFamily="18" charset="0"/>
            </a:endParaRPr>
          </a:p>
          <a:p>
            <a:endParaRPr lang="it-IT" sz="200" b="1" dirty="0" smtClean="0">
              <a:solidFill>
                <a:prstClr val="black"/>
              </a:solidFill>
              <a:latin typeface="Times New Roman" pitchFamily="18" charset="0"/>
              <a:cs typeface="Times New Roman" pitchFamily="18" charset="0"/>
            </a:endParaRPr>
          </a:p>
          <a:p>
            <a:r>
              <a:rPr lang="it-IT" b="1" dirty="0" smtClean="0">
                <a:solidFill>
                  <a:prstClr val="black"/>
                </a:solidFill>
                <a:latin typeface="Times New Roman" pitchFamily="18" charset="0"/>
                <a:cs typeface="Times New Roman" pitchFamily="18" charset="0"/>
              </a:rPr>
              <a:t>Limite colt. Vite </a:t>
            </a:r>
            <a:endParaRPr lang="it-IT" sz="100" b="1" dirty="0">
              <a:solidFill>
                <a:prstClr val="black"/>
              </a:solidFill>
              <a:latin typeface="Times New Roman" pitchFamily="18" charset="0"/>
              <a:cs typeface="Times New Roman" pitchFamily="18" charset="0"/>
            </a:endParaRPr>
          </a:p>
        </p:txBody>
      </p:sp>
      <p:sp>
        <p:nvSpPr>
          <p:cNvPr id="12" name="Rettangolo 11"/>
          <p:cNvSpPr/>
          <p:nvPr/>
        </p:nvSpPr>
        <p:spPr>
          <a:xfrm>
            <a:off x="7308304" y="422772"/>
            <a:ext cx="1835696" cy="815608"/>
          </a:xfrm>
          <a:prstGeom prst="rect">
            <a:avLst/>
          </a:prstGeom>
          <a:solidFill>
            <a:schemeClr val="tx2">
              <a:lumMod val="20000"/>
              <a:lumOff val="80000"/>
            </a:schemeClr>
          </a:solidFill>
        </p:spPr>
        <p:txBody>
          <a:bodyPr wrap="square">
            <a:spAutoFit/>
          </a:bodyPr>
          <a:lstStyle/>
          <a:p>
            <a:r>
              <a:rPr lang="it-IT" b="1" dirty="0" smtClean="0">
                <a:solidFill>
                  <a:prstClr val="black"/>
                </a:solidFill>
                <a:latin typeface="Times New Roman" pitchFamily="18" charset="0"/>
                <a:cs typeface="Times New Roman" pitchFamily="18" charset="0"/>
              </a:rPr>
              <a:t>Steppa</a:t>
            </a:r>
          </a:p>
          <a:p>
            <a:endParaRPr lang="it-IT" sz="1100" b="1" dirty="0" smtClean="0">
              <a:solidFill>
                <a:prstClr val="black"/>
              </a:solidFill>
              <a:latin typeface="Times New Roman" pitchFamily="18" charset="0"/>
              <a:cs typeface="Times New Roman" pitchFamily="18" charset="0"/>
            </a:endParaRPr>
          </a:p>
          <a:p>
            <a:r>
              <a:rPr lang="it-IT" b="1" dirty="0" smtClean="0">
                <a:solidFill>
                  <a:prstClr val="black"/>
                </a:solidFill>
                <a:latin typeface="Times New Roman" pitchFamily="18" charset="0"/>
                <a:cs typeface="Times New Roman" pitchFamily="18" charset="0"/>
              </a:rPr>
              <a:t>Limite colt. orzo </a:t>
            </a:r>
            <a:endParaRPr lang="it-IT" b="1" dirty="0">
              <a:solidFill>
                <a:prstClr val="black"/>
              </a:solidFill>
              <a:latin typeface="Times New Roman" pitchFamily="18" charset="0"/>
              <a:cs typeface="Times New Roman" pitchFamily="18" charset="0"/>
            </a:endParaRPr>
          </a:p>
        </p:txBody>
      </p:sp>
      <p:sp>
        <p:nvSpPr>
          <p:cNvPr id="11" name="CasellaDiTesto 10"/>
          <p:cNvSpPr txBox="1"/>
          <p:nvPr/>
        </p:nvSpPr>
        <p:spPr>
          <a:xfrm>
            <a:off x="-42440" y="95068"/>
            <a:ext cx="9150816" cy="369332"/>
          </a:xfrm>
          <a:prstGeom prst="rect">
            <a:avLst/>
          </a:prstGeom>
          <a:solidFill>
            <a:schemeClr val="tx1"/>
          </a:solidFill>
        </p:spPr>
        <p:txBody>
          <a:bodyPr wrap="square" rtlCol="0">
            <a:spAutoFit/>
          </a:bodyPr>
          <a:lstStyle/>
          <a:p>
            <a:r>
              <a:rPr lang="it-IT" b="1" dirty="0" smtClean="0">
                <a:solidFill>
                  <a:srgbClr val="1F497D">
                    <a:lumMod val="20000"/>
                    <a:lumOff val="80000"/>
                  </a:srgbClr>
                </a:solidFill>
              </a:rPr>
              <a:t>IL TERRITORIO EUROPEO NELL’ALTO MEDIO EVO. LE FORESTE. </a:t>
            </a:r>
            <a:endParaRPr lang="it-IT" b="1" dirty="0">
              <a:solidFill>
                <a:srgbClr val="1F497D">
                  <a:lumMod val="20000"/>
                  <a:lumOff val="80000"/>
                </a:srgbClr>
              </a:solidFill>
            </a:endParaRPr>
          </a:p>
        </p:txBody>
      </p:sp>
    </p:spTree>
    <p:extLst>
      <p:ext uri="{BB962C8B-B14F-4D97-AF65-F5344CB8AC3E}">
        <p14:creationId xmlns:p14="http://schemas.microsoft.com/office/powerpoint/2010/main" val="296589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1569660"/>
          </a:xfrm>
          <a:prstGeom prst="rect">
            <a:avLst/>
          </a:prstGeom>
          <a:noFill/>
        </p:spPr>
        <p:txBody>
          <a:bodyPr wrap="square" rtlCol="0">
            <a:spAutoFit/>
          </a:bodyPr>
          <a:lstStyle/>
          <a:p>
            <a:r>
              <a:rPr lang="it-IT" sz="3200" b="1" dirty="0">
                <a:solidFill>
                  <a:srgbClr val="00FFFF"/>
                </a:solidFill>
                <a:latin typeface="Times New Roman" pitchFamily="18" charset="0"/>
              </a:rPr>
              <a:t>Dal Neolitico al XX secolo le case alpine erano costruite su un “fungo” di pietra a secco. </a:t>
            </a:r>
          </a:p>
          <a:p>
            <a:r>
              <a:rPr lang="it-IT" sz="3200" b="1" dirty="0">
                <a:solidFill>
                  <a:srgbClr val="00FFFF"/>
                </a:solidFill>
                <a:latin typeface="Times New Roman" pitchFamily="18" charset="0"/>
              </a:rPr>
              <a:t>Tutto il resto, era in legno</a:t>
            </a:r>
            <a:r>
              <a:rPr lang="it-IT" sz="3200" b="1" dirty="0" smtClean="0">
                <a:solidFill>
                  <a:srgbClr val="00FFFF"/>
                </a:solidFill>
                <a:latin typeface="Times New Roman" pitchFamily="18" charset="0"/>
              </a:rPr>
              <a:t>. </a:t>
            </a:r>
            <a:endParaRPr lang="it-IT" sz="3200" b="1" dirty="0">
              <a:solidFill>
                <a:srgbClr val="00FFFF"/>
              </a:solidFill>
              <a:latin typeface="Times New Roman" pitchFamily="18"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14475"/>
            <a:ext cx="7124699" cy="534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54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028186" cy="7725192"/>
          </a:xfrm>
          <a:prstGeom prst="rect">
            <a:avLst/>
          </a:prstGeom>
          <a:noFill/>
        </p:spPr>
        <p:txBody>
          <a:bodyPr wrap="square" rtlCol="0">
            <a:spAutoFit/>
          </a:bodyPr>
          <a:lstStyle/>
          <a:p>
            <a:pPr algn="ctr"/>
            <a:r>
              <a:rPr lang="it-IT" sz="3600" b="1" dirty="0" smtClean="0">
                <a:solidFill>
                  <a:srgbClr val="00FFFF"/>
                </a:solidFill>
                <a:latin typeface="Times New Roman" pitchFamily="18" charset="0"/>
              </a:rPr>
              <a:t>Sulle Alpi</a:t>
            </a:r>
            <a:r>
              <a:rPr lang="it-IT" sz="3600" b="1" dirty="0">
                <a:solidFill>
                  <a:srgbClr val="00FFFF"/>
                </a:solidFill>
                <a:latin typeface="Times New Roman" pitchFamily="18" charset="0"/>
              </a:rPr>
              <a:t>, è la foresta che soddisfa le esigenze principali degli </a:t>
            </a:r>
            <a:r>
              <a:rPr lang="it-IT" sz="3600" b="1" dirty="0" smtClean="0">
                <a:solidFill>
                  <a:srgbClr val="00FFFF"/>
                </a:solidFill>
                <a:latin typeface="Times New Roman" pitchFamily="18" charset="0"/>
              </a:rPr>
              <a:t>uomini.</a:t>
            </a:r>
            <a:endParaRPr lang="it-IT" sz="3600" b="1" dirty="0">
              <a:solidFill>
                <a:srgbClr val="00FFFF"/>
              </a:solidFill>
              <a:latin typeface="Times New Roman" pitchFamily="18" charset="0"/>
            </a:endParaRPr>
          </a:p>
          <a:p>
            <a:pPr>
              <a:spcBef>
                <a:spcPct val="50000"/>
              </a:spcBef>
            </a:pPr>
            <a:r>
              <a:rPr lang="it-IT" sz="3600" b="1" dirty="0">
                <a:solidFill>
                  <a:srgbClr val="00FFFF"/>
                </a:solidFill>
                <a:latin typeface="Times New Roman" pitchFamily="18" charset="0"/>
              </a:rPr>
              <a:t>La legna non serve solo come materiale da </a:t>
            </a:r>
            <a:r>
              <a:rPr lang="it-IT" sz="3600" b="1" dirty="0" smtClean="0">
                <a:solidFill>
                  <a:srgbClr val="00FFFF"/>
                </a:solidFill>
                <a:latin typeface="Times New Roman" pitchFamily="18" charset="0"/>
              </a:rPr>
              <a:t>costruzione</a:t>
            </a:r>
            <a:r>
              <a:rPr lang="it-IT" sz="3600" b="1" dirty="0">
                <a:solidFill>
                  <a:srgbClr val="00FFFF"/>
                </a:solidFill>
                <a:latin typeface="Times New Roman" pitchFamily="18" charset="0"/>
              </a:rPr>
              <a:t>: è primaria fonte di energia. Col legno si realizza ogni tipo di oggetti. Il bosco serve per raccogliere funghi, erbe e frutti medicinali e mangerecci; per cacciare animali selvatici e per far pascolare quelli domestici.  </a:t>
            </a:r>
          </a:p>
          <a:p>
            <a:pPr algn="ctr">
              <a:spcBef>
                <a:spcPct val="50000"/>
              </a:spcBef>
            </a:pPr>
            <a:r>
              <a:rPr lang="it-IT" sz="4000" b="1" i="1" dirty="0">
                <a:solidFill>
                  <a:srgbClr val="00FFFF"/>
                </a:solidFill>
                <a:latin typeface="Times New Roman" pitchFamily="18" charset="0"/>
              </a:rPr>
              <a:t>MA LA SELVA E’ ANCHE E SOPRATTUTTO MADRE </a:t>
            </a:r>
            <a:r>
              <a:rPr lang="it-IT" sz="4000" b="1" i="1" dirty="0" smtClean="0">
                <a:solidFill>
                  <a:srgbClr val="00FFFF"/>
                </a:solidFill>
                <a:latin typeface="Times New Roman" pitchFamily="18" charset="0"/>
              </a:rPr>
              <a:t>SPIRITUALE </a:t>
            </a:r>
            <a:endParaRPr lang="it-IT" sz="4000" b="1" i="1" dirty="0">
              <a:solidFill>
                <a:srgbClr val="00FFFF"/>
              </a:solidFill>
              <a:latin typeface="Times New Roman" pitchFamily="18" charset="0"/>
            </a:endParaRPr>
          </a:p>
          <a:p>
            <a:pPr algn="ctr"/>
            <a:endParaRPr lang="it-IT" sz="5400" b="1" dirty="0">
              <a:solidFill>
                <a:srgbClr val="AA0A0A"/>
              </a:solidFill>
              <a:latin typeface="Times New Roman" pitchFamily="18" charset="0"/>
              <a:cs typeface="Times New Roman" pitchFamily="18" charset="0"/>
            </a:endParaRPr>
          </a:p>
        </p:txBody>
      </p:sp>
    </p:spTree>
    <p:extLst>
      <p:ext uri="{BB962C8B-B14F-4D97-AF65-F5344CB8AC3E}">
        <p14:creationId xmlns:p14="http://schemas.microsoft.com/office/powerpoint/2010/main" val="278559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5004049" y="0"/>
            <a:ext cx="4024138" cy="7694414"/>
          </a:xfrm>
          <a:prstGeom prst="rect">
            <a:avLst/>
          </a:prstGeom>
          <a:noFill/>
        </p:spPr>
        <p:txBody>
          <a:bodyPr wrap="square" rtlCol="0">
            <a:spAutoFit/>
          </a:bodyPr>
          <a:lstStyle/>
          <a:p>
            <a:pPr algn="ctr"/>
            <a:r>
              <a:rPr lang="it-IT" sz="4000" b="1" i="1" dirty="0" smtClean="0">
                <a:solidFill>
                  <a:srgbClr val="00FFFF"/>
                </a:solidFill>
                <a:latin typeface="Times New Roman" pitchFamily="18" charset="0"/>
              </a:rPr>
              <a:t>La religione praticata da gran parte dei popoli germanici e celtici era basata sugli alberi sacri, tramite fra questo e l’altro mondo, dispensatori di saggezza, e </a:t>
            </a:r>
          </a:p>
          <a:p>
            <a:pPr algn="ctr"/>
            <a:r>
              <a:rPr lang="it-IT" sz="4000" b="1" i="1" dirty="0" smtClean="0">
                <a:solidFill>
                  <a:srgbClr val="00FFFF"/>
                </a:solidFill>
                <a:latin typeface="Times New Roman" pitchFamily="18" charset="0"/>
              </a:rPr>
              <a:t>culti di trance.  </a:t>
            </a:r>
            <a:endParaRPr lang="it-IT" sz="4000" b="1" i="1" dirty="0">
              <a:solidFill>
                <a:srgbClr val="00FFFF"/>
              </a:solidFill>
              <a:latin typeface="Times New Roman" pitchFamily="18" charset="0"/>
            </a:endParaRPr>
          </a:p>
          <a:p>
            <a:pPr algn="ctr"/>
            <a:endParaRPr lang="it-IT" sz="5400" b="1" dirty="0">
              <a:solidFill>
                <a:srgbClr val="AA0A0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28"/>
            <a:ext cx="5052320" cy="684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38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6084168" y="6273225"/>
            <a:ext cx="3347863" cy="584775"/>
          </a:xfrm>
          <a:prstGeom prst="rect">
            <a:avLst/>
          </a:prstGeom>
          <a:noFill/>
        </p:spPr>
        <p:txBody>
          <a:bodyPr wrap="square" rtlCol="0">
            <a:spAutoFit/>
          </a:bodyPr>
          <a:lstStyle/>
          <a:p>
            <a:pPr hangingPunct="0"/>
            <a:r>
              <a:rPr lang="it-IT" sz="3200" dirty="0" smtClean="0">
                <a:solidFill>
                  <a:prstClr val="black"/>
                </a:solidFill>
              </a:rPr>
              <a:t>Gli</a:t>
            </a:r>
            <a:endParaRPr lang="it-IT" sz="5400" b="1" dirty="0">
              <a:solidFill>
                <a:srgbClr val="AA0A0A"/>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6" y="0"/>
            <a:ext cx="7660296" cy="687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524328" y="3974"/>
            <a:ext cx="1800200" cy="4524315"/>
          </a:xfrm>
          <a:prstGeom prst="rect">
            <a:avLst/>
          </a:prstGeom>
          <a:noFill/>
        </p:spPr>
        <p:txBody>
          <a:bodyPr wrap="square" rtlCol="0">
            <a:spAutoFit/>
          </a:bodyPr>
          <a:lstStyle/>
          <a:p>
            <a:r>
              <a:rPr lang="it-IT" sz="2400" b="1" dirty="0" err="1" smtClean="0">
                <a:solidFill>
                  <a:srgbClr val="00FFFF"/>
                </a:solidFill>
                <a:latin typeface="Times New Roman" pitchFamily="18" charset="0"/>
                <a:cs typeface="Times New Roman" pitchFamily="18" charset="0"/>
              </a:rPr>
              <a:t>Plaincorault</a:t>
            </a:r>
            <a:r>
              <a:rPr lang="it-IT" sz="2400" b="1" dirty="0" smtClean="0">
                <a:solidFill>
                  <a:srgbClr val="00FFFF"/>
                </a:solidFill>
                <a:latin typeface="Times New Roman" pitchFamily="18" charset="0"/>
                <a:cs typeface="Times New Roman" pitchFamily="18" charset="0"/>
              </a:rPr>
              <a:t> </a:t>
            </a:r>
            <a:r>
              <a:rPr lang="it-IT" sz="2400" b="1" dirty="0" err="1" smtClean="0">
                <a:solidFill>
                  <a:srgbClr val="00FFFF"/>
                </a:solidFill>
                <a:latin typeface="Times New Roman" pitchFamily="18" charset="0"/>
                <a:cs typeface="Times New Roman" pitchFamily="18" charset="0"/>
              </a:rPr>
              <a:t>Indre</a:t>
            </a:r>
            <a:r>
              <a:rPr lang="it-IT" sz="2400" b="1" dirty="0" smtClean="0">
                <a:solidFill>
                  <a:srgbClr val="00FFFF"/>
                </a:solidFill>
                <a:latin typeface="Times New Roman" pitchFamily="18" charset="0"/>
                <a:cs typeface="Times New Roman" pitchFamily="18" charset="0"/>
              </a:rPr>
              <a:t>, Francia. L’Albero della Vita è un’amanita </a:t>
            </a:r>
            <a:r>
              <a:rPr lang="it-IT" sz="2400" b="1" dirty="0" err="1" smtClean="0">
                <a:solidFill>
                  <a:srgbClr val="00FFFF"/>
                </a:solidFill>
                <a:latin typeface="Times New Roman" pitchFamily="18" charset="0"/>
                <a:cs typeface="Times New Roman" pitchFamily="18" charset="0"/>
              </a:rPr>
              <a:t>muscaria</a:t>
            </a:r>
            <a:r>
              <a:rPr lang="it-IT" sz="2400" b="1" dirty="0" smtClean="0">
                <a:solidFill>
                  <a:srgbClr val="00FFFF"/>
                </a:solidFill>
                <a:latin typeface="Times New Roman" pitchFamily="18" charset="0"/>
                <a:cs typeface="Times New Roman" pitchFamily="18" charset="0"/>
              </a:rPr>
              <a:t>: Adamo ed Eva si coprono coi cappelli del sacro fungo. </a:t>
            </a:r>
            <a:endParaRPr lang="it-IT" sz="2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41882501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TotalTime>
  <Words>2446</Words>
  <Application>Microsoft Office PowerPoint</Application>
  <PresentationFormat>Presentazione su schermo (4:3)</PresentationFormat>
  <Paragraphs>198</Paragraphs>
  <Slides>48</Slides>
  <Notes>0</Notes>
  <HiddenSlides>0</HiddenSlides>
  <MMClips>0</MMClips>
  <ScaleCrop>false</ScaleCrop>
  <HeadingPairs>
    <vt:vector size="4" baseType="variant">
      <vt:variant>
        <vt:lpstr>Tema</vt:lpstr>
      </vt:variant>
      <vt:variant>
        <vt:i4>4</vt:i4>
      </vt:variant>
      <vt:variant>
        <vt:lpstr>Titoli diapositive</vt:lpstr>
      </vt:variant>
      <vt:variant>
        <vt:i4>48</vt:i4>
      </vt:variant>
    </vt:vector>
  </HeadingPairs>
  <TitlesOfParts>
    <vt:vector size="52" baseType="lpstr">
      <vt:lpstr>Tema di Office</vt:lpstr>
      <vt:lpstr>1_Tema di Office</vt:lpstr>
      <vt:lpstr>2_Tema di Office</vt:lpstr>
      <vt:lpstr>3_Tema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51</cp:revision>
  <dcterms:created xsi:type="dcterms:W3CDTF">2012-11-26T10:41:31Z</dcterms:created>
  <dcterms:modified xsi:type="dcterms:W3CDTF">2012-11-29T15:27:09Z</dcterms:modified>
</cp:coreProperties>
</file>