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334" r:id="rId3"/>
    <p:sldId id="298" r:id="rId4"/>
    <p:sldId id="328" r:id="rId5"/>
    <p:sldId id="332" r:id="rId6"/>
    <p:sldId id="325" r:id="rId7"/>
    <p:sldId id="330" r:id="rId8"/>
    <p:sldId id="315" r:id="rId9"/>
    <p:sldId id="321" r:id="rId10"/>
    <p:sldId id="272" r:id="rId11"/>
    <p:sldId id="335" r:id="rId12"/>
    <p:sldId id="336" r:id="rId13"/>
    <p:sldId id="337" r:id="rId14"/>
    <p:sldId id="338" r:id="rId15"/>
    <p:sldId id="339" r:id="rId16"/>
    <p:sldId id="340" r:id="rId17"/>
    <p:sldId id="341" r:id="rId18"/>
    <p:sldId id="343" r:id="rId19"/>
    <p:sldId id="342" r:id="rId20"/>
    <p:sldId id="346" r:id="rId21"/>
    <p:sldId id="345" r:id="rId22"/>
    <p:sldId id="322" r:id="rId23"/>
    <p:sldId id="323" r:id="rId24"/>
    <p:sldId id="347" r:id="rId25"/>
    <p:sldId id="344" r:id="rId26"/>
    <p:sldId id="349" r:id="rId27"/>
    <p:sldId id="348" r:id="rId28"/>
    <p:sldId id="350" r:id="rId29"/>
    <p:sldId id="352" r:id="rId30"/>
    <p:sldId id="353" r:id="rId31"/>
    <p:sldId id="351" r:id="rId32"/>
    <p:sldId id="311" r:id="rId33"/>
    <p:sldId id="314" r:id="rId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74"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B69C22B-5060-41A3-AEE7-E64CC4642E2C}" type="datetimeFigureOut">
              <a:rPr lang="it-IT" smtClean="0"/>
              <a:t>18/12/2012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64002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69C22B-5060-41A3-AEE7-E64CC4642E2C}" type="datetimeFigureOut">
              <a:rPr lang="it-IT" smtClean="0"/>
              <a:t>18/12/2012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365553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69C22B-5060-41A3-AEE7-E64CC4642E2C}" type="datetimeFigureOut">
              <a:rPr lang="it-IT" smtClean="0"/>
              <a:t>18/12/2012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321368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69C22B-5060-41A3-AEE7-E64CC4642E2C}" type="datetimeFigureOut">
              <a:rPr lang="it-IT" smtClean="0"/>
              <a:t>18/12/2012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3066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B69C22B-5060-41A3-AEE7-E64CC4642E2C}" type="datetimeFigureOut">
              <a:rPr lang="it-IT" smtClean="0"/>
              <a:t>18/12/2012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894639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B69C22B-5060-41A3-AEE7-E64CC4642E2C}" type="datetimeFigureOut">
              <a:rPr lang="it-IT" smtClean="0"/>
              <a:t>18/12/2012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367865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B69C22B-5060-41A3-AEE7-E64CC4642E2C}" type="datetimeFigureOut">
              <a:rPr lang="it-IT" smtClean="0"/>
              <a:t>18/12/2012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3402951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B69C22B-5060-41A3-AEE7-E64CC4642E2C}" type="datetimeFigureOut">
              <a:rPr lang="it-IT" smtClean="0"/>
              <a:t>18/12/2012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402301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69C22B-5060-41A3-AEE7-E64CC4642E2C}" type="datetimeFigureOut">
              <a:rPr lang="it-IT" smtClean="0"/>
              <a:t>18/12/2012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152683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B69C22B-5060-41A3-AEE7-E64CC4642E2C}" type="datetimeFigureOut">
              <a:rPr lang="it-IT" smtClean="0"/>
              <a:t>18/12/2012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1073764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B69C22B-5060-41A3-AEE7-E64CC4642E2C}" type="datetimeFigureOut">
              <a:rPr lang="it-IT" smtClean="0"/>
              <a:t>18/12/2012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4B6B1A-D4FA-409C-A921-28B47C46ACFA}" type="slidenum">
              <a:rPr lang="it-IT" smtClean="0"/>
              <a:t>‹N›</a:t>
            </a:fld>
            <a:endParaRPr lang="it-IT"/>
          </a:p>
        </p:txBody>
      </p:sp>
    </p:spTree>
    <p:extLst>
      <p:ext uri="{BB962C8B-B14F-4D97-AF65-F5344CB8AC3E}">
        <p14:creationId xmlns:p14="http://schemas.microsoft.com/office/powerpoint/2010/main" val="336143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9C22B-5060-41A3-AEE7-E64CC4642E2C}" type="datetimeFigureOut">
              <a:rPr lang="it-IT" smtClean="0"/>
              <a:t>18/12/2012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B6B1A-D4FA-409C-A921-28B47C46ACFA}" type="slidenum">
              <a:rPr lang="it-IT" smtClean="0"/>
              <a:t>‹N›</a:t>
            </a:fld>
            <a:endParaRPr lang="it-IT"/>
          </a:p>
        </p:txBody>
      </p:sp>
    </p:spTree>
    <p:extLst>
      <p:ext uri="{BB962C8B-B14F-4D97-AF65-F5344CB8AC3E}">
        <p14:creationId xmlns:p14="http://schemas.microsoft.com/office/powerpoint/2010/main" val="2255637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6399" y="1484784"/>
            <a:ext cx="8229600" cy="1143000"/>
          </a:xfrm>
        </p:spPr>
        <p:txBody>
          <a:bodyPr>
            <a:normAutofit fontScale="90000"/>
          </a:bodyPr>
          <a:lstStyle/>
          <a:p>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b="1" dirty="0">
                <a:solidFill>
                  <a:srgbClr val="C00000"/>
                </a:solidFill>
                <a:latin typeface="Copperplate Gothic Bold" pitchFamily="34" charset="0"/>
              </a:rPr>
              <a:t/>
            </a:r>
            <a:br>
              <a:rPr lang="it-IT" b="1" dirty="0">
                <a:solidFill>
                  <a:srgbClr val="C00000"/>
                </a:solidFill>
                <a:latin typeface="Copperplate Gothic Bold" pitchFamily="34" charset="0"/>
              </a:rPr>
            </a:br>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sz="6700" b="1" dirty="0" smtClean="0">
                <a:solidFill>
                  <a:srgbClr val="C00000"/>
                </a:solidFill>
                <a:latin typeface="Copperplate Gothic Bold" pitchFamily="34" charset="0"/>
              </a:rPr>
              <a:t>BAGAUDI </a:t>
            </a:r>
            <a:br>
              <a:rPr lang="it-IT" sz="6700" b="1" dirty="0" smtClean="0">
                <a:solidFill>
                  <a:srgbClr val="C00000"/>
                </a:solidFill>
                <a:latin typeface="Copperplate Gothic Bold" pitchFamily="34" charset="0"/>
              </a:rPr>
            </a:br>
            <a:r>
              <a:rPr lang="it-IT" sz="2200" b="1" dirty="0" smtClean="0">
                <a:solidFill>
                  <a:srgbClr val="C00000"/>
                </a:solidFill>
                <a:latin typeface="Copperplate Gothic Bold" pitchFamily="34" charset="0"/>
              </a:rPr>
              <a:t>E </a:t>
            </a:r>
            <a:r>
              <a:rPr lang="it-IT" sz="6700" b="1" dirty="0" smtClean="0">
                <a:solidFill>
                  <a:srgbClr val="C00000"/>
                </a:solidFill>
                <a:latin typeface="Copperplate Gothic Bold" pitchFamily="34" charset="0"/>
              </a:rPr>
              <a:t/>
            </a:r>
            <a:br>
              <a:rPr lang="it-IT" sz="6700" b="1" dirty="0" smtClean="0">
                <a:solidFill>
                  <a:srgbClr val="C00000"/>
                </a:solidFill>
                <a:latin typeface="Copperplate Gothic Bold" pitchFamily="34" charset="0"/>
              </a:rPr>
            </a:br>
            <a:r>
              <a:rPr lang="it-IT" sz="6700" b="1" dirty="0" smtClean="0">
                <a:solidFill>
                  <a:srgbClr val="C00000"/>
                </a:solidFill>
                <a:latin typeface="Copperplate Gothic Bold" pitchFamily="34" charset="0"/>
              </a:rPr>
              <a:t>CIRCONCELLIONI:</a:t>
            </a:r>
            <a:br>
              <a:rPr lang="it-IT" sz="6700" b="1" dirty="0" smtClean="0">
                <a:solidFill>
                  <a:srgbClr val="C00000"/>
                </a:solidFill>
                <a:latin typeface="Copperplate Gothic Bold" pitchFamily="34" charset="0"/>
              </a:rPr>
            </a:br>
            <a:r>
              <a:rPr lang="it-IT" sz="2000" b="1" dirty="0" smtClean="0">
                <a:solidFill>
                  <a:srgbClr val="C00000"/>
                </a:solidFill>
                <a:latin typeface="Copperplate Gothic Bold" pitchFamily="34" charset="0"/>
              </a:rPr>
              <a:t/>
            </a:r>
            <a:br>
              <a:rPr lang="it-IT" sz="2000" b="1" dirty="0" smtClean="0">
                <a:solidFill>
                  <a:srgbClr val="C00000"/>
                </a:solidFill>
                <a:latin typeface="Copperplate Gothic Bold" pitchFamily="34" charset="0"/>
              </a:rPr>
            </a:br>
            <a:r>
              <a:rPr lang="it-IT" sz="5300" b="1" dirty="0" smtClean="0">
                <a:solidFill>
                  <a:srgbClr val="C00000"/>
                </a:solidFill>
                <a:latin typeface="Copperplate Gothic Bold" pitchFamily="34" charset="0"/>
              </a:rPr>
              <a:t>RIVOLTE ANTICHE CANCELLATE </a:t>
            </a:r>
            <a:br>
              <a:rPr lang="it-IT" sz="5300" b="1" dirty="0" smtClean="0">
                <a:solidFill>
                  <a:srgbClr val="C00000"/>
                </a:solidFill>
                <a:latin typeface="Copperplate Gothic Bold" pitchFamily="34" charset="0"/>
              </a:rPr>
            </a:br>
            <a:r>
              <a:rPr lang="it-IT" sz="5300" b="1" dirty="0" smtClean="0">
                <a:solidFill>
                  <a:srgbClr val="C00000"/>
                </a:solidFill>
                <a:latin typeface="Copperplate Gothic Bold" pitchFamily="34" charset="0"/>
              </a:rPr>
              <a:t>DAI LIBRI DI STORIA</a:t>
            </a:r>
            <a:br>
              <a:rPr lang="it-IT" sz="5300" b="1" dirty="0" smtClean="0">
                <a:solidFill>
                  <a:srgbClr val="C00000"/>
                </a:solidFill>
                <a:latin typeface="Copperplate Gothic Bold" pitchFamily="34" charset="0"/>
              </a:rPr>
            </a:br>
            <a:r>
              <a:rPr lang="it-IT" b="1" dirty="0">
                <a:solidFill>
                  <a:srgbClr val="C00000"/>
                </a:solidFill>
                <a:latin typeface="Copperplate Gothic Bold" pitchFamily="34" charset="0"/>
              </a:rPr>
              <a:t/>
            </a:r>
            <a:br>
              <a:rPr lang="it-IT" b="1" dirty="0">
                <a:solidFill>
                  <a:srgbClr val="C00000"/>
                </a:solidFill>
                <a:latin typeface="Copperplate Gothic Bold" pitchFamily="34" charset="0"/>
              </a:rPr>
            </a:br>
            <a:r>
              <a:rPr lang="it-IT" b="1" i="1" dirty="0" smtClean="0">
                <a:solidFill>
                  <a:srgbClr val="C00000"/>
                </a:solidFill>
                <a:latin typeface="Copperplate Gothic Bold" pitchFamily="34" charset="0"/>
              </a:rPr>
              <a:t>Michela Zucca </a:t>
            </a:r>
            <a:endParaRPr lang="it-IT" b="1" i="1" dirty="0">
              <a:solidFill>
                <a:srgbClr val="C00000"/>
              </a:solidFill>
              <a:latin typeface="Copperplate Gothic Bold" pitchFamily="34" charset="0"/>
            </a:endParaRPr>
          </a:p>
        </p:txBody>
      </p:sp>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93209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84080" y="0"/>
            <a:ext cx="3959920" cy="6858000"/>
          </a:xfrm>
        </p:spPr>
        <p:txBody>
          <a:bodyPr>
            <a:normAutofit lnSpcReduction="10000"/>
          </a:bodyPr>
          <a:lstStyle/>
          <a:p>
            <a:pPr marL="0" indent="0">
              <a:buNone/>
            </a:pPr>
            <a:r>
              <a:rPr lang="it-IT" b="1" dirty="0" smtClean="0">
                <a:solidFill>
                  <a:srgbClr val="C00000"/>
                </a:solidFill>
                <a:latin typeface="Copperplate Gothic Bold" pitchFamily="34" charset="0"/>
              </a:rPr>
              <a:t>Le popolazioni montanare accolgono fuggiaschi e disertori dell’esercito romano, che in cambio li addestrano militarmente. I </a:t>
            </a:r>
            <a:r>
              <a:rPr lang="it-IT" b="1" dirty="0" err="1" smtClean="0">
                <a:solidFill>
                  <a:srgbClr val="C00000"/>
                </a:solidFill>
                <a:latin typeface="Copperplate Gothic Bold" pitchFamily="34" charset="0"/>
              </a:rPr>
              <a:t>Bagaudi</a:t>
            </a:r>
            <a:r>
              <a:rPr lang="it-IT" b="1" dirty="0" smtClean="0">
                <a:solidFill>
                  <a:srgbClr val="C00000"/>
                </a:solidFill>
                <a:latin typeface="Copperplate Gothic Bold" pitchFamily="34" charset="0"/>
              </a:rPr>
              <a:t> stanno sull’intero arco alpino e pirenaico.</a:t>
            </a:r>
            <a:endParaRPr lang="it-IT" b="1" dirty="0">
              <a:solidFill>
                <a:srgbClr val="C00000"/>
              </a:solidFill>
              <a:latin typeface="Copperplate Gothic Bold"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 y="0"/>
            <a:ext cx="51845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412391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6320764"/>
            <a:ext cx="8453120" cy="556880"/>
          </a:xfrm>
        </p:spPr>
        <p:txBody>
          <a:bodyPr>
            <a:noAutofit/>
          </a:bodyPr>
          <a:lstStyle/>
          <a:p>
            <a:pPr marL="0" indent="0">
              <a:buNone/>
            </a:pPr>
            <a:r>
              <a:rPr lang="it-IT" sz="1600" b="1" dirty="0" smtClean="0">
                <a:solidFill>
                  <a:srgbClr val="C00000"/>
                </a:solidFill>
                <a:latin typeface="Copperplate Gothic Bold" pitchFamily="34" charset="0"/>
              </a:rPr>
              <a:t>Le popolazioni montanare galliche si sollevano nel 280 circa. I due capi, Eliano ed Amando, sono legionari romani che hanno disertato. </a:t>
            </a:r>
            <a:endParaRPr lang="it-IT" sz="14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51"/>
            <a:ext cx="9112448" cy="630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79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1"/>
            <a:ext cx="4499993" cy="6877643"/>
          </a:xfrm>
        </p:spPr>
        <p:txBody>
          <a:bodyPr>
            <a:noAutofit/>
          </a:bodyPr>
          <a:lstStyle/>
          <a:p>
            <a:pPr marL="0" indent="0">
              <a:spcBef>
                <a:spcPts val="0"/>
              </a:spcBef>
              <a:buNone/>
            </a:pPr>
            <a:r>
              <a:rPr lang="it-IT" sz="2600" b="1" dirty="0" smtClean="0">
                <a:solidFill>
                  <a:srgbClr val="C00000"/>
                </a:solidFill>
                <a:latin typeface="Copperplate Gothic Bold" pitchFamily="34" charset="0"/>
              </a:rPr>
              <a:t>Attaccano coorti </a:t>
            </a:r>
          </a:p>
          <a:p>
            <a:pPr marL="0" indent="0">
              <a:spcBef>
                <a:spcPts val="0"/>
              </a:spcBef>
              <a:buNone/>
            </a:pPr>
            <a:r>
              <a:rPr lang="it-IT" sz="2600" b="1" dirty="0" smtClean="0">
                <a:solidFill>
                  <a:srgbClr val="C00000"/>
                </a:solidFill>
                <a:latin typeface="Copperplate Gothic Bold" pitchFamily="34" charset="0"/>
              </a:rPr>
              <a:t>e ville romane, le saccheggiano. Liberano gli </a:t>
            </a:r>
          </a:p>
          <a:p>
            <a:pPr marL="0" indent="0">
              <a:spcBef>
                <a:spcPts val="0"/>
              </a:spcBef>
              <a:buNone/>
            </a:pPr>
            <a:r>
              <a:rPr lang="it-IT" sz="2600" b="1" dirty="0" smtClean="0">
                <a:solidFill>
                  <a:srgbClr val="C00000"/>
                </a:solidFill>
                <a:latin typeface="Copperplate Gothic Bold" pitchFamily="34" charset="0"/>
              </a:rPr>
              <a:t>Schiavi, che si uniscono a </a:t>
            </a:r>
          </a:p>
          <a:p>
            <a:pPr marL="0" indent="0">
              <a:spcBef>
                <a:spcPts val="0"/>
              </a:spcBef>
              <a:buNone/>
            </a:pPr>
            <a:r>
              <a:rPr lang="it-IT" sz="2600" b="1" dirty="0" smtClean="0">
                <a:solidFill>
                  <a:srgbClr val="C00000"/>
                </a:solidFill>
                <a:latin typeface="Copperplate Gothic Bold" pitchFamily="34" charset="0"/>
              </a:rPr>
              <a:t>loro. </a:t>
            </a:r>
          </a:p>
          <a:p>
            <a:pPr marL="0" indent="0">
              <a:spcBef>
                <a:spcPts val="0"/>
              </a:spcBef>
              <a:buNone/>
            </a:pPr>
            <a:r>
              <a:rPr lang="it-IT" sz="2600" b="1" dirty="0" smtClean="0">
                <a:solidFill>
                  <a:srgbClr val="C00000"/>
                </a:solidFill>
                <a:latin typeface="Copperplate Gothic Bold" pitchFamily="34" charset="0"/>
              </a:rPr>
              <a:t>Occupano le terre </a:t>
            </a:r>
          </a:p>
          <a:p>
            <a:pPr marL="0" indent="0">
              <a:spcBef>
                <a:spcPts val="0"/>
              </a:spcBef>
              <a:buNone/>
            </a:pPr>
            <a:r>
              <a:rPr lang="it-IT" sz="2600" b="1" dirty="0" smtClean="0">
                <a:solidFill>
                  <a:srgbClr val="C00000"/>
                </a:solidFill>
                <a:latin typeface="Copperplate Gothic Bold" pitchFamily="34" charset="0"/>
              </a:rPr>
              <a:t>dei ricchi. Sequestrano i possidenti e </a:t>
            </a:r>
          </a:p>
          <a:p>
            <a:pPr marL="0" indent="0">
              <a:spcBef>
                <a:spcPts val="0"/>
              </a:spcBef>
              <a:buNone/>
            </a:pPr>
            <a:r>
              <a:rPr lang="it-IT" sz="2600" b="1" dirty="0" smtClean="0">
                <a:solidFill>
                  <a:srgbClr val="C00000"/>
                </a:solidFill>
                <a:latin typeface="Copperplate Gothic Bold" pitchFamily="34" charset="0"/>
              </a:rPr>
              <a:t>chiedono un </a:t>
            </a:r>
          </a:p>
          <a:p>
            <a:pPr marL="0" indent="0">
              <a:spcBef>
                <a:spcPts val="0"/>
              </a:spcBef>
              <a:buNone/>
            </a:pPr>
            <a:r>
              <a:rPr lang="it-IT" sz="2600" b="1" dirty="0" smtClean="0">
                <a:solidFill>
                  <a:srgbClr val="C00000"/>
                </a:solidFill>
                <a:latin typeface="Copperplate Gothic Bold" pitchFamily="34" charset="0"/>
              </a:rPr>
              <a:t>riscatto. </a:t>
            </a:r>
          </a:p>
          <a:p>
            <a:pPr marL="0" indent="0">
              <a:spcBef>
                <a:spcPts val="0"/>
              </a:spcBef>
              <a:buNone/>
            </a:pPr>
            <a:r>
              <a:rPr lang="it-IT" sz="2600" b="1" dirty="0" smtClean="0">
                <a:solidFill>
                  <a:srgbClr val="C00000"/>
                </a:solidFill>
                <a:latin typeface="Copperplate Gothic Bold" pitchFamily="34" charset="0"/>
              </a:rPr>
              <a:t>Seguono la «legge naturale» e si autogovernano. Vivono nei boschi. </a:t>
            </a:r>
            <a:r>
              <a:rPr lang="it-IT" sz="2700" b="1" dirty="0" smtClean="0">
                <a:solidFill>
                  <a:srgbClr val="C00000"/>
                </a:solidFill>
                <a:latin typeface="Copperplate Gothic Bold" pitchFamily="34" charset="0"/>
              </a:rPr>
              <a:t> </a:t>
            </a:r>
            <a:endParaRPr lang="it-IT" sz="27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471" y="1"/>
            <a:ext cx="5353914" cy="688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284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4395911" cy="6877643"/>
          </a:xfrm>
        </p:spPr>
        <p:txBody>
          <a:bodyPr>
            <a:noAutofit/>
          </a:bodyPr>
          <a:lstStyle/>
          <a:p>
            <a:pPr marL="0" indent="0">
              <a:spcBef>
                <a:spcPts val="0"/>
              </a:spcBef>
              <a:buNone/>
            </a:pPr>
            <a:r>
              <a:rPr lang="it-IT" sz="2600" b="1" dirty="0" smtClean="0">
                <a:solidFill>
                  <a:srgbClr val="C00000"/>
                </a:solidFill>
                <a:latin typeface="Copperplate Gothic Bold" pitchFamily="34" charset="0"/>
              </a:rPr>
              <a:t>L’imperatore per reprimere la rivolta manda contro i </a:t>
            </a:r>
            <a:r>
              <a:rPr lang="it-IT" sz="2600" b="1" dirty="0" err="1" smtClean="0">
                <a:solidFill>
                  <a:srgbClr val="C00000"/>
                </a:solidFill>
                <a:latin typeface="Copperplate Gothic Bold" pitchFamily="34" charset="0"/>
              </a:rPr>
              <a:t>Bagaudi</a:t>
            </a:r>
            <a:r>
              <a:rPr lang="it-IT" sz="2600" b="1" dirty="0" smtClean="0">
                <a:solidFill>
                  <a:srgbClr val="C00000"/>
                </a:solidFill>
                <a:latin typeface="Copperplate Gothic Bold" pitchFamily="34" charset="0"/>
              </a:rPr>
              <a:t> una  legione da Tebe, composta, verosimilmente, da montanari e contadini africani che cercano di sbarcare il lunario arruolandosi nell’esercito. Le loro tribù di origine conducono,  da molti decenni, guerra di</a:t>
            </a:r>
            <a:endParaRPr lang="it-IT" sz="27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087" y="0"/>
            <a:ext cx="4760913"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383088" y="4760913"/>
            <a:ext cx="4760912" cy="646331"/>
          </a:xfrm>
          <a:prstGeom prst="rect">
            <a:avLst/>
          </a:prstGeom>
          <a:solidFill>
            <a:schemeClr val="tx1"/>
          </a:solidFill>
        </p:spPr>
        <p:txBody>
          <a:bodyPr wrap="square" rtlCol="0">
            <a:spAutoFit/>
          </a:bodyPr>
          <a:lstStyle/>
          <a:p>
            <a:r>
              <a:rPr lang="it-IT" b="1" dirty="0" smtClean="0">
                <a:solidFill>
                  <a:srgbClr val="C00000"/>
                </a:solidFill>
                <a:latin typeface="Copperplate Gothic Bold" pitchFamily="34" charset="0"/>
              </a:rPr>
              <a:t>Scudo della legione tebea secondo la </a:t>
            </a:r>
            <a:r>
              <a:rPr lang="it-IT" b="1" i="1" dirty="0" err="1" smtClean="0">
                <a:solidFill>
                  <a:srgbClr val="C00000"/>
                </a:solidFill>
                <a:latin typeface="Copperplate Gothic Bold" pitchFamily="34" charset="0"/>
              </a:rPr>
              <a:t>Notitia</a:t>
            </a:r>
            <a:r>
              <a:rPr lang="it-IT" b="1" i="1" dirty="0" smtClean="0">
                <a:solidFill>
                  <a:srgbClr val="C00000"/>
                </a:solidFill>
                <a:latin typeface="Copperplate Gothic Bold" pitchFamily="34" charset="0"/>
              </a:rPr>
              <a:t> </a:t>
            </a:r>
            <a:r>
              <a:rPr lang="it-IT" b="1" i="1" dirty="0" err="1" smtClean="0">
                <a:solidFill>
                  <a:srgbClr val="C00000"/>
                </a:solidFill>
                <a:latin typeface="Copperplate Gothic Bold" pitchFamily="34" charset="0"/>
              </a:rPr>
              <a:t>Dignitatum</a:t>
            </a:r>
            <a:r>
              <a:rPr lang="it-IT" b="1" i="1" dirty="0" smtClean="0">
                <a:solidFill>
                  <a:srgbClr val="C00000"/>
                </a:solidFill>
                <a:latin typeface="Copperplate Gothic Bold" pitchFamily="34" charset="0"/>
              </a:rPr>
              <a:t>  </a:t>
            </a:r>
            <a:endParaRPr lang="it-IT" b="1" i="1" dirty="0">
              <a:solidFill>
                <a:srgbClr val="C00000"/>
              </a:solidFill>
              <a:latin typeface="Copperplate Gothic Bold" pitchFamily="34" charset="0"/>
            </a:endParaRPr>
          </a:p>
        </p:txBody>
      </p:sp>
      <p:sp>
        <p:nvSpPr>
          <p:cNvPr id="6" name="CasellaDiTesto 5"/>
          <p:cNvSpPr txBox="1"/>
          <p:nvPr/>
        </p:nvSpPr>
        <p:spPr>
          <a:xfrm>
            <a:off x="0" y="5555832"/>
            <a:ext cx="8892480" cy="1292662"/>
          </a:xfrm>
          <a:prstGeom prst="rect">
            <a:avLst/>
          </a:prstGeom>
          <a:noFill/>
        </p:spPr>
        <p:txBody>
          <a:bodyPr wrap="square" rtlCol="0">
            <a:spAutoFit/>
          </a:bodyPr>
          <a:lstStyle/>
          <a:p>
            <a:r>
              <a:rPr lang="it-IT" sz="2600" b="1" dirty="0" smtClean="0">
                <a:solidFill>
                  <a:srgbClr val="C00000"/>
                </a:solidFill>
                <a:latin typeface="Copperplate Gothic Bold" pitchFamily="34" charset="0"/>
              </a:rPr>
              <a:t>Guerriglia e di razzia contro le città romane.</a:t>
            </a:r>
          </a:p>
          <a:p>
            <a:r>
              <a:rPr lang="it-IT" sz="2600" b="1" dirty="0" smtClean="0">
                <a:solidFill>
                  <a:srgbClr val="C00000"/>
                </a:solidFill>
                <a:latin typeface="Copperplate Gothic Bold" pitchFamily="34" charset="0"/>
              </a:rPr>
              <a:t>La tradizione dice che fossero cristiani, e che si rifiutarono  di attaccare altri cristiani.  </a:t>
            </a:r>
            <a:endParaRPr lang="it-IT" sz="2600" b="1" dirty="0">
              <a:solidFill>
                <a:srgbClr val="C00000"/>
              </a:solidFill>
              <a:latin typeface="Copperplate Gothic Bold" pitchFamily="34" charset="0"/>
            </a:endParaRPr>
          </a:p>
        </p:txBody>
      </p:sp>
    </p:spTree>
    <p:extLst>
      <p:ext uri="{BB962C8B-B14F-4D97-AF65-F5344CB8AC3E}">
        <p14:creationId xmlns:p14="http://schemas.microsoft.com/office/powerpoint/2010/main" val="160000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44655" y="-19643"/>
            <a:ext cx="4567793" cy="6877643"/>
          </a:xfrm>
        </p:spPr>
        <p:txBody>
          <a:bodyPr>
            <a:noAutofit/>
          </a:bodyPr>
          <a:lstStyle/>
          <a:p>
            <a:pPr marL="0" indent="0">
              <a:spcBef>
                <a:spcPts val="0"/>
              </a:spcBef>
              <a:buNone/>
            </a:pPr>
            <a:r>
              <a:rPr lang="it-IT" sz="2600" b="1" dirty="0" smtClean="0">
                <a:solidFill>
                  <a:srgbClr val="C00000"/>
                </a:solidFill>
                <a:latin typeface="Copperplate Gothic Bold" pitchFamily="34" charset="0"/>
              </a:rPr>
              <a:t>Non si sa se i </a:t>
            </a:r>
            <a:r>
              <a:rPr lang="it-IT" sz="2600" b="1" dirty="0" err="1" smtClean="0">
                <a:solidFill>
                  <a:srgbClr val="C00000"/>
                </a:solidFill>
                <a:latin typeface="Copperplate Gothic Bold" pitchFamily="34" charset="0"/>
              </a:rPr>
              <a:t>Bagaudi</a:t>
            </a:r>
            <a:r>
              <a:rPr lang="it-IT" sz="2600" b="1" dirty="0" smtClean="0">
                <a:solidFill>
                  <a:srgbClr val="C00000"/>
                </a:solidFill>
                <a:latin typeface="Copperplate Gothic Bold" pitchFamily="34" charset="0"/>
              </a:rPr>
              <a:t> fossero cristiani, se poi tornassero al paganesimo o se, come appare più probabile, non facessero distinzione di cedo.  Fatto  sta che i legionari rifiutano di usare le armi: la legione tebana subisce la decimazione;  alcuni riescono a fuggire e si uniscono alle popolazioni dei </a:t>
            </a:r>
          </a:p>
          <a:p>
            <a:pPr marL="0" indent="0">
              <a:spcBef>
                <a:spcPts val="0"/>
              </a:spcBef>
              <a:buNone/>
            </a:pPr>
            <a:r>
              <a:rPr lang="it-IT" sz="2600" b="1" dirty="0" smtClean="0">
                <a:solidFill>
                  <a:srgbClr val="C00000"/>
                </a:solidFill>
                <a:latin typeface="Copperplate Gothic Bold" pitchFamily="34" charset="0"/>
              </a:rPr>
              <a:t>Boschi; molti sono inseguiti e uccisi.  </a:t>
            </a:r>
            <a:endParaRPr lang="it-IT" sz="27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2" name="CasellaDiTesto 1"/>
          <p:cNvSpPr txBox="1"/>
          <p:nvPr/>
        </p:nvSpPr>
        <p:spPr>
          <a:xfrm>
            <a:off x="4383088" y="4760913"/>
            <a:ext cx="4729360" cy="369332"/>
          </a:xfrm>
          <a:prstGeom prst="rect">
            <a:avLst/>
          </a:prstGeom>
          <a:noFill/>
        </p:spPr>
        <p:txBody>
          <a:bodyPr wrap="square" rtlCol="0">
            <a:spAutoFit/>
          </a:bodyPr>
          <a:lstStyle/>
          <a:p>
            <a:r>
              <a:rPr lang="it-IT" dirty="0" smtClean="0"/>
              <a:t> </a:t>
            </a:r>
            <a:endParaRPr lang="it-IT"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3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97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048" y="0"/>
            <a:ext cx="4946600" cy="6877643"/>
          </a:xfrm>
        </p:spPr>
        <p:txBody>
          <a:bodyPr>
            <a:noAutofit/>
          </a:bodyPr>
          <a:lstStyle/>
          <a:p>
            <a:pPr marL="0" indent="0">
              <a:spcBef>
                <a:spcPts val="0"/>
              </a:spcBef>
              <a:buNone/>
            </a:pPr>
            <a:r>
              <a:rPr lang="it-IT" sz="2400" b="1" dirty="0" smtClean="0">
                <a:solidFill>
                  <a:srgbClr val="C00000"/>
                </a:solidFill>
                <a:latin typeface="Copperplate Gothic Bold" pitchFamily="34" charset="0"/>
              </a:rPr>
              <a:t>Ma le popolazioni alpine non li hanno mai dimenticati: sono più di 400 i santi che provengono dalla Legione Tebana, piazzati negli arcaici luoghi di culto dedicati alle divinità della natura.  Oltre a quelli che si fecero ammazzare pur di non trucidare persone del tutto simili ai propri cari lasciati in patria, un buon numero riuscì ad unirsi ai </a:t>
            </a:r>
            <a:r>
              <a:rPr lang="it-IT" sz="2400" b="1" dirty="0" err="1" smtClean="0">
                <a:solidFill>
                  <a:srgbClr val="C00000"/>
                </a:solidFill>
                <a:latin typeface="Copperplate Gothic Bold" pitchFamily="34" charset="0"/>
              </a:rPr>
              <a:t>Bagaudi</a:t>
            </a:r>
            <a:r>
              <a:rPr lang="it-IT" sz="2400" b="1" dirty="0" smtClean="0">
                <a:solidFill>
                  <a:srgbClr val="C00000"/>
                </a:solidFill>
                <a:latin typeface="Copperplate Gothic Bold" pitchFamily="34" charset="0"/>
              </a:rPr>
              <a:t> e a porre le basi per raccogliere altri disertori da trasformare in maestri d’armi.  </a:t>
            </a:r>
            <a:endParaRPr lang="it-IT" sz="24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2" name="CasellaDiTesto 1"/>
          <p:cNvSpPr txBox="1"/>
          <p:nvPr/>
        </p:nvSpPr>
        <p:spPr>
          <a:xfrm>
            <a:off x="4383088" y="4760913"/>
            <a:ext cx="4729360" cy="369332"/>
          </a:xfrm>
          <a:prstGeom prst="rect">
            <a:avLst/>
          </a:prstGeom>
          <a:noFill/>
        </p:spPr>
        <p:txBody>
          <a:bodyPr wrap="square" rtlCol="0">
            <a:spAutoFit/>
          </a:bodyPr>
          <a:lstStyle/>
          <a:p>
            <a:r>
              <a:rPr lang="it-IT" dirty="0" smtClean="0"/>
              <a:t> </a:t>
            </a:r>
            <a:endParaRPr lang="it-IT" dirty="0"/>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552" y="0"/>
            <a:ext cx="4208448" cy="55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788024" y="5520591"/>
            <a:ext cx="3816424" cy="1323439"/>
          </a:xfrm>
          <a:prstGeom prst="rect">
            <a:avLst/>
          </a:prstGeom>
          <a:noFill/>
        </p:spPr>
        <p:txBody>
          <a:bodyPr wrap="square" rtlCol="0">
            <a:spAutoFit/>
          </a:bodyPr>
          <a:lstStyle/>
          <a:p>
            <a:r>
              <a:rPr lang="it-IT" sz="1600" b="1" dirty="0" smtClean="0">
                <a:solidFill>
                  <a:srgbClr val="C00000"/>
                </a:solidFill>
                <a:latin typeface="Copperplate Gothic Bold" pitchFamily="34" charset="0"/>
              </a:rPr>
              <a:t>Fra i beati della Legione Tebana anche Verena: santa nera, come le Madonne antiche; combattente, come  </a:t>
            </a:r>
          </a:p>
          <a:p>
            <a:r>
              <a:rPr lang="it-IT" sz="1600" b="1" dirty="0" smtClean="0">
                <a:solidFill>
                  <a:srgbClr val="C00000"/>
                </a:solidFill>
                <a:latin typeface="Copperplate Gothic Bold" pitchFamily="34" charset="0"/>
              </a:rPr>
              <a:t>le donne dei Celti e delle Alpi</a:t>
            </a:r>
            <a:endParaRPr lang="it-IT" sz="1600" dirty="0"/>
          </a:p>
        </p:txBody>
      </p:sp>
    </p:spTree>
    <p:extLst>
      <p:ext uri="{BB962C8B-B14F-4D97-AF65-F5344CB8AC3E}">
        <p14:creationId xmlns:p14="http://schemas.microsoft.com/office/powerpoint/2010/main" val="3928958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24254" y="-33077"/>
            <a:ext cx="3988194" cy="6877643"/>
          </a:xfrm>
        </p:spPr>
        <p:txBody>
          <a:bodyPr>
            <a:noAutofit/>
          </a:bodyPr>
          <a:lstStyle/>
          <a:p>
            <a:pPr marL="0" indent="0">
              <a:spcBef>
                <a:spcPts val="0"/>
              </a:spcBef>
              <a:buNone/>
            </a:pPr>
            <a:r>
              <a:rPr lang="it-IT" sz="2800" b="1" dirty="0" smtClean="0">
                <a:solidFill>
                  <a:srgbClr val="C00000"/>
                </a:solidFill>
                <a:latin typeface="Copperplate Gothic Bold" pitchFamily="34" charset="0"/>
              </a:rPr>
              <a:t>La lancia di san Maurizio della Legione Tebea è diventata la spada di Longino, che si dice contenga uno dei chiodi della croce di Cristo, che, assieme alla Corona Ferrea  e al Graal (andato perduto) rappresentano </a:t>
            </a:r>
          </a:p>
          <a:p>
            <a:pPr marL="0" indent="0">
              <a:spcBef>
                <a:spcPts val="0"/>
              </a:spcBef>
              <a:buNone/>
            </a:pPr>
            <a:r>
              <a:rPr lang="it-IT" sz="2800" b="1" dirty="0" smtClean="0">
                <a:solidFill>
                  <a:srgbClr val="C00000"/>
                </a:solidFill>
                <a:latin typeface="Copperplate Gothic Bold" pitchFamily="34" charset="0"/>
              </a:rPr>
              <a:t>i grandi simboli magici del </a:t>
            </a:r>
          </a:p>
          <a:p>
            <a:pPr marL="0" indent="0">
              <a:spcBef>
                <a:spcPts val="0"/>
              </a:spcBef>
              <a:buNone/>
            </a:pPr>
            <a:r>
              <a:rPr lang="it-IT" sz="2800" b="1" dirty="0" smtClean="0">
                <a:solidFill>
                  <a:srgbClr val="C00000"/>
                </a:solidFill>
                <a:latin typeface="Copperplate Gothic Bold" pitchFamily="34" charset="0"/>
              </a:rPr>
              <a:t>potere. </a:t>
            </a:r>
            <a:endParaRPr lang="it-IT" sz="28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 y="0"/>
            <a:ext cx="5141597" cy="684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355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986586" y="-33077"/>
            <a:ext cx="4125862" cy="6877643"/>
          </a:xfrm>
        </p:spPr>
        <p:txBody>
          <a:bodyPr>
            <a:noAutofit/>
          </a:bodyPr>
          <a:lstStyle/>
          <a:p>
            <a:pPr marL="0" indent="0">
              <a:spcBef>
                <a:spcPts val="0"/>
              </a:spcBef>
              <a:buNone/>
            </a:pPr>
            <a:r>
              <a:rPr lang="it-IT" sz="2800" b="1" dirty="0" smtClean="0">
                <a:solidFill>
                  <a:srgbClr val="C00000"/>
                </a:solidFill>
                <a:latin typeface="Copperplate Gothic Bold" pitchFamily="34" charset="0"/>
              </a:rPr>
              <a:t>I Circoncellioni (da </a:t>
            </a:r>
            <a:r>
              <a:rPr lang="it-IT" sz="2800" b="1" i="1" dirty="0" err="1" smtClean="0">
                <a:solidFill>
                  <a:srgbClr val="C00000"/>
                </a:solidFill>
                <a:latin typeface="Copperplate Gothic Bold" pitchFamily="34" charset="0"/>
              </a:rPr>
              <a:t>circum</a:t>
            </a:r>
            <a:r>
              <a:rPr lang="it-IT" sz="2800" b="1" i="1" dirty="0" smtClean="0">
                <a:solidFill>
                  <a:srgbClr val="C00000"/>
                </a:solidFill>
                <a:latin typeface="Copperplate Gothic Bold" pitchFamily="34" charset="0"/>
              </a:rPr>
              <a:t> </a:t>
            </a:r>
            <a:r>
              <a:rPr lang="it-IT" sz="2800" b="1" i="1" dirty="0" err="1" smtClean="0">
                <a:solidFill>
                  <a:srgbClr val="C00000"/>
                </a:solidFill>
                <a:latin typeface="Copperplate Gothic Bold" pitchFamily="34" charset="0"/>
              </a:rPr>
              <a:t>cellae</a:t>
            </a:r>
            <a:r>
              <a:rPr lang="it-IT" sz="2800" b="1" dirty="0" smtClean="0">
                <a:solidFill>
                  <a:srgbClr val="C00000"/>
                </a:solidFill>
                <a:latin typeface="Copperplate Gothic Bold" pitchFamily="34" charset="0"/>
              </a:rPr>
              <a:t>, attorno alle celle, chiese rurali con le sepolture dei martiri  e magazzini alimentari) cominciano a manifestarsi attorno al </a:t>
            </a:r>
            <a:r>
              <a:rPr lang="it-IT" sz="2800" b="1" dirty="0" err="1" smtClean="0">
                <a:solidFill>
                  <a:srgbClr val="C00000"/>
                </a:solidFill>
                <a:latin typeface="Copperplate Gothic Bold" pitchFamily="34" charset="0"/>
              </a:rPr>
              <a:t>Iv</a:t>
            </a:r>
            <a:r>
              <a:rPr lang="it-IT" sz="2800" b="1" dirty="0" smtClean="0">
                <a:solidFill>
                  <a:srgbClr val="C00000"/>
                </a:solidFill>
                <a:latin typeface="Copperplate Gothic Bold" pitchFamily="34" charset="0"/>
              </a:rPr>
              <a:t> secolo. Vengono dalle montagne, parlano punico e sono di origine  berbera. </a:t>
            </a:r>
            <a:endParaRPr lang="it-IT" sz="28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1" y="0"/>
            <a:ext cx="5029087" cy="684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458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932040" y="2132856"/>
            <a:ext cx="4180408" cy="4711710"/>
          </a:xfrm>
        </p:spPr>
        <p:txBody>
          <a:bodyPr>
            <a:noAutofit/>
          </a:bodyPr>
          <a:lstStyle/>
          <a:p>
            <a:pPr marL="0" indent="0">
              <a:spcBef>
                <a:spcPts val="0"/>
              </a:spcBef>
              <a:buNone/>
            </a:pPr>
            <a:r>
              <a:rPr lang="it-IT" sz="2800" b="1" dirty="0" smtClean="0">
                <a:solidFill>
                  <a:srgbClr val="C00000"/>
                </a:solidFill>
                <a:latin typeface="Copperplate Gothic Bold" pitchFamily="34" charset="0"/>
              </a:rPr>
              <a:t>I. </a:t>
            </a:r>
            <a:endParaRPr lang="it-IT" sz="28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11399" cy="746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19" y="369530"/>
            <a:ext cx="3069045" cy="646331"/>
          </a:xfrm>
          <a:prstGeom prst="rect">
            <a:avLst/>
          </a:prstGeom>
          <a:noFill/>
        </p:spPr>
        <p:txBody>
          <a:bodyPr wrap="none" rtlCol="0">
            <a:spAutoFit/>
          </a:bodyPr>
          <a:lstStyle/>
          <a:p>
            <a:r>
              <a:rPr lang="it-IT" b="1" dirty="0" smtClean="0">
                <a:solidFill>
                  <a:schemeClr val="bg1"/>
                </a:solidFill>
                <a:latin typeface="Copperplate Gothic Bold" pitchFamily="34" charset="0"/>
              </a:rPr>
              <a:t>Monti </a:t>
            </a:r>
            <a:r>
              <a:rPr lang="it-IT" b="1" dirty="0" err="1" smtClean="0">
                <a:solidFill>
                  <a:schemeClr val="bg1"/>
                </a:solidFill>
                <a:latin typeface="Copperplate Gothic Bold" pitchFamily="34" charset="0"/>
              </a:rPr>
              <a:t>Tassili</a:t>
            </a:r>
            <a:r>
              <a:rPr lang="it-IT" b="1" dirty="0" smtClean="0">
                <a:solidFill>
                  <a:schemeClr val="bg1"/>
                </a:solidFill>
                <a:latin typeface="Copperplate Gothic Bold" pitchFamily="34" charset="0"/>
              </a:rPr>
              <a:t>, Algeria.</a:t>
            </a:r>
          </a:p>
          <a:p>
            <a:r>
              <a:rPr lang="it-IT" b="1" dirty="0" smtClean="0">
                <a:solidFill>
                  <a:schemeClr val="bg1"/>
                </a:solidFill>
                <a:latin typeface="Copperplate Gothic Bold" pitchFamily="34" charset="0"/>
              </a:rPr>
              <a:t>Incisioni rupestri</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2755602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6512" y="-33077"/>
            <a:ext cx="9148960" cy="6877643"/>
          </a:xfrm>
        </p:spPr>
        <p:txBody>
          <a:bodyPr>
            <a:noAutofit/>
          </a:bodyPr>
          <a:lstStyle/>
          <a:p>
            <a:pPr marL="0" indent="0">
              <a:buNone/>
            </a:pPr>
            <a:r>
              <a:rPr lang="it-IT" sz="2600" b="1" dirty="0" smtClean="0">
                <a:solidFill>
                  <a:srgbClr val="C00000"/>
                </a:solidFill>
                <a:latin typeface="Copperplate Gothic Bold" pitchFamily="34" charset="0"/>
              </a:rPr>
              <a:t>« </a:t>
            </a:r>
            <a:r>
              <a:rPr lang="it-IT" sz="2600" b="1" dirty="0">
                <a:solidFill>
                  <a:srgbClr val="C00000"/>
                </a:solidFill>
                <a:latin typeface="Copperplate Gothic Bold" pitchFamily="34" charset="0"/>
              </a:rPr>
              <a:t>A nessuno fu più permesso di essere al sicuro nei propri possedimenti. Le obbligazioni scritte dei debitori perdettero ogni valore, e nessun creditore conservò in quel periodo il libero diritto di esigere i propri crediti: erano tutti terrorizzati a causa delle lettere di coloro che si vantavano di essere i "capi dei santi" (…) Anche i viaggi non si potevano affrontare con sicurezza, perché i proprietari, obbligati a scendere dalle loro vetture, dovevano procedere a piedi, come degli schiavi, i loro servi, seduti sui carri al posto dei loro padroni. Secondo la loro mentalità e il loro potere era stata mutata e scambiata la condizione dei padroni e dei servi. </a:t>
            </a:r>
            <a:r>
              <a:rPr lang="it-IT" sz="2600" b="1" dirty="0" smtClean="0">
                <a:solidFill>
                  <a:srgbClr val="C00000"/>
                </a:solidFill>
                <a:latin typeface="Copperplate Gothic Bold" pitchFamily="34" charset="0"/>
              </a:rPr>
              <a:t>» </a:t>
            </a:r>
          </a:p>
          <a:p>
            <a:pPr marL="0" indent="0">
              <a:buNone/>
            </a:pPr>
            <a:endParaRPr lang="it-IT" sz="1200" b="1" dirty="0" smtClean="0">
              <a:solidFill>
                <a:srgbClr val="C00000"/>
              </a:solidFill>
              <a:latin typeface="Copperplate Gothic Bold" pitchFamily="34" charset="0"/>
            </a:endParaRPr>
          </a:p>
          <a:p>
            <a:pPr marL="0" indent="0">
              <a:buNone/>
            </a:pPr>
            <a:r>
              <a:rPr lang="it-IT" sz="2600" b="1" dirty="0" err="1">
                <a:solidFill>
                  <a:srgbClr val="C00000"/>
                </a:solidFill>
                <a:latin typeface="Copperplate Gothic Bold" pitchFamily="34" charset="0"/>
              </a:rPr>
              <a:t>Ottato</a:t>
            </a:r>
            <a:r>
              <a:rPr lang="it-IT" sz="2600" b="1" dirty="0">
                <a:solidFill>
                  <a:srgbClr val="C00000"/>
                </a:solidFill>
                <a:latin typeface="Copperplate Gothic Bold" pitchFamily="34" charset="0"/>
              </a:rPr>
              <a:t> di </a:t>
            </a:r>
            <a:r>
              <a:rPr lang="it-IT" sz="2600" b="1" dirty="0" err="1" smtClean="0">
                <a:solidFill>
                  <a:srgbClr val="C00000"/>
                </a:solidFill>
                <a:latin typeface="Copperplate Gothic Bold" pitchFamily="34" charset="0"/>
              </a:rPr>
              <a:t>Milevi</a:t>
            </a:r>
            <a:r>
              <a:rPr lang="it-IT" sz="2600" b="1" dirty="0" smtClean="0">
                <a:solidFill>
                  <a:srgbClr val="C00000"/>
                </a:solidFill>
                <a:latin typeface="Copperplate Gothic Bold" pitchFamily="34" charset="0"/>
              </a:rPr>
              <a:t>,  Ad</a:t>
            </a:r>
            <a:r>
              <a:rPr lang="it-IT" sz="2600" b="1" dirty="0">
                <a:solidFill>
                  <a:srgbClr val="C00000"/>
                </a:solidFill>
                <a:latin typeface="Copperplate Gothic Bold" pitchFamily="34" charset="0"/>
              </a:rPr>
              <a:t>. Par. don. </a:t>
            </a:r>
            <a:r>
              <a:rPr lang="it-IT" sz="2600" b="1" dirty="0" smtClean="0">
                <a:solidFill>
                  <a:srgbClr val="C00000"/>
                </a:solidFill>
                <a:latin typeface="Copperplate Gothic Bold" pitchFamily="34" charset="0"/>
              </a:rPr>
              <a:t>III,4</a:t>
            </a:r>
            <a:endParaRPr lang="it-IT" sz="2600" b="1" dirty="0">
              <a:solidFill>
                <a:srgbClr val="C0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006825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1" y="0"/>
            <a:ext cx="92891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106824"/>
            <a:ext cx="3272114" cy="369332"/>
          </a:xfrm>
          <a:prstGeom prst="rect">
            <a:avLst/>
          </a:prstGeom>
          <a:noFill/>
        </p:spPr>
        <p:txBody>
          <a:bodyPr wrap="none" rtlCol="0">
            <a:spAutoFit/>
          </a:bodyPr>
          <a:lstStyle/>
          <a:p>
            <a:r>
              <a:rPr lang="it-IT" b="1" dirty="0" smtClean="0">
                <a:solidFill>
                  <a:srgbClr val="C00000"/>
                </a:solidFill>
                <a:latin typeface="Copperplate Gothic Bold" pitchFamily="34" charset="0"/>
              </a:rPr>
              <a:t>Colonna Traiana, Roma</a:t>
            </a:r>
            <a:endParaRPr lang="it-IT" b="1" dirty="0">
              <a:solidFill>
                <a:srgbClr val="C00000"/>
              </a:solidFill>
              <a:latin typeface="Copperplate Gothic Bold" pitchFamily="34" charset="0"/>
            </a:endParaRPr>
          </a:p>
        </p:txBody>
      </p:sp>
    </p:spTree>
    <p:extLst>
      <p:ext uri="{BB962C8B-B14F-4D97-AF65-F5344CB8AC3E}">
        <p14:creationId xmlns:p14="http://schemas.microsoft.com/office/powerpoint/2010/main" val="304314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23528" y="187862"/>
            <a:ext cx="3244093" cy="369332"/>
          </a:xfrm>
          <a:prstGeom prst="rect">
            <a:avLst/>
          </a:prstGeom>
          <a:noFill/>
        </p:spPr>
        <p:txBody>
          <a:bodyPr wrap="none" rtlCol="0">
            <a:spAutoFit/>
          </a:bodyPr>
          <a:lstStyle/>
          <a:p>
            <a:r>
              <a:rPr lang="it-IT" b="1" dirty="0" smtClean="0">
                <a:solidFill>
                  <a:schemeClr val="bg1"/>
                </a:solidFill>
                <a:latin typeface="Copperplate Gothic Bold" pitchFamily="34" charset="0"/>
              </a:rPr>
              <a:t>Montagne dell’Atlante</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427006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6512" y="-33077"/>
            <a:ext cx="9148960" cy="6877643"/>
          </a:xfrm>
        </p:spPr>
        <p:txBody>
          <a:bodyPr>
            <a:noAutofit/>
          </a:bodyPr>
          <a:lstStyle/>
          <a:p>
            <a:pPr marL="0" indent="0">
              <a:buNone/>
            </a:pPr>
            <a:r>
              <a:rPr lang="it-IT" sz="2500" b="1" dirty="0" smtClean="0">
                <a:solidFill>
                  <a:srgbClr val="C00000"/>
                </a:solidFill>
                <a:latin typeface="Copperplate Gothic Bold" pitchFamily="34" charset="0"/>
              </a:rPr>
              <a:t>Sono cristiani che non accettano il compromesso con lo Stato, e pensano che la fine del mondo sia vicina. Si muovono in bande di uomini e donne, fra cui vige un rapporto paritario. Attaccano i latifondi  servendosi di grossi bastoni chiamati </a:t>
            </a:r>
            <a:r>
              <a:rPr lang="it-IT" sz="2500" b="1" i="1" dirty="0" err="1" smtClean="0">
                <a:solidFill>
                  <a:srgbClr val="C00000"/>
                </a:solidFill>
                <a:latin typeface="Copperplate Gothic Bold" pitchFamily="34" charset="0"/>
              </a:rPr>
              <a:t>Israel</a:t>
            </a:r>
            <a:r>
              <a:rPr lang="it-IT" sz="2500" b="1" dirty="0" smtClean="0">
                <a:solidFill>
                  <a:srgbClr val="C00000"/>
                </a:solidFill>
                <a:latin typeface="Copperplate Gothic Bold" pitchFamily="34" charset="0"/>
              </a:rPr>
              <a:t>. Pensano che sia proibito usare le armi da taglio; useranno le spade solo diversi decenni dopo. Acciecano i latifondisti versandogli negli occhi calce viva; poi, visto che diversi riescono a riacquistare la vista, uniscono alla mistura l’aceto bollente. Spesso li bastonano fino alla morte. Liberano gli schiavi, occupano le terre. Attaccano le chiese dei cattolici e massacrano i vescovi. Saccheggiano le città. Praticano strane cerimonie nelle chiese rurali e ballano sulle tombe dei martiri. Piuttosto che farsi catturare, si suicidano in massa. Spesso sono utilizzati come braccio armato dai vescovi donatisti.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035" y="5555832"/>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327689" y="6506012"/>
            <a:ext cx="936104"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2603344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479"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6342097"/>
            <a:ext cx="9144000" cy="584775"/>
          </a:xfrm>
          <a:prstGeom prst="rect">
            <a:avLst/>
          </a:prstGeom>
        </p:spPr>
        <p:txBody>
          <a:bodyPr wrap="square">
            <a:spAutoFit/>
          </a:bodyPr>
          <a:lstStyle/>
          <a:p>
            <a:r>
              <a:rPr lang="it-IT" sz="1600" b="1" dirty="0">
                <a:solidFill>
                  <a:srgbClr val="C00000"/>
                </a:solidFill>
                <a:latin typeface="Copperplate Gothic Bold" pitchFamily="34" charset="0"/>
              </a:rPr>
              <a:t>MARZIO </a:t>
            </a:r>
            <a:r>
              <a:rPr lang="it-IT" sz="1600" b="1" dirty="0" smtClean="0">
                <a:solidFill>
                  <a:srgbClr val="C00000"/>
                </a:solidFill>
                <a:latin typeface="Copperplate Gothic Bold" pitchFamily="34" charset="0"/>
              </a:rPr>
              <a:t>GANASSINI, 1610, </a:t>
            </a:r>
            <a:r>
              <a:rPr lang="it-IT" sz="1600" b="1" dirty="0">
                <a:solidFill>
                  <a:srgbClr val="C00000"/>
                </a:solidFill>
                <a:latin typeface="Copperplate Gothic Bold" pitchFamily="34" charset="0"/>
              </a:rPr>
              <a:t>Attentati circoncellioni</a:t>
            </a:r>
          </a:p>
          <a:p>
            <a:r>
              <a:rPr lang="it-IT" sz="1600" b="1" dirty="0" smtClean="0">
                <a:solidFill>
                  <a:srgbClr val="C00000"/>
                </a:solidFill>
                <a:latin typeface="Copperplate Gothic Bold" pitchFamily="34" charset="0"/>
              </a:rPr>
              <a:t>Chiostro </a:t>
            </a:r>
            <a:r>
              <a:rPr lang="it-IT" sz="1600" b="1" dirty="0">
                <a:solidFill>
                  <a:srgbClr val="C00000"/>
                </a:solidFill>
                <a:latin typeface="Copperplate Gothic Bold" pitchFamily="34" charset="0"/>
              </a:rPr>
              <a:t>della Chiesa della SS. Trinità a </a:t>
            </a:r>
            <a:r>
              <a:rPr lang="it-IT" sz="1600" b="1" dirty="0" smtClean="0">
                <a:solidFill>
                  <a:srgbClr val="C00000"/>
                </a:solidFill>
                <a:latin typeface="Copperplate Gothic Bold" pitchFamily="34" charset="0"/>
              </a:rPr>
              <a:t>Viterbo</a:t>
            </a:r>
            <a:r>
              <a:rPr lang="it-IT" sz="1600" b="1" dirty="0">
                <a:solidFill>
                  <a:srgbClr val="C00000"/>
                </a:solidFill>
                <a:latin typeface="Copperplate Gothic Bold" pitchFamily="34" charset="0"/>
              </a:rPr>
              <a:t> </a:t>
            </a:r>
          </a:p>
        </p:txBody>
      </p:sp>
    </p:spTree>
    <p:extLst>
      <p:ext uri="{BB962C8B-B14F-4D97-AF65-F5344CB8AC3E}">
        <p14:creationId xmlns:p14="http://schemas.microsoft.com/office/powerpoint/2010/main" val="25734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22047" y="0"/>
            <a:ext cx="9144000" cy="7832914"/>
          </a:xfrm>
          <a:prstGeom prst="rect">
            <a:avLst/>
          </a:prstGeom>
          <a:noFill/>
        </p:spPr>
        <p:txBody>
          <a:bodyPr wrap="square" rtlCol="0">
            <a:spAutoFit/>
          </a:bodyPr>
          <a:lstStyle/>
          <a:p>
            <a:pPr algn="just"/>
            <a:r>
              <a:rPr lang="it-IT" sz="2400" b="1" dirty="0" smtClean="0">
                <a:solidFill>
                  <a:srgbClr val="C00000"/>
                </a:solidFill>
                <a:latin typeface="Copperplate Gothic Bold" pitchFamily="34" charset="0"/>
              </a:rPr>
              <a:t>Erano chiamati </a:t>
            </a:r>
            <a:r>
              <a:rPr lang="it-IT" sz="2400" b="1" i="1" dirty="0" smtClean="0">
                <a:solidFill>
                  <a:srgbClr val="C00000"/>
                </a:solidFill>
                <a:latin typeface="Copperplate Gothic Bold" pitchFamily="34" charset="0"/>
              </a:rPr>
              <a:t>furiosa turba</a:t>
            </a:r>
            <a:r>
              <a:rPr lang="it-IT" sz="2400" b="1" dirty="0" smtClean="0">
                <a:solidFill>
                  <a:srgbClr val="C00000"/>
                </a:solidFill>
                <a:latin typeface="Copperplate Gothic Bold" pitchFamily="34" charset="0"/>
              </a:rPr>
              <a:t>: in realtà chi reagì furiosamente fu lo Stato romano, chiamato da Agostino, che  mandò legioni di soldati corrotti che cercarono di sterminarli. Senza riuscirci:</a:t>
            </a:r>
          </a:p>
          <a:p>
            <a:pPr algn="just"/>
            <a:endParaRPr lang="it-IT" sz="800" b="1" dirty="0" smtClean="0">
              <a:solidFill>
                <a:srgbClr val="C00000"/>
              </a:solidFill>
              <a:latin typeface="Copperplate Gothic Bold" pitchFamily="34" charset="0"/>
            </a:endParaRPr>
          </a:p>
          <a:p>
            <a:pPr algn="just"/>
            <a:r>
              <a:rPr lang="it-IT" sz="2400" b="1" dirty="0" smtClean="0">
                <a:solidFill>
                  <a:srgbClr val="C00000"/>
                </a:solidFill>
                <a:latin typeface="Copperplate Gothic Bold" pitchFamily="34" charset="0"/>
              </a:rPr>
              <a:t>“</a:t>
            </a:r>
            <a:r>
              <a:rPr lang="it-IT" sz="2400" b="1" dirty="0">
                <a:solidFill>
                  <a:srgbClr val="C00000"/>
                </a:solidFill>
                <a:latin typeface="Copperplate Gothic Bold" pitchFamily="34" charset="0"/>
              </a:rPr>
              <a:t>Questi fanatici, a orde, accorrevano da ogni parte: come bestie feroci, sospinte dai cacciatori nell’anfiteatro, si avventavano sugli spiedi che gli erano posti di fronte, morivano in preda a follia furiosa, venivano seppelliti putrescenti, erano venerati come mistificatori. Oltre a questi episodi, ci sono le rocce scoscese, gli strapiombi di monti, resi tristemente famosi dalle morti che sovente si procuravano i vostri volontari”</a:t>
            </a:r>
            <a:r>
              <a:rPr lang="it-IT" sz="2400" b="1" dirty="0" smtClean="0">
                <a:solidFill>
                  <a:srgbClr val="C00000"/>
                </a:solidFill>
                <a:latin typeface="Copperplate Gothic Bold" pitchFamily="34" charset="0"/>
              </a:rPr>
              <a:t> </a:t>
            </a:r>
            <a:r>
              <a:rPr lang="it-IT" sz="2300" b="1" dirty="0" smtClean="0">
                <a:solidFill>
                  <a:srgbClr val="C00000"/>
                </a:solidFill>
                <a:latin typeface="Copperplate Gothic Bold" pitchFamily="34" charset="0"/>
              </a:rPr>
              <a:t> </a:t>
            </a:r>
          </a:p>
          <a:p>
            <a:pPr algn="just"/>
            <a:r>
              <a:rPr lang="it-IT" sz="2000" b="1" dirty="0">
                <a:solidFill>
                  <a:srgbClr val="C00000"/>
                </a:solidFill>
                <a:latin typeface="Copperplate Gothic Bold" pitchFamily="34" charset="0"/>
              </a:rPr>
              <a:t>Agostino, </a:t>
            </a:r>
            <a:r>
              <a:rPr lang="it-IT" sz="2000" b="1" i="1" dirty="0">
                <a:solidFill>
                  <a:srgbClr val="C00000"/>
                </a:solidFill>
                <a:latin typeface="Copperplate Gothic Bold" pitchFamily="34" charset="0"/>
              </a:rPr>
              <a:t>Contro Gaudenzio vescovo </a:t>
            </a:r>
            <a:r>
              <a:rPr lang="it-IT" sz="2000" b="1" i="1" dirty="0" smtClean="0">
                <a:solidFill>
                  <a:srgbClr val="C00000"/>
                </a:solidFill>
                <a:latin typeface="Copperplate Gothic Bold" pitchFamily="34" charset="0"/>
              </a:rPr>
              <a:t>donatista</a:t>
            </a:r>
          </a:p>
          <a:p>
            <a:pPr algn="just"/>
            <a:r>
              <a:rPr lang="it-IT" sz="800" b="1" dirty="0" smtClean="0">
                <a:solidFill>
                  <a:srgbClr val="C00000"/>
                </a:solidFill>
                <a:latin typeface="Copperplate Gothic Bold" pitchFamily="34" charset="0"/>
              </a:rPr>
              <a:t> </a:t>
            </a:r>
          </a:p>
          <a:p>
            <a:pPr algn="just"/>
            <a:r>
              <a:rPr lang="it-IT" sz="2300" b="1" dirty="0" smtClean="0">
                <a:solidFill>
                  <a:srgbClr val="C00000"/>
                </a:solidFill>
                <a:latin typeface="Copperplate Gothic Bold" pitchFamily="34" charset="0"/>
              </a:rPr>
              <a:t>Molti si imbarcarono a Cartagine per Siviglia, sfruttando le vie di comunicazione che l’Impero offriva, e si unirono ai </a:t>
            </a:r>
            <a:r>
              <a:rPr lang="it-IT" sz="2300" b="1" dirty="0" err="1" smtClean="0">
                <a:solidFill>
                  <a:srgbClr val="C00000"/>
                </a:solidFill>
                <a:latin typeface="Copperplate Gothic Bold" pitchFamily="34" charset="0"/>
              </a:rPr>
              <a:t>Bagaudi</a:t>
            </a:r>
            <a:r>
              <a:rPr lang="it-IT" sz="2300" b="1" dirty="0" smtClean="0">
                <a:solidFill>
                  <a:srgbClr val="C00000"/>
                </a:solidFill>
                <a:latin typeface="Copperplate Gothic Bold" pitchFamily="34" charset="0"/>
              </a:rPr>
              <a:t> spagnoli in rivolta. </a:t>
            </a:r>
          </a:p>
          <a:p>
            <a:pPr algn="just"/>
            <a:r>
              <a:rPr lang="it-IT" sz="2300" b="1" dirty="0" err="1" smtClean="0">
                <a:solidFill>
                  <a:srgbClr val="C00000"/>
                </a:solidFill>
                <a:latin typeface="Copperplate Gothic Bold" pitchFamily="34" charset="0"/>
              </a:rPr>
              <a:t>Furobno</a:t>
            </a:r>
            <a:r>
              <a:rPr lang="it-IT" sz="2300" b="1" dirty="0" smtClean="0">
                <a:solidFill>
                  <a:srgbClr val="C00000"/>
                </a:solidFill>
                <a:latin typeface="Copperplate Gothic Bold" pitchFamily="34" charset="0"/>
              </a:rPr>
              <a:t> debellati soltanto dall’invasione islamica. </a:t>
            </a:r>
          </a:p>
          <a:p>
            <a:pPr algn="just"/>
            <a:endParaRPr lang="it-IT" sz="2300" b="1" dirty="0">
              <a:solidFill>
                <a:srgbClr val="C00000"/>
              </a:solidFill>
              <a:latin typeface="Copperplate Gothic Bold" pitchFamily="34" charset="0"/>
            </a:endParaRPr>
          </a:p>
          <a:p>
            <a:pPr algn="just"/>
            <a:r>
              <a:rPr lang="it-IT" sz="4000" b="1" dirty="0" smtClean="0">
                <a:solidFill>
                  <a:srgbClr val="C00000"/>
                </a:solidFill>
                <a:latin typeface="Copperplate Gothic Bold" pitchFamily="34" charset="0"/>
              </a:rPr>
              <a:t> </a:t>
            </a:r>
            <a:endParaRPr lang="it-IT" sz="4000" b="1" dirty="0">
              <a:solidFill>
                <a:srgbClr val="C00000"/>
              </a:solidFill>
              <a:latin typeface="Copperplate Gothic Bold" pitchFamily="34" charset="0"/>
            </a:endParaRPr>
          </a:p>
        </p:txBody>
      </p:sp>
    </p:spTree>
    <p:extLst>
      <p:ext uri="{BB962C8B-B14F-4D97-AF65-F5344CB8AC3E}">
        <p14:creationId xmlns:p14="http://schemas.microsoft.com/office/powerpoint/2010/main" val="55332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0"/>
            <a:ext cx="9144000" cy="707886"/>
          </a:xfrm>
          <a:prstGeom prst="rect">
            <a:avLst/>
          </a:prstGeom>
          <a:noFill/>
        </p:spPr>
        <p:txBody>
          <a:bodyPr wrap="square" rtlCol="0">
            <a:spAutoFit/>
          </a:bodyPr>
          <a:lstStyle/>
          <a:p>
            <a:r>
              <a:rPr lang="it-IT" sz="4000" b="1" dirty="0" smtClean="0">
                <a:solidFill>
                  <a:srgbClr val="C00000"/>
                </a:solidFill>
                <a:latin typeface="Copperplate Gothic Bold" pitchFamily="34" charset="0"/>
              </a:rPr>
              <a:t> </a:t>
            </a:r>
            <a:endParaRPr lang="it-IT" sz="4000" b="1" dirty="0">
              <a:solidFill>
                <a:srgbClr val="C00000"/>
              </a:solidFill>
              <a:latin typeface="Copperplate Gothic Bold" pitchFamily="34" charset="0"/>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26" y="-30759"/>
            <a:ext cx="8602548" cy="688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722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0"/>
            <a:ext cx="9144000" cy="7432804"/>
          </a:xfrm>
          <a:prstGeom prst="rect">
            <a:avLst/>
          </a:prstGeom>
          <a:noFill/>
        </p:spPr>
        <p:txBody>
          <a:bodyPr wrap="square" rtlCol="0">
            <a:spAutoFit/>
          </a:bodyPr>
          <a:lstStyle/>
          <a:p>
            <a:pPr algn="ctr"/>
            <a:r>
              <a:rPr lang="it-IT" sz="2300" b="1" dirty="0">
                <a:solidFill>
                  <a:srgbClr val="C00000"/>
                </a:solidFill>
                <a:latin typeface="Copperplate Gothic Bold" pitchFamily="34" charset="0"/>
              </a:rPr>
              <a:t>E intanto i poveri, le vedove e gli orfani, spogliati e oppressi erano giunti a un punto di disperazione tale che molti, pur appartenendo a famiglie note e avendo ricevuto una buona educazione, erano costretti a cercare rifugio presso i nemici del popolo romano per non rimanere vittime di ingiuste persecuzioni. Essi si recavano presso i barbari in cerca dell’umanità romana, perché non potevano sopportare presso </a:t>
            </a:r>
            <a:r>
              <a:rPr lang="it-IT" sz="2300" b="1" dirty="0" smtClean="0">
                <a:solidFill>
                  <a:srgbClr val="C00000"/>
                </a:solidFill>
                <a:latin typeface="Copperplate Gothic Bold" pitchFamily="34" charset="0"/>
              </a:rPr>
              <a:t>i </a:t>
            </a:r>
            <a:r>
              <a:rPr lang="it-IT" sz="2300" b="1" dirty="0">
                <a:solidFill>
                  <a:srgbClr val="C00000"/>
                </a:solidFill>
                <a:latin typeface="Copperplate Gothic Bold" pitchFamily="34" charset="0"/>
              </a:rPr>
              <a:t>Romani l’inumanità barbara. Sebbene essi fossero estranei, per lingua, ai barbari presso i quali fuggivano, sebbene fossero colpiti dal loro basso livello di vita, nonostante tutto risultava loro più facile abituarsi ai costumi barbari che sopportare l’ingiusta crudeltà dei Romani. Essi si mettevano al servizio dei Goti o dei </a:t>
            </a:r>
            <a:r>
              <a:rPr lang="it-IT" sz="2300" b="1" dirty="0" err="1">
                <a:solidFill>
                  <a:srgbClr val="C00000"/>
                </a:solidFill>
                <a:latin typeface="Copperplate Gothic Bold" pitchFamily="34" charset="0"/>
              </a:rPr>
              <a:t>Bagaudi</a:t>
            </a:r>
            <a:r>
              <a:rPr lang="it-IT" sz="2300" b="1" dirty="0">
                <a:solidFill>
                  <a:srgbClr val="C00000"/>
                </a:solidFill>
                <a:latin typeface="Copperplate Gothic Bold" pitchFamily="34" charset="0"/>
              </a:rPr>
              <a:t> e non se ne pentivano, preferendo vivere liberamente col nome di schiavi, piuttosto che essere schiavi col nome di </a:t>
            </a:r>
            <a:r>
              <a:rPr lang="it-IT" sz="2300" b="1" dirty="0" smtClean="0">
                <a:solidFill>
                  <a:srgbClr val="C00000"/>
                </a:solidFill>
                <a:latin typeface="Copperplate Gothic Bold" pitchFamily="34" charset="0"/>
              </a:rPr>
              <a:t>liberi.</a:t>
            </a:r>
          </a:p>
          <a:p>
            <a:pPr algn="ctr"/>
            <a:endParaRPr lang="it-IT" sz="2300" b="1" dirty="0" smtClean="0">
              <a:solidFill>
                <a:srgbClr val="C00000"/>
              </a:solidFill>
              <a:latin typeface="Copperplate Gothic Bold" pitchFamily="34" charset="0"/>
            </a:endParaRPr>
          </a:p>
          <a:p>
            <a:pPr algn="ctr"/>
            <a:r>
              <a:rPr lang="it-IT" sz="2300" b="1" dirty="0" smtClean="0">
                <a:solidFill>
                  <a:srgbClr val="C00000"/>
                </a:solidFill>
                <a:latin typeface="Copperplate Gothic Bold" pitchFamily="34" charset="0"/>
              </a:rPr>
              <a:t>Salviano</a:t>
            </a:r>
            <a:r>
              <a:rPr lang="it-IT" sz="2300" b="1" dirty="0">
                <a:solidFill>
                  <a:srgbClr val="C00000"/>
                </a:solidFill>
                <a:latin typeface="Copperplate Gothic Bold" pitchFamily="34" charset="0"/>
              </a:rPr>
              <a:t>, </a:t>
            </a:r>
            <a:r>
              <a:rPr lang="it-IT" sz="2300" b="1" i="1" dirty="0">
                <a:solidFill>
                  <a:srgbClr val="C00000"/>
                </a:solidFill>
                <a:latin typeface="Copperplate Gothic Bold" pitchFamily="34" charset="0"/>
              </a:rPr>
              <a:t>De </a:t>
            </a:r>
            <a:r>
              <a:rPr lang="it-IT" sz="2300" b="1" i="1" dirty="0" err="1">
                <a:solidFill>
                  <a:srgbClr val="C00000"/>
                </a:solidFill>
                <a:latin typeface="Copperplate Gothic Bold" pitchFamily="34" charset="0"/>
              </a:rPr>
              <a:t>Gubernatione</a:t>
            </a:r>
            <a:r>
              <a:rPr lang="it-IT" sz="2300" b="1" i="1" dirty="0">
                <a:solidFill>
                  <a:srgbClr val="C00000"/>
                </a:solidFill>
                <a:latin typeface="Copperplate Gothic Bold" pitchFamily="34" charset="0"/>
              </a:rPr>
              <a:t> dei</a:t>
            </a:r>
            <a:r>
              <a:rPr lang="it-IT" sz="2300" b="1" dirty="0">
                <a:solidFill>
                  <a:srgbClr val="C00000"/>
                </a:solidFill>
                <a:latin typeface="Copperplate Gothic Bold" pitchFamily="34" charset="0"/>
              </a:rPr>
              <a:t>, V, V sec.</a:t>
            </a:r>
            <a:r>
              <a:rPr lang="it-IT" sz="2300" b="1" dirty="0">
                <a:solidFill>
                  <a:srgbClr val="C00000"/>
                </a:solidFill>
              </a:rPr>
              <a:t>  </a:t>
            </a:r>
          </a:p>
          <a:p>
            <a:r>
              <a:rPr lang="it-IT" sz="4000" b="1" dirty="0" smtClean="0">
                <a:solidFill>
                  <a:srgbClr val="C00000"/>
                </a:solidFill>
                <a:latin typeface="Copperplate Gothic Bold" pitchFamily="34" charset="0"/>
              </a:rPr>
              <a:t> </a:t>
            </a:r>
            <a:endParaRPr lang="it-IT" sz="4000" b="1" dirty="0">
              <a:solidFill>
                <a:srgbClr val="C00000"/>
              </a:solidFill>
              <a:latin typeface="Copperplate Gothic Bold" pitchFamily="34" charset="0"/>
            </a:endParaRPr>
          </a:p>
        </p:txBody>
      </p:sp>
    </p:spTree>
    <p:extLst>
      <p:ext uri="{BB962C8B-B14F-4D97-AF65-F5344CB8AC3E}">
        <p14:creationId xmlns:p14="http://schemas.microsoft.com/office/powerpoint/2010/main" val="383480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6083518"/>
            <a:ext cx="9144000" cy="800219"/>
          </a:xfrm>
          <a:prstGeom prst="rect">
            <a:avLst/>
          </a:prstGeom>
          <a:noFill/>
        </p:spPr>
        <p:txBody>
          <a:bodyPr wrap="square" rtlCol="0">
            <a:spAutoFit/>
          </a:bodyPr>
          <a:lstStyle/>
          <a:p>
            <a:pPr algn="just"/>
            <a:r>
              <a:rPr lang="it-IT" sz="2300" b="1" dirty="0" smtClean="0">
                <a:solidFill>
                  <a:srgbClr val="C00000"/>
                </a:solidFill>
                <a:latin typeface="Copperplate Gothic Bold" pitchFamily="34" charset="0"/>
              </a:rPr>
              <a:t>La storia delle invasioni barbariche non </a:t>
            </a:r>
          </a:p>
          <a:p>
            <a:pPr algn="just"/>
            <a:r>
              <a:rPr lang="it-IT" sz="2300" b="1" dirty="0" smtClean="0">
                <a:solidFill>
                  <a:srgbClr val="C00000"/>
                </a:solidFill>
                <a:latin typeface="Copperplate Gothic Bold" pitchFamily="34" charset="0"/>
              </a:rPr>
              <a:t>andò proprio come ce l’hanno raccontata….</a:t>
            </a:r>
            <a:endParaRPr lang="it-IT" sz="4000" b="1" dirty="0">
              <a:solidFill>
                <a:srgbClr val="C00000"/>
              </a:solidFill>
              <a:latin typeface="Copperplate Gothic Bold" pitchFamily="34"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7" y="30726"/>
            <a:ext cx="9126723" cy="606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1538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0"/>
            <a:ext cx="9144000" cy="6817251"/>
          </a:xfrm>
          <a:prstGeom prst="rect">
            <a:avLst/>
          </a:prstGeom>
          <a:noFill/>
        </p:spPr>
        <p:txBody>
          <a:bodyPr wrap="square" rtlCol="0">
            <a:spAutoFit/>
          </a:bodyPr>
          <a:lstStyle/>
          <a:p>
            <a:pPr algn="just"/>
            <a:r>
              <a:rPr lang="it-IT" sz="2300" b="1" dirty="0">
                <a:solidFill>
                  <a:srgbClr val="C00000"/>
                </a:solidFill>
                <a:latin typeface="Copperplate Gothic Bold" pitchFamily="34" charset="0"/>
              </a:rPr>
              <a:t>I Goti si disseminarono lungo tutta la costa della Tracia e avanzarono cautamente mentre i conterranei che si erano arresi ai Romani e i prigionieri indicavano loro i villaggi dove era possibile trovare abbondanza di viveri. Senza parlare della grande audacia che li distingueva, fu loro di grande aiuto il fatto che, di giorno in giorno, numerosi </a:t>
            </a:r>
            <a:r>
              <a:rPr lang="it-IT" sz="2300" b="1" dirty="0" err="1">
                <a:solidFill>
                  <a:srgbClr val="C00000"/>
                </a:solidFill>
                <a:latin typeface="Copperplate Gothic Bold" pitchFamily="34" charset="0"/>
              </a:rPr>
              <a:t>conterraei</a:t>
            </a:r>
            <a:r>
              <a:rPr lang="it-IT" sz="2300" b="1" dirty="0">
                <a:solidFill>
                  <a:srgbClr val="C00000"/>
                </a:solidFill>
                <a:latin typeface="Copperplate Gothic Bold" pitchFamily="34" charset="0"/>
              </a:rPr>
              <a:t> fra coloro che fin dai primi giorni di passaggio nel territorio romano, spinti dalla fame, si erano venduti per un sorso di vino o un pezzo di pane, si univano alle loro file. A loro si univano molti schiavi delle miniere d’oro, che non potevano sopportare il peso delle dure condizioni di vita. Tutti erano accolti con unanime benignità e rendevano un enorme servizio ai Goti per la loro conoscenza dei luoghi, per le loro preziose indicazioni sui magazzini dei viveri e sui </a:t>
            </a:r>
            <a:r>
              <a:rPr lang="it-IT" sz="2300" b="1" dirty="0" smtClean="0">
                <a:solidFill>
                  <a:srgbClr val="C00000"/>
                </a:solidFill>
                <a:latin typeface="Copperplate Gothic Bold" pitchFamily="34" charset="0"/>
              </a:rPr>
              <a:t>nascondigli </a:t>
            </a:r>
            <a:r>
              <a:rPr lang="it-IT" sz="2300" b="1" dirty="0">
                <a:solidFill>
                  <a:srgbClr val="C00000"/>
                </a:solidFill>
                <a:latin typeface="Copperplate Gothic Bold" pitchFamily="34" charset="0"/>
              </a:rPr>
              <a:t>segreti. </a:t>
            </a:r>
          </a:p>
          <a:p>
            <a:pPr algn="just"/>
            <a:r>
              <a:rPr lang="it-IT" sz="2300" b="1" dirty="0" err="1" smtClean="0">
                <a:solidFill>
                  <a:srgbClr val="C00000"/>
                </a:solidFill>
                <a:latin typeface="Copperplate Gothic Bold" pitchFamily="34" charset="0"/>
              </a:rPr>
              <a:t>Ammiano</a:t>
            </a:r>
            <a:r>
              <a:rPr lang="it-IT" sz="2300" b="1" dirty="0" smtClean="0">
                <a:solidFill>
                  <a:srgbClr val="C00000"/>
                </a:solidFill>
                <a:latin typeface="Copperplate Gothic Bold" pitchFamily="34" charset="0"/>
              </a:rPr>
              <a:t> </a:t>
            </a:r>
            <a:r>
              <a:rPr lang="it-IT" sz="2300" b="1" dirty="0">
                <a:solidFill>
                  <a:srgbClr val="C00000"/>
                </a:solidFill>
                <a:latin typeface="Copperplate Gothic Bold" pitchFamily="34" charset="0"/>
              </a:rPr>
              <a:t>Marcellino, </a:t>
            </a:r>
            <a:r>
              <a:rPr lang="it-IT" sz="2300" b="1" i="1" dirty="0">
                <a:solidFill>
                  <a:srgbClr val="C00000"/>
                </a:solidFill>
                <a:latin typeface="Copperplate Gothic Bold" pitchFamily="34" charset="0"/>
              </a:rPr>
              <a:t>Storia</a:t>
            </a:r>
            <a:r>
              <a:rPr lang="it-IT" sz="2300" b="1" dirty="0">
                <a:solidFill>
                  <a:srgbClr val="C00000"/>
                </a:solidFill>
                <a:latin typeface="Copperplate Gothic Bold" pitchFamily="34" charset="0"/>
              </a:rPr>
              <a:t>, XXXI, </a:t>
            </a:r>
            <a:r>
              <a:rPr lang="it-IT" sz="2300" b="1" dirty="0" smtClean="0">
                <a:solidFill>
                  <a:srgbClr val="C00000"/>
                </a:solidFill>
                <a:latin typeface="Copperplate Gothic Bold" pitchFamily="34" charset="0"/>
              </a:rPr>
              <a:t>6,5,6 - IV </a:t>
            </a:r>
            <a:r>
              <a:rPr lang="it-IT" sz="2300" b="1" dirty="0">
                <a:solidFill>
                  <a:srgbClr val="C00000"/>
                </a:solidFill>
                <a:latin typeface="Copperplate Gothic Bold" pitchFamily="34" charset="0"/>
              </a:rPr>
              <a:t>sec.  </a:t>
            </a:r>
            <a:r>
              <a:rPr lang="it-IT" sz="2300" b="1" dirty="0" smtClean="0">
                <a:solidFill>
                  <a:srgbClr val="C00000"/>
                </a:solidFill>
                <a:latin typeface="Copperplate Gothic Bold" pitchFamily="34" charset="0"/>
              </a:rPr>
              <a:t> </a:t>
            </a:r>
            <a:endParaRPr lang="it-IT" sz="2300" b="1" dirty="0">
              <a:solidFill>
                <a:srgbClr val="C00000"/>
              </a:solidFill>
              <a:latin typeface="Copperplate Gothic Bold" pitchFamily="34" charset="0"/>
            </a:endParaRPr>
          </a:p>
        </p:txBody>
      </p:sp>
    </p:spTree>
    <p:extLst>
      <p:ext uri="{BB962C8B-B14F-4D97-AF65-F5344CB8AC3E}">
        <p14:creationId xmlns:p14="http://schemas.microsoft.com/office/powerpoint/2010/main" val="610030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20"/>
            <a:ext cx="3607471" cy="694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607470" y="3974"/>
            <a:ext cx="5789065" cy="6740307"/>
          </a:xfrm>
          <a:prstGeom prst="rect">
            <a:avLst/>
          </a:prstGeom>
          <a:noFill/>
        </p:spPr>
        <p:txBody>
          <a:bodyPr wrap="square" rtlCol="0">
            <a:spAutoFit/>
          </a:bodyPr>
          <a:lstStyle/>
          <a:p>
            <a:r>
              <a:rPr lang="it-IT" b="1" dirty="0" smtClean="0">
                <a:solidFill>
                  <a:srgbClr val="C00000"/>
                </a:solidFill>
                <a:latin typeface="Copperplate Gothic Bold" pitchFamily="34" charset="0"/>
              </a:rPr>
              <a:t>I </a:t>
            </a:r>
            <a:r>
              <a:rPr lang="it-IT" b="1" dirty="0" err="1" smtClean="0">
                <a:solidFill>
                  <a:srgbClr val="C00000"/>
                </a:solidFill>
                <a:latin typeface="Copperplate Gothic Bold" pitchFamily="34" charset="0"/>
              </a:rPr>
              <a:t>Bagaudi</a:t>
            </a:r>
            <a:r>
              <a:rPr lang="it-IT" b="1" dirty="0" smtClean="0">
                <a:solidFill>
                  <a:srgbClr val="C00000"/>
                </a:solidFill>
                <a:latin typeface="Copperplate Gothic Bold" pitchFamily="34" charset="0"/>
              </a:rPr>
              <a:t> non avevano mai smesso le </a:t>
            </a:r>
          </a:p>
          <a:p>
            <a:r>
              <a:rPr lang="it-IT" b="1" dirty="0" smtClean="0">
                <a:solidFill>
                  <a:srgbClr val="C00000"/>
                </a:solidFill>
                <a:latin typeface="Copperplate Gothic Bold" pitchFamily="34" charset="0"/>
              </a:rPr>
              <a:t>azioni di disturbo, organizzandosi in </a:t>
            </a:r>
          </a:p>
          <a:p>
            <a:r>
              <a:rPr lang="it-IT" b="1" dirty="0" smtClean="0">
                <a:solidFill>
                  <a:srgbClr val="C00000"/>
                </a:solidFill>
                <a:latin typeface="Copperplate Gothic Bold" pitchFamily="34" charset="0"/>
              </a:rPr>
              <a:t>libere repubbliche che si spostavano se attaccate, alleandosi con altri popoli contro i Romani. </a:t>
            </a:r>
          </a:p>
          <a:p>
            <a:r>
              <a:rPr lang="it-IT" b="1" dirty="0" smtClean="0">
                <a:solidFill>
                  <a:srgbClr val="C00000"/>
                </a:solidFill>
                <a:latin typeface="Copperplate Gothic Bold" pitchFamily="34" charset="0"/>
              </a:rPr>
              <a:t>Nel 407 imposero al generale Saro, di cui seguivano le mosse nelle campagne </a:t>
            </a:r>
          </a:p>
          <a:p>
            <a:r>
              <a:rPr lang="it-IT" b="1" dirty="0" smtClean="0">
                <a:solidFill>
                  <a:srgbClr val="C00000"/>
                </a:solidFill>
                <a:latin typeface="Copperplate Gothic Bold" pitchFamily="34" charset="0"/>
              </a:rPr>
              <a:t>contro i barbari,  la consegna dell’</a:t>
            </a:r>
          </a:p>
          <a:p>
            <a:r>
              <a:rPr lang="it-IT" b="1" dirty="0" smtClean="0">
                <a:solidFill>
                  <a:srgbClr val="C00000"/>
                </a:solidFill>
                <a:latin typeface="Copperplate Gothic Bold" pitchFamily="34" charset="0"/>
              </a:rPr>
              <a:t>intero bottino di anni guerra se voleva varcare le Alpi e tornare vivo a Roma. </a:t>
            </a:r>
          </a:p>
          <a:p>
            <a:r>
              <a:rPr lang="it-IT" b="1" dirty="0" smtClean="0">
                <a:solidFill>
                  <a:srgbClr val="C00000"/>
                </a:solidFill>
                <a:latin typeface="Copperplate Gothic Bold" pitchFamily="34" charset="0"/>
              </a:rPr>
              <a:t>Nel 441 i </a:t>
            </a:r>
            <a:r>
              <a:rPr lang="it-IT" b="1" dirty="0" err="1" smtClean="0">
                <a:solidFill>
                  <a:srgbClr val="C00000"/>
                </a:solidFill>
                <a:latin typeface="Copperplate Gothic Bold" pitchFamily="34" charset="0"/>
              </a:rPr>
              <a:t>Bagaudi</a:t>
            </a:r>
            <a:r>
              <a:rPr lang="it-IT" b="1" dirty="0" smtClean="0">
                <a:solidFill>
                  <a:srgbClr val="C00000"/>
                </a:solidFill>
                <a:latin typeface="Copperplate Gothic Bold" pitchFamily="34" charset="0"/>
              </a:rPr>
              <a:t> insorsero in Spagna, unendosi agli Svevi e dando rifugio ad </a:t>
            </a:r>
          </a:p>
          <a:p>
            <a:r>
              <a:rPr lang="it-IT" b="1" dirty="0" smtClean="0">
                <a:solidFill>
                  <a:srgbClr val="C00000"/>
                </a:solidFill>
                <a:latin typeface="Copperplate Gothic Bold" pitchFamily="34" charset="0"/>
              </a:rPr>
              <a:t>ogni tipo di eretico proveniente dal Nord Africa, fra cui, presumibilmente, i Circoncellioni. </a:t>
            </a:r>
          </a:p>
          <a:p>
            <a:r>
              <a:rPr lang="it-IT" b="1" dirty="0" smtClean="0">
                <a:solidFill>
                  <a:srgbClr val="C00000"/>
                </a:solidFill>
                <a:latin typeface="Copperplate Gothic Bold" pitchFamily="34" charset="0"/>
              </a:rPr>
              <a:t>Lo Stato romano si dimostra incapace di sedare la rivolta, anche perché non si vogliono spopolare le campagne dai contadini: procurarsi  nuovi schiavi è diventato difficile.</a:t>
            </a:r>
          </a:p>
          <a:p>
            <a:r>
              <a:rPr lang="it-IT" b="1" dirty="0" err="1" smtClean="0">
                <a:solidFill>
                  <a:srgbClr val="C00000"/>
                </a:solidFill>
                <a:latin typeface="Copperplate Gothic Bold" pitchFamily="34" charset="0"/>
              </a:rPr>
              <a:t>Bagaudi</a:t>
            </a:r>
            <a:r>
              <a:rPr lang="it-IT" b="1" dirty="0" smtClean="0">
                <a:solidFill>
                  <a:srgbClr val="C00000"/>
                </a:solidFill>
                <a:latin typeface="Copperplate Gothic Bold" pitchFamily="34" charset="0"/>
              </a:rPr>
              <a:t> ed eretici africani attaccano chiese cattoliche, ammazzano vescovi, saccheggiano città che identificano </a:t>
            </a:r>
          </a:p>
          <a:p>
            <a:r>
              <a:rPr lang="it-IT" b="1" dirty="0" smtClean="0">
                <a:solidFill>
                  <a:srgbClr val="C00000"/>
                </a:solidFill>
                <a:latin typeface="Copperplate Gothic Bold" pitchFamily="34" charset="0"/>
              </a:rPr>
              <a:t>con l’autorità imperiale romana. </a:t>
            </a:r>
            <a:endParaRPr lang="it-IT" b="1" dirty="0">
              <a:solidFill>
                <a:srgbClr val="C00000"/>
              </a:solidFill>
              <a:latin typeface="Copperplate Gothic Bold" pitchFamily="34" charset="0"/>
            </a:endParaRPr>
          </a:p>
        </p:txBody>
      </p:sp>
    </p:spTree>
    <p:extLst>
      <p:ext uri="{BB962C8B-B14F-4D97-AF65-F5344CB8AC3E}">
        <p14:creationId xmlns:p14="http://schemas.microsoft.com/office/powerpoint/2010/main" val="4134402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2" name="CasellaDiTesto 1"/>
          <p:cNvSpPr txBox="1"/>
          <p:nvPr/>
        </p:nvSpPr>
        <p:spPr>
          <a:xfrm>
            <a:off x="4826548" y="3974"/>
            <a:ext cx="4317452" cy="6632585"/>
          </a:xfrm>
          <a:prstGeom prst="rect">
            <a:avLst/>
          </a:prstGeom>
          <a:noFill/>
        </p:spPr>
        <p:txBody>
          <a:bodyPr wrap="square" rtlCol="0">
            <a:spAutoFit/>
          </a:bodyPr>
          <a:lstStyle/>
          <a:p>
            <a:r>
              <a:rPr lang="it-IT" sz="2500" b="1" dirty="0" smtClean="0">
                <a:solidFill>
                  <a:srgbClr val="C00000"/>
                </a:solidFill>
                <a:latin typeface="Copperplate Gothic Bold" pitchFamily="34" charset="0"/>
              </a:rPr>
              <a:t>Sempre in funzione antiromana, nel 451 i </a:t>
            </a:r>
            <a:r>
              <a:rPr lang="it-IT" sz="2500" b="1" dirty="0" err="1" smtClean="0">
                <a:solidFill>
                  <a:srgbClr val="C00000"/>
                </a:solidFill>
                <a:latin typeface="Copperplate Gothic Bold" pitchFamily="34" charset="0"/>
              </a:rPr>
              <a:t>Bagaudi</a:t>
            </a:r>
            <a:r>
              <a:rPr lang="it-IT" sz="2500" b="1" dirty="0" smtClean="0">
                <a:solidFill>
                  <a:srgbClr val="C00000"/>
                </a:solidFill>
                <a:latin typeface="Copperplate Gothic Bold" pitchFamily="34" charset="0"/>
              </a:rPr>
              <a:t> invitano Attila a varcare il Reno. </a:t>
            </a:r>
          </a:p>
          <a:p>
            <a:r>
              <a:rPr lang="it-IT" sz="2500" b="1" dirty="0" smtClean="0">
                <a:solidFill>
                  <a:srgbClr val="C00000"/>
                </a:solidFill>
                <a:latin typeface="Copperplate Gothic Bold" pitchFamily="34" charset="0"/>
              </a:rPr>
              <a:t>Il condottiero unno è ricordato dai cristiani come «Il flagello di Dio», dai popoli nordici e celtici come un grande re, un difensore dei deboli e un giudice ineccepibile.  </a:t>
            </a:r>
          </a:p>
          <a:p>
            <a:r>
              <a:rPr lang="it-IT" sz="2500" b="1" dirty="0" smtClean="0">
                <a:solidFill>
                  <a:srgbClr val="C00000"/>
                </a:solidFill>
                <a:latin typeface="Copperplate Gothic Bold" pitchFamily="34" charset="0"/>
              </a:rPr>
              <a:t>In Friuli molti bambini ancora oggi </a:t>
            </a:r>
          </a:p>
          <a:p>
            <a:r>
              <a:rPr lang="it-IT" sz="2500" b="1" dirty="0" smtClean="0">
                <a:solidFill>
                  <a:srgbClr val="C00000"/>
                </a:solidFill>
                <a:latin typeface="Copperplate Gothic Bold" pitchFamily="34" charset="0"/>
              </a:rPr>
              <a:t>portano il suo nome. </a:t>
            </a:r>
            <a:endParaRPr lang="it-IT" sz="2500" b="1" dirty="0">
              <a:solidFill>
                <a:srgbClr val="C00000"/>
              </a:solidFill>
              <a:latin typeface="Copperplate Gothic Bold" pitchFamily="34"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826546" cy="688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66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0"/>
            <a:ext cx="9144000" cy="6863417"/>
          </a:xfrm>
          <a:prstGeom prst="rect">
            <a:avLst/>
          </a:prstGeom>
          <a:noFill/>
        </p:spPr>
        <p:txBody>
          <a:bodyPr wrap="square" rtlCol="0">
            <a:spAutoFit/>
          </a:bodyPr>
          <a:lstStyle/>
          <a:p>
            <a:r>
              <a:rPr lang="it-IT" sz="4000" b="1" dirty="0" smtClean="0">
                <a:solidFill>
                  <a:srgbClr val="C00000"/>
                </a:solidFill>
                <a:latin typeface="Copperplate Gothic Bold" pitchFamily="34" charset="0"/>
              </a:rPr>
              <a:t>Dopo il massacro di </a:t>
            </a:r>
            <a:r>
              <a:rPr lang="it-IT" sz="4000" b="1" dirty="0" err="1" smtClean="0">
                <a:solidFill>
                  <a:srgbClr val="C00000"/>
                </a:solidFill>
                <a:latin typeface="Copperplate Gothic Bold" pitchFamily="34" charset="0"/>
              </a:rPr>
              <a:t>alesia</a:t>
            </a:r>
            <a:r>
              <a:rPr lang="it-IT" sz="4000" b="1" dirty="0" smtClean="0">
                <a:solidFill>
                  <a:srgbClr val="C00000"/>
                </a:solidFill>
                <a:latin typeface="Copperplate Gothic Bold" pitchFamily="34" charset="0"/>
              </a:rPr>
              <a:t> del 52  a.C</a:t>
            </a:r>
            <a:r>
              <a:rPr lang="it-IT" sz="4000" b="1" dirty="0">
                <a:solidFill>
                  <a:srgbClr val="C00000"/>
                </a:solidFill>
                <a:latin typeface="Copperplate Gothic Bold" pitchFamily="34" charset="0"/>
              </a:rPr>
              <a:t>. la pax romana </a:t>
            </a:r>
            <a:r>
              <a:rPr lang="it-IT" sz="4000" b="1" dirty="0" smtClean="0">
                <a:solidFill>
                  <a:srgbClr val="C00000"/>
                </a:solidFill>
                <a:latin typeface="Copperplate Gothic Bold" pitchFamily="34" charset="0"/>
              </a:rPr>
              <a:t>regna nelle città, sedi dei maggiori interessi imperiali. Ma di fatto in molte provincie, specie nelle zone montane, che rifiutano di ridursi a vivai di schiavi e cercano di evitare di pagare le tasse, cova una guerra di bassa intensità, considerata brigantaggio.</a:t>
            </a:r>
            <a:endParaRPr lang="it-IT" sz="4000" b="1" dirty="0">
              <a:solidFill>
                <a:srgbClr val="C00000"/>
              </a:solidFill>
              <a:latin typeface="Copperplate Gothic Bold" pitchFamily="34" charset="0"/>
            </a:endParaRPr>
          </a:p>
        </p:txBody>
      </p:sp>
    </p:spTree>
    <p:extLst>
      <p:ext uri="{BB962C8B-B14F-4D97-AF65-F5344CB8AC3E}">
        <p14:creationId xmlns:p14="http://schemas.microsoft.com/office/powerpoint/2010/main" val="3753177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2" name="CasellaDiTesto 1"/>
          <p:cNvSpPr txBox="1"/>
          <p:nvPr/>
        </p:nvSpPr>
        <p:spPr>
          <a:xfrm>
            <a:off x="5119484" y="-44317"/>
            <a:ext cx="4067944" cy="6986528"/>
          </a:xfrm>
          <a:prstGeom prst="rect">
            <a:avLst/>
          </a:prstGeom>
          <a:noFill/>
        </p:spPr>
        <p:txBody>
          <a:bodyPr wrap="square" rtlCol="0">
            <a:spAutoFit/>
          </a:bodyPr>
          <a:lstStyle/>
          <a:p>
            <a:r>
              <a:rPr lang="it-IT" sz="2800" b="1" dirty="0" smtClean="0">
                <a:solidFill>
                  <a:srgbClr val="C00000"/>
                </a:solidFill>
                <a:latin typeface="Copperplate Gothic Bold" pitchFamily="34" charset="0"/>
              </a:rPr>
              <a:t>Riuscirono a convincere il vescovo di Auxerre, Germano, ad andare a Ravenna a perorare la loro causa: lui morì subito dopo aver raggiunto la città. Nel Medio Evo si diffonde la leggenda dei </a:t>
            </a:r>
            <a:r>
              <a:rPr lang="it-IT" sz="2800" b="1" dirty="0" err="1" smtClean="0">
                <a:solidFill>
                  <a:srgbClr val="C00000"/>
                </a:solidFill>
                <a:latin typeface="Copperplate Gothic Bold" pitchFamily="34" charset="0"/>
              </a:rPr>
              <a:t>Bagaudi</a:t>
            </a:r>
            <a:r>
              <a:rPr lang="it-IT" sz="2800" b="1" dirty="0" smtClean="0">
                <a:solidFill>
                  <a:srgbClr val="C00000"/>
                </a:solidFill>
                <a:latin typeface="Copperplate Gothic Bold" pitchFamily="34" charset="0"/>
              </a:rPr>
              <a:t> martiri cristiani difensori della fede. </a:t>
            </a:r>
            <a:endParaRPr lang="it-IT" sz="2800" b="1" dirty="0">
              <a:solidFill>
                <a:srgbClr val="C00000"/>
              </a:solidFill>
              <a:latin typeface="Copperplate Gothic Bold" pitchFamily="34"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8" y="3974"/>
            <a:ext cx="5167461" cy="688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60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0"/>
            <a:ext cx="9144000" cy="6863417"/>
          </a:xfrm>
          <a:prstGeom prst="rect">
            <a:avLst/>
          </a:prstGeom>
          <a:noFill/>
        </p:spPr>
        <p:txBody>
          <a:bodyPr wrap="square" rtlCol="0">
            <a:spAutoFit/>
          </a:bodyPr>
          <a:lstStyle/>
          <a:p>
            <a:pPr algn="just"/>
            <a:r>
              <a:rPr lang="it-IT" sz="2200" b="1" dirty="0" smtClean="0">
                <a:solidFill>
                  <a:srgbClr val="C00000"/>
                </a:solidFill>
                <a:latin typeface="Copperplate Gothic Bold" pitchFamily="34" charset="0"/>
              </a:rPr>
              <a:t>I Circoncellioni sono documentati in Gallia già dal V secolo secondo il vescovo di Narbona, Rustico, che preoccupato chiede al papa come comportarsi.</a:t>
            </a:r>
          </a:p>
          <a:p>
            <a:pPr algn="just"/>
            <a:r>
              <a:rPr lang="it-IT" sz="2200" b="1" dirty="0" smtClean="0">
                <a:solidFill>
                  <a:srgbClr val="C00000"/>
                </a:solidFill>
                <a:latin typeface="Copperplate Gothic Bold" pitchFamily="34" charset="0"/>
              </a:rPr>
              <a:t>Bande di Circoncellioni  in situazioni di povertà estrema, attratti dal canto dei cori dei conventi e dediti alla violenza «per dirimere la giustizia» percorrono l’Europa per tutto l’Alto Medioevo. </a:t>
            </a:r>
          </a:p>
          <a:p>
            <a:pPr algn="just"/>
            <a:r>
              <a:rPr lang="it-IT" sz="2200" b="1" dirty="0" smtClean="0">
                <a:solidFill>
                  <a:srgbClr val="C00000"/>
                </a:solidFill>
                <a:latin typeface="Copperplate Gothic Bold" pitchFamily="34" charset="0"/>
              </a:rPr>
              <a:t>Carlo Magno ne incontra uno ridotto in misere condizioni in un monastero, e gli dona una libbra d’argento.</a:t>
            </a:r>
          </a:p>
          <a:p>
            <a:pPr algn="just"/>
            <a:r>
              <a:rPr lang="it-IT" sz="2200" b="1" dirty="0" smtClean="0">
                <a:solidFill>
                  <a:srgbClr val="C00000"/>
                </a:solidFill>
                <a:latin typeface="Copperplate Gothic Bold" pitchFamily="34" charset="0"/>
              </a:rPr>
              <a:t>Le popolazioni alpine non smettono mai di resistere, e di ricordare, a modo proprio, gli antichi uomini che combatterono per mantenere la libertà: pagani, santi o eretici, briganti o patrioti, martiri o condottieri, sono usciti dalla storia per  entrare nelle chiese.  </a:t>
            </a:r>
          </a:p>
          <a:p>
            <a:pPr algn="just"/>
            <a:r>
              <a:rPr lang="it-IT" sz="2200" b="1" dirty="0" smtClean="0">
                <a:solidFill>
                  <a:srgbClr val="C00000"/>
                </a:solidFill>
                <a:latin typeface="Copperplate Gothic Bold" pitchFamily="34" charset="0"/>
              </a:rPr>
              <a:t>Tocca a noi riannodare i fili di una trama che si è dissolta nel tempo, ma che ci rimanda a gente intelligente, dinamica, che sa sfruttare a proprio vantaggio ogni occasione di conservare indipendenza e «legge di natura». </a:t>
            </a:r>
            <a:endParaRPr lang="it-IT" sz="2200" b="1" dirty="0">
              <a:solidFill>
                <a:srgbClr val="C00000"/>
              </a:solidFill>
              <a:latin typeface="Copperplate Gothic Bold" pitchFamily="34" charset="0"/>
            </a:endParaRPr>
          </a:p>
        </p:txBody>
      </p:sp>
    </p:spTree>
    <p:extLst>
      <p:ext uri="{BB962C8B-B14F-4D97-AF65-F5344CB8AC3E}">
        <p14:creationId xmlns:p14="http://schemas.microsoft.com/office/powerpoint/2010/main" val="1278723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971063" y="6432003"/>
            <a:ext cx="4172937" cy="369332"/>
          </a:xfrm>
          <a:prstGeom prst="rect">
            <a:avLst/>
          </a:prstGeom>
          <a:noFill/>
        </p:spPr>
        <p:txBody>
          <a:bodyPr wrap="none" rtlCol="0">
            <a:spAutoFit/>
          </a:bodyPr>
          <a:lstStyle/>
          <a:p>
            <a:r>
              <a:rPr lang="it-IT" b="1" dirty="0" smtClean="0">
                <a:solidFill>
                  <a:schemeClr val="bg1"/>
                </a:solidFill>
                <a:latin typeface="Copperplate Gothic Bold" pitchFamily="34" charset="0"/>
              </a:rPr>
              <a:t>Casa dei pagani, </a:t>
            </a:r>
            <a:r>
              <a:rPr lang="it-IT" b="1" dirty="0" err="1" smtClean="0">
                <a:solidFill>
                  <a:schemeClr val="bg1"/>
                </a:solidFill>
                <a:latin typeface="Copperplate Gothic Bold" pitchFamily="34" charset="0"/>
              </a:rPr>
              <a:t>Malvaglia</a:t>
            </a:r>
            <a:r>
              <a:rPr lang="it-IT" b="1" dirty="0" smtClean="0">
                <a:solidFill>
                  <a:schemeClr val="bg1"/>
                </a:solidFill>
                <a:latin typeface="Copperplate Gothic Bold" pitchFamily="34" charset="0"/>
              </a:rPr>
              <a:t>, CH</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2082770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772816"/>
            <a:ext cx="8229600" cy="1143000"/>
          </a:xfrm>
        </p:spPr>
        <p:txBody>
          <a:bodyPr>
            <a:normAutofit fontScale="90000"/>
          </a:bodyPr>
          <a:lstStyle/>
          <a:p>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b="1" dirty="0">
                <a:solidFill>
                  <a:srgbClr val="C00000"/>
                </a:solidFill>
                <a:latin typeface="Copperplate Gothic Bold" pitchFamily="34" charset="0"/>
              </a:rPr>
              <a:t/>
            </a:r>
            <a:br>
              <a:rPr lang="it-IT" b="1" dirty="0">
                <a:solidFill>
                  <a:srgbClr val="C00000"/>
                </a:solidFill>
                <a:latin typeface="Copperplate Gothic Bold" pitchFamily="34" charset="0"/>
              </a:rPr>
            </a:br>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b="1" dirty="0">
                <a:solidFill>
                  <a:srgbClr val="C00000"/>
                </a:solidFill>
                <a:latin typeface="Copperplate Gothic Bold" pitchFamily="34" charset="0"/>
              </a:rPr>
              <a:t/>
            </a:r>
            <a:br>
              <a:rPr lang="it-IT" b="1" dirty="0">
                <a:solidFill>
                  <a:srgbClr val="C00000"/>
                </a:solidFill>
                <a:latin typeface="Copperplate Gothic Bold" pitchFamily="34" charset="0"/>
              </a:rPr>
            </a:br>
            <a:r>
              <a:rPr lang="it-IT" b="1" dirty="0" smtClean="0">
                <a:solidFill>
                  <a:srgbClr val="C00000"/>
                </a:solidFill>
                <a:latin typeface="Copperplate Gothic Bold" pitchFamily="34" charset="0"/>
              </a:rPr>
              <a:t/>
            </a:r>
            <a:br>
              <a:rPr lang="it-IT" b="1" dirty="0" smtClean="0">
                <a:solidFill>
                  <a:srgbClr val="C00000"/>
                </a:solidFill>
                <a:latin typeface="Copperplate Gothic Bold" pitchFamily="34" charset="0"/>
              </a:rPr>
            </a:br>
            <a:r>
              <a:rPr lang="it-IT" sz="15300" b="1" dirty="0" smtClean="0">
                <a:solidFill>
                  <a:srgbClr val="C00000"/>
                </a:solidFill>
                <a:latin typeface="Copperplate Gothic Bold" pitchFamily="34" charset="0"/>
              </a:rPr>
              <a:t>GRAZIE</a:t>
            </a:r>
            <a:br>
              <a:rPr lang="it-IT" sz="15300" b="1" dirty="0" smtClean="0">
                <a:solidFill>
                  <a:srgbClr val="C00000"/>
                </a:solidFill>
                <a:latin typeface="Copperplate Gothic Bold" pitchFamily="34" charset="0"/>
              </a:rPr>
            </a:br>
            <a:r>
              <a:rPr lang="it-IT" b="1" dirty="0">
                <a:solidFill>
                  <a:srgbClr val="C00000"/>
                </a:solidFill>
                <a:latin typeface="Copperplate Gothic Bold" pitchFamily="34" charset="0"/>
              </a:rPr>
              <a:t/>
            </a:r>
            <a:br>
              <a:rPr lang="it-IT" b="1" dirty="0">
                <a:solidFill>
                  <a:srgbClr val="C00000"/>
                </a:solidFill>
                <a:latin typeface="Copperplate Gothic Bold" pitchFamily="34" charset="0"/>
              </a:rPr>
            </a:br>
            <a:endParaRPr lang="it-IT" b="1" i="1" dirty="0">
              <a:solidFill>
                <a:srgbClr val="C00000"/>
              </a:solidFill>
              <a:latin typeface="Copperplate Gothic Bold" pitchFamily="34" charset="0"/>
            </a:endParaRPr>
          </a:p>
        </p:txBody>
      </p:sp>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67419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 y="6165304"/>
            <a:ext cx="7381701" cy="369332"/>
          </a:xfrm>
          <a:prstGeom prst="rect">
            <a:avLst/>
          </a:prstGeom>
          <a:noFill/>
        </p:spPr>
        <p:txBody>
          <a:bodyPr wrap="none" rtlCol="0">
            <a:spAutoFit/>
          </a:bodyPr>
          <a:lstStyle/>
          <a:p>
            <a:r>
              <a:rPr lang="it-IT" b="1" dirty="0" smtClean="0">
                <a:solidFill>
                  <a:schemeClr val="bg1"/>
                </a:solidFill>
                <a:latin typeface="Copperplate Gothic Bold" pitchFamily="34" charset="0"/>
              </a:rPr>
              <a:t>Ad Alesia in Gallia Vercingetorige si arrende a Cesare</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3354996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4727448" cy="6858000"/>
          </a:xfrm>
        </p:spPr>
        <p:txBody>
          <a:bodyPr>
            <a:normAutofit fontScale="92500" lnSpcReduction="20000"/>
          </a:bodyPr>
          <a:lstStyle/>
          <a:p>
            <a:pPr marL="0" indent="0">
              <a:buNone/>
            </a:pPr>
            <a:r>
              <a:rPr lang="it-IT" b="1" dirty="0" smtClean="0">
                <a:solidFill>
                  <a:srgbClr val="C00000"/>
                </a:solidFill>
                <a:latin typeface="Copperplate Gothic Bold" pitchFamily="34" charset="0"/>
              </a:rPr>
              <a:t>Le popolazioni di matrice celtica, piuttosto </a:t>
            </a:r>
            <a:r>
              <a:rPr lang="it-IT" b="1" dirty="0" smtClean="0">
                <a:solidFill>
                  <a:srgbClr val="C00000"/>
                </a:solidFill>
                <a:latin typeface="Copperplate Gothic Bold" pitchFamily="34" charset="0"/>
              </a:rPr>
              <a:t>che diventare schiavi, preferirono il suicidio di massa, anche se con lo sfaldamento dell’impero riuscirono a resistere </a:t>
            </a:r>
            <a:r>
              <a:rPr lang="it-IT" b="1" dirty="0" smtClean="0">
                <a:solidFill>
                  <a:srgbClr val="C00000"/>
                </a:solidFill>
                <a:latin typeface="Copperplate Gothic Bold" pitchFamily="34" charset="0"/>
              </a:rPr>
              <a:t>per </a:t>
            </a:r>
            <a:r>
              <a:rPr lang="it-IT" b="1" dirty="0" smtClean="0">
                <a:solidFill>
                  <a:srgbClr val="C00000"/>
                </a:solidFill>
                <a:latin typeface="Copperplate Gothic Bold" pitchFamily="34" charset="0"/>
              </a:rPr>
              <a:t>parecchi secoli </a:t>
            </a:r>
            <a:r>
              <a:rPr lang="it-IT" b="1" dirty="0" smtClean="0">
                <a:solidFill>
                  <a:srgbClr val="C00000"/>
                </a:solidFill>
                <a:latin typeface="Copperplate Gothic Bold" pitchFamily="34" charset="0"/>
              </a:rPr>
              <a:t>ritirandosi </a:t>
            </a:r>
            <a:r>
              <a:rPr lang="it-IT" b="1" dirty="0" smtClean="0">
                <a:solidFill>
                  <a:srgbClr val="C00000"/>
                </a:solidFill>
                <a:latin typeface="Copperplate Gothic Bold" pitchFamily="34" charset="0"/>
              </a:rPr>
              <a:t>in luoghi appartati, in montagna.  </a:t>
            </a:r>
            <a:r>
              <a:rPr lang="it-IT" b="1" dirty="0" smtClean="0">
                <a:solidFill>
                  <a:srgbClr val="C00000"/>
                </a:solidFill>
                <a:latin typeface="Copperplate Gothic Bold" pitchFamily="34" charset="0"/>
              </a:rPr>
              <a:t>Lo stesso accadde in altre zone, come le montagne africane.  </a:t>
            </a:r>
            <a:endParaRPr lang="it-IT" b="1" dirty="0">
              <a:solidFill>
                <a:srgbClr val="C00000"/>
              </a:solidFill>
              <a:latin typeface="Copperplate Gothic Bold"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448" y="0"/>
            <a:ext cx="44165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95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4279326"/>
            <a:ext cx="9129112" cy="2578674"/>
          </a:xfrm>
        </p:spPr>
        <p:txBody>
          <a:bodyPr>
            <a:normAutofit fontScale="77500" lnSpcReduction="20000"/>
          </a:bodyPr>
          <a:lstStyle/>
          <a:p>
            <a:pPr marL="0" indent="0">
              <a:buNone/>
            </a:pPr>
            <a:r>
              <a:rPr lang="it-IT" b="1" dirty="0" smtClean="0">
                <a:solidFill>
                  <a:srgbClr val="C00000"/>
                </a:solidFill>
                <a:latin typeface="Copperplate Gothic Bold" pitchFamily="34" charset="0"/>
              </a:rPr>
              <a:t>I Romani, nel corso di guerre successive, </a:t>
            </a:r>
            <a:r>
              <a:rPr lang="it-IT" b="1" dirty="0" smtClean="0">
                <a:solidFill>
                  <a:srgbClr val="C00000"/>
                </a:solidFill>
                <a:latin typeface="Copperplate Gothic Bold" pitchFamily="34" charset="0"/>
              </a:rPr>
              <a:t>sterminarono molte delle tribù alpine e montanare. Per quanto riguarda i Celti, l’ordine </a:t>
            </a:r>
            <a:r>
              <a:rPr lang="it-IT" b="1" dirty="0" smtClean="0">
                <a:solidFill>
                  <a:srgbClr val="C00000"/>
                </a:solidFill>
                <a:latin typeface="Copperplate Gothic Bold" pitchFamily="34" charset="0"/>
              </a:rPr>
              <a:t>era: un terzo subito; un terzo subito dopo; un terzo deportati. </a:t>
            </a:r>
            <a:r>
              <a:rPr lang="it-IT" b="1" dirty="0" smtClean="0">
                <a:solidFill>
                  <a:srgbClr val="C00000"/>
                </a:solidFill>
                <a:latin typeface="Copperplate Gothic Bold" pitchFamily="34" charset="0"/>
              </a:rPr>
              <a:t>L’africa settentrionale fu completamente desertificata per costruire la flotta imperiale. Le tribù dell’interno compiono occasionali sortite a spese delle città.  </a:t>
            </a:r>
            <a:endParaRPr lang="it-IT" b="1" dirty="0">
              <a:solidFill>
                <a:srgbClr val="C00000"/>
              </a:solidFill>
              <a:latin typeface="Copperplate Gothic Bold"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6" y="-62716"/>
            <a:ext cx="9164136" cy="436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8137"/>
            <a:ext cx="3621008" cy="427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3861048"/>
            <a:ext cx="2628092" cy="369332"/>
          </a:xfrm>
          <a:prstGeom prst="rect">
            <a:avLst/>
          </a:prstGeom>
          <a:noFill/>
        </p:spPr>
        <p:txBody>
          <a:bodyPr wrap="none" rtlCol="0">
            <a:spAutoFit/>
          </a:bodyPr>
          <a:lstStyle/>
          <a:p>
            <a:r>
              <a:rPr lang="it-IT" b="1" dirty="0" smtClean="0">
                <a:solidFill>
                  <a:srgbClr val="C00000"/>
                </a:solidFill>
                <a:latin typeface="Copperplate Gothic Bold" pitchFamily="34" charset="0"/>
              </a:rPr>
              <a:t>Caio Giulio Cesare</a:t>
            </a:r>
            <a:endParaRPr lang="it-IT" b="1" dirty="0">
              <a:solidFill>
                <a:srgbClr val="C00000"/>
              </a:solidFill>
              <a:latin typeface="Copperplate Gothic Bold" pitchFamily="34" charset="0"/>
            </a:endParaRPr>
          </a:p>
        </p:txBody>
      </p:sp>
      <p:sp>
        <p:nvSpPr>
          <p:cNvPr id="5" name="CasellaDiTesto 4"/>
          <p:cNvSpPr txBox="1"/>
          <p:nvPr/>
        </p:nvSpPr>
        <p:spPr>
          <a:xfrm>
            <a:off x="6453999" y="3909994"/>
            <a:ext cx="2651367" cy="369332"/>
          </a:xfrm>
          <a:prstGeom prst="rect">
            <a:avLst/>
          </a:prstGeom>
          <a:noFill/>
        </p:spPr>
        <p:txBody>
          <a:bodyPr wrap="none" rtlCol="0">
            <a:spAutoFit/>
          </a:bodyPr>
          <a:lstStyle/>
          <a:p>
            <a:r>
              <a:rPr lang="it-IT" b="1" dirty="0" smtClean="0">
                <a:solidFill>
                  <a:srgbClr val="C00000"/>
                </a:solidFill>
                <a:latin typeface="Copperplate Gothic Bold" pitchFamily="34" charset="0"/>
              </a:rPr>
              <a:t>Ottaviano Augusto</a:t>
            </a:r>
            <a:endParaRPr lang="it-IT" b="1" dirty="0">
              <a:solidFill>
                <a:srgbClr val="C00000"/>
              </a:solidFill>
              <a:latin typeface="Copperplate Gothic Bold" pitchFamily="34" charset="0"/>
            </a:endParaRPr>
          </a:p>
        </p:txBody>
      </p:sp>
      <p:sp>
        <p:nvSpPr>
          <p:cNvPr id="6" name="CasellaDiTesto 5"/>
          <p:cNvSpPr txBox="1"/>
          <p:nvPr/>
        </p:nvSpPr>
        <p:spPr>
          <a:xfrm>
            <a:off x="4553658" y="8137"/>
            <a:ext cx="954446" cy="4271189"/>
          </a:xfrm>
          <a:prstGeom prst="rect">
            <a:avLst/>
          </a:prstGeom>
          <a:solidFill>
            <a:schemeClr val="tx1"/>
          </a:solidFill>
        </p:spPr>
        <p:txBody>
          <a:bodyPr wrap="square" rtlCol="0">
            <a:spAutoFit/>
          </a:bodyPr>
          <a:lstStyle/>
          <a:p>
            <a:endParaRPr lang="it-IT" dirty="0">
              <a:solidFill>
                <a:prstClr val="black"/>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1953" y="5555833"/>
            <a:ext cx="6334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8257769" y="6522958"/>
            <a:ext cx="1061779"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269544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904"/>
            <a:ext cx="925066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3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0" y="0"/>
            <a:ext cx="9144000" cy="6863417"/>
          </a:xfrm>
          <a:prstGeom prst="rect">
            <a:avLst/>
          </a:prstGeom>
          <a:noFill/>
        </p:spPr>
        <p:txBody>
          <a:bodyPr wrap="square" rtlCol="0">
            <a:spAutoFit/>
          </a:bodyPr>
          <a:lstStyle/>
          <a:p>
            <a:r>
              <a:rPr lang="it-IT" sz="4000" b="1" dirty="0" smtClean="0">
                <a:solidFill>
                  <a:srgbClr val="C00000"/>
                </a:solidFill>
                <a:latin typeface="Copperplate Gothic Bold" pitchFamily="34" charset="0"/>
              </a:rPr>
              <a:t>La corruzione e il clientelismo dilagano ad ogni livello dell’amministrazione imperiale e fra le popolazioni urbane, che sono mantenute senza lavorare per essere usate in manovre elettorali. Con la fine delle conquiste è sempre </a:t>
            </a:r>
            <a:r>
              <a:rPr lang="it-IT" sz="4000" b="1" dirty="0" err="1" smtClean="0">
                <a:solidFill>
                  <a:srgbClr val="C00000"/>
                </a:solidFill>
                <a:latin typeface="Copperplate Gothic Bold" pitchFamily="34" charset="0"/>
              </a:rPr>
              <a:t>piu’</a:t>
            </a:r>
            <a:r>
              <a:rPr lang="it-IT" sz="4000" b="1" dirty="0" smtClean="0">
                <a:solidFill>
                  <a:srgbClr val="C00000"/>
                </a:solidFill>
                <a:latin typeface="Copperplate Gothic Bold" pitchFamily="34" charset="0"/>
              </a:rPr>
              <a:t> difficile procurarsi schiavi freschi e aumenta la pressione sulle provincie. </a:t>
            </a:r>
            <a:endParaRPr lang="it-IT" sz="4000" b="1" dirty="0">
              <a:solidFill>
                <a:srgbClr val="C00000"/>
              </a:solidFill>
              <a:latin typeface="Copperplate Gothic Bold" pitchFamily="34" charset="0"/>
            </a:endParaRPr>
          </a:p>
        </p:txBody>
      </p:sp>
    </p:spTree>
    <p:extLst>
      <p:ext uri="{BB962C8B-B14F-4D97-AF65-F5344CB8AC3E}">
        <p14:creationId xmlns:p14="http://schemas.microsoft.com/office/powerpoint/2010/main" val="28608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rgbClr val="FFC000"/>
          </a:solidFill>
          <a:ln>
            <a:noFill/>
          </a:ln>
          <a:extLst/>
        </p:spPr>
      </p:pic>
      <p:sp>
        <p:nvSpPr>
          <p:cNvPr id="5" name="Rettangolo 4"/>
          <p:cNvSpPr/>
          <p:nvPr/>
        </p:nvSpPr>
        <p:spPr>
          <a:xfrm>
            <a:off x="8201943" y="6519446"/>
            <a:ext cx="1008112" cy="338554"/>
          </a:xfrm>
          <a:prstGeom prst="rect">
            <a:avLst/>
          </a:prstGeom>
        </p:spPr>
        <p:txBody>
          <a:bodyPr wrap="square">
            <a:spAutoFit/>
          </a:bodyPr>
          <a:lstStyle/>
          <a:p>
            <a:pPr algn="ctr"/>
            <a:r>
              <a:rPr lang="it-IT" sz="800" b="1" dirty="0">
                <a:solidFill>
                  <a:srgbClr val="C00000"/>
                </a:solidFill>
                <a:latin typeface="Times New Roman" pitchFamily="18" charset="0"/>
                <a:cs typeface="Times New Roman" pitchFamily="18" charset="0"/>
              </a:rPr>
              <a:t>Michela Zucca</a:t>
            </a:r>
          </a:p>
          <a:p>
            <a:pPr algn="ctr"/>
            <a:r>
              <a:rPr lang="it-IT" sz="800" b="1" dirty="0">
                <a:solidFill>
                  <a:srgbClr val="C00000"/>
                </a:solidFill>
                <a:latin typeface="Times New Roman" pitchFamily="18" charset="0"/>
                <a:cs typeface="Times New Roman" pitchFamily="18" charset="0"/>
              </a:rPr>
              <a:t>Servizi culturali</a:t>
            </a:r>
          </a:p>
        </p:txBody>
      </p:sp>
      <p:sp>
        <p:nvSpPr>
          <p:cNvPr id="6" name="CasellaDiTesto 5"/>
          <p:cNvSpPr txBox="1"/>
          <p:nvPr/>
        </p:nvSpPr>
        <p:spPr>
          <a:xfrm>
            <a:off x="-20291" y="4509120"/>
            <a:ext cx="9230345" cy="707886"/>
          </a:xfrm>
          <a:prstGeom prst="rect">
            <a:avLst/>
          </a:prstGeom>
          <a:noFill/>
        </p:spPr>
        <p:txBody>
          <a:bodyPr wrap="square" rtlCol="0">
            <a:spAutoFit/>
          </a:bodyPr>
          <a:lstStyle/>
          <a:p>
            <a:r>
              <a:rPr lang="it-IT" sz="4000" b="1" dirty="0" smtClean="0">
                <a:solidFill>
                  <a:srgbClr val="C00000"/>
                </a:solidFill>
                <a:latin typeface="Copperplate Gothic Bold" pitchFamily="34" charset="0"/>
              </a:rPr>
              <a:t>. </a:t>
            </a:r>
            <a:endParaRPr lang="it-IT" sz="4000" b="1" dirty="0">
              <a:solidFill>
                <a:srgbClr val="C00000"/>
              </a:solidFill>
              <a:latin typeface="Copperplate Gothic Bold"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 y="0"/>
            <a:ext cx="9175536" cy="531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 y="3786848"/>
            <a:ext cx="9210054" cy="3046988"/>
          </a:xfrm>
          <a:prstGeom prst="rect">
            <a:avLst/>
          </a:prstGeom>
        </p:spPr>
        <p:txBody>
          <a:bodyPr wrap="square">
            <a:spAutoFit/>
          </a:bodyPr>
          <a:lstStyle/>
          <a:p>
            <a:r>
              <a:rPr lang="it-IT" sz="3200" b="1" dirty="0" smtClean="0">
                <a:solidFill>
                  <a:srgbClr val="C00000"/>
                </a:solidFill>
                <a:latin typeface="Copperplate Gothic Bold" pitchFamily="34" charset="0"/>
              </a:rPr>
              <a:t>In Africa settentrionale la protesta delle popolazioni montanare assume una valenza religiosa attraverso il rifiuto dei </a:t>
            </a:r>
            <a:r>
              <a:rPr lang="it-IT" sz="3200" b="1" i="1" dirty="0" err="1" smtClean="0">
                <a:solidFill>
                  <a:srgbClr val="C00000"/>
                </a:solidFill>
                <a:latin typeface="Copperplate Gothic Bold" pitchFamily="34" charset="0"/>
              </a:rPr>
              <a:t>traditores</a:t>
            </a:r>
            <a:r>
              <a:rPr lang="it-IT" sz="3200" b="1" dirty="0" smtClean="0">
                <a:solidFill>
                  <a:srgbClr val="C00000"/>
                </a:solidFill>
                <a:latin typeface="Copperplate Gothic Bold" pitchFamily="34" charset="0"/>
              </a:rPr>
              <a:t>, coloro che si erano piegati all’autorità imperiale</a:t>
            </a:r>
          </a:p>
          <a:p>
            <a:r>
              <a:rPr lang="it-IT" sz="3200" b="1" dirty="0" smtClean="0">
                <a:solidFill>
                  <a:srgbClr val="C00000"/>
                </a:solidFill>
                <a:latin typeface="Copperplate Gothic Bold" pitchFamily="34" charset="0"/>
              </a:rPr>
              <a:t>E avevano consegnato i testi sacri.   </a:t>
            </a:r>
            <a:endParaRPr lang="it-IT" dirty="0"/>
          </a:p>
        </p:txBody>
      </p:sp>
    </p:spTree>
    <p:extLst>
      <p:ext uri="{BB962C8B-B14F-4D97-AF65-F5344CB8AC3E}">
        <p14:creationId xmlns:p14="http://schemas.microsoft.com/office/powerpoint/2010/main" val="122924180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1617</TotalTime>
  <Words>2055</Words>
  <Application>Microsoft Office PowerPoint</Application>
  <PresentationFormat>Presentazione su schermo (4:3)</PresentationFormat>
  <Paragraphs>141</Paragraphs>
  <Slides>33</Slides>
  <Notes>0</Notes>
  <HiddenSlides>0</HiddenSlides>
  <MMClips>0</MMClips>
  <ScaleCrop>false</ScaleCrop>
  <HeadingPairs>
    <vt:vector size="4" baseType="variant">
      <vt:variant>
        <vt:lpstr>Tema</vt:lpstr>
      </vt:variant>
      <vt:variant>
        <vt:i4>1</vt:i4>
      </vt:variant>
      <vt:variant>
        <vt:lpstr>Titoli diapositive</vt:lpstr>
      </vt:variant>
      <vt:variant>
        <vt:i4>33</vt:i4>
      </vt:variant>
    </vt:vector>
  </HeadingPairs>
  <TitlesOfParts>
    <vt:vector size="34" baseType="lpstr">
      <vt:lpstr>Tema di Office</vt:lpstr>
      <vt:lpstr>     BAGAUDI  E  CIRCONCELLIONI:  RIVOLTE ANTICHE CANCELLATE  DAI LIBRI DI STORIA  Michela Zucca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GRAZIE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71</cp:revision>
  <dcterms:created xsi:type="dcterms:W3CDTF">2012-04-30T17:35:22Z</dcterms:created>
  <dcterms:modified xsi:type="dcterms:W3CDTF">2012-12-18T23:43:01Z</dcterms:modified>
</cp:coreProperties>
</file>