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303" r:id="rId3"/>
    <p:sldId id="284" r:id="rId4"/>
    <p:sldId id="314" r:id="rId5"/>
    <p:sldId id="288" r:id="rId6"/>
    <p:sldId id="289" r:id="rId7"/>
    <p:sldId id="257" r:id="rId8"/>
    <p:sldId id="295" r:id="rId9"/>
    <p:sldId id="296" r:id="rId10"/>
    <p:sldId id="300" r:id="rId11"/>
    <p:sldId id="321" r:id="rId12"/>
    <p:sldId id="319" r:id="rId13"/>
    <p:sldId id="331" r:id="rId14"/>
    <p:sldId id="360" r:id="rId15"/>
    <p:sldId id="309" r:id="rId16"/>
    <p:sldId id="307" r:id="rId17"/>
    <p:sldId id="336" r:id="rId18"/>
    <p:sldId id="301" r:id="rId19"/>
    <p:sldId id="304" r:id="rId20"/>
    <p:sldId id="311" r:id="rId21"/>
    <p:sldId id="317" r:id="rId22"/>
    <p:sldId id="325" r:id="rId23"/>
    <p:sldId id="326" r:id="rId24"/>
    <p:sldId id="332" r:id="rId25"/>
    <p:sldId id="334" r:id="rId26"/>
    <p:sldId id="318" r:id="rId27"/>
    <p:sldId id="327" r:id="rId28"/>
    <p:sldId id="358" r:id="rId29"/>
    <p:sldId id="328" r:id="rId30"/>
    <p:sldId id="337" r:id="rId31"/>
    <p:sldId id="338" r:id="rId32"/>
    <p:sldId id="350" r:id="rId33"/>
    <p:sldId id="344" r:id="rId34"/>
    <p:sldId id="345" r:id="rId35"/>
    <p:sldId id="340" r:id="rId36"/>
    <p:sldId id="339" r:id="rId37"/>
    <p:sldId id="357" r:id="rId38"/>
    <p:sldId id="359" r:id="rId39"/>
    <p:sldId id="347" r:id="rId40"/>
    <p:sldId id="352" r:id="rId41"/>
    <p:sldId id="348" r:id="rId42"/>
    <p:sldId id="258" r:id="rId43"/>
    <p:sldId id="355" r:id="rId44"/>
    <p:sldId id="356" r:id="rId45"/>
    <p:sldId id="346" r:id="rId46"/>
    <p:sldId id="297" r:id="rId47"/>
    <p:sldId id="361" r:id="rId48"/>
    <p:sldId id="363" r:id="rId49"/>
    <p:sldId id="362" r:id="rId50"/>
    <p:sldId id="365" r:id="rId51"/>
    <p:sldId id="364" r:id="rId52"/>
    <p:sldId id="366" r:id="rId53"/>
    <p:sldId id="367" r:id="rId54"/>
    <p:sldId id="371" r:id="rId55"/>
    <p:sldId id="368" r:id="rId56"/>
    <p:sldId id="372" r:id="rId57"/>
    <p:sldId id="320" r:id="rId5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800000"/>
    <a:srgbClr val="66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90979" autoAdjust="0"/>
  </p:normalViewPr>
  <p:slideViewPr>
    <p:cSldViewPr>
      <p:cViewPr varScale="1">
        <p:scale>
          <a:sx n="77" d="100"/>
          <a:sy n="77" d="100"/>
        </p:scale>
        <p:origin x="-331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E34C8-82B1-4DF4-ADC6-F67A6E040D3C}" type="datetimeFigureOut">
              <a:rPr lang="it-IT" smtClean="0"/>
              <a:t>07/01/2013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E21C7-2DF4-4396-B141-E160EEE575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44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E21C7-2DF4-4396-B141-E160EEE575DF}" type="slidenum">
              <a:rPr lang="it-IT" smtClean="0">
                <a:solidFill>
                  <a:prstClr val="black"/>
                </a:solidFill>
              </a:rPr>
              <a:pPr/>
              <a:t>22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81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E21C7-2DF4-4396-B141-E160EEE575DF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3601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0257-A58C-4D8B-8BB9-BC3F43C73DCC}" type="datetimeFigureOut">
              <a:rPr lang="it-IT" smtClean="0"/>
              <a:t>07/01/2013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2F27-83D0-4B41-80FB-FB1E946E56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14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0257-A58C-4D8B-8BB9-BC3F43C73DCC}" type="datetimeFigureOut">
              <a:rPr lang="it-IT" smtClean="0"/>
              <a:t>07/01/2013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2F27-83D0-4B41-80FB-FB1E946E56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145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0257-A58C-4D8B-8BB9-BC3F43C73DCC}" type="datetimeFigureOut">
              <a:rPr lang="it-IT" smtClean="0"/>
              <a:t>07/01/2013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2F27-83D0-4B41-80FB-FB1E946E56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806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0257-A58C-4D8B-8BB9-BC3F43C73DCC}" type="datetimeFigureOut">
              <a:rPr lang="it-IT" smtClean="0"/>
              <a:t>07/01/2013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2F27-83D0-4B41-80FB-FB1E946E56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727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0257-A58C-4D8B-8BB9-BC3F43C73DCC}" type="datetimeFigureOut">
              <a:rPr lang="it-IT" smtClean="0"/>
              <a:t>07/01/2013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2F27-83D0-4B41-80FB-FB1E946E56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8262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0257-A58C-4D8B-8BB9-BC3F43C73DCC}" type="datetimeFigureOut">
              <a:rPr lang="it-IT" smtClean="0"/>
              <a:t>07/01/2013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2F27-83D0-4B41-80FB-FB1E946E56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0414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0257-A58C-4D8B-8BB9-BC3F43C73DCC}" type="datetimeFigureOut">
              <a:rPr lang="it-IT" smtClean="0"/>
              <a:t>07/01/2013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2F27-83D0-4B41-80FB-FB1E946E56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914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0257-A58C-4D8B-8BB9-BC3F43C73DCC}" type="datetimeFigureOut">
              <a:rPr lang="it-IT" smtClean="0"/>
              <a:t>07/01/2013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2F27-83D0-4B41-80FB-FB1E946E56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612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0257-A58C-4D8B-8BB9-BC3F43C73DCC}" type="datetimeFigureOut">
              <a:rPr lang="it-IT" smtClean="0"/>
              <a:t>07/01/2013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2F27-83D0-4B41-80FB-FB1E946E56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157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0257-A58C-4D8B-8BB9-BC3F43C73DCC}" type="datetimeFigureOut">
              <a:rPr lang="it-IT" smtClean="0"/>
              <a:t>07/01/2013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2F27-83D0-4B41-80FB-FB1E946E56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474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0257-A58C-4D8B-8BB9-BC3F43C73DCC}" type="datetimeFigureOut">
              <a:rPr lang="it-IT" smtClean="0"/>
              <a:t>07/01/2013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2F27-83D0-4B41-80FB-FB1E946E56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0002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20257-A58C-4D8B-8BB9-BC3F43C73DCC}" type="datetimeFigureOut">
              <a:rPr lang="it-IT" smtClean="0"/>
              <a:t>07/01/2013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E2F27-83D0-4B41-80FB-FB1E946E56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14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07504" y="1570534"/>
            <a:ext cx="901352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8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LE API: </a:t>
            </a:r>
          </a:p>
          <a:p>
            <a:pPr algn="ctr"/>
            <a:r>
              <a:rPr lang="it-IT" sz="5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OPERAIE AL SERVIZIO </a:t>
            </a:r>
          </a:p>
          <a:p>
            <a:pPr algn="ctr"/>
            <a:r>
              <a:rPr lang="it-IT" sz="5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DI UNA VITA PIU’ DOLCE</a:t>
            </a:r>
            <a:r>
              <a:rPr lang="it-IT" sz="36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it-IT" sz="36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5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7331" y="23836"/>
            <a:ext cx="9013529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	Una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delle fonti principali che ci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		documenta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l'alta considerazione in cui era tenuto il miele nell'antichità è senza dubbio la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Bibbia: nel giardino dell’Eden scorrono fiumi di latte e di miele. .</a:t>
            </a:r>
            <a:endParaRPr lang="it-IT" sz="32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 Sumeri ci hanno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tramandato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diverse ricette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in cui l'elemento base è il miele (creme di bellezza fatte con argilla, acqua, miele, olio di cedro).</a:t>
            </a:r>
          </a:p>
          <a:p>
            <a:pPr algn="ctr"/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letteratura babilonese è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ricca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di citazioni sul miele, da cui sappiamo che esso era molto usato in medicina e in cucina; per esempio per preparare focaccine di farina, sesamo, datteri e miele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In ogni modo, non era un cibo quotidiano </a:t>
            </a:r>
          </a:p>
          <a:p>
            <a:pPr algn="ctr"/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ed era prerogativa dei ceti alti.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76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804248" y="23836"/>
            <a:ext cx="237532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Il miele è il dono tradizionale ebraico per il nuovo anno, assieme alle mele. Fra gli Ebrei il miele si tiene in un vaso speciale bo. 	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30875"/>
            <a:ext cx="7008337" cy="690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07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7331" y="23836"/>
            <a:ext cx="901352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                        Il Codice </a:t>
            </a:r>
            <a:r>
              <a:rPr lang="it-IT" sz="36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di Hammurabi </a:t>
            </a:r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             		(</a:t>
            </a:r>
            <a:r>
              <a:rPr lang="it-IT" sz="36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1792-1750 a.C.) riporta addirittura, tra i delitti per cui erano previste pene severe, lo svuotamento di un'arnia del miele contenuto, dal che possiamo facilmente dedurre che i Babilonesi non si limitavano più allo ricerca del miele selvatico, ma già praticavano l'apicoltura</a:t>
            </a:r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Il miele era così importante perché era l’unico dolcificante  dell’antichità: e uno dei pochi conservanti alimentari. 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1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109184" y="23836"/>
            <a:ext cx="3961676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Assiri </a:t>
            </a:r>
            <a:r>
              <a:rPr lang="it-IT" sz="36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Babilonesi </a:t>
            </a:r>
            <a:r>
              <a:rPr lang="it-IT" sz="36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usavano il miele per le affezioni che colpivano epidermide, occhi, genitali, apparato digerente e trattavano i corpi dei defunti con la cera d'api e con lo stesso miele. </a:t>
            </a:r>
          </a:p>
          <a:p>
            <a:r>
              <a:rPr lang="it-IT" sz="3600" dirty="0" smtClean="0">
                <a:solidFill>
                  <a:prstClr val="black"/>
                </a:solidFill>
                <a:latin typeface="Comic Sans MS"/>
              </a:rPr>
              <a:t>		</a:t>
            </a:r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it-IT" sz="3600" b="1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03" y="-12779"/>
            <a:ext cx="51450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47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6057632"/>
            <a:ext cx="90117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Le arnie in paglia furono costruite per secoli.  </a:t>
            </a:r>
            <a:endParaRPr lang="it-IT" sz="34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" y="-21121"/>
            <a:ext cx="9146223" cy="604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85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27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653874" y="23836"/>
            <a:ext cx="34169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Circa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4.000 anni fa,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Babilonia, c'era l'usanza per cui, per un intero mese dopo il matrimonio, il padre della sposa forniva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al genero tutto l’idromele</a:t>
            </a:r>
            <a:endParaRPr lang="it-IT" sz="32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5673443" cy="462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-79650" y="4584789"/>
            <a:ext cx="90913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che riusciva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 bere. Essendo l'idromele una bevanda ricavata dal miele ed essendo a quei tempi il calendario basato sulle fasi lunari, quel periodo fu denominato mese di miele o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luna di miele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it-IT" sz="28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it-IT" sz="28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88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7331" y="23836"/>
            <a:ext cx="9013529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latin typeface="Comic Sans MS"/>
              </a:rPr>
              <a:t>			</a:t>
            </a:r>
            <a:r>
              <a:rPr lang="it-IT" sz="4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Gli Ittiti </a:t>
            </a:r>
            <a:r>
              <a:rPr lang="it-IT" sz="4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ci </a:t>
            </a:r>
            <a:r>
              <a:rPr lang="it-IT" sz="4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hanno 					tramandato</a:t>
            </a:r>
            <a:r>
              <a:rPr lang="it-IT" sz="4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, in caratteri </a:t>
            </a:r>
            <a:r>
              <a:rPr lang="it-IT" sz="4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		cuneiformi </a:t>
            </a:r>
            <a:r>
              <a:rPr lang="it-IT" sz="4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incisi su tavolette d'argilla, notizie fondamentali sul miele.</a:t>
            </a:r>
          </a:p>
          <a:p>
            <a:r>
              <a:rPr lang="it-IT" sz="4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In particolare, dobbiamo a loro il termine che, dopo rielaborazioni successive, ancor oggi usiamo per definire questo alimento; in ittita, lingua indoeuropea del gruppo anatolico, si parla per la prima volta di "</a:t>
            </a:r>
            <a:r>
              <a:rPr lang="it-IT" sz="4000" b="1" i="1" dirty="0" err="1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melit</a:t>
            </a:r>
            <a:r>
              <a:rPr lang="it-IT" sz="4000" b="1" i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".</a:t>
            </a:r>
            <a:endParaRPr lang="it-IT" sz="40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52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660232" y="23836"/>
            <a:ext cx="2483768" cy="787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L’ape era il simbolo della </a:t>
            </a:r>
            <a:r>
              <a:rPr lang="it-IT" sz="2000" b="1" dirty="0" err="1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Potnia</a:t>
            </a:r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, la Dea suprema minoica e micenea, la «Pura Madre Ape». Le sue sacerdotesse ricevevano il nome di «Melissa»(ape</a:t>
            </a:r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), così come  le donne  </a:t>
            </a:r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consacrate ad Artemide, dea nera della foresta, e a Demetra, dea nera </a:t>
            </a:r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dell’agricoltura». Anche l’oracolo </a:t>
            </a:r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di </a:t>
            </a:r>
            <a:endParaRPr lang="it-IT" sz="2000" b="1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000" b="1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Delphi</a:t>
            </a:r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è un’«</a:t>
            </a:r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ape» e mantiene quel nome anche quando </a:t>
            </a:r>
            <a:endParaRPr lang="it-IT" sz="2000" b="1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Apollo </a:t>
            </a:r>
          </a:p>
          <a:p>
            <a:pPr algn="ctr"/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prende</a:t>
            </a:r>
          </a:p>
          <a:p>
            <a:pPr algn="ctr"/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il suo posto. </a:t>
            </a:r>
          </a:p>
          <a:p>
            <a:pPr algn="ctr"/>
            <a:r>
              <a:rPr lang="it-IT" sz="3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it-IT" sz="30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2965"/>
            <a:ext cx="68707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20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7331" y="23836"/>
            <a:ext cx="9013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861373" y="-10168"/>
            <a:ext cx="420948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Il costume stesso delle donne cretesi, a balze gialle e nere, con la vita molto stretta e i seni scoperti, presenta sconcertanti somiglianze con la struttura e i colori delle api.</a:t>
            </a:r>
            <a:endParaRPr lang="it-IT" sz="40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35698"/>
            <a:ext cx="4880942" cy="690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76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7331" y="23836"/>
            <a:ext cx="9013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98"/>
            <a:ext cx="915708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0" y="6254216"/>
            <a:ext cx="7969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Danza delle api. A Creta e nell’antica Europa, l’ape simboleggia la Dea Madre. </a:t>
            </a:r>
          </a:p>
          <a:p>
            <a:r>
              <a:rPr lang="it-IT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Attribuzione  di </a:t>
            </a:r>
            <a:r>
              <a:rPr lang="it-IT" b="1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Marija</a:t>
            </a:r>
            <a:r>
              <a:rPr lang="it-IT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Gimbutas</a:t>
            </a:r>
            <a:r>
              <a:rPr lang="it-IT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it-IT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28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569984" y="0"/>
            <a:ext cx="357087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Ape fossilizzata nell’ambra 100 milioni di anni. Prima erano più grandi…… </a:t>
            </a:r>
            <a:r>
              <a:rPr lang="it-IT" sz="36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it-IT" sz="36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0"/>
            <a:ext cx="5596458" cy="692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77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921739" y="23836"/>
            <a:ext cx="4149121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 Greci, perlomeno fino ad Aristotele, </a:t>
            </a:r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dovevano praticare  l'apicoltura </a:t>
            </a:r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se, come ci narra il grande filosofo nelle sue opere dedicate alla vita degli animali, </a:t>
            </a:r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ritenevano </a:t>
            </a:r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che il nettare </a:t>
            </a:r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cadesse </a:t>
            </a:r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dal cielo</a:t>
            </a:r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Sono state rinvenute numerose arnie in terracotta che testimoniano l’allevamento delle api.  </a:t>
            </a:r>
            <a:endParaRPr lang="it-IT" sz="20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Omero parla </a:t>
            </a:r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della raccolta del miele selvatico e della sua conservazione in anfore; </a:t>
            </a:r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Pitagora </a:t>
            </a:r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esortava i propri seguaci a cibarsi di pane e miele, garantendo loro lunga vita.</a:t>
            </a:r>
          </a:p>
          <a:p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Per </a:t>
            </a:r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 Greci il miele ebbe anche una funzione religiosa </a:t>
            </a:r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fondamentale: , lo consideravano </a:t>
            </a:r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"cibo degli dei", e rappresentava quindi una  delle offerte  fondamentali tributate </a:t>
            </a:r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alle divinità,  </a:t>
            </a:r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una componente </a:t>
            </a:r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costante </a:t>
            </a:r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delle cerimonie religiose e nella preparazione di cibi </a:t>
            </a:r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rituali.</a:t>
            </a:r>
            <a:endParaRPr lang="it-IT" sz="40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3600" dirty="0" smtClean="0">
                <a:solidFill>
                  <a:prstClr val="black"/>
                </a:solidFill>
                <a:latin typeface="Comic Sans MS"/>
              </a:rPr>
              <a:t>		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55761" y="886020"/>
            <a:ext cx="6862452" cy="511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52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7331" y="23836"/>
            <a:ext cx="9013529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prstClr val="black"/>
                </a:solidFill>
                <a:latin typeface="Comic Sans MS"/>
              </a:rPr>
              <a:t>			</a:t>
            </a:r>
            <a:r>
              <a:rPr lang="it-IT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 Romani tennero il miele nella massima </a:t>
            </a:r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			considerazione</a:t>
            </a:r>
            <a:r>
              <a:rPr lang="it-IT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La richiesta del miele </a:t>
            </a:r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			eccedeva </a:t>
            </a:r>
            <a:r>
              <a:rPr lang="it-IT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la  produzione tanto </a:t>
            </a:r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che  importarono </a:t>
            </a:r>
            <a:r>
              <a:rPr lang="it-IT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il miele e altri prodotti delle api (in particolare la cera, utilizzata moltissimo come isolante, per l'illuminazione, per la costruzione delle tavolette su cui scrivere, per impermeabilizzare e cosi via) da Creta, Cipro, Spagna e Malta, il cui nome originale, </a:t>
            </a:r>
            <a:r>
              <a:rPr lang="it-IT" sz="2400" b="1" dirty="0" err="1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Meilat</a:t>
            </a:r>
            <a:r>
              <a:rPr lang="it-IT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, pare che significhi appunto “terra del miele”.</a:t>
            </a:r>
          </a:p>
          <a:p>
            <a:r>
              <a:rPr lang="it-IT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 Romani utilizzarono grandemente il </a:t>
            </a:r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miele nell'alimentazione </a:t>
            </a:r>
            <a:r>
              <a:rPr lang="it-IT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e per la preparazione del vino di </a:t>
            </a:r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miele, </a:t>
            </a:r>
            <a:r>
              <a:rPr lang="it-IT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della birra di miele, come conservante alimentare, per la preparazione di numerosissime </a:t>
            </a:r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salse </a:t>
            </a:r>
            <a:r>
              <a:rPr lang="it-IT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agrodolci, per i dolci.   	</a:t>
            </a:r>
          </a:p>
          <a:p>
            <a:r>
              <a:rPr lang="it-IT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L'uso medicinale </a:t>
            </a:r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rimane comunque il </a:t>
            </a:r>
            <a:r>
              <a:rPr lang="it-IT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più diffuso, per curare ma anche per prevenire le malattie. Basti, per tutte, la frase che era solito ripetere il longevo imperatore Ottaviano Augusto a chi gli chiedeva il segreto della sua lunga vita: "miele dentro e olio  fuori". I Romani ci hanno tramandato moltissime conoscenze </a:t>
            </a:r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sulle api. Diversi poeti dedicano poesie alle api e all’apicoltura. 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83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544"/>
            <a:ext cx="9143999" cy="714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06042" y="6159549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Virgilio illustra a Mecenate l'apicoltura. Da </a:t>
            </a:r>
            <a:r>
              <a:rPr lang="it-IT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Verg</a:t>
            </a:r>
            <a:r>
              <a:rPr lang="it-IT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., Opera, </a:t>
            </a:r>
            <a:r>
              <a:rPr lang="it-IT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Lugduni</a:t>
            </a:r>
            <a:r>
              <a:rPr lang="it-IT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1529 (in </a:t>
            </a:r>
            <a:r>
              <a:rPr lang="it-IT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Typographaria</a:t>
            </a:r>
            <a:r>
              <a:rPr lang="it-IT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Officina Ioannis Crespini)</a:t>
            </a:r>
          </a:p>
        </p:txBody>
      </p:sp>
    </p:spTree>
    <p:extLst>
      <p:ext uri="{BB962C8B-B14F-4D97-AF65-F5344CB8AC3E}">
        <p14:creationId xmlns:p14="http://schemas.microsoft.com/office/powerpoint/2010/main" val="193257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7331" y="23836"/>
            <a:ext cx="9013529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prstClr val="black"/>
                </a:solidFill>
                <a:latin typeface="Comic Sans MS"/>
              </a:rPr>
              <a:t>			</a:t>
            </a:r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it-IT" sz="3600" dirty="0" smtClean="0"/>
              <a:t>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Già dall'antichità gli uomini cominciarono ad offrire alle api degli alloggi artificiali.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Ogni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popolo ha sviluppato il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proprio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modo di costruire le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arnie.  Talvolta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venivano usati anche oggetti costruiti per altri utilizzi e adattati poi allo scopo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dell'apicoltura, come i vasi di  terracotta rovesciata fra i Greci.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Si usavano cesti, perché questi assomigliano alle abitazioni naturali all'interno di cavità negli alberi. Questi primi apicoltori dovevano tagliare i favi a pezzi per estrarli. La distruzione del favo era però inevitabile, perché si aveva bisogno anche della cera non solo del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miele. </a:t>
            </a:r>
            <a:endParaRPr lang="it-IT" sz="3600" b="1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54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7331" y="23836"/>
            <a:ext cx="9013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prstClr val="black"/>
                </a:solidFill>
                <a:latin typeface="Comic Sans MS"/>
              </a:rPr>
              <a:t>			</a:t>
            </a:r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it-IT" sz="3600" b="1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4"/>
            <a:ext cx="9163569" cy="607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-30570" y="6073545"/>
            <a:ext cx="9189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Maison </a:t>
            </a:r>
            <a:r>
              <a:rPr lang="it-IT" sz="2000" b="1" dirty="0" err="1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des</a:t>
            </a:r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b="1" dirty="0" err="1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abeilles</a:t>
            </a:r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, Casa delle api, </a:t>
            </a:r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sz="2000" b="1" dirty="0" err="1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Brigue</a:t>
            </a:r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, alta Val </a:t>
            </a:r>
            <a:r>
              <a:rPr lang="it-IT" sz="2000" b="1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Roya</a:t>
            </a:r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, Francia</a:t>
            </a:r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Un antichissimo sistema di </a:t>
            </a:r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apicoltura. </a:t>
            </a:r>
            <a:r>
              <a:rPr lang="it-IT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Uno sciame dentro un tronco d'albero cavo. </a:t>
            </a:r>
          </a:p>
        </p:txBody>
      </p:sp>
    </p:spTree>
    <p:extLst>
      <p:ext uri="{BB962C8B-B14F-4D97-AF65-F5344CB8AC3E}">
        <p14:creationId xmlns:p14="http://schemas.microsoft.com/office/powerpoint/2010/main" val="127468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219826" y="-31841"/>
            <a:ext cx="2851033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8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Germani, Slavi e Celti, </a:t>
            </a:r>
            <a:r>
              <a:rPr lang="it-IT" sz="28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popoli della foresta</a:t>
            </a:r>
            <a:r>
              <a:rPr lang="it-IT" sz="28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, praticavano l’apicoltura direttamente </a:t>
            </a:r>
            <a:r>
              <a:rPr lang="it-IT" sz="28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sugli alberi. </a:t>
            </a:r>
            <a:r>
              <a:rPr lang="it-IT" sz="28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Fra i Lapponi </a:t>
            </a:r>
            <a:r>
              <a:rPr lang="it-IT" sz="2800" b="1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ill</a:t>
            </a:r>
            <a:r>
              <a:rPr lang="it-IT" sz="28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cacciatore di miele in foresta è attivo fino al XX secolo. Miele e cera sono prodotti  che he si traducono </a:t>
            </a:r>
          </a:p>
          <a:p>
            <a:r>
              <a:rPr lang="it-IT" sz="28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in denaro cash.   </a:t>
            </a:r>
            <a:endParaRPr lang="it-IT" sz="40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19295"/>
            <a:ext cx="6239396" cy="688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45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7331" y="23836"/>
            <a:ext cx="9013529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prstClr val="black"/>
                </a:solidFill>
                <a:latin typeface="Comic Sans MS"/>
              </a:rPr>
              <a:t>			</a:t>
            </a:r>
            <a:r>
              <a:rPr lang="it-IT" sz="3600" dirty="0">
                <a:solidFill>
                  <a:prstClr val="black"/>
                </a:solidFill>
                <a:latin typeface="Comic Sans MS"/>
              </a:rPr>
              <a:t>  </a:t>
            </a:r>
            <a:r>
              <a:rPr lang="it-IT" sz="4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it-IT" sz="4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Franchi e poi </a:t>
            </a:r>
            <a:r>
              <a:rPr lang="it-IT" sz="4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 Merovingi, si dedicavano ampiamente all'apicoltura e tennero in massima considerazione le api: in molte sepolture </a:t>
            </a:r>
            <a:r>
              <a:rPr lang="it-IT" sz="4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reali </a:t>
            </a:r>
            <a:r>
              <a:rPr lang="it-IT" sz="4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sono stati trovati </a:t>
            </a:r>
            <a:r>
              <a:rPr lang="it-IT" sz="4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resti </a:t>
            </a:r>
            <a:r>
              <a:rPr lang="it-IT" sz="4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di dolci a base di miele, anfore contenenti il prezioso dolcificante, che veniva </a:t>
            </a:r>
            <a:r>
              <a:rPr lang="it-IT" sz="4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anche </a:t>
            </a:r>
            <a:r>
              <a:rPr lang="it-IT" sz="4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come merce di scambio e come forma di pagamento.</a:t>
            </a:r>
          </a:p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6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7331" y="23836"/>
            <a:ext cx="90135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prstClr val="black"/>
                </a:solidFill>
                <a:latin typeface="Comic Sans MS"/>
              </a:rPr>
              <a:t>			</a:t>
            </a:r>
            <a:r>
              <a:rPr lang="it-IT" sz="4000" b="1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".</a:t>
            </a:r>
            <a:endParaRPr lang="it-IT" sz="40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03" y="9124"/>
            <a:ext cx="6264387" cy="686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156176" y="25864"/>
            <a:ext cx="298782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Spesso le api nel Medio Evo sono rappresentate assieme ad una donna: da ciò si può desumere che esistessero molte apicoltrici</a:t>
            </a:r>
            <a:r>
              <a:rPr lang="it-IT" dirty="0" smtClean="0"/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738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7331" y="23836"/>
            <a:ext cx="90135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prstClr val="black"/>
                </a:solidFill>
                <a:latin typeface="Comic Sans MS"/>
              </a:rPr>
              <a:t>			</a:t>
            </a:r>
            <a:r>
              <a:rPr lang="it-IT" sz="4000" b="1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".</a:t>
            </a:r>
            <a:endParaRPr lang="it-IT" sz="40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19570" y="6226909"/>
            <a:ext cx="919914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5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Il miele è considerato afrodisiaco e rinforzante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67" y="-2257"/>
            <a:ext cx="9205743" cy="6287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72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7331" y="23836"/>
            <a:ext cx="9013529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prstClr val="black"/>
                </a:solidFill>
                <a:latin typeface="Comic Sans MS"/>
              </a:rPr>
              <a:t>			</a:t>
            </a:r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it-IT" sz="2400" dirty="0"/>
              <a:t> </a:t>
            </a:r>
            <a:r>
              <a:rPr lang="it-IT" sz="5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L'attenzione di Carlo Magno alla cura delle terre a lui sottoposte giunse fino a stabilire l'obbligo che in ogni podere lavorasse anche un apicoltore, con il compito di badare alle api e preparare miele e </a:t>
            </a:r>
            <a:r>
              <a:rPr lang="it-IT" sz="5400" b="1" dirty="0" err="1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idromiele</a:t>
            </a:r>
            <a:r>
              <a:rPr lang="it-IT" sz="5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1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7190"/>
            <a:ext cx="4632423" cy="684081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Bicorp</a:t>
            </a:r>
            <a:r>
              <a:rPr lang="it-I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Valencia, 6000. a.C.</a:t>
            </a:r>
          </a:p>
          <a:p>
            <a:pPr marL="0" indent="0">
              <a:buNone/>
            </a:pPr>
            <a:endParaRPr lang="it-IT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it-IT" sz="3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E’ la più antica rappresentazione della raccolta del miele oggi conosciuta.</a:t>
            </a:r>
          </a:p>
          <a:p>
            <a:pPr marL="0" indent="0">
              <a:buNone/>
            </a:pPr>
            <a:r>
              <a:rPr lang="it-IT" sz="3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Un personaggio che sembra di sesso femminile si arrampica per una parete di roccia con una tecnica simile alla corda doppia (qui è tripla), e svuota di miele un favo insediato in una cavità della scarpata. </a:t>
            </a:r>
          </a:p>
          <a:p>
            <a:pPr marL="0" indent="0">
              <a:buNone/>
            </a:pPr>
            <a:r>
              <a:rPr lang="it-IT" sz="3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una mano tiene il recipiente per il miele. </a:t>
            </a:r>
          </a:p>
          <a:p>
            <a:pPr marL="0" indent="0">
              <a:buNone/>
            </a:pPr>
            <a:r>
              <a:rPr lang="it-IT" sz="3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Le api sono molto più grandi di quelle odierne; ma non pare  siano ritratte in maniera aggressiva. </a:t>
            </a:r>
          </a:p>
          <a:p>
            <a:pPr marL="0" indent="0">
              <a:buNone/>
            </a:pPr>
            <a:r>
              <a:rPr lang="it-IT" sz="3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 certo si sa che l’uomo utilizza il miele da 12.000 anni. </a:t>
            </a:r>
          </a:p>
          <a:p>
            <a:pPr marL="0" indent="0">
              <a:buNone/>
            </a:pPr>
            <a:endParaRPr lang="it-IT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smtClean="0"/>
              <a:t> </a:t>
            </a:r>
            <a:endParaRPr lang="it-IT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928" y="0"/>
            <a:ext cx="44040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68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7331" y="23836"/>
            <a:ext cx="9013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prstClr val="black"/>
                </a:solidFill>
                <a:latin typeface="Comic Sans MS"/>
              </a:rPr>
              <a:t>			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1" y="-2257"/>
            <a:ext cx="9160497" cy="549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0" y="5492879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L’allevamento delle api era condotto dai contadini, ma gestito dal feudatario, che pretendeva una grossa parte di miele e di cera che poteva vendere e commercializzare, creando un’entrata monetaria difficilmente realizzabile con altri prodotti in un’economia di sussistenza come quella medioevale.  </a:t>
            </a:r>
            <a:endParaRPr lang="it-IT" sz="20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60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657143" y="23836"/>
            <a:ext cx="4413717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Per questa ragione, nelle zone in cui è forte la pressione signorile, i contadini allevano le api di nascosto, bucando gli alberi (che non sono gravati da diritto di suolo) e spesso  provocano la morte della pianta oltre che dell’alveare.  </a:t>
            </a:r>
            <a:r>
              <a:rPr lang="it-IT" sz="3600" dirty="0" smtClean="0">
                <a:solidFill>
                  <a:prstClr val="black"/>
                </a:solidFill>
                <a:latin typeface="Comic Sans MS"/>
              </a:rPr>
              <a:t>			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06" y="-10647"/>
            <a:ext cx="4679349" cy="691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50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156176" y="23836"/>
            <a:ext cx="2914684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3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L'alta considerazione e l'apprezzamento per il mondo delle api e </a:t>
            </a:r>
            <a:r>
              <a:rPr lang="it-IT" sz="23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sono </a:t>
            </a:r>
            <a:r>
              <a:rPr lang="it-IT" sz="23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stati </a:t>
            </a:r>
            <a:r>
              <a:rPr lang="it-IT" sz="23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tra </a:t>
            </a:r>
            <a:r>
              <a:rPr lang="it-IT" sz="23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 pochi punti di contatto tra mondo cristiano e mondo islamico</a:t>
            </a:r>
            <a:r>
              <a:rPr lang="it-IT" sz="23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Il </a:t>
            </a:r>
            <a:r>
              <a:rPr lang="it-IT" sz="2300" b="1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Tacuinum</a:t>
            </a:r>
            <a:r>
              <a:rPr lang="it-IT" sz="23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300" b="1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Sanitatis</a:t>
            </a:r>
            <a:r>
              <a:rPr lang="it-IT" sz="23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è un testo medioevale diffusissimo, basato sul </a:t>
            </a:r>
            <a:r>
              <a:rPr lang="it-IT" sz="2300" b="1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Taqwim</a:t>
            </a:r>
            <a:r>
              <a:rPr lang="it-IT" sz="23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3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al‑</a:t>
            </a:r>
            <a:r>
              <a:rPr lang="it-IT" sz="2300" b="1" dirty="0" err="1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sihha</a:t>
            </a:r>
            <a:r>
              <a:rPr lang="it-IT" sz="23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3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AE" sz="23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تقويم </a:t>
            </a:r>
            <a:r>
              <a:rPr lang="ar-AE" sz="23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الصحة </a:t>
            </a:r>
            <a:r>
              <a:rPr lang="ar-AE" sz="23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it-IT" sz="23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&gt; (Mantenere la salute) del X secolo di </a:t>
            </a:r>
            <a:r>
              <a:rPr lang="it-IT" sz="2300" b="1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Ibn</a:t>
            </a:r>
            <a:r>
              <a:rPr lang="it-IT" sz="23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300" b="1" dirty="0" err="1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Butlan</a:t>
            </a:r>
            <a:r>
              <a:rPr lang="it-IT" sz="23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3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it-IT" sz="2300" b="1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Baghdadare</a:t>
            </a:r>
            <a:r>
              <a:rPr lang="it-IT" sz="23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, in </a:t>
            </a:r>
          </a:p>
          <a:p>
            <a:r>
              <a:rPr lang="it-IT" sz="23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cui si dedica ampio spazio all’apicoltura</a:t>
            </a:r>
            <a:r>
              <a:rPr lang="it-IT" sz="23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it-IT" sz="23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it-IT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6257753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81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565517" y="23836"/>
            <a:ext cx="15822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Nei conventi si pratica l’apicoltura per il miele e per la </a:t>
            </a:r>
          </a:p>
          <a:p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Cera.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58"/>
            <a:ext cx="7565516" cy="686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94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654105" y="23836"/>
            <a:ext cx="449365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Le api acquistano una simbologia cristiana: ape è la Madonna per la laboriosità; il miele è il dolce eloquio che convince, lo Spirito Santo, la sapienza.  Protettori degli apicoltori, Ambrogio di Milano,  Bernardo di Chiaravalle e </a:t>
            </a:r>
          </a:p>
          <a:p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Rita da Cascia. 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71548"/>
            <a:ext cx="4673674" cy="695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07504" y="64298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Doppia arnia in paglia che rappresenta sant’Ambrogio. Olanda 1870. 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Museo delle api Cappelletti 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Bregnano (Co)  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26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4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02693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071691" y="23836"/>
            <a:ext cx="4076069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Mano a mano la terra perde di valore, i nobili  si trasferiscono in città, e gli alveari ritornano a terra.</a:t>
            </a:r>
            <a:r>
              <a:rPr lang="it-IT" sz="2600" dirty="0" smtClean="0"/>
              <a:t> </a:t>
            </a:r>
            <a:r>
              <a:rPr lang="it-IT" sz="2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Con la conquista dell’America cominciò la coltivazione della canna da zucchero, e poi alla fine del XVIII secolo l’introduzione della canna da zucchero, portano alla sostituzione del miele come dolcificante. Rimane la sua funzione medicinale e la fabbricazione degli altri prodotti dell’apicoltura: cera, pappa reale e propoli.  </a:t>
            </a:r>
            <a:endParaRPr lang="it-IT" sz="2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4723"/>
            <a:ext cx="5091261" cy="689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51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10954" y="6051892"/>
            <a:ext cx="90458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L’estrazione del miele è un’attività specializzata, e il suo consumo rimane limitato ai ceti alti o all’uso medicinale.  </a:t>
            </a:r>
            <a:endParaRPr lang="it-IT" sz="2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4" y="1"/>
            <a:ext cx="9154954" cy="612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0" y="1064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apicoltori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1568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Pieter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Bruegel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Vecchio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4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10954" y="6051892"/>
            <a:ext cx="90458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Fino al 1900 inoltrato, molte arnie sono dotate di serrature&gt;: furti di miele, di cera e di candele erano comuni. </a:t>
            </a:r>
            <a:endParaRPr lang="it-IT" sz="2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1064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apicoltori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1568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Pieter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Bruegel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Vecchio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830" y="-454485"/>
            <a:ext cx="9177575" cy="650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77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564096" y="23836"/>
            <a:ext cx="476043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L’uso medicinale della propoli è sempre stato diffuso, come antibiotico e cicatrizzante, fin dai Greci e dai Romani. Nel </a:t>
            </a:r>
            <a:r>
              <a:rPr lang="it-IT" sz="27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ventesimo secolo, 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l’impiego è stato massiccio </a:t>
            </a:r>
            <a:r>
              <a:rPr lang="it-IT" sz="27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in due grandi battaglie militari. Nella guerra anglo-boera (1899-1902), Sud Africa, e la rivoluzione russa. In entrambi i casi, una pomata a base di Vaselina e Propoli, messa sulla base delle ferite per uno scopo non solo antisettico, ma per </a:t>
            </a:r>
            <a:endParaRPr lang="it-IT" sz="2700" b="1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incentivare </a:t>
            </a:r>
            <a:r>
              <a:rPr lang="it-IT" sz="27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guarigione </a:t>
            </a:r>
          </a:p>
          <a:p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7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e rigenerare i tessuti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it-IT" sz="27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13819"/>
            <a:ext cx="4591905" cy="688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65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6052879"/>
            <a:ext cx="9265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Nepal. Cacciatori di miele. </a:t>
            </a:r>
            <a:endParaRPr lang="it-IT" sz="36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1944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54" y="-2257"/>
            <a:ext cx="918210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94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5" cy="688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67544" y="6268670"/>
            <a:ext cx="23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Apicoltore e candelaie</a:t>
            </a:r>
            <a:endParaRPr lang="it-IT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0765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19568" y="23836"/>
            <a:ext cx="919914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nascita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delle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candele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non è 				chiara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: già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gli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Etruschi le costruivano con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cera e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sego e come stoppino giunchi o stoppa.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Le candele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venivano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messe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nelle case, nelle tombe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, sugli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altari. La cera veniva usata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come impermeabilizzante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degli scafi delle navi,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usata come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tavoletta per scrivere, per costruire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statue votive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bambole, come base per cosmetici e a scopi medicinali. Era sempre una materia preziosa, tanto che i poveri usavano i lumi ad olio e non poterono utilizzare le candele fino a quando, attorno alla metà dell’800, si estrasse la stearina dal sego e </a:t>
            </a:r>
          </a:p>
          <a:p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si cominciò la produzione industriale di candele. Quelle di cera rimasero per i ricchi e per le chiese.  </a:t>
            </a:r>
            <a:endParaRPr lang="it-IT" sz="32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0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19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76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19568" y="23836"/>
            <a:ext cx="9199144" cy="7894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pezzi di favo s'inserivano in una pressa di legno e venivano spremuti per far uscire il 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miele residuo.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Ancora oggi si usano queste presse, ma s'inserisce la cera scaldata, che con la pressione si fa passare attraverso un filtro per pulirla. </a:t>
            </a:r>
            <a:endParaRPr lang="it-IT" sz="3200" b="1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Nel 1858 </a:t>
            </a:r>
            <a:r>
              <a:rPr lang="it-IT" sz="3200" b="1" dirty="0" err="1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Mehring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crea i fogli cerei per aiutare le api a costruire più velocemente i favi. Qui vediamo anche una pressa per creare questi fogli di cera di uno spessore di 1mm per i telaini che s'inseriscono nell'arnia.</a:t>
            </a:r>
          </a:p>
          <a:p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sz="32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sceratrice a vapore riscalda la cera a poco più del suo punto di fusione di 63°C per non distruggerla. Si gira il paiolo rotondo e la cera liquida esce attraverso un filtro.</a:t>
            </a:r>
          </a:p>
          <a:p>
            <a:endParaRPr lang="it-IT" sz="27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se</a:t>
            </a:r>
            <a:r>
              <a:rPr lang="it-IT" sz="32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it-IT" sz="32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47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78611" y="5303580"/>
            <a:ext cx="9285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Questa </a:t>
            </a:r>
            <a:r>
              <a:rPr lang="it-IT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forma per candele </a:t>
            </a:r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permetteva </a:t>
            </a:r>
            <a:r>
              <a:rPr lang="it-IT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la produzione simultanea </a:t>
            </a:r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ù</a:t>
            </a:r>
          </a:p>
          <a:p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it-IT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candele. La </a:t>
            </a:r>
            <a:r>
              <a:rPr lang="it-IT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cera </a:t>
            </a:r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anche </a:t>
            </a:r>
            <a:r>
              <a:rPr lang="it-IT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oggi è un'importante materia prima </a:t>
            </a:r>
            <a:endParaRPr lang="it-IT" sz="2400" b="1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per </a:t>
            </a:r>
            <a:r>
              <a:rPr lang="it-IT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candele, cosmetici, </a:t>
            </a:r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pomate, vernici di protezione di legni </a:t>
            </a:r>
          </a:p>
          <a:p>
            <a:r>
              <a:rPr lang="it-IT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pregiati nei mobili, negli strumenti musicali e  nel restauro. </a:t>
            </a:r>
            <a:endParaRPr lang="it-IT" sz="32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69" y="-171400"/>
            <a:ext cx="9227745" cy="553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24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00" y="0"/>
            <a:ext cx="928999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283968" y="6433618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Desulo (Nu), famiglia di apicoltori, inizi ‘900</a:t>
            </a:r>
            <a:endParaRPr lang="it-IT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0142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724548" y="23836"/>
            <a:ext cx="5346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All’inizio dell’800 comincia un maggiore interesse per l’apicoltura.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1749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27" y="-4780"/>
            <a:ext cx="6255965" cy="690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204038" y="23836"/>
            <a:ext cx="294372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Alla fine del ‘700 il naturalista svizzero </a:t>
            </a:r>
            <a:r>
              <a:rPr lang="it-IT" sz="2700" b="1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Huber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, malgrado sia cieco, riesce a realizzare un’arnia di osservazione e a gettare le basi per la costruzione di arnie da cui si può estrarre il miele senza uccidere le api. Comincia l’apicoltura moderna.   </a:t>
            </a:r>
            <a:endParaRPr lang="it-IT" sz="27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1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724548" y="23836"/>
            <a:ext cx="534631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Seguendo il principio "gradevole all'ape e comodo per l'apicoltore" si costruirono col passar del tempo sempre nuove forme d'arnie di legno, inizialmente ancora in combinazione con la paglia. Nel 1851 con la scoperta di </a:t>
            </a:r>
            <a:r>
              <a:rPr lang="it-IT" sz="3600" b="1" dirty="0" err="1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Langstroth</a:t>
            </a:r>
            <a:r>
              <a:rPr lang="it-IT" sz="36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del favo mobile nacque l'arnia razionale.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57" y="-31935"/>
            <a:ext cx="3777705" cy="69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91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603173" y="6214332"/>
            <a:ext cx="5346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0353" cy="658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901" y="6491331"/>
            <a:ext cx="1321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Smielatori</a:t>
            </a:r>
            <a:endParaRPr lang="it-IT" sz="20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58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19569" y="23836"/>
            <a:ext cx="9090429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8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Con la scoperta dei telaini mobili c'era bisogno anche dei cosiddetti smielatori. Con questi si faceva uscire il miele centrifugando i favi senza distruggerli. Gli apicoltori tante volte erano contadini o artigiani. Per questo erano anche capaci di costruire autonomamente queste macchine con molta abilità e fantasia tecnica.</a:t>
            </a:r>
            <a:br>
              <a:rPr lang="it-IT" sz="38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38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Mentre uno usava dei pezzi di una vecchia bicicletta, un altro si fidava dello sfregamento fra due coni di </a:t>
            </a:r>
            <a:r>
              <a:rPr lang="it-IT" sz="38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legno….  </a:t>
            </a:r>
            <a:endParaRPr lang="it-IT" sz="38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48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11412" y="4772469"/>
            <a:ext cx="91944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In Zimbabwe, sulle </a:t>
            </a:r>
            <a:r>
              <a:rPr lang="it-IT" sz="4400" b="1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Motobo</a:t>
            </a:r>
            <a:r>
              <a:rPr lang="it-IT" sz="4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Hills, esiste la più antica raffigurazione della raccolta del miele col fumo</a:t>
            </a:r>
            <a:endParaRPr lang="it-IT" sz="28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9" y="-2257"/>
            <a:ext cx="91694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21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116632"/>
            <a:ext cx="9183889" cy="675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19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19569" y="-20700"/>
            <a:ext cx="9090429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		    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Bisogna </a:t>
            </a:r>
            <a:r>
              <a:rPr lang="it-IT" sz="27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arrivare fino alla metà del XVII secolo per sentir parlare di pappa 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reale, e si descrisse il suo sapore. 1788 </a:t>
            </a:r>
            <a:r>
              <a:rPr lang="it-IT" sz="2700" b="1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Huber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"battezzò</a:t>
            </a:r>
            <a:r>
              <a:rPr lang="it-IT" sz="27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" con termine GELATINA REALE "la sostanza biancastra e gelatinosa con cui vengono nutrite le api regine".</a:t>
            </a:r>
          </a:p>
          <a:p>
            <a:r>
              <a:rPr lang="it-IT" sz="27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Un secolo più tardi, 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it-IT" sz="27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scoprì che il prodotto veniva somministrato a tutte le larve d'ape nei primi 3 giorni di vita. La somministrazione continuava, invece, negli individui destinati a diventare api regine.</a:t>
            </a:r>
          </a:p>
          <a:p>
            <a:r>
              <a:rPr lang="it-IT" sz="27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Nel 1912, 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si attribuì </a:t>
            </a:r>
            <a:r>
              <a:rPr lang="it-IT" sz="27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con precisione la provenienza di questa secrezione alle 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ghiandole ipofaringee delle </a:t>
            </a:r>
            <a:r>
              <a:rPr lang="it-IT" sz="27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api nutrici.</a:t>
            </a:r>
          </a:p>
          <a:p>
            <a:r>
              <a:rPr lang="it-IT" sz="27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In Italia la produzione di pappa reale iniziò negli anni 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‘60. </a:t>
            </a:r>
            <a:r>
              <a:rPr lang="it-IT" sz="27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Continuò per tutti gli anni 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‘70, </a:t>
            </a:r>
            <a:r>
              <a:rPr lang="it-IT" sz="27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fino 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quasi a </a:t>
            </a:r>
            <a:r>
              <a:rPr lang="it-IT" sz="27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scomparire, 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negli </a:t>
            </a:r>
            <a:r>
              <a:rPr lang="it-IT" sz="27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anni 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‘80 </a:t>
            </a:r>
            <a:r>
              <a:rPr lang="it-IT" sz="27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 causa delle ingenti 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importazioni </a:t>
            </a:r>
            <a:r>
              <a:rPr lang="it-IT" sz="27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di pappa reale provenienti dai paesi asiatici (Cina).</a:t>
            </a:r>
          </a:p>
          <a:p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Oggi</a:t>
            </a:r>
            <a:r>
              <a:rPr lang="it-IT" sz="27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, dopo molti anni, in Italia viene nuovamente prodotta!</a:t>
            </a:r>
          </a:p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08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19569" y="-20700"/>
            <a:ext cx="909042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it-IT" sz="27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17463"/>
            <a:ext cx="7851775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25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19569" y="-20700"/>
            <a:ext cx="909042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it-IT" sz="27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3" y="1623"/>
            <a:ext cx="910944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3" y="2781267"/>
            <a:ext cx="1937927" cy="226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" y="5042182"/>
            <a:ext cx="91795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Negli anni ‘60-‘70 arriva, probabilmente dall’Estremo Oriente, un acaro, la </a:t>
            </a:r>
            <a:r>
              <a:rPr lang="it-IT" sz="2800" b="1" i="1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varroa</a:t>
            </a:r>
            <a:r>
              <a:rPr lang="it-IT" sz="2800" b="1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800" b="1" i="1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destructor</a:t>
            </a:r>
            <a:r>
              <a:rPr lang="it-IT" sz="28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, che attacca le api e provoca la distruzione di milioni di famiglie. A tutt’oggi non è stato trovato un rimedio risolutivo.  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94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19569" y="-20700"/>
            <a:ext cx="909042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it-IT" sz="27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40" y="14153"/>
            <a:ext cx="9163569" cy="687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-46357" y="4606453"/>
            <a:ext cx="91537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L’andamento irregolare ed imprevedibile delle stagioni e delle condizioni climatiche ha cambiato i ritmi di vita nell’alveare, i cicli di deposizione, i periodi delle fioriture e dei raccolti e persino il tipo di raccolto.</a:t>
            </a:r>
          </a:p>
          <a:p>
            <a:r>
              <a:rPr lang="it-IT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Spesso nemmeno la qualità del miele prodotto corrisponde a ciò che ci aspetteremmo.</a:t>
            </a:r>
          </a:p>
        </p:txBody>
      </p:sp>
    </p:spTree>
    <p:extLst>
      <p:ext uri="{BB962C8B-B14F-4D97-AF65-F5344CB8AC3E}">
        <p14:creationId xmlns:p14="http://schemas.microsoft.com/office/powerpoint/2010/main" val="119279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19569" y="-20700"/>
            <a:ext cx="909042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it-IT" sz="27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9569" y="0"/>
            <a:ext cx="9163569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it-IT" sz="3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L’Italia è una delle maggiori 			produttrici di miele al mondo. Si tratta di un  bene che viene in gran parte esportato, dato che il consumo di miele non è generalizzato e non fa parte dell’alimentazione corrente; ma sta aumentando. </a:t>
            </a:r>
          </a:p>
          <a:p>
            <a:r>
              <a:rPr lang="it-IT" sz="3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Le tendenze del mercato rivelano un’espansione degli acquisti soprattutto nei canali non convenzionali, in sintonia con i trend espressi dal biologico, a cui spesso il miele e i prodotti dell’alveare vengono accomunati. </a:t>
            </a:r>
          </a:p>
          <a:p>
            <a:r>
              <a:rPr lang="it-IT" sz="3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Bisogna costruire una cultura nuova, che consenta di sviluppare nuovi segmenti di smercio: esiste uno spazio enorme di espansione per tutti i prodotti dell’alveare, sia commestibili che artigianali, medicinali o cosmetici che siano.   </a:t>
            </a:r>
            <a:endParaRPr lang="it-IT" sz="30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81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19569" y="-20700"/>
            <a:ext cx="909042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it-IT" sz="27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it-IT" sz="27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9569" y="0"/>
            <a:ext cx="916356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		</a:t>
            </a:r>
          </a:p>
          <a:p>
            <a:pPr algn="ctr"/>
            <a:endParaRPr lang="it-IT" sz="13800" b="1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138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GRAZIE</a:t>
            </a:r>
            <a:r>
              <a:rPr lang="it-IT" sz="36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it-IT" sz="3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it-IT" sz="30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44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581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7331" y="23836"/>
            <a:ext cx="901352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                                Sono </a:t>
            </a:r>
            <a:r>
              <a:rPr lang="it-IT" sz="36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stati probabilmente </a:t>
            </a:r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	           gli </a:t>
            </a:r>
            <a:r>
              <a:rPr lang="it-IT" sz="36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Egiziani i primi a capire l'importanza di offrire alle api un luogo dove creare l'alveare. Nacquero così attorno al 2600 a.C. le prime arnie fatte di rami, canne intrecciate e fango </a:t>
            </a:r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essiccato. Di </a:t>
            </a:r>
            <a:r>
              <a:rPr lang="it-IT" sz="36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forma cilindrica </a:t>
            </a:r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36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venivano poste vicine l'una all'altra per agevolare il controllo e l'allevamento delle api. Si praticava l'apicoltura nomade fluviale lungo le sponde del Nilo, il viaggio durava tre mesi, seguendo le fioriture provocate dalle </a:t>
            </a:r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piene.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44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592"/>
            <a:ext cx="9144000" cy="70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78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283968" y="23836"/>
            <a:ext cx="504056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Per gli Egiziani il miele serviva, </a:t>
            </a:r>
            <a:endParaRPr lang="it-IT" sz="4000" b="1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oltre </a:t>
            </a:r>
            <a:r>
              <a:rPr lang="it-IT" sz="4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che come dolcificante, come conservante </a:t>
            </a:r>
            <a:endParaRPr lang="it-IT" sz="4000" b="1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per la </a:t>
            </a:r>
            <a:r>
              <a:rPr lang="it-IT" sz="4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mummificazione: </a:t>
            </a:r>
            <a:endParaRPr lang="it-IT" sz="4000" b="1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le </a:t>
            </a:r>
            <a:r>
              <a:rPr lang="it-IT" sz="4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bende erano impregnate </a:t>
            </a:r>
          </a:p>
          <a:p>
            <a:pPr algn="ctr"/>
            <a:r>
              <a:rPr lang="it-IT" sz="4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di miele e (pare) anche di propoli.  </a:t>
            </a:r>
            <a:r>
              <a:rPr lang="it-IT" sz="4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it-IT" sz="44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07" y="23837"/>
            <a:ext cx="4569296" cy="6842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54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2257"/>
            <a:ext cx="9167330" cy="68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452320" y="23836"/>
            <a:ext cx="169168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Il miele era anche oggetto di esportazione ed aveva un notevole valore monetario.   </a:t>
            </a:r>
            <a:endParaRPr lang="it-IT" sz="30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it-IT" sz="36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83" y="557107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13732" y="6534686"/>
            <a:ext cx="965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b="1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9" y="-11385"/>
            <a:ext cx="7535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72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1696</Words>
  <Application>Microsoft Office PowerPoint</Application>
  <PresentationFormat>Presentazione su schermo (4:3)</PresentationFormat>
  <Paragraphs>247</Paragraphs>
  <Slides>57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57</vt:i4>
      </vt:variant>
    </vt:vector>
  </HeadingPairs>
  <TitlesOfParts>
    <vt:vector size="5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gaia</dc:creator>
  <cp:lastModifiedBy>gaia</cp:lastModifiedBy>
  <cp:revision>62</cp:revision>
  <dcterms:created xsi:type="dcterms:W3CDTF">2013-01-03T15:59:44Z</dcterms:created>
  <dcterms:modified xsi:type="dcterms:W3CDTF">2013-01-07T18:29:05Z</dcterms:modified>
</cp:coreProperties>
</file>