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8" r:id="rId4"/>
    <p:sldId id="269" r:id="rId5"/>
    <p:sldId id="264" r:id="rId6"/>
    <p:sldId id="257" r:id="rId7"/>
    <p:sldId id="267" r:id="rId8"/>
    <p:sldId id="289" r:id="rId9"/>
    <p:sldId id="294" r:id="rId10"/>
    <p:sldId id="271" r:id="rId11"/>
    <p:sldId id="272" r:id="rId12"/>
    <p:sldId id="273" r:id="rId13"/>
    <p:sldId id="274" r:id="rId14"/>
    <p:sldId id="275" r:id="rId15"/>
    <p:sldId id="283" r:id="rId16"/>
    <p:sldId id="281" r:id="rId17"/>
    <p:sldId id="296" r:id="rId18"/>
    <p:sldId id="298" r:id="rId19"/>
    <p:sldId id="290" r:id="rId20"/>
    <p:sldId id="284" r:id="rId21"/>
    <p:sldId id="291" r:id="rId22"/>
    <p:sldId id="285" r:id="rId23"/>
    <p:sldId id="303" r:id="rId24"/>
    <p:sldId id="304" r:id="rId25"/>
    <p:sldId id="305" r:id="rId26"/>
    <p:sldId id="286" r:id="rId27"/>
    <p:sldId id="299" r:id="rId28"/>
    <p:sldId id="300" r:id="rId29"/>
    <p:sldId id="301" r:id="rId30"/>
    <p:sldId id="302" r:id="rId31"/>
    <p:sldId id="314" r:id="rId32"/>
    <p:sldId id="287" r:id="rId33"/>
    <p:sldId id="276" r:id="rId34"/>
    <p:sldId id="278" r:id="rId35"/>
    <p:sldId id="277" r:id="rId36"/>
    <p:sldId id="279" r:id="rId37"/>
    <p:sldId id="306" r:id="rId38"/>
    <p:sldId id="309" r:id="rId39"/>
    <p:sldId id="308" r:id="rId40"/>
    <p:sldId id="312" r:id="rId41"/>
    <p:sldId id="310" r:id="rId42"/>
    <p:sldId id="307" r:id="rId43"/>
    <p:sldId id="316" r:id="rId44"/>
    <p:sldId id="315" r:id="rId45"/>
    <p:sldId id="319" r:id="rId46"/>
    <p:sldId id="317" r:id="rId47"/>
    <p:sldId id="318" r:id="rId48"/>
    <p:sldId id="258" r:id="rId4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B0EA"/>
    <a:srgbClr val="D16D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6401" autoAdjust="0"/>
  </p:normalViewPr>
  <p:slideViewPr>
    <p:cSldViewPr>
      <p:cViewPr varScale="1">
        <p:scale>
          <a:sx n="72" d="100"/>
          <a:sy n="72" d="100"/>
        </p:scale>
        <p:origin x="-86" y="-178"/>
      </p:cViewPr>
      <p:guideLst>
        <p:guide orient="horz" pos="2160"/>
        <p:guide pos="2880"/>
      </p:guideLst>
    </p:cSldViewPr>
  </p:slideViewPr>
  <p:outlineViewPr>
    <p:cViewPr>
      <p:scale>
        <a:sx n="33" d="100"/>
        <a:sy n="33" d="100"/>
      </p:scale>
      <p:origin x="0" y="16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DBD8439-E0CD-464D-8C65-8FE4FEBD6BE7}" type="datetimeFigureOut">
              <a:rPr lang="it-IT" smtClean="0"/>
              <a:t>14/01/2013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1505615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DBD8439-E0CD-464D-8C65-8FE4FEBD6BE7}" type="datetimeFigureOut">
              <a:rPr lang="it-IT" smtClean="0"/>
              <a:t>14/01/2013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3442377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DBD8439-E0CD-464D-8C65-8FE4FEBD6BE7}" type="datetimeFigureOut">
              <a:rPr lang="it-IT" smtClean="0"/>
              <a:t>14/01/2013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375101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DBD8439-E0CD-464D-8C65-8FE4FEBD6BE7}" type="datetimeFigureOut">
              <a:rPr lang="it-IT" smtClean="0"/>
              <a:t>14/01/2013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3955874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DBD8439-E0CD-464D-8C65-8FE4FEBD6BE7}" type="datetimeFigureOut">
              <a:rPr lang="it-IT" smtClean="0"/>
              <a:t>14/01/2013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201306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DBD8439-E0CD-464D-8C65-8FE4FEBD6BE7}" type="datetimeFigureOut">
              <a:rPr lang="it-IT" smtClean="0"/>
              <a:t>14/01/2013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391431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DBD8439-E0CD-464D-8C65-8FE4FEBD6BE7}" type="datetimeFigureOut">
              <a:rPr lang="it-IT" smtClean="0"/>
              <a:t>14/01/2013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379782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DBD8439-E0CD-464D-8C65-8FE4FEBD6BE7}" type="datetimeFigureOut">
              <a:rPr lang="it-IT" smtClean="0"/>
              <a:t>14/01/2013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67370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DBD8439-E0CD-464D-8C65-8FE4FEBD6BE7}" type="datetimeFigureOut">
              <a:rPr lang="it-IT" smtClean="0"/>
              <a:t>14/01/2013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3631595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DBD8439-E0CD-464D-8C65-8FE4FEBD6BE7}" type="datetimeFigureOut">
              <a:rPr lang="it-IT" smtClean="0"/>
              <a:t>14/01/2013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829534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DBD8439-E0CD-464D-8C65-8FE4FEBD6BE7}" type="datetimeFigureOut">
              <a:rPr lang="it-IT" smtClean="0"/>
              <a:t>14/01/2013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0E1B819-3B12-4A1F-9ED2-A47645E384D3}" type="slidenum">
              <a:rPr lang="it-IT" smtClean="0"/>
              <a:t>‹N›</a:t>
            </a:fld>
            <a:endParaRPr lang="it-IT"/>
          </a:p>
        </p:txBody>
      </p:sp>
    </p:spTree>
    <p:extLst>
      <p:ext uri="{BB962C8B-B14F-4D97-AF65-F5344CB8AC3E}">
        <p14:creationId xmlns:p14="http://schemas.microsoft.com/office/powerpoint/2010/main" val="103609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D8439-E0CD-464D-8C65-8FE4FEBD6BE7}" type="datetimeFigureOut">
              <a:rPr lang="it-IT" smtClean="0"/>
              <a:t>14/01/2013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1B819-3B12-4A1F-9ED2-A47645E384D3}" type="slidenum">
              <a:rPr lang="it-IT" smtClean="0"/>
              <a:t>‹N›</a:t>
            </a:fld>
            <a:endParaRPr lang="it-IT"/>
          </a:p>
        </p:txBody>
      </p:sp>
    </p:spTree>
    <p:extLst>
      <p:ext uri="{BB962C8B-B14F-4D97-AF65-F5344CB8AC3E}">
        <p14:creationId xmlns:p14="http://schemas.microsoft.com/office/powerpoint/2010/main" val="494649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4.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6.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7.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9.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0.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109723" y="13916"/>
            <a:ext cx="9233099" cy="6001643"/>
          </a:xfrm>
          <a:prstGeom prst="rect">
            <a:avLst/>
          </a:prstGeom>
          <a:noFill/>
        </p:spPr>
        <p:txBody>
          <a:bodyPr wrap="square" rtlCol="0">
            <a:spAutoFit/>
          </a:bodyPr>
          <a:lstStyle/>
          <a:p>
            <a:pPr algn="ctr"/>
            <a:r>
              <a:rPr lang="it-IT" sz="9600" b="1" dirty="0" smtClean="0">
                <a:solidFill>
                  <a:srgbClr val="D16DD9"/>
                </a:solidFill>
                <a:latin typeface="Times New Roman" pitchFamily="18" charset="0"/>
                <a:cs typeface="Times New Roman" pitchFamily="18" charset="0"/>
              </a:rPr>
              <a:t>Le erbe: </a:t>
            </a:r>
          </a:p>
          <a:p>
            <a:pPr algn="ctr"/>
            <a:r>
              <a:rPr lang="it-IT" sz="9600" b="1" dirty="0" smtClean="0">
                <a:solidFill>
                  <a:srgbClr val="D16DD9"/>
                </a:solidFill>
                <a:latin typeface="Times New Roman" pitchFamily="18" charset="0"/>
                <a:cs typeface="Times New Roman" pitchFamily="18" charset="0"/>
              </a:rPr>
              <a:t>antiche tradizioni </a:t>
            </a:r>
          </a:p>
          <a:p>
            <a:pPr algn="ctr"/>
            <a:r>
              <a:rPr lang="it-IT" sz="9600" b="1" dirty="0" smtClean="0">
                <a:solidFill>
                  <a:srgbClr val="D16DD9"/>
                </a:solidFill>
                <a:latin typeface="Times New Roman" pitchFamily="18" charset="0"/>
                <a:cs typeface="Times New Roman" pitchFamily="18" charset="0"/>
              </a:rPr>
              <a:t>e nuovi bisogni</a:t>
            </a:r>
            <a:endParaRPr lang="it-IT" sz="9600" b="1" dirty="0">
              <a:solidFill>
                <a:srgbClr val="D16DD9"/>
              </a:solidFill>
              <a:latin typeface="Times New Roman" pitchFamily="18" charset="0"/>
              <a:cs typeface="Times New Roman" pitchFamily="18" charset="0"/>
            </a:endParaRPr>
          </a:p>
        </p:txBody>
      </p:sp>
    </p:spTree>
    <p:extLst>
      <p:ext uri="{BB962C8B-B14F-4D97-AF65-F5344CB8AC3E}">
        <p14:creationId xmlns:p14="http://schemas.microsoft.com/office/powerpoint/2010/main" val="829348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717361" y="19048"/>
            <a:ext cx="3336316" cy="5170646"/>
          </a:xfrm>
          <a:prstGeom prst="rect">
            <a:avLst/>
          </a:prstGeom>
          <a:noFill/>
          <a:ln>
            <a:solidFill>
              <a:schemeClr val="accent1"/>
            </a:solidFill>
          </a:ln>
        </p:spPr>
        <p:txBody>
          <a:bodyPr wrap="square" rtlCol="0">
            <a:spAutoFit/>
          </a:bodyPr>
          <a:lstStyle/>
          <a:p>
            <a:pPr algn="ctr"/>
            <a:r>
              <a:rPr lang="it-IT" sz="3000" b="1" dirty="0" smtClean="0">
                <a:solidFill>
                  <a:srgbClr val="E6B0EA"/>
                </a:solidFill>
                <a:latin typeface="Times New Roman" pitchFamily="18" charset="0"/>
                <a:cs typeface="Times New Roman" pitchFamily="18" charset="0"/>
              </a:rPr>
              <a:t>Medea è la dea maga che viene dalle montagne della </a:t>
            </a:r>
            <a:r>
              <a:rPr lang="it-IT" sz="3000" b="1" dirty="0" err="1" smtClean="0">
                <a:solidFill>
                  <a:srgbClr val="E6B0EA"/>
                </a:solidFill>
                <a:latin typeface="Times New Roman" pitchFamily="18" charset="0"/>
                <a:cs typeface="Times New Roman" pitchFamily="18" charset="0"/>
              </a:rPr>
              <a:t>Colchide</a:t>
            </a:r>
            <a:r>
              <a:rPr lang="it-IT" sz="3000" b="1" dirty="0" smtClean="0">
                <a:solidFill>
                  <a:srgbClr val="E6B0EA"/>
                </a:solidFill>
                <a:latin typeface="Times New Roman" pitchFamily="18" charset="0"/>
                <a:cs typeface="Times New Roman" pitchFamily="18" charset="0"/>
              </a:rPr>
              <a:t>, in Georgia, e che usa il veleno, estratto dalle erbe, per compiere la sua vendetta e sterminare la famiglia. </a:t>
            </a:r>
            <a:endParaRPr lang="it-IT" sz="3000" b="1" dirty="0">
              <a:solidFill>
                <a:srgbClr val="E6B0EA"/>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0"/>
            <a:ext cx="5790993" cy="690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163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868143" y="19048"/>
            <a:ext cx="3185533" cy="6093976"/>
          </a:xfrm>
          <a:prstGeom prst="rect">
            <a:avLst/>
          </a:prstGeom>
          <a:noFill/>
          <a:ln>
            <a:solidFill>
              <a:schemeClr val="accent1"/>
            </a:solidFill>
          </a:ln>
        </p:spPr>
        <p:txBody>
          <a:bodyPr wrap="square" rtlCol="0">
            <a:spAutoFit/>
          </a:bodyPr>
          <a:lstStyle/>
          <a:p>
            <a:pPr algn="ctr"/>
            <a:r>
              <a:rPr lang="it-IT" sz="3000" b="1" dirty="0" smtClean="0">
                <a:solidFill>
                  <a:srgbClr val="E6B0EA"/>
                </a:solidFill>
                <a:latin typeface="Times New Roman" pitchFamily="18" charset="0"/>
                <a:cs typeface="Times New Roman" pitchFamily="18" charset="0"/>
              </a:rPr>
              <a:t>Presso il tempo di Bona Dea, a Roma, esisteva una farmacia per le donne amministrata </a:t>
            </a:r>
          </a:p>
          <a:p>
            <a:pPr algn="ctr"/>
            <a:r>
              <a:rPr lang="it-IT" sz="3000" b="1" dirty="0" smtClean="0">
                <a:solidFill>
                  <a:srgbClr val="E6B0EA"/>
                </a:solidFill>
                <a:latin typeface="Times New Roman" pitchFamily="18" charset="0"/>
                <a:cs typeface="Times New Roman" pitchFamily="18" charset="0"/>
              </a:rPr>
              <a:t>dalle donne; e le matrone vi si riunivano per </a:t>
            </a:r>
          </a:p>
          <a:p>
            <a:pPr algn="ctr"/>
            <a:r>
              <a:rPr lang="it-IT" sz="3000" b="1" dirty="0" smtClean="0">
                <a:solidFill>
                  <a:srgbClr val="E6B0EA"/>
                </a:solidFill>
                <a:latin typeface="Times New Roman" pitchFamily="18" charset="0"/>
                <a:cs typeface="Times New Roman" pitchFamily="18" charset="0"/>
              </a:rPr>
              <a:t>parlare di erbe e di rimedi, e sono definite da molti «streghe». </a:t>
            </a:r>
            <a:endParaRPr lang="it-IT" sz="3000" b="1" dirty="0">
              <a:solidFill>
                <a:srgbClr val="E6B0EA"/>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07" y="-1"/>
            <a:ext cx="6042620" cy="6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4794" y="4878332"/>
            <a:ext cx="2513390" cy="200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04" y="4701750"/>
            <a:ext cx="2916512" cy="218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21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89101" y="5832648"/>
            <a:ext cx="9233099" cy="907941"/>
          </a:xfrm>
          <a:prstGeom prst="rect">
            <a:avLst/>
          </a:prstGeom>
          <a:noFill/>
          <a:ln>
            <a:solidFill>
              <a:schemeClr val="accent1"/>
            </a:solidFill>
          </a:ln>
        </p:spPr>
        <p:txBody>
          <a:bodyPr wrap="square" rtlCol="0">
            <a:spAutoFit/>
          </a:bodyPr>
          <a:lstStyle/>
          <a:p>
            <a:pPr algn="ctr"/>
            <a:r>
              <a:rPr lang="it-IT" sz="2300" b="1" dirty="0" smtClean="0">
                <a:solidFill>
                  <a:srgbClr val="E6B0EA"/>
                </a:solidFill>
                <a:latin typeface="Times New Roman" pitchFamily="18" charset="0"/>
                <a:cs typeface="Times New Roman" pitchFamily="18" charset="0"/>
              </a:rPr>
              <a:t>La festa della Bona Dea, Grande Madre arcaica, si celebra il 1° maggio, come </a:t>
            </a:r>
            <a:r>
              <a:rPr lang="it-IT" sz="2300" b="1" dirty="0" err="1" smtClean="0">
                <a:solidFill>
                  <a:srgbClr val="E6B0EA"/>
                </a:solidFill>
                <a:latin typeface="Times New Roman" pitchFamily="18" charset="0"/>
                <a:cs typeface="Times New Roman" pitchFamily="18" charset="0"/>
              </a:rPr>
              <a:t>Beltane</a:t>
            </a:r>
            <a:r>
              <a:rPr lang="it-IT" sz="2300" b="1" dirty="0" smtClean="0">
                <a:solidFill>
                  <a:srgbClr val="E6B0EA"/>
                </a:solidFill>
                <a:latin typeface="Times New Roman" pitchFamily="18" charset="0"/>
                <a:cs typeface="Times New Roman" pitchFamily="18" charset="0"/>
              </a:rPr>
              <a:t> e santa Valpurga, protettrice delle raccoglitrici di erbe.</a:t>
            </a:r>
            <a:r>
              <a:rPr lang="it-IT" sz="3000" b="1" dirty="0" smtClean="0">
                <a:solidFill>
                  <a:srgbClr val="E6B0EA"/>
                </a:solidFill>
                <a:latin typeface="Times New Roman" pitchFamily="18" charset="0"/>
                <a:cs typeface="Times New Roman" pitchFamily="18" charset="0"/>
              </a:rPr>
              <a:t> </a:t>
            </a:r>
            <a:endParaRPr lang="it-IT" sz="3000" b="1" dirty="0">
              <a:solidFill>
                <a:srgbClr val="E6B0EA"/>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6" y="0"/>
            <a:ext cx="9151223"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018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063692" y="0"/>
            <a:ext cx="4224322" cy="7017306"/>
          </a:xfrm>
          <a:prstGeom prst="rect">
            <a:avLst/>
          </a:prstGeom>
          <a:noFill/>
          <a:ln>
            <a:solidFill>
              <a:schemeClr val="accent1"/>
            </a:solidFill>
          </a:ln>
        </p:spPr>
        <p:txBody>
          <a:bodyPr wrap="square" rtlCol="0">
            <a:spAutoFit/>
          </a:bodyPr>
          <a:lstStyle/>
          <a:p>
            <a:pPr algn="ctr"/>
            <a:r>
              <a:rPr lang="it-IT" sz="3000" b="1" dirty="0" smtClean="0">
                <a:solidFill>
                  <a:srgbClr val="E6B0EA"/>
                </a:solidFill>
                <a:latin typeface="Times New Roman" pitchFamily="18" charset="0"/>
                <a:cs typeface="Times New Roman" pitchFamily="18" charset="0"/>
              </a:rPr>
              <a:t>La divinità delle foreste,  delle bestie e della natura selvaggia è Artemide, dea nera </a:t>
            </a:r>
            <a:r>
              <a:rPr lang="it-IT" sz="3000" b="1" dirty="0" err="1" smtClean="0">
                <a:solidFill>
                  <a:srgbClr val="E6B0EA"/>
                </a:solidFill>
                <a:latin typeface="Times New Roman" pitchFamily="18" charset="0"/>
                <a:cs typeface="Times New Roman" pitchFamily="18" charset="0"/>
              </a:rPr>
              <a:t>preelenica</a:t>
            </a:r>
            <a:r>
              <a:rPr lang="it-IT" sz="3000" b="1" dirty="0" smtClean="0">
                <a:solidFill>
                  <a:srgbClr val="E6B0EA"/>
                </a:solidFill>
                <a:latin typeface="Times New Roman" pitchFamily="18" charset="0"/>
                <a:cs typeface="Times New Roman" pitchFamily="18" charset="0"/>
              </a:rPr>
              <a:t> presente sull’intero continente, spesso testimoniata come «la Signora» delle streghe. Di fatto </a:t>
            </a:r>
            <a:r>
              <a:rPr lang="it-IT" sz="3000" b="1" dirty="0" err="1" smtClean="0">
                <a:solidFill>
                  <a:srgbClr val="E6B0EA"/>
                </a:solidFill>
                <a:latin typeface="Times New Roman" pitchFamily="18" charset="0"/>
                <a:cs typeface="Times New Roman" pitchFamily="18" charset="0"/>
              </a:rPr>
              <a:t>Sibillia</a:t>
            </a:r>
            <a:r>
              <a:rPr lang="it-IT" sz="3000" b="1" dirty="0" smtClean="0">
                <a:solidFill>
                  <a:srgbClr val="E6B0EA"/>
                </a:solidFill>
                <a:latin typeface="Times New Roman" pitchFamily="18" charset="0"/>
                <a:cs typeface="Times New Roman" pitchFamily="18" charset="0"/>
              </a:rPr>
              <a:t> e Pierina, imputate per </a:t>
            </a:r>
            <a:r>
              <a:rPr lang="it-IT" sz="3000" b="1" dirty="0" err="1" smtClean="0">
                <a:solidFill>
                  <a:srgbClr val="E6B0EA"/>
                </a:solidFill>
                <a:latin typeface="Times New Roman" pitchFamily="18" charset="0"/>
                <a:cs typeface="Times New Roman" pitchFamily="18" charset="0"/>
              </a:rPr>
              <a:t>stregomeria</a:t>
            </a:r>
            <a:r>
              <a:rPr lang="it-IT" sz="3000" b="1" dirty="0" smtClean="0">
                <a:solidFill>
                  <a:srgbClr val="E6B0EA"/>
                </a:solidFill>
                <a:latin typeface="Times New Roman" pitchFamily="18" charset="0"/>
                <a:cs typeface="Times New Roman" pitchFamily="18" charset="0"/>
              </a:rPr>
              <a:t> a Milano nel XIV sec., parlano del sabba come di una lezione di erboristeria!!!!!!  </a:t>
            </a:r>
            <a:endParaRPr lang="it-IT" sz="3000" b="1" dirty="0">
              <a:solidFill>
                <a:srgbClr val="E6B0EA"/>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44" y="-3381"/>
            <a:ext cx="5163036" cy="6884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57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3316952" y="8763"/>
            <a:ext cx="5827048" cy="6370975"/>
          </a:xfrm>
          <a:prstGeom prst="rect">
            <a:avLst/>
          </a:prstGeom>
          <a:noFill/>
          <a:ln>
            <a:solidFill>
              <a:schemeClr val="accent1"/>
            </a:solidFill>
          </a:ln>
        </p:spPr>
        <p:txBody>
          <a:bodyPr wrap="square" rtlCol="0">
            <a:spAutoFit/>
          </a:bodyPr>
          <a:lstStyle/>
          <a:p>
            <a:pPr algn="ctr"/>
            <a:r>
              <a:rPr lang="it-IT" sz="3400" b="1" dirty="0" smtClean="0">
                <a:solidFill>
                  <a:srgbClr val="E6B0EA"/>
                </a:solidFill>
                <a:latin typeface="Times New Roman" pitchFamily="18" charset="0"/>
                <a:cs typeface="Times New Roman" pitchFamily="18" charset="0"/>
              </a:rPr>
              <a:t>Le donne usano le erbe per andare in trance e predire il futuro. La pitonessa di Delfi, in origine sacerdotessa del drago simbolo e figlio di Gaia, Dea Madre della terra, ucciso da Apollo, divinità patriarcale che non può eliminare la conoscenza femminile, usa il fumo delle foglie  di alloro bruciato per raggiungere stati alterati di coscienza.  </a:t>
            </a:r>
            <a:endParaRPr lang="it-IT" sz="3400" b="1" dirty="0">
              <a:solidFill>
                <a:srgbClr val="E6B0EA"/>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40417"/>
            <a:ext cx="3416771" cy="689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31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14"/>
            <a:ext cx="9191352" cy="689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732240" y="2852936"/>
            <a:ext cx="2411760" cy="1754326"/>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A </a:t>
            </a:r>
            <a:r>
              <a:rPr lang="it-IT" b="1" dirty="0" err="1" smtClean="0">
                <a:solidFill>
                  <a:schemeClr val="bg1"/>
                </a:solidFill>
                <a:latin typeface="Times New Roman" pitchFamily="18" charset="0"/>
                <a:cs typeface="Times New Roman" pitchFamily="18" charset="0"/>
              </a:rPr>
              <a:t>Cuma</a:t>
            </a:r>
            <a:r>
              <a:rPr lang="it-IT" b="1" dirty="0" smtClean="0">
                <a:solidFill>
                  <a:schemeClr val="bg1"/>
                </a:solidFill>
                <a:latin typeface="Times New Roman" pitchFamily="18" charset="0"/>
                <a:cs typeface="Times New Roman" pitchFamily="18" charset="0"/>
              </a:rPr>
              <a:t>, nell’antro della Sibilla, sono state rinvenute delle fungaie. Difficile pensare che fossero funghi mangerecci…. </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0734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4622412" y="-22667"/>
            <a:ext cx="4521227" cy="6817251"/>
          </a:xfrm>
          <a:prstGeom prst="rect">
            <a:avLst/>
          </a:prstGeom>
          <a:noFill/>
          <a:ln>
            <a:solidFill>
              <a:schemeClr val="accent1"/>
            </a:solidFill>
          </a:ln>
        </p:spPr>
        <p:txBody>
          <a:bodyPr wrap="square" rtlCol="0">
            <a:spAutoFit/>
          </a:bodyPr>
          <a:lstStyle/>
          <a:p>
            <a:pPr algn="ctr"/>
            <a:r>
              <a:rPr lang="it-IT" sz="2300" b="1" dirty="0" smtClean="0">
                <a:solidFill>
                  <a:srgbClr val="E6B0EA"/>
                </a:solidFill>
                <a:latin typeface="Times New Roman" pitchFamily="18" charset="0"/>
                <a:cs typeface="Times New Roman" pitchFamily="18" charset="0"/>
              </a:rPr>
              <a:t>Con l’arrivo del cristianesimo, i testi di medicina (e qualunque altro testo scientifico o letterario) vengono proibiti perché scritti da pagani. Molti vengono distrutti. I pochi rimasti vengono conservati nei monasteri, dove vengono copiati per secoli, e usati dai monaci che fondano i primi ospedali. Altri sono nascosti clandestinamente e assumono la funzione di «libri magici», «libri del comando», </a:t>
            </a:r>
            <a:r>
              <a:rPr lang="it-IT" sz="2300" b="1" dirty="0" err="1" smtClean="0">
                <a:solidFill>
                  <a:srgbClr val="E6B0EA"/>
                </a:solidFill>
                <a:latin typeface="Times New Roman" pitchFamily="18" charset="0"/>
                <a:cs typeface="Times New Roman" pitchFamily="18" charset="0"/>
              </a:rPr>
              <a:t>grimoires</a:t>
            </a:r>
            <a:r>
              <a:rPr lang="it-IT" sz="2300" b="1" dirty="0" smtClean="0">
                <a:solidFill>
                  <a:srgbClr val="E6B0EA"/>
                </a:solidFill>
                <a:latin typeface="Times New Roman" pitchFamily="18" charset="0"/>
                <a:cs typeface="Times New Roman" pitchFamily="18" charset="0"/>
              </a:rPr>
              <a:t>: testi di magia che spesso non venivano neanche letti, né tanto meno capiti. La conoscenza erboristica continua in maniera empirica ed esperienziale, ed è in mano soprattutto alle donne.   </a:t>
            </a:r>
            <a:endParaRPr lang="it-IT" sz="3000" b="1" dirty="0">
              <a:solidFill>
                <a:srgbClr val="E6B0EA"/>
              </a:solidFill>
              <a:latin typeface="Times New Roman" pitchFamily="18" charset="0"/>
              <a:cs typeface="Times New Roman" pitchFamily="18" charset="0"/>
            </a:endParaRP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46" y="-22667"/>
            <a:ext cx="4730458"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8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89100" y="13916"/>
            <a:ext cx="9212476" cy="6909584"/>
          </a:xfrm>
          <a:prstGeom prst="rect">
            <a:avLst/>
          </a:prstGeom>
          <a:noFill/>
        </p:spPr>
        <p:txBody>
          <a:bodyPr wrap="square" rtlCol="0">
            <a:spAutoFit/>
          </a:bodyPr>
          <a:lstStyle/>
          <a:p>
            <a:pPr algn="ctr"/>
            <a:r>
              <a:rPr lang="it-IT" sz="3500" b="1" dirty="0" smtClean="0">
                <a:solidFill>
                  <a:srgbClr val="E6B0EA"/>
                </a:solidFill>
                <a:latin typeface="Times New Roman" pitchFamily="18" charset="0"/>
                <a:cs typeface="Times New Roman" pitchFamily="18" charset="0"/>
              </a:rPr>
              <a:t>Gli Arabi non erano legati ai tabù imposti dalla </a:t>
            </a:r>
            <a:r>
              <a:rPr lang="it-IT" sz="3400" b="1" dirty="0" smtClean="0">
                <a:solidFill>
                  <a:srgbClr val="E6B0EA"/>
                </a:solidFill>
                <a:latin typeface="Times New Roman" pitchFamily="18" charset="0"/>
                <a:cs typeface="Times New Roman" pitchFamily="18" charset="0"/>
              </a:rPr>
              <a:t>Chiesa, veneravano la cultura classica e tradussero centinaia di testi dal greco e dal latino.  Da loro la ricerca scientifica era finanziata dallo Stato quindi poterono usare i testi antichi per andare avanti negli studi: scoprirono le tecniche di distillazione alcoolica e i rudimenti della chimica. </a:t>
            </a:r>
          </a:p>
          <a:p>
            <a:pPr algn="ctr"/>
            <a:r>
              <a:rPr lang="it-IT" sz="3400" b="1" dirty="0" smtClean="0">
                <a:solidFill>
                  <a:srgbClr val="E6B0EA"/>
                </a:solidFill>
                <a:latin typeface="Times New Roman" pitchFamily="18" charset="0"/>
                <a:cs typeface="Times New Roman" pitchFamily="18" charset="0"/>
              </a:rPr>
              <a:t>Data l’enorme vastità del loro impero, e le attività commerciali che conducevano, poterono avere accesso a migliaia di essenze e di erbe totalmente sconosciute in Occidente, e scambiare idee con medici ed erboristi di paesi lontani. </a:t>
            </a:r>
            <a:endParaRPr lang="it-IT" sz="3400" b="1" dirty="0">
              <a:solidFill>
                <a:srgbClr val="E6B0EA"/>
              </a:solidFill>
              <a:latin typeface="Times New Roman" pitchFamily="18" charset="0"/>
              <a:cs typeface="Times New Roman" pitchFamily="18" charset="0"/>
            </a:endParaRPr>
          </a:p>
        </p:txBody>
      </p:sp>
    </p:spTree>
    <p:extLst>
      <p:ext uri="{BB962C8B-B14F-4D97-AF65-F5344CB8AC3E}">
        <p14:creationId xmlns:p14="http://schemas.microsoft.com/office/powerpoint/2010/main" val="3676371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9" y="19799"/>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6502744" y="13916"/>
            <a:ext cx="2620632" cy="584775"/>
          </a:xfrm>
          <a:prstGeom prst="rect">
            <a:avLst/>
          </a:prstGeom>
          <a:noFill/>
        </p:spPr>
        <p:txBody>
          <a:bodyPr wrap="square" rtlCol="0">
            <a:spAutoFit/>
          </a:bodyPr>
          <a:lstStyle/>
          <a:p>
            <a:pPr algn="ctr"/>
            <a:r>
              <a:rPr lang="it-IT" sz="3200" b="1" dirty="0" smtClean="0">
                <a:solidFill>
                  <a:srgbClr val="D16DD9"/>
                </a:solidFill>
                <a:latin typeface="Times New Roman" pitchFamily="18" charset="0"/>
                <a:cs typeface="Times New Roman" pitchFamily="18" charset="0"/>
              </a:rPr>
              <a:t>. </a:t>
            </a:r>
            <a:endParaRPr lang="it-IT" sz="3200" b="1" dirty="0">
              <a:solidFill>
                <a:srgbClr val="D16DD9"/>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13916"/>
            <a:ext cx="9233100" cy="687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619672" y="6488668"/>
            <a:ext cx="5508880" cy="369332"/>
          </a:xfrm>
          <a:prstGeom prst="rect">
            <a:avLst/>
          </a:prstGeom>
          <a:noFill/>
        </p:spPr>
        <p:txBody>
          <a:bodyPr wrap="none" rtlCol="0">
            <a:spAutoFit/>
          </a:bodyPr>
          <a:lstStyle/>
          <a:p>
            <a:r>
              <a:rPr lang="it-IT" b="1" dirty="0" smtClean="0">
                <a:solidFill>
                  <a:prstClr val="black"/>
                </a:solidFill>
                <a:latin typeface="Times New Roman" pitchFamily="18" charset="0"/>
                <a:cs typeface="Times New Roman" pitchFamily="18" charset="0"/>
              </a:rPr>
              <a:t>Materia Medica, Dioscoride, copia araba del XIV sec. </a:t>
            </a:r>
            <a:endParaRPr lang="it-IT"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13171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7524328" y="56485"/>
            <a:ext cx="1619311" cy="7278916"/>
          </a:xfrm>
          <a:prstGeom prst="rect">
            <a:avLst/>
          </a:prstGeom>
          <a:noFill/>
          <a:ln>
            <a:solidFill>
              <a:schemeClr val="accent1"/>
            </a:solidFill>
          </a:ln>
        </p:spPr>
        <p:txBody>
          <a:bodyPr wrap="square" rtlCol="0">
            <a:spAutoFit/>
          </a:bodyPr>
          <a:lstStyle/>
          <a:p>
            <a:pPr algn="ctr"/>
            <a:r>
              <a:rPr lang="it-IT" sz="2300" b="1" dirty="0" smtClean="0">
                <a:solidFill>
                  <a:srgbClr val="E6B0EA"/>
                </a:solidFill>
                <a:latin typeface="Times New Roman" pitchFamily="18" charset="0"/>
                <a:cs typeface="Times New Roman" pitchFamily="18" charset="0"/>
              </a:rPr>
              <a:t>La conoscenza delle erbe e la pratica terapeutica però è comunque  sapere comune delle donne di goni ceto: </a:t>
            </a:r>
            <a:r>
              <a:rPr lang="it-IT" sz="2300" b="1" dirty="0" err="1" smtClean="0">
                <a:solidFill>
                  <a:srgbClr val="E6B0EA"/>
                </a:solidFill>
                <a:latin typeface="Times New Roman" pitchFamily="18" charset="0"/>
                <a:cs typeface="Times New Roman" pitchFamily="18" charset="0"/>
              </a:rPr>
              <a:t>Brangania</a:t>
            </a:r>
            <a:r>
              <a:rPr lang="it-IT" sz="2300" b="1" dirty="0" smtClean="0">
                <a:solidFill>
                  <a:srgbClr val="E6B0EA"/>
                </a:solidFill>
                <a:latin typeface="Times New Roman" pitchFamily="18" charset="0"/>
                <a:cs typeface="Times New Roman" pitchFamily="18" charset="0"/>
              </a:rPr>
              <a:t> regina d’Irlanda, madre di Isotta, è una famosa guaritrice.   .</a:t>
            </a:r>
            <a:r>
              <a:rPr lang="it-IT" sz="3000" b="1" dirty="0" smtClean="0">
                <a:solidFill>
                  <a:srgbClr val="E6B0EA"/>
                </a:solidFill>
                <a:latin typeface="Times New Roman" pitchFamily="18" charset="0"/>
                <a:cs typeface="Times New Roman" pitchFamily="18" charset="0"/>
              </a:rPr>
              <a:t> </a:t>
            </a:r>
            <a:endParaRPr lang="it-IT" sz="3000" b="1" dirty="0">
              <a:solidFill>
                <a:srgbClr val="E6B0EA"/>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52" y="0"/>
            <a:ext cx="77495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58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721150" y="13916"/>
            <a:ext cx="3402226" cy="5693866"/>
          </a:xfrm>
          <a:prstGeom prst="rect">
            <a:avLst/>
          </a:prstGeom>
          <a:noFill/>
        </p:spPr>
        <p:txBody>
          <a:bodyPr wrap="square" rtlCol="0">
            <a:spAutoFit/>
          </a:bodyPr>
          <a:lstStyle/>
          <a:p>
            <a:pPr algn="ctr"/>
            <a:r>
              <a:rPr lang="it-IT" sz="2800" b="1" dirty="0" smtClean="0">
                <a:solidFill>
                  <a:srgbClr val="D16DD9"/>
                </a:solidFill>
                <a:latin typeface="Times New Roman" pitchFamily="18" charset="0"/>
                <a:cs typeface="Times New Roman" pitchFamily="18" charset="0"/>
              </a:rPr>
              <a:t>Fin dalla notte dei tempi gli esseri umani hanno utilizzato le erbe: per mangiare, per coprirsi, per curarsi e per entrare in contatto con gli spiriti. </a:t>
            </a:r>
          </a:p>
          <a:p>
            <a:pPr algn="ctr"/>
            <a:r>
              <a:rPr lang="it-IT" sz="2800" b="1" dirty="0" smtClean="0">
                <a:solidFill>
                  <a:srgbClr val="D16DD9"/>
                </a:solidFill>
                <a:latin typeface="Times New Roman" pitchFamily="18" charset="0"/>
                <a:cs typeface="Times New Roman" pitchFamily="18" charset="0"/>
              </a:rPr>
              <a:t>Una cosa è certa: la conoscenza delle piante è una specificità femminile. </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4710"/>
            <a:ext cx="5810250" cy="690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913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6952611" y="-14709"/>
            <a:ext cx="2191029" cy="6924973"/>
          </a:xfrm>
          <a:prstGeom prst="rect">
            <a:avLst/>
          </a:prstGeom>
          <a:noFill/>
          <a:ln>
            <a:solidFill>
              <a:schemeClr val="accent1"/>
            </a:solidFill>
          </a:ln>
        </p:spPr>
        <p:txBody>
          <a:bodyPr wrap="square" rtlCol="0">
            <a:spAutoFit/>
          </a:bodyPr>
          <a:lstStyle/>
          <a:p>
            <a:pPr algn="ctr"/>
            <a:r>
              <a:rPr lang="it-IT" sz="2300" b="1" dirty="0" smtClean="0">
                <a:solidFill>
                  <a:srgbClr val="E6B0EA"/>
                </a:solidFill>
                <a:latin typeface="Times New Roman" pitchFamily="18" charset="0"/>
                <a:cs typeface="Times New Roman" pitchFamily="18" charset="0"/>
              </a:rPr>
              <a:t>Nell’Alto Medio Evo esistono figure insigni di donne medico: Trota de Ruggero è una delle prime ginecologhe e insegna alla Scuola Salernitana, dove sappiamo che esistevano diverse docenti di medicina e di erboristeria, italiane, straniere, ebree e islamiche. </a:t>
            </a:r>
            <a:r>
              <a:rPr lang="it-IT" sz="3000" b="1" dirty="0" smtClean="0">
                <a:solidFill>
                  <a:srgbClr val="E6B0EA"/>
                </a:solidFill>
                <a:latin typeface="Times New Roman" pitchFamily="18" charset="0"/>
                <a:cs typeface="Times New Roman" pitchFamily="18" charset="0"/>
              </a:rPr>
              <a:t> </a:t>
            </a:r>
            <a:endParaRPr lang="it-IT" sz="3000" b="1" dirty="0">
              <a:solidFill>
                <a:srgbClr val="E6B0EA"/>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14710"/>
            <a:ext cx="7041711" cy="687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541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89100" y="5229200"/>
            <a:ext cx="8774481" cy="1615827"/>
          </a:xfrm>
          <a:prstGeom prst="rect">
            <a:avLst/>
          </a:prstGeom>
          <a:noFill/>
          <a:ln>
            <a:solidFill>
              <a:schemeClr val="accent1"/>
            </a:solidFill>
          </a:ln>
        </p:spPr>
        <p:txBody>
          <a:bodyPr wrap="square" rtlCol="0">
            <a:spAutoFit/>
          </a:bodyPr>
          <a:lstStyle/>
          <a:p>
            <a:pPr algn="just"/>
            <a:r>
              <a:rPr lang="it-IT" sz="2300" b="1" i="1" dirty="0" smtClean="0">
                <a:solidFill>
                  <a:srgbClr val="E6B0EA"/>
                </a:solidFill>
                <a:latin typeface="Times New Roman" pitchFamily="18" charset="0"/>
                <a:cs typeface="Times New Roman" pitchFamily="18" charset="0"/>
              </a:rPr>
              <a:t>Le </a:t>
            </a:r>
            <a:r>
              <a:rPr lang="it-IT" sz="2300" b="1" i="1" dirty="0">
                <a:solidFill>
                  <a:srgbClr val="E6B0EA"/>
                </a:solidFill>
                <a:latin typeface="Times New Roman" pitchFamily="18" charset="0"/>
                <a:cs typeface="Times New Roman" pitchFamily="18" charset="0"/>
              </a:rPr>
              <a:t>donne di Salerno mettono nel miele una radice di vitalba, di questo miele poi si cospargono il viso, che assume una splendida luminosità</a:t>
            </a:r>
            <a:r>
              <a:rPr lang="it-IT" sz="2300" b="1" dirty="0">
                <a:solidFill>
                  <a:srgbClr val="E6B0EA"/>
                </a:solidFill>
                <a:latin typeface="Times New Roman" pitchFamily="18" charset="0"/>
                <a:cs typeface="Times New Roman" pitchFamily="18" charset="0"/>
              </a:rPr>
              <a:t>. </a:t>
            </a:r>
            <a:r>
              <a:rPr lang="it-IT" sz="2300" b="1" dirty="0" smtClean="0">
                <a:solidFill>
                  <a:srgbClr val="E6B0EA"/>
                </a:solidFill>
                <a:latin typeface="Times New Roman" pitchFamily="18" charset="0"/>
                <a:cs typeface="Times New Roman" pitchFamily="18" charset="0"/>
              </a:rPr>
              <a:t>Trotula, trattato sulla salute delle donne.  </a:t>
            </a:r>
          </a:p>
          <a:p>
            <a:pPr algn="just"/>
            <a:r>
              <a:rPr lang="it-IT" sz="2300" b="1" dirty="0" smtClean="0">
                <a:solidFill>
                  <a:srgbClr val="E6B0EA"/>
                </a:solidFill>
                <a:latin typeface="Times New Roman" pitchFamily="18" charset="0"/>
                <a:cs typeface="Times New Roman" pitchFamily="18" charset="0"/>
              </a:rPr>
              <a:t>Come si può notare,  i rimedi sono essenzialmente erboristici.  </a:t>
            </a:r>
            <a:r>
              <a:rPr lang="it-IT" sz="3000" b="1" dirty="0" smtClean="0">
                <a:solidFill>
                  <a:srgbClr val="E6B0EA"/>
                </a:solidFill>
                <a:latin typeface="Times New Roman" pitchFamily="18" charset="0"/>
                <a:cs typeface="Times New Roman" pitchFamily="18" charset="0"/>
              </a:rPr>
              <a:t> </a:t>
            </a:r>
            <a:endParaRPr lang="it-IT" sz="3000" b="1" dirty="0">
              <a:solidFill>
                <a:srgbClr val="E6B0EA"/>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66" y="44080"/>
            <a:ext cx="9246530" cy="518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09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868144" y="-14709"/>
            <a:ext cx="3275497" cy="6678751"/>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Anche all’Università di Parigi si sa per certo che insegnino donne (e anche arabi ed ebrei) alla facoltà di medicina. Le donne sono farmaciste e preparano rimedi erboristici per ogni tipo di malattia, oltre che per quelle specificamente femminili.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25" y="-14709"/>
            <a:ext cx="6232032" cy="687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6342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Orto in monastero</a:t>
            </a:r>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868144" y="-14709"/>
            <a:ext cx="3275497" cy="646331"/>
          </a:xfrm>
          <a:prstGeom prst="rect">
            <a:avLst/>
          </a:prstGeom>
          <a:noFill/>
          <a:ln>
            <a:solidFill>
              <a:schemeClr val="accent1"/>
            </a:solidFill>
          </a:ln>
        </p:spPr>
        <p:txBody>
          <a:bodyPr wrap="square" rtlCol="0">
            <a:spAutoFit/>
          </a:bodyPr>
          <a:lstStyle/>
          <a:p>
            <a:pPr algn="ctr"/>
            <a:endParaRPr lang="it-IT" sz="3600" b="1" dirty="0">
              <a:solidFill>
                <a:srgbClr val="E6B0EA"/>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99" y="-1"/>
            <a:ext cx="9232740" cy="685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0" y="169957"/>
            <a:ext cx="2123728" cy="1754326"/>
          </a:xfrm>
          <a:prstGeom prst="rect">
            <a:avLst/>
          </a:prstGeom>
        </p:spPr>
        <p:txBody>
          <a:bodyPr wrap="square">
            <a:spAutoFit/>
          </a:bodyPr>
          <a:lstStyle/>
          <a:p>
            <a:r>
              <a:rPr lang="it-IT" b="1" dirty="0">
                <a:solidFill>
                  <a:schemeClr val="bg1"/>
                </a:solidFill>
                <a:latin typeface="Times New Roman" pitchFamily="18" charset="0"/>
                <a:cs typeface="Times New Roman" pitchFamily="18" charset="0"/>
              </a:rPr>
              <a:t>I primi orti vengono costruiti nei monasteri, e servono non per le erbe eduli, ma per le specie officinali. </a:t>
            </a:r>
          </a:p>
        </p:txBody>
      </p:sp>
    </p:spTree>
    <p:extLst>
      <p:ext uri="{BB962C8B-B14F-4D97-AF65-F5344CB8AC3E}">
        <p14:creationId xmlns:p14="http://schemas.microsoft.com/office/powerpoint/2010/main" val="168801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Orto in monastero</a:t>
            </a:r>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868144" y="-14709"/>
            <a:ext cx="3275497" cy="646331"/>
          </a:xfrm>
          <a:prstGeom prst="rect">
            <a:avLst/>
          </a:prstGeom>
          <a:noFill/>
          <a:ln>
            <a:solidFill>
              <a:schemeClr val="accent1"/>
            </a:solidFill>
          </a:ln>
        </p:spPr>
        <p:txBody>
          <a:bodyPr wrap="square" rtlCol="0">
            <a:spAutoFit/>
          </a:bodyPr>
          <a:lstStyle/>
          <a:p>
            <a:pPr algn="ctr"/>
            <a:endParaRPr lang="it-IT" sz="3600" b="1" dirty="0">
              <a:solidFill>
                <a:srgbClr val="E6B0EA"/>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359" y="-14709"/>
            <a:ext cx="8976474" cy="690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868144" y="0"/>
            <a:ext cx="3275856" cy="11757065"/>
          </a:xfrm>
          <a:prstGeom prst="rect">
            <a:avLst/>
          </a:prstGeom>
          <a:solidFill>
            <a:schemeClr val="tx1"/>
          </a:solidFill>
        </p:spPr>
        <p:txBody>
          <a:bodyPr wrap="square" rtlCol="0">
            <a:spAutoFit/>
          </a:bodyPr>
          <a:lstStyle/>
          <a:p>
            <a:r>
              <a:rPr lang="it-IT" sz="3200" b="1" dirty="0">
                <a:solidFill>
                  <a:srgbClr val="E6B0EA"/>
                </a:solidFill>
                <a:latin typeface="Times New Roman" pitchFamily="18" charset="0"/>
                <a:cs typeface="Times New Roman" pitchFamily="18" charset="0"/>
              </a:rPr>
              <a:t>E l’orto rimane per secoli di stretta pertinenza femminile. E proprio </a:t>
            </a:r>
            <a:r>
              <a:rPr lang="it-IT" sz="3200" b="1" dirty="0" smtClean="0">
                <a:solidFill>
                  <a:srgbClr val="E6B0EA"/>
                </a:solidFill>
                <a:latin typeface="Times New Roman" pitchFamily="18" charset="0"/>
                <a:cs typeface="Times New Roman" pitchFamily="18" charset="0"/>
              </a:rPr>
              <a:t>nell’orto </a:t>
            </a:r>
            <a:r>
              <a:rPr lang="it-IT" sz="3200" b="1" dirty="0">
                <a:solidFill>
                  <a:srgbClr val="E6B0EA"/>
                </a:solidFill>
                <a:latin typeface="Times New Roman" pitchFamily="18" charset="0"/>
                <a:cs typeface="Times New Roman" pitchFamily="18" charset="0"/>
              </a:rPr>
              <a:t>si realizza l’addomesticazione delle erbe selvatiche, che vengono rese </a:t>
            </a:r>
            <a:r>
              <a:rPr lang="it-IT" sz="3200" b="1" dirty="0" smtClean="0">
                <a:solidFill>
                  <a:srgbClr val="E6B0EA"/>
                </a:solidFill>
                <a:latin typeface="Times New Roman" pitchFamily="18" charset="0"/>
                <a:cs typeface="Times New Roman" pitchFamily="18" charset="0"/>
              </a:rPr>
              <a:t>commestibili, con secoli di lavoro paziente. </a:t>
            </a:r>
          </a:p>
          <a:p>
            <a:endParaRPr lang="it-IT" b="1" dirty="0">
              <a:solidFill>
                <a:srgbClr val="E6B0EA"/>
              </a:solidFill>
              <a:latin typeface="Times New Roman" pitchFamily="18" charset="0"/>
              <a:cs typeface="Times New Roman" pitchFamily="18" charset="0"/>
            </a:endParaRPr>
          </a:p>
          <a:p>
            <a:endParaRPr lang="it-IT" b="1" dirty="0" smtClean="0">
              <a:solidFill>
                <a:srgbClr val="E6B0EA"/>
              </a:solidFill>
              <a:latin typeface="Times New Roman" pitchFamily="18" charset="0"/>
              <a:cs typeface="Times New Roman" pitchFamily="18" charset="0"/>
            </a:endParaRPr>
          </a:p>
          <a:p>
            <a:endParaRPr lang="it-IT" b="1" dirty="0">
              <a:solidFill>
                <a:srgbClr val="E6B0EA"/>
              </a:solidFill>
              <a:latin typeface="Times New Roman" pitchFamily="18" charset="0"/>
              <a:cs typeface="Times New Roman" pitchFamily="18" charset="0"/>
            </a:endParaRPr>
          </a:p>
          <a:p>
            <a:endParaRPr lang="it-IT" b="1" dirty="0" smtClean="0">
              <a:solidFill>
                <a:srgbClr val="E6B0EA"/>
              </a:solidFill>
              <a:latin typeface="Times New Roman" pitchFamily="18" charset="0"/>
              <a:cs typeface="Times New Roman" pitchFamily="18" charset="0"/>
            </a:endParaRPr>
          </a:p>
          <a:p>
            <a:endParaRPr lang="it-IT" b="1" dirty="0">
              <a:solidFill>
                <a:srgbClr val="E6B0EA"/>
              </a:solidFill>
              <a:latin typeface="Times New Roman" pitchFamily="18" charset="0"/>
              <a:cs typeface="Times New Roman" pitchFamily="18" charset="0"/>
            </a:endParaRPr>
          </a:p>
          <a:p>
            <a:endParaRPr lang="it-IT" b="1" dirty="0" smtClean="0">
              <a:solidFill>
                <a:srgbClr val="E6B0EA"/>
              </a:solidFill>
              <a:latin typeface="Times New Roman" pitchFamily="18" charset="0"/>
              <a:cs typeface="Times New Roman" pitchFamily="18" charset="0"/>
            </a:endParaRPr>
          </a:p>
          <a:p>
            <a:endParaRPr lang="it-IT" b="1" dirty="0">
              <a:solidFill>
                <a:srgbClr val="E6B0EA"/>
              </a:solidFill>
              <a:latin typeface="Times New Roman" pitchFamily="18" charset="0"/>
              <a:cs typeface="Times New Roman" pitchFamily="18" charset="0"/>
            </a:endParaRPr>
          </a:p>
          <a:p>
            <a:endParaRPr lang="it-IT" b="1" dirty="0" smtClean="0">
              <a:solidFill>
                <a:srgbClr val="E6B0EA"/>
              </a:solidFill>
              <a:latin typeface="Times New Roman" pitchFamily="18" charset="0"/>
              <a:cs typeface="Times New Roman" pitchFamily="18" charset="0"/>
            </a:endParaRPr>
          </a:p>
          <a:p>
            <a:endParaRPr lang="it-IT" b="1" dirty="0">
              <a:solidFill>
                <a:srgbClr val="E6B0EA"/>
              </a:solidFill>
              <a:latin typeface="Times New Roman" pitchFamily="18" charset="0"/>
              <a:cs typeface="Times New Roman" pitchFamily="18" charset="0"/>
            </a:endParaRPr>
          </a:p>
          <a:p>
            <a:endParaRPr lang="it-IT" b="1" dirty="0" smtClean="0">
              <a:solidFill>
                <a:srgbClr val="E6B0EA"/>
              </a:solidFill>
              <a:latin typeface="Times New Roman" pitchFamily="18" charset="0"/>
              <a:cs typeface="Times New Roman" pitchFamily="18" charset="0"/>
            </a:endParaRPr>
          </a:p>
          <a:p>
            <a:endParaRPr lang="it-IT" b="1" dirty="0">
              <a:solidFill>
                <a:srgbClr val="E6B0EA"/>
              </a:solidFill>
              <a:latin typeface="Times New Roman" pitchFamily="18" charset="0"/>
              <a:cs typeface="Times New Roman" pitchFamily="18" charset="0"/>
            </a:endParaRPr>
          </a:p>
          <a:p>
            <a:endParaRPr lang="it-IT" b="1" dirty="0" smtClean="0">
              <a:solidFill>
                <a:srgbClr val="E6B0EA"/>
              </a:solidFill>
              <a:latin typeface="Times New Roman" pitchFamily="18" charset="0"/>
              <a:cs typeface="Times New Roman" pitchFamily="18" charset="0"/>
            </a:endParaRPr>
          </a:p>
          <a:p>
            <a:endParaRPr lang="it-IT" b="1" dirty="0">
              <a:solidFill>
                <a:srgbClr val="E6B0EA"/>
              </a:solidFill>
              <a:latin typeface="Times New Roman" pitchFamily="18" charset="0"/>
              <a:cs typeface="Times New Roman" pitchFamily="18" charset="0"/>
            </a:endParaRPr>
          </a:p>
          <a:p>
            <a:endParaRPr lang="it-IT" b="1" dirty="0" smtClean="0">
              <a:solidFill>
                <a:srgbClr val="E6B0EA"/>
              </a:solidFill>
              <a:latin typeface="Times New Roman" pitchFamily="18" charset="0"/>
              <a:cs typeface="Times New Roman" pitchFamily="18" charset="0"/>
            </a:endParaRPr>
          </a:p>
          <a:p>
            <a:endParaRPr lang="it-IT" b="1" dirty="0">
              <a:solidFill>
                <a:srgbClr val="E6B0EA"/>
              </a:solidFill>
              <a:latin typeface="Times New Roman" pitchFamily="18" charset="0"/>
              <a:cs typeface="Times New Roman" pitchFamily="18" charset="0"/>
            </a:endParaRPr>
          </a:p>
          <a:p>
            <a:endParaRPr lang="it-IT" b="1" dirty="0" smtClean="0">
              <a:solidFill>
                <a:srgbClr val="E6B0EA"/>
              </a:solidFill>
              <a:latin typeface="Times New Roman" pitchFamily="18" charset="0"/>
              <a:cs typeface="Times New Roman" pitchFamily="18" charset="0"/>
            </a:endParaRPr>
          </a:p>
          <a:p>
            <a:endParaRPr lang="it-IT" b="1" dirty="0">
              <a:solidFill>
                <a:srgbClr val="E6B0EA"/>
              </a:solidFill>
              <a:latin typeface="Times New Roman" pitchFamily="18" charset="0"/>
              <a:cs typeface="Times New Roman" pitchFamily="18" charset="0"/>
            </a:endParaRPr>
          </a:p>
          <a:p>
            <a:endParaRPr lang="it-IT" b="1" dirty="0" smtClean="0">
              <a:solidFill>
                <a:srgbClr val="E6B0EA"/>
              </a:solidFill>
              <a:latin typeface="Times New Roman" pitchFamily="18" charset="0"/>
              <a:cs typeface="Times New Roman" pitchFamily="18" charset="0"/>
            </a:endParaRPr>
          </a:p>
          <a:p>
            <a:endParaRPr lang="it-IT" b="1" dirty="0">
              <a:solidFill>
                <a:srgbClr val="E6B0EA"/>
              </a:solidFill>
              <a:latin typeface="Times New Roman" pitchFamily="18" charset="0"/>
              <a:cs typeface="Times New Roman" pitchFamily="18" charset="0"/>
            </a:endParaRPr>
          </a:p>
        </p:txBody>
      </p:sp>
    </p:spTree>
    <p:extLst>
      <p:ext uri="{BB962C8B-B14F-4D97-AF65-F5344CB8AC3E}">
        <p14:creationId xmlns:p14="http://schemas.microsoft.com/office/powerpoint/2010/main" val="3147677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Orto in monastero</a:t>
            </a:r>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652120" y="-14709"/>
            <a:ext cx="3491522" cy="7048083"/>
          </a:xfrm>
          <a:prstGeom prst="rect">
            <a:avLst/>
          </a:prstGeom>
          <a:noFill/>
          <a:ln>
            <a:solidFill>
              <a:schemeClr val="accent1"/>
            </a:solidFill>
          </a:ln>
        </p:spPr>
        <p:txBody>
          <a:bodyPr wrap="square" rtlCol="0">
            <a:spAutoFit/>
          </a:bodyPr>
          <a:lstStyle/>
          <a:p>
            <a:pPr algn="ctr"/>
            <a:r>
              <a:rPr lang="it-IT" sz="3200" b="1" dirty="0" smtClean="0">
                <a:solidFill>
                  <a:srgbClr val="E6B0EA"/>
                </a:solidFill>
                <a:latin typeface="Times New Roman" pitchFamily="18" charset="0"/>
                <a:cs typeface="Times New Roman" pitchFamily="18" charset="0"/>
              </a:rPr>
              <a:t>Nell’orto – spazio magico e sacro – si coltivano i fiori per la Madonna: specie a gambo lungo, da portare sull’altare. Dalie, gladioli, gigli: le donne rivaleggiano fra loro per chi li fa più belli, e conservano gelosamente i semi. </a:t>
            </a:r>
            <a:r>
              <a:rPr lang="it-IT" sz="2800" b="1" dirty="0" smtClean="0">
                <a:solidFill>
                  <a:srgbClr val="E6B0EA"/>
                </a:solidFill>
                <a:latin typeface="Times New Roman" pitchFamily="18" charset="0"/>
                <a:cs typeface="Times New Roman" pitchFamily="18" charset="0"/>
              </a:rPr>
              <a:t>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6" y="-890305"/>
            <a:ext cx="5811229" cy="774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003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409883" y="6202616"/>
            <a:ext cx="3275497" cy="646331"/>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li.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2" y="-14709"/>
            <a:ext cx="9230762" cy="692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323528" y="6132819"/>
            <a:ext cx="7981672" cy="369332"/>
          </a:xfrm>
          <a:prstGeom prst="rect">
            <a:avLst/>
          </a:prstGeom>
          <a:noFill/>
        </p:spPr>
        <p:txBody>
          <a:bodyPr wrap="none" rtlCol="0">
            <a:spAutoFit/>
          </a:bodyPr>
          <a:lstStyle/>
          <a:p>
            <a:r>
              <a:rPr lang="it-IT" b="1" dirty="0" err="1" smtClean="0">
                <a:solidFill>
                  <a:schemeClr val="bg1"/>
                </a:solidFill>
                <a:latin typeface="Times New Roman" pitchFamily="18" charset="0"/>
                <a:cs typeface="Times New Roman" pitchFamily="18" charset="0"/>
              </a:rPr>
              <a:t>Hildegarda</a:t>
            </a:r>
            <a:r>
              <a:rPr lang="it-IT" b="1" dirty="0" smtClean="0">
                <a:solidFill>
                  <a:schemeClr val="bg1"/>
                </a:solidFill>
                <a:latin typeface="Times New Roman" pitchFamily="18" charset="0"/>
                <a:cs typeface="Times New Roman" pitchFamily="18" charset="0"/>
              </a:rPr>
              <a:t> di </a:t>
            </a:r>
            <a:r>
              <a:rPr lang="it-IT" b="1" dirty="0" err="1" smtClean="0">
                <a:solidFill>
                  <a:schemeClr val="bg1"/>
                </a:solidFill>
                <a:latin typeface="Times New Roman" pitchFamily="18" charset="0"/>
                <a:cs typeface="Times New Roman" pitchFamily="18" charset="0"/>
              </a:rPr>
              <a:t>Bingen</a:t>
            </a:r>
            <a:r>
              <a:rPr lang="it-IT" b="1" dirty="0" smtClean="0">
                <a:solidFill>
                  <a:schemeClr val="bg1"/>
                </a:solidFill>
                <a:latin typeface="Times New Roman" pitchFamily="18" charset="0"/>
                <a:cs typeface="Times New Roman" pitchFamily="18" charset="0"/>
              </a:rPr>
              <a:t> (XI sec.) è una delle più insigni erboriste di tutti i tempi</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44483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6041161" y="0"/>
            <a:ext cx="3102839" cy="6678751"/>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Decima </a:t>
            </a:r>
            <a:r>
              <a:rPr lang="it-IT" sz="2800" b="1" dirty="0" err="1" smtClean="0">
                <a:solidFill>
                  <a:srgbClr val="E6B0EA"/>
                </a:solidFill>
                <a:latin typeface="Times New Roman" pitchFamily="18" charset="0"/>
                <a:cs typeface="Times New Roman" pitchFamily="18" charset="0"/>
              </a:rPr>
              <a:t>figlias</a:t>
            </a:r>
            <a:r>
              <a:rPr lang="it-IT" sz="2800" b="1" dirty="0" smtClean="0">
                <a:solidFill>
                  <a:srgbClr val="E6B0EA"/>
                </a:solidFill>
                <a:latin typeface="Times New Roman" pitchFamily="18" charset="0"/>
                <a:cs typeface="Times New Roman" pitchFamily="18" charset="0"/>
              </a:rPr>
              <a:t> di una delle più ricche famiglie tedesche, viene messa in monastero da bambina e istruita dalla badessa </a:t>
            </a:r>
            <a:r>
              <a:rPr lang="it-IT" sz="2800" b="1" dirty="0" err="1" smtClean="0">
                <a:solidFill>
                  <a:srgbClr val="E6B0EA"/>
                </a:solidFill>
                <a:latin typeface="Times New Roman" pitchFamily="18" charset="0"/>
                <a:cs typeface="Times New Roman" pitchFamily="18" charset="0"/>
              </a:rPr>
              <a:t>Jutta</a:t>
            </a:r>
            <a:r>
              <a:rPr lang="it-IT" sz="2800" b="1" dirty="0" smtClean="0">
                <a:solidFill>
                  <a:srgbClr val="E6B0EA"/>
                </a:solidFill>
                <a:latin typeface="Times New Roman" pitchFamily="18" charset="0"/>
                <a:cs typeface="Times New Roman" pitchFamily="18" charset="0"/>
              </a:rPr>
              <a:t>, una delle donne più colte dell’antichità. Ha accesso  a libri proibiti e ha delle visioni «naturalistiche».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39478"/>
            <a:ext cx="6081464" cy="693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56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4860032" y="0"/>
            <a:ext cx="4392488" cy="6678751"/>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Alla morte di </a:t>
            </a:r>
            <a:r>
              <a:rPr lang="it-IT" sz="2800" b="1" dirty="0" err="1" smtClean="0">
                <a:solidFill>
                  <a:srgbClr val="E6B0EA"/>
                </a:solidFill>
                <a:latin typeface="Times New Roman" pitchFamily="18" charset="0"/>
                <a:cs typeface="Times New Roman" pitchFamily="18" charset="0"/>
              </a:rPr>
              <a:t>Jutta</a:t>
            </a:r>
            <a:r>
              <a:rPr lang="it-IT" sz="2800" b="1" dirty="0" smtClean="0">
                <a:solidFill>
                  <a:srgbClr val="E6B0EA"/>
                </a:solidFill>
                <a:latin typeface="Times New Roman" pitchFamily="18" charset="0"/>
                <a:cs typeface="Times New Roman" pitchFamily="18" charset="0"/>
              </a:rPr>
              <a:t> viene acclamata badessa all’unanimità dalle consorelle. Solo allora scrive a Bernardo di Chiaravalle, intellettuale </a:t>
            </a:r>
          </a:p>
          <a:p>
            <a:pPr algn="ctr"/>
            <a:r>
              <a:rPr lang="it-IT" sz="2800" b="1" dirty="0" smtClean="0">
                <a:solidFill>
                  <a:srgbClr val="E6B0EA"/>
                </a:solidFill>
                <a:latin typeface="Times New Roman" pitchFamily="18" charset="0"/>
                <a:cs typeface="Times New Roman" pitchFamily="18" charset="0"/>
              </a:rPr>
              <a:t>di punta della Chiesa, chiamandolo «fratello in C5risto», svelandogli il contenuto delle visioni e chiedendogli il permesso </a:t>
            </a:r>
          </a:p>
          <a:p>
            <a:pPr algn="ctr"/>
            <a:r>
              <a:rPr lang="it-IT" sz="2800" b="1" dirty="0" smtClean="0">
                <a:solidFill>
                  <a:srgbClr val="E6B0EA"/>
                </a:solidFill>
                <a:latin typeface="Times New Roman" pitchFamily="18" charset="0"/>
                <a:cs typeface="Times New Roman" pitchFamily="18" charset="0"/>
              </a:rPr>
              <a:t>di rivelarne il contenuto. Bernardo non solo acconsente ma le accorda </a:t>
            </a:r>
          </a:p>
          <a:p>
            <a:pPr algn="ctr"/>
            <a:r>
              <a:rPr lang="it-IT" sz="2800" b="1" dirty="0" smtClean="0">
                <a:solidFill>
                  <a:srgbClr val="E6B0EA"/>
                </a:solidFill>
                <a:latin typeface="Times New Roman" pitchFamily="18" charset="0"/>
                <a:cs typeface="Times New Roman" pitchFamily="18" charset="0"/>
              </a:rPr>
              <a:t>il permesso di predicare.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22666"/>
            <a:ext cx="5033442" cy="688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93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220072" y="0"/>
            <a:ext cx="4032448" cy="6894195"/>
          </a:xfrm>
          <a:prstGeom prst="rect">
            <a:avLst/>
          </a:prstGeom>
          <a:noFill/>
          <a:ln>
            <a:solidFill>
              <a:schemeClr val="accent1"/>
            </a:solidFill>
          </a:ln>
        </p:spPr>
        <p:txBody>
          <a:bodyPr wrap="square" rtlCol="0">
            <a:spAutoFit/>
          </a:bodyPr>
          <a:lstStyle/>
          <a:p>
            <a:pPr algn="ctr"/>
            <a:r>
              <a:rPr lang="it-IT" sz="2600" b="1" dirty="0" err="1" smtClean="0">
                <a:solidFill>
                  <a:srgbClr val="E6B0EA"/>
                </a:solidFill>
                <a:latin typeface="Times New Roman" pitchFamily="18" charset="0"/>
                <a:cs typeface="Times New Roman" pitchFamily="18" charset="0"/>
              </a:rPr>
              <a:t>Hildegarda</a:t>
            </a:r>
            <a:r>
              <a:rPr lang="it-IT" sz="2600" b="1" dirty="0" smtClean="0">
                <a:solidFill>
                  <a:srgbClr val="E6B0EA"/>
                </a:solidFill>
                <a:latin typeface="Times New Roman" pitchFamily="18" charset="0"/>
                <a:cs typeface="Times New Roman" pitchFamily="18" charset="0"/>
              </a:rPr>
              <a:t> scrive un tratta di ginecologia in cui descrive l’utero (anche se la dissezione dei cadaveri è proibita dalla Chiesa….) che ha visto nelle sue visioni, e trasmette la ricetta della pozione che le donne devono prendere quando non vogliono «che il marito gli si accosti»….</a:t>
            </a:r>
          </a:p>
          <a:p>
            <a:pPr algn="ctr"/>
            <a:r>
              <a:rPr lang="it-IT" sz="2600" b="1" dirty="0" smtClean="0">
                <a:solidFill>
                  <a:srgbClr val="E6B0EA"/>
                </a:solidFill>
                <a:latin typeface="Times New Roman" pitchFamily="18" charset="0"/>
                <a:cs typeface="Times New Roman" pitchFamily="18" charset="0"/>
              </a:rPr>
              <a:t>Compone musiche polifoniche e fonda la </a:t>
            </a:r>
            <a:r>
              <a:rPr lang="it-IT" sz="2600" b="1" dirty="0" err="1" smtClean="0">
                <a:solidFill>
                  <a:srgbClr val="E6B0EA"/>
                </a:solidFill>
                <a:latin typeface="Times New Roman" pitchFamily="18" charset="0"/>
                <a:cs typeface="Times New Roman" pitchFamily="18" charset="0"/>
              </a:rPr>
              <a:t>litoterapia</a:t>
            </a:r>
            <a:r>
              <a:rPr lang="it-IT" sz="2600" b="1" dirty="0" smtClean="0">
                <a:solidFill>
                  <a:srgbClr val="E6B0EA"/>
                </a:solidFill>
                <a:latin typeface="Times New Roman" pitchFamily="18" charset="0"/>
                <a:cs typeface="Times New Roman" pitchFamily="18" charset="0"/>
              </a:rPr>
              <a:t>. Alla fine della sua vita inventa una lingua in codice, ancora non tradotta.    </a:t>
            </a:r>
            <a:endParaRPr lang="it-IT" sz="2600" b="1" dirty="0">
              <a:solidFill>
                <a:srgbClr val="E6B0EA"/>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20" y="13941"/>
            <a:ext cx="5438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10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4323022" y="13916"/>
            <a:ext cx="4800354" cy="7017306"/>
          </a:xfrm>
          <a:prstGeom prst="rect">
            <a:avLst/>
          </a:prstGeom>
          <a:noFill/>
        </p:spPr>
        <p:txBody>
          <a:bodyPr wrap="square" rtlCol="0">
            <a:spAutoFit/>
          </a:bodyPr>
          <a:lstStyle/>
          <a:p>
            <a:pPr algn="ctr"/>
            <a:r>
              <a:rPr lang="it-IT" sz="3000" b="1" dirty="0" smtClean="0">
                <a:solidFill>
                  <a:srgbClr val="D16DD9"/>
                </a:solidFill>
                <a:latin typeface="Times New Roman" pitchFamily="18" charset="0"/>
                <a:cs typeface="Times New Roman" pitchFamily="18" charset="0"/>
              </a:rPr>
              <a:t>Sono le donne che, mentre gli uomini sono lontani, si accorgono che dove sono caduti dei residui vegetali dei pasti, dopo qualche mese spuntano dei germogli. </a:t>
            </a:r>
          </a:p>
          <a:p>
            <a:pPr algn="ctr"/>
            <a:r>
              <a:rPr lang="it-IT" sz="3000" b="1" dirty="0" smtClean="0">
                <a:solidFill>
                  <a:srgbClr val="D16DD9"/>
                </a:solidFill>
                <a:latin typeface="Times New Roman" pitchFamily="18" charset="0"/>
                <a:cs typeface="Times New Roman" pitchFamily="18" charset="0"/>
              </a:rPr>
              <a:t>La stessa cosa avviene durante le migrazioni periodiche: piano piano, le donne imparano a «lasciare» dei semi che ritroveranno maturi l’anno seguente; e riescono a collegare la semina alla pianta. </a:t>
            </a: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1"/>
            <a:ext cx="439838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821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89399" y="5685021"/>
            <a:ext cx="9269612" cy="1154162"/>
          </a:xfrm>
          <a:prstGeom prst="rect">
            <a:avLst/>
          </a:prstGeom>
          <a:noFill/>
          <a:ln>
            <a:solidFill>
              <a:schemeClr val="accent1"/>
            </a:solidFill>
          </a:ln>
        </p:spPr>
        <p:txBody>
          <a:bodyPr wrap="square" rtlCol="0">
            <a:spAutoFit/>
          </a:bodyPr>
          <a:lstStyle/>
          <a:p>
            <a:pPr algn="ctr"/>
            <a:r>
              <a:rPr lang="it-IT" sz="2300" b="1" dirty="0" err="1" smtClean="0">
                <a:solidFill>
                  <a:srgbClr val="E6B0EA"/>
                </a:solidFill>
                <a:latin typeface="Times New Roman" pitchFamily="18" charset="0"/>
                <a:cs typeface="Times New Roman" pitchFamily="18" charset="0"/>
              </a:rPr>
              <a:t>Hildegarda</a:t>
            </a:r>
            <a:r>
              <a:rPr lang="it-IT" sz="2300" b="1" dirty="0" smtClean="0">
                <a:solidFill>
                  <a:srgbClr val="E6B0EA"/>
                </a:solidFill>
                <a:latin typeface="Times New Roman" pitchFamily="18" charset="0"/>
                <a:cs typeface="Times New Roman" pitchFamily="18" charset="0"/>
              </a:rPr>
              <a:t> </a:t>
            </a:r>
            <a:r>
              <a:rPr lang="it-IT" sz="2300" b="1" dirty="0" err="1" smtClean="0">
                <a:solidFill>
                  <a:srgbClr val="E6B0EA"/>
                </a:solidFill>
                <a:latin typeface="Times New Roman" pitchFamily="18" charset="0"/>
                <a:cs typeface="Times New Roman" pitchFamily="18" charset="0"/>
              </a:rPr>
              <a:t>costriosce</a:t>
            </a:r>
            <a:r>
              <a:rPr lang="it-IT" sz="2300" b="1" dirty="0" smtClean="0">
                <a:solidFill>
                  <a:srgbClr val="E6B0EA"/>
                </a:solidFill>
                <a:latin typeface="Times New Roman" pitchFamily="18" charset="0"/>
                <a:cs typeface="Times New Roman" pitchFamily="18" charset="0"/>
              </a:rPr>
              <a:t> il primo erbario: raccoglie le erbe, le secca </a:t>
            </a:r>
          </a:p>
          <a:p>
            <a:pPr algn="ctr"/>
            <a:r>
              <a:rPr lang="it-IT" sz="2300" b="1" dirty="0" smtClean="0">
                <a:solidFill>
                  <a:srgbClr val="E6B0EA"/>
                </a:solidFill>
                <a:latin typeface="Times New Roman" pitchFamily="18" charset="0"/>
                <a:cs typeface="Times New Roman" pitchFamily="18" charset="0"/>
              </a:rPr>
              <a:t>e le inserisce nelle pagine di un libro. Da allora, tutti gli erboristi </a:t>
            </a:r>
          </a:p>
          <a:p>
            <a:pPr algn="ctr"/>
            <a:r>
              <a:rPr lang="it-IT" sz="2300" b="1" dirty="0" smtClean="0">
                <a:solidFill>
                  <a:srgbClr val="E6B0EA"/>
                </a:solidFill>
                <a:latin typeface="Times New Roman" pitchFamily="18" charset="0"/>
                <a:cs typeface="Times New Roman" pitchFamily="18" charset="0"/>
              </a:rPr>
              <a:t>avranno il proprio, personale erbario.     </a:t>
            </a:r>
            <a:endParaRPr lang="it-IT" sz="2300" b="1" dirty="0">
              <a:solidFill>
                <a:srgbClr val="E6B0EA"/>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0"/>
            <a:ext cx="9269612" cy="579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701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134267" y="6294314"/>
            <a:ext cx="9277649" cy="584775"/>
          </a:xfrm>
          <a:prstGeom prst="rect">
            <a:avLst/>
          </a:prstGeom>
          <a:noFill/>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Gli erbari sono relativamente facili da fare, e si diffondono</a:t>
            </a:r>
            <a:r>
              <a:rPr lang="it-IT" sz="3200" b="1" dirty="0" smtClean="0">
                <a:solidFill>
                  <a:srgbClr val="E6B0EA"/>
                </a:solidFill>
                <a:latin typeface="Times New Roman" pitchFamily="18" charset="0"/>
                <a:cs typeface="Times New Roman" pitchFamily="18" charset="0"/>
              </a:rPr>
              <a:t>  </a:t>
            </a:r>
            <a:endParaRPr lang="it-IT" sz="3200" b="1" dirty="0">
              <a:solidFill>
                <a:srgbClr val="E6B0EA"/>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1"/>
            <a:ext cx="9187316" cy="643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509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078362" y="-14709"/>
            <a:ext cx="4065280" cy="6894195"/>
          </a:xfrm>
          <a:prstGeom prst="rect">
            <a:avLst/>
          </a:prstGeom>
          <a:noFill/>
          <a:ln>
            <a:solidFill>
              <a:schemeClr val="accent1"/>
            </a:solidFill>
          </a:ln>
        </p:spPr>
        <p:txBody>
          <a:bodyPr wrap="square" rtlCol="0">
            <a:spAutoFit/>
          </a:bodyPr>
          <a:lstStyle/>
          <a:p>
            <a:pPr algn="ctr"/>
            <a:r>
              <a:rPr lang="it-IT" sz="2600" b="1" dirty="0" smtClean="0">
                <a:solidFill>
                  <a:srgbClr val="E6B0EA"/>
                </a:solidFill>
                <a:latin typeface="Times New Roman" pitchFamily="18" charset="0"/>
                <a:cs typeface="Times New Roman" pitchFamily="18" charset="0"/>
              </a:rPr>
              <a:t>Da quando le università e le facoltà di medicina cadono sotto il diretto controllo ecclesiastico, però, viene proibito tassativamente alle donne di esercitare la professione. Ma guaritrici ed erboriste continuano ad esistere, anche se relegate ai margini della società e impossibilitate ad accedere ai testi. Spesso erano comunque preferite ai dottori, perché la loro conoscenza del corpo e dei rimedi era moto maggiore.     </a:t>
            </a:r>
            <a:endParaRPr lang="it-IT" sz="2600" b="1" dirty="0">
              <a:solidFill>
                <a:srgbClr val="E6B0EA"/>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0"/>
            <a:ext cx="5167461" cy="690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6315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6418076" y="22665"/>
            <a:ext cx="2862063" cy="6617196"/>
          </a:xfrm>
          <a:prstGeom prst="rect">
            <a:avLst/>
          </a:prstGeom>
          <a:noFill/>
          <a:ln>
            <a:solidFill>
              <a:schemeClr val="accent1"/>
            </a:solidFill>
          </a:ln>
        </p:spPr>
        <p:txBody>
          <a:bodyPr wrap="square" rtlCol="0">
            <a:spAutoFit/>
          </a:bodyPr>
          <a:lstStyle/>
          <a:p>
            <a:pPr algn="ctr"/>
            <a:r>
              <a:rPr lang="it-IT" sz="3200" b="1" dirty="0" smtClean="0">
                <a:solidFill>
                  <a:srgbClr val="E6B0EA"/>
                </a:solidFill>
                <a:latin typeface="Times New Roman" pitchFamily="18" charset="0"/>
                <a:cs typeface="Times New Roman" pitchFamily="18" charset="0"/>
              </a:rPr>
              <a:t>Il </a:t>
            </a:r>
            <a:r>
              <a:rPr lang="it-IT" sz="3200" b="1" dirty="0" err="1" smtClean="0">
                <a:solidFill>
                  <a:srgbClr val="E6B0EA"/>
                </a:solidFill>
                <a:latin typeface="Times New Roman" pitchFamily="18" charset="0"/>
                <a:cs typeface="Times New Roman" pitchFamily="18" charset="0"/>
              </a:rPr>
              <a:t>Tacuinum</a:t>
            </a:r>
            <a:r>
              <a:rPr lang="it-IT" sz="3200" b="1" dirty="0" smtClean="0">
                <a:solidFill>
                  <a:srgbClr val="E6B0EA"/>
                </a:solidFill>
                <a:latin typeface="Times New Roman" pitchFamily="18" charset="0"/>
                <a:cs typeface="Times New Roman" pitchFamily="18" charset="0"/>
              </a:rPr>
              <a:t> </a:t>
            </a:r>
            <a:r>
              <a:rPr lang="it-IT" sz="3200" b="1" dirty="0" err="1" smtClean="0">
                <a:solidFill>
                  <a:srgbClr val="E6B0EA"/>
                </a:solidFill>
                <a:latin typeface="Times New Roman" pitchFamily="18" charset="0"/>
                <a:cs typeface="Times New Roman" pitchFamily="18" charset="0"/>
              </a:rPr>
              <a:t>Sanitatis</a:t>
            </a:r>
            <a:r>
              <a:rPr lang="it-IT" sz="3200" b="1" dirty="0" smtClean="0">
                <a:solidFill>
                  <a:srgbClr val="E6B0EA"/>
                </a:solidFill>
                <a:latin typeface="Times New Roman" pitchFamily="18" charset="0"/>
                <a:cs typeface="Times New Roman" pitchFamily="18" charset="0"/>
              </a:rPr>
              <a:t>, testo arabo del X sec. copiato e minato per secoli, mostra quasi solo donne intente alla raccolta e alla manipolazione delle </a:t>
            </a:r>
          </a:p>
          <a:p>
            <a:pPr algn="ctr"/>
            <a:r>
              <a:rPr lang="it-IT" sz="3200" b="1" dirty="0" smtClean="0">
                <a:solidFill>
                  <a:srgbClr val="E6B0EA"/>
                </a:solidFill>
                <a:latin typeface="Times New Roman" pitchFamily="18" charset="0"/>
                <a:cs typeface="Times New Roman" pitchFamily="18" charset="0"/>
              </a:rPr>
              <a:t>erbe.</a:t>
            </a:r>
            <a:r>
              <a:rPr lang="it-IT" sz="4000" b="1" dirty="0" smtClean="0">
                <a:solidFill>
                  <a:srgbClr val="E6B0EA"/>
                </a:solidFill>
                <a:latin typeface="Times New Roman" pitchFamily="18" charset="0"/>
                <a:cs typeface="Times New Roman" pitchFamily="18" charset="0"/>
              </a:rPr>
              <a:t> </a:t>
            </a:r>
            <a:endParaRPr lang="it-IT" sz="4000" b="1" dirty="0">
              <a:solidFill>
                <a:srgbClr val="E6B0EA"/>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22665"/>
            <a:ext cx="644652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511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6648251" y="0"/>
            <a:ext cx="2495749" cy="6617196"/>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Le erbe venivano usate per insaporire i cibi, soprattutto per mascherare cattivi odori e pessimi stati di conservazione di carne e pesce (quasi assente dalla dieta fino all’avvento dei frigoriferi)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0"/>
            <a:ext cx="673735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84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6252590" y="44624"/>
            <a:ext cx="2924544" cy="6863417"/>
          </a:xfrm>
          <a:prstGeom prst="rect">
            <a:avLst/>
          </a:prstGeom>
          <a:noFill/>
          <a:ln>
            <a:solidFill>
              <a:schemeClr val="accent1"/>
            </a:solidFill>
          </a:ln>
        </p:spPr>
        <p:txBody>
          <a:bodyPr wrap="square" rtlCol="0">
            <a:spAutoFit/>
          </a:bodyPr>
          <a:lstStyle/>
          <a:p>
            <a:pPr algn="ctr"/>
            <a:r>
              <a:rPr lang="it-IT" sz="4400" b="1" dirty="0" smtClean="0">
                <a:solidFill>
                  <a:srgbClr val="E6B0EA"/>
                </a:solidFill>
                <a:latin typeface="Times New Roman" pitchFamily="18" charset="0"/>
                <a:cs typeface="Times New Roman" pitchFamily="18" charset="0"/>
              </a:rPr>
              <a:t>Erano le donne che confezionavano le erbe per essere conservate e poi vendute al mercato</a:t>
            </a:r>
            <a:r>
              <a:rPr lang="it-IT" sz="2300" b="1" dirty="0" smtClean="0">
                <a:solidFill>
                  <a:srgbClr val="E6B0EA"/>
                </a:solidFill>
                <a:latin typeface="Times New Roman" pitchFamily="18" charset="0"/>
                <a:cs typeface="Times New Roman" pitchFamily="18" charset="0"/>
              </a:rPr>
              <a:t>.</a:t>
            </a:r>
            <a:r>
              <a:rPr lang="it-IT" sz="3000" b="1" dirty="0" smtClean="0">
                <a:solidFill>
                  <a:srgbClr val="E6B0EA"/>
                </a:solidFill>
                <a:latin typeface="Times New Roman" pitchFamily="18" charset="0"/>
                <a:cs typeface="Times New Roman" pitchFamily="18" charset="0"/>
              </a:rPr>
              <a:t> </a:t>
            </a:r>
            <a:endParaRPr lang="it-IT" sz="3000" b="1" dirty="0">
              <a:solidFill>
                <a:srgbClr val="E6B0EA"/>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44459"/>
            <a:ext cx="6341690" cy="692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620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0" y="-22667"/>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6084629" y="8467"/>
            <a:ext cx="3062232" cy="6986528"/>
          </a:xfrm>
          <a:prstGeom prst="rect">
            <a:avLst/>
          </a:prstGeom>
          <a:noFill/>
          <a:ln>
            <a:solidFill>
              <a:schemeClr val="accent1"/>
            </a:solidFill>
          </a:ln>
        </p:spPr>
        <p:txBody>
          <a:bodyPr wrap="square" rtlCol="0">
            <a:spAutoFit/>
          </a:bodyPr>
          <a:lstStyle/>
          <a:p>
            <a:pPr algn="ctr"/>
            <a:r>
              <a:rPr lang="it-IT" sz="2100" b="1" dirty="0" smtClean="0">
                <a:solidFill>
                  <a:srgbClr val="E6B0EA"/>
                </a:solidFill>
                <a:latin typeface="Times New Roman" pitchFamily="18" charset="0"/>
                <a:cs typeface="Times New Roman" pitchFamily="18" charset="0"/>
              </a:rPr>
              <a:t>Alcune erbe, come la mandragora, si pensa che abbiano un’anima: sono le tracce della cultura sciamanica primordiale, che assegna uno spirito alle piante. Ancora oggi le piante allucinogene sono dotate di anima. La mandragora urla              quando si espianta, e può ammazzare l’erborista: per questo al suo posto viene ucciso un cane facendogliela strappare mentre viene bastonato </a:t>
            </a:r>
          </a:p>
          <a:p>
            <a:pPr algn="ctr"/>
            <a:r>
              <a:rPr lang="it-IT" sz="2100" b="1" dirty="0" smtClean="0">
                <a:solidFill>
                  <a:srgbClr val="E6B0EA"/>
                </a:solidFill>
                <a:latin typeface="Times New Roman" pitchFamily="18" charset="0"/>
                <a:cs typeface="Times New Roman" pitchFamily="18" charset="0"/>
              </a:rPr>
              <a:t>a morte. Il suo urlo copre quello della mandragora. </a:t>
            </a:r>
          </a:p>
          <a:p>
            <a:pPr algn="ctr"/>
            <a:r>
              <a:rPr lang="it-IT" sz="2100" b="1" dirty="0" smtClean="0">
                <a:solidFill>
                  <a:srgbClr val="E6B0EA"/>
                </a:solidFill>
                <a:latin typeface="Times New Roman" pitchFamily="18" charset="0"/>
                <a:cs typeface="Times New Roman" pitchFamily="18" charset="0"/>
              </a:rPr>
              <a:t>Vita per vita</a:t>
            </a:r>
            <a:r>
              <a:rPr lang="it-IT" sz="2000" b="1" dirty="0" smtClean="0">
                <a:solidFill>
                  <a:srgbClr val="E6B0EA"/>
                </a:solidFill>
                <a:latin typeface="Times New Roman" pitchFamily="18" charset="0"/>
                <a:cs typeface="Times New Roman" pitchFamily="18" charset="0"/>
              </a:rPr>
              <a:t>. </a:t>
            </a:r>
            <a:r>
              <a:rPr lang="it-IT" sz="2800" b="1" dirty="0" smtClean="0">
                <a:solidFill>
                  <a:srgbClr val="E6B0EA"/>
                </a:solidFill>
                <a:latin typeface="Times New Roman" pitchFamily="18" charset="0"/>
                <a:cs typeface="Times New Roman" pitchFamily="18" charset="0"/>
              </a:rPr>
              <a:t> </a:t>
            </a:r>
            <a:endParaRPr lang="it-IT" sz="2800" b="1" dirty="0">
              <a:solidFill>
                <a:srgbClr val="E6B0EA"/>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17314"/>
            <a:ext cx="6403042"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714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0" y="-22667"/>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353752" y="8467"/>
            <a:ext cx="3793109" cy="6678751"/>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Nei ceti bassi – ma non solo – per secoli sono le donne erboriste, streghe, a praticare l’arte della medicina e a curare la salute di tutti. Gli uomini e i dottori </a:t>
            </a:r>
            <a:r>
              <a:rPr lang="it-IT" sz="3200" b="1" dirty="0" smtClean="0">
                <a:solidFill>
                  <a:srgbClr val="E6B0EA"/>
                </a:solidFill>
                <a:latin typeface="Times New Roman" pitchFamily="18" charset="0"/>
                <a:cs typeface="Times New Roman" pitchFamily="18" charset="0"/>
              </a:rPr>
              <a:t>maschi</a:t>
            </a:r>
            <a:r>
              <a:rPr lang="it-IT" sz="2800" b="1" dirty="0" smtClean="0">
                <a:solidFill>
                  <a:srgbClr val="E6B0EA"/>
                </a:solidFill>
                <a:latin typeface="Times New Roman" pitchFamily="18" charset="0"/>
                <a:cs typeface="Times New Roman" pitchFamily="18" charset="0"/>
              </a:rPr>
              <a:t> sono gelosi delle loro conoscenze, non controllate dalla Chiesa e dalla morale; e contro di  loro combatteranno una guerra senza esclusione di colpi.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70" y="-22667"/>
            <a:ext cx="5448622" cy="691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132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915439" y="476672"/>
            <a:ext cx="3203848" cy="2308324"/>
          </a:xfrm>
          <a:prstGeom prst="rect">
            <a:avLst/>
          </a:prstGeom>
          <a:noFill/>
        </p:spPr>
        <p:txBody>
          <a:bodyPr wrap="square" rtlCol="0">
            <a:spAutoFit/>
          </a:bodyPr>
          <a:lstStyle/>
          <a:p>
            <a:r>
              <a:rPr lang="it-IT" sz="2400" b="1" dirty="0" smtClean="0">
                <a:solidFill>
                  <a:srgbClr val="C00000"/>
                </a:solidFill>
                <a:latin typeface="Times New Roman" pitchFamily="18" charset="0"/>
                <a:cs typeface="Times New Roman" pitchFamily="18" charset="0"/>
              </a:rPr>
              <a:t>Il numero esatto delle vittime non potrà mai essere conosciuto, ma si contano nell’ordine (almeno) delle centinaia di migliaia</a:t>
            </a:r>
            <a:endParaRPr lang="it-IT"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29174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0" y="-22667"/>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148064" y="8467"/>
            <a:ext cx="3998797" cy="6801862"/>
          </a:xfrm>
          <a:prstGeom prst="rect">
            <a:avLst/>
          </a:prstGeom>
          <a:noFill/>
          <a:ln>
            <a:solidFill>
              <a:schemeClr val="accent1"/>
            </a:solidFill>
          </a:ln>
        </p:spPr>
        <p:txBody>
          <a:bodyPr wrap="square" rtlCol="0">
            <a:spAutoFit/>
          </a:bodyPr>
          <a:lstStyle/>
          <a:p>
            <a:pPr algn="ctr"/>
            <a:r>
              <a:rPr lang="it-IT" sz="3600" b="1" dirty="0" smtClean="0">
                <a:solidFill>
                  <a:srgbClr val="E6B0EA"/>
                </a:solidFill>
                <a:latin typeface="Times New Roman" pitchFamily="18" charset="0"/>
                <a:cs typeface="Times New Roman" pitchFamily="18" charset="0"/>
              </a:rPr>
              <a:t>Malgrado lo sterminio e la condanna della Chiesa, sulle montagne e fra i ceti più poveri l’attività delle raccoglitrici di erbe continua fino – almeno – a dopo la II guerra mondiale.  </a:t>
            </a:r>
            <a:r>
              <a:rPr lang="it-IT" sz="4400" b="1" dirty="0" smtClean="0">
                <a:solidFill>
                  <a:srgbClr val="E6B0EA"/>
                </a:solidFill>
                <a:latin typeface="Times New Roman" pitchFamily="18" charset="0"/>
                <a:cs typeface="Times New Roman" pitchFamily="18" charset="0"/>
              </a:rPr>
              <a:t> </a:t>
            </a:r>
            <a:endParaRPr lang="it-IT" sz="4400" b="1" dirty="0">
              <a:solidFill>
                <a:srgbClr val="E6B0EA"/>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70" y="-86524"/>
            <a:ext cx="5242934" cy="699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710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1" y="13916"/>
            <a:ext cx="9279253" cy="687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017977" y="5920937"/>
            <a:ext cx="2999539" cy="923330"/>
          </a:xfrm>
          <a:prstGeom prst="rect">
            <a:avLst/>
          </a:prstGeom>
          <a:noFill/>
        </p:spPr>
        <p:txBody>
          <a:bodyPr wrap="none" rtlCol="0">
            <a:spAutoFit/>
          </a:bodyPr>
          <a:lstStyle/>
          <a:p>
            <a:pPr algn="r"/>
            <a:r>
              <a:rPr lang="it-IT" b="1" dirty="0" smtClean="0">
                <a:latin typeface="Times New Roman" pitchFamily="18" charset="0"/>
                <a:cs typeface="Times New Roman" pitchFamily="18" charset="0"/>
              </a:rPr>
              <a:t>Le incisioni rupestri camune</a:t>
            </a:r>
          </a:p>
          <a:p>
            <a:pPr algn="r"/>
            <a:r>
              <a:rPr lang="it-IT" b="1" dirty="0" smtClean="0">
                <a:latin typeface="Times New Roman" pitchFamily="18" charset="0"/>
                <a:cs typeface="Times New Roman" pitchFamily="18" charset="0"/>
              </a:rPr>
              <a:t>sembrano testimoniare la </a:t>
            </a:r>
          </a:p>
          <a:p>
            <a:pPr algn="r"/>
            <a:r>
              <a:rPr lang="it-IT" b="1" dirty="0" smtClean="0">
                <a:latin typeface="Times New Roman" pitchFamily="18" charset="0"/>
                <a:cs typeface="Times New Roman" pitchFamily="18" charset="0"/>
              </a:rPr>
              <a:t>presenza di campi recintati</a:t>
            </a:r>
            <a:endParaRPr lang="it-IT" b="1" dirty="0">
              <a:latin typeface="Times New Roman" pitchFamily="18" charset="0"/>
              <a:cs typeface="Times New Roman" pitchFamily="18" charset="0"/>
            </a:endParaRPr>
          </a:p>
        </p:txBody>
      </p:sp>
    </p:spTree>
    <p:extLst>
      <p:ext uri="{BB962C8B-B14F-4D97-AF65-F5344CB8AC3E}">
        <p14:creationId xmlns:p14="http://schemas.microsoft.com/office/powerpoint/2010/main" val="2671347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89099" y="5543526"/>
            <a:ext cx="9233099" cy="1323439"/>
          </a:xfrm>
          <a:prstGeom prst="rect">
            <a:avLst/>
          </a:prstGeom>
          <a:noFill/>
        </p:spPr>
        <p:txBody>
          <a:bodyPr wrap="square" rtlCol="0">
            <a:spAutoFit/>
          </a:bodyPr>
          <a:lstStyle/>
          <a:p>
            <a:pPr algn="ctr"/>
            <a:r>
              <a:rPr lang="it-IT" sz="4000" b="1" dirty="0" smtClean="0">
                <a:solidFill>
                  <a:srgbClr val="E6B0EA"/>
                </a:solidFill>
                <a:latin typeface="Times New Roman" pitchFamily="18" charset="0"/>
                <a:cs typeface="Times New Roman" pitchFamily="18" charset="0"/>
              </a:rPr>
              <a:t>Molte riescono a costruirsi il proprio erbario: e tramandano la conoscenza. </a:t>
            </a:r>
            <a:endParaRPr lang="it-IT" sz="4000" b="1" dirty="0">
              <a:solidFill>
                <a:srgbClr val="E6B0EA"/>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80" y="-28083"/>
            <a:ext cx="9218480" cy="557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107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64" y="3473302"/>
            <a:ext cx="1913560" cy="3139321"/>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E’ il femminismo che – di fatto – rivaluta le conoscenze delle streghe, e che fa prendere coscienza alle donne della possibile attualità di un uso nuovo delle erbe. </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58237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0" y="-22667"/>
            <a:ext cx="9241731"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4434788" y="8467"/>
            <a:ext cx="4712073" cy="6678751"/>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Il legame fra emancipazione, riappropriazione della conoscenza, rapporto con la natura e antico sapere erboristico ridiventa chiaro. Dopo secoli di repressione, le donne, di nuovo libere di scegliere, riscoprono le antiche professioni legate  alla terra e alle piante, in tutte le loro sfaccettature: alimentari, medicinali,  aromatiche, ornamentali…. E il mercato è in continua espansione.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70" y="-37147"/>
            <a:ext cx="4529658" cy="6895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454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0" y="-22667"/>
            <a:ext cx="9241731"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4674859" y="8467"/>
            <a:ext cx="4472003" cy="6740307"/>
          </a:xfrm>
          <a:prstGeom prst="rect">
            <a:avLst/>
          </a:prstGeom>
          <a:noFill/>
          <a:ln>
            <a:solidFill>
              <a:schemeClr val="accent1"/>
            </a:solidFill>
          </a:ln>
        </p:spPr>
        <p:txBody>
          <a:bodyPr wrap="square" rtlCol="0">
            <a:spAutoFit/>
          </a:bodyPr>
          <a:lstStyle/>
          <a:p>
            <a:pPr algn="ctr"/>
            <a:r>
              <a:rPr lang="it-IT" sz="2400" b="1" dirty="0" err="1">
                <a:solidFill>
                  <a:srgbClr val="E6B0EA"/>
                </a:solidFill>
                <a:latin typeface="Times New Roman" pitchFamily="18" charset="0"/>
                <a:cs typeface="Times New Roman" pitchFamily="18" charset="0"/>
              </a:rPr>
              <a:t>Traudi</a:t>
            </a:r>
            <a:r>
              <a:rPr lang="it-IT" sz="2400" b="1" dirty="0">
                <a:solidFill>
                  <a:srgbClr val="E6B0EA"/>
                </a:solidFill>
                <a:latin typeface="Times New Roman" pitchFamily="18" charset="0"/>
                <a:cs typeface="Times New Roman" pitchFamily="18" charset="0"/>
              </a:rPr>
              <a:t> </a:t>
            </a:r>
            <a:r>
              <a:rPr lang="it-IT" sz="2400" b="1" dirty="0" err="1" smtClean="0">
                <a:solidFill>
                  <a:srgbClr val="E6B0EA"/>
                </a:solidFill>
                <a:latin typeface="Times New Roman" pitchFamily="18" charset="0"/>
                <a:cs typeface="Times New Roman" pitchFamily="18" charset="0"/>
              </a:rPr>
              <a:t>Schwienbacher</a:t>
            </a:r>
            <a:r>
              <a:rPr lang="it-IT" sz="2400" b="1" dirty="0" smtClean="0">
                <a:solidFill>
                  <a:srgbClr val="E6B0EA"/>
                </a:solidFill>
                <a:latin typeface="Times New Roman" pitchFamily="18" charset="0"/>
                <a:cs typeface="Times New Roman" pitchFamily="18" charset="0"/>
              </a:rPr>
              <a:t>, nel </a:t>
            </a:r>
            <a:r>
              <a:rPr lang="it-IT" sz="2400" b="1" dirty="0">
                <a:solidFill>
                  <a:srgbClr val="E6B0EA"/>
                </a:solidFill>
                <a:latin typeface="Times New Roman" pitchFamily="18" charset="0"/>
                <a:cs typeface="Times New Roman" pitchFamily="18" charset="0"/>
              </a:rPr>
              <a:t>suo giardino “Regno delle </a:t>
            </a:r>
            <a:r>
              <a:rPr lang="it-IT" sz="2400" b="1" dirty="0" smtClean="0">
                <a:solidFill>
                  <a:srgbClr val="E6B0EA"/>
                </a:solidFill>
                <a:latin typeface="Times New Roman" pitchFamily="18" charset="0"/>
                <a:cs typeface="Times New Roman" pitchFamily="18" charset="0"/>
              </a:rPr>
              <a:t>erbe” in Val d’Ultimo (BZ) crea </a:t>
            </a:r>
            <a:r>
              <a:rPr lang="it-IT" sz="2400" b="1" dirty="0">
                <a:solidFill>
                  <a:srgbClr val="E6B0EA"/>
                </a:solidFill>
                <a:latin typeface="Times New Roman" pitchFamily="18" charset="0"/>
                <a:cs typeface="Times New Roman" pitchFamily="18" charset="0"/>
              </a:rPr>
              <a:t>carta, decorazioni floreali, creme, tisane, </a:t>
            </a:r>
            <a:r>
              <a:rPr lang="it-IT" sz="2400" b="1" dirty="0" smtClean="0">
                <a:solidFill>
                  <a:srgbClr val="E6B0EA"/>
                </a:solidFill>
                <a:latin typeface="Times New Roman" pitchFamily="18" charset="0"/>
                <a:cs typeface="Times New Roman" pitchFamily="18" charset="0"/>
              </a:rPr>
              <a:t>addirittura </a:t>
            </a:r>
            <a:r>
              <a:rPr lang="it-IT" sz="2400" b="1" dirty="0">
                <a:solidFill>
                  <a:srgbClr val="E6B0EA"/>
                </a:solidFill>
                <a:latin typeface="Times New Roman" pitchFamily="18" charset="0"/>
                <a:cs typeface="Times New Roman" pitchFamily="18" charset="0"/>
              </a:rPr>
              <a:t>collane e gioielli attraverso la raccolta e lavorazione di materiali naturali. E’ stata premiata nel 2006 con il WWSF </a:t>
            </a:r>
            <a:r>
              <a:rPr lang="it-IT" sz="2400" b="1" dirty="0" err="1">
                <a:solidFill>
                  <a:srgbClr val="E6B0EA"/>
                </a:solidFill>
                <a:latin typeface="Times New Roman" pitchFamily="18" charset="0"/>
                <a:cs typeface="Times New Roman" pitchFamily="18" charset="0"/>
              </a:rPr>
              <a:t>Prize</a:t>
            </a:r>
            <a:r>
              <a:rPr lang="it-IT" sz="2400" b="1" dirty="0">
                <a:solidFill>
                  <a:srgbClr val="E6B0EA"/>
                </a:solidFill>
                <a:latin typeface="Times New Roman" pitchFamily="18" charset="0"/>
                <a:cs typeface="Times New Roman" pitchFamily="18" charset="0"/>
              </a:rPr>
              <a:t> dalla </a:t>
            </a:r>
            <a:r>
              <a:rPr lang="it-IT" sz="2400" b="1" dirty="0" err="1">
                <a:solidFill>
                  <a:srgbClr val="E6B0EA"/>
                </a:solidFill>
                <a:latin typeface="Times New Roman" pitchFamily="18" charset="0"/>
                <a:cs typeface="Times New Roman" pitchFamily="18" charset="0"/>
              </a:rPr>
              <a:t>Women’s</a:t>
            </a:r>
            <a:r>
              <a:rPr lang="it-IT" sz="2400" b="1" dirty="0">
                <a:solidFill>
                  <a:srgbClr val="E6B0EA"/>
                </a:solidFill>
                <a:latin typeface="Times New Roman" pitchFamily="18" charset="0"/>
                <a:cs typeface="Times New Roman" pitchFamily="18" charset="0"/>
              </a:rPr>
              <a:t> World Summit Foundation per la creatività delle donne di campagna; ispiratrice di iniziative volte al recupero dei valori delle tradizioni, delle arti e dei mestieri di un tempo per mantenere uno stile di vita in armonia con la </a:t>
            </a:r>
            <a:r>
              <a:rPr lang="it-IT" sz="2400" b="1" dirty="0" smtClean="0">
                <a:solidFill>
                  <a:srgbClr val="E6B0EA"/>
                </a:solidFill>
                <a:latin typeface="Times New Roman" pitchFamily="18" charset="0"/>
                <a:cs typeface="Times New Roman" pitchFamily="18" charset="0"/>
              </a:rPr>
              <a:t>natura. </a:t>
            </a:r>
            <a:endParaRPr lang="it-IT" sz="2400" b="1" dirty="0">
              <a:solidFill>
                <a:srgbClr val="E6B0EA"/>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5" y="-22667"/>
            <a:ext cx="4728894"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5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0" y="-22667"/>
            <a:ext cx="9241731"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2987824" y="6534834"/>
            <a:ext cx="4712073" cy="646331"/>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2" y="0"/>
            <a:ext cx="9333135" cy="688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467544" y="6279829"/>
            <a:ext cx="4626138" cy="369332"/>
          </a:xfrm>
          <a:prstGeom prst="rect">
            <a:avLst/>
          </a:prstGeom>
          <a:noFill/>
        </p:spPr>
        <p:txBody>
          <a:bodyPr wrap="none" rtlCol="0">
            <a:spAutoFit/>
          </a:bodyPr>
          <a:lstStyle/>
          <a:p>
            <a:r>
              <a:rPr lang="it-IT" b="1" dirty="0" smtClean="0">
                <a:solidFill>
                  <a:srgbClr val="E6B0EA"/>
                </a:solidFill>
                <a:latin typeface="Times New Roman" pitchFamily="18" charset="0"/>
                <a:cs typeface="Times New Roman" pitchFamily="18" charset="0"/>
              </a:rPr>
              <a:t>Il laboratorio di tintura con le erbe di </a:t>
            </a:r>
            <a:r>
              <a:rPr lang="it-IT" b="1" dirty="0" err="1" smtClean="0">
                <a:solidFill>
                  <a:srgbClr val="E6B0EA"/>
                </a:solidFill>
                <a:latin typeface="Times New Roman" pitchFamily="18" charset="0"/>
                <a:cs typeface="Times New Roman" pitchFamily="18" charset="0"/>
              </a:rPr>
              <a:t>Traudi</a:t>
            </a:r>
            <a:endParaRPr lang="it-IT" b="1" dirty="0">
              <a:solidFill>
                <a:srgbClr val="E6B0EA"/>
              </a:solidFill>
              <a:latin typeface="Times New Roman" pitchFamily="18" charset="0"/>
              <a:cs typeface="Times New Roman" pitchFamily="18" charset="0"/>
            </a:endParaRPr>
          </a:p>
        </p:txBody>
      </p:sp>
    </p:spTree>
    <p:extLst>
      <p:ext uri="{BB962C8B-B14F-4D97-AF65-F5344CB8AC3E}">
        <p14:creationId xmlns:p14="http://schemas.microsoft.com/office/powerpoint/2010/main" val="158171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0" y="-22667"/>
            <a:ext cx="9241731"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2987824" y="6534834"/>
            <a:ext cx="4712073" cy="646331"/>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sp>
        <p:nvSpPr>
          <p:cNvPr id="6" name="CasellaDiTesto 5"/>
          <p:cNvSpPr txBox="1"/>
          <p:nvPr/>
        </p:nvSpPr>
        <p:spPr>
          <a:xfrm>
            <a:off x="467544" y="6365914"/>
            <a:ext cx="6776855" cy="369332"/>
          </a:xfrm>
          <a:prstGeom prst="rect">
            <a:avLst/>
          </a:prstGeom>
          <a:noFill/>
        </p:spPr>
        <p:txBody>
          <a:bodyPr wrap="none" rtlCol="0">
            <a:spAutoFit/>
          </a:bodyPr>
          <a:lstStyle/>
          <a:p>
            <a:r>
              <a:rPr lang="it-IT" b="1" dirty="0" smtClean="0">
                <a:solidFill>
                  <a:srgbClr val="E6B0EA"/>
                </a:solidFill>
                <a:latin typeface="Times New Roman" pitchFamily="18" charset="0"/>
                <a:cs typeface="Times New Roman" pitchFamily="18" charset="0"/>
              </a:rPr>
              <a:t>L’impianto di essiccazione erbe aromatiche in Val </a:t>
            </a:r>
            <a:r>
              <a:rPr lang="it-IT" b="1" dirty="0" err="1" smtClean="0">
                <a:solidFill>
                  <a:srgbClr val="E6B0EA"/>
                </a:solidFill>
                <a:latin typeface="Times New Roman" pitchFamily="18" charset="0"/>
                <a:cs typeface="Times New Roman" pitchFamily="18" charset="0"/>
              </a:rPr>
              <a:t>Poschiavo</a:t>
            </a:r>
            <a:r>
              <a:rPr lang="it-IT" b="1" dirty="0" smtClean="0">
                <a:solidFill>
                  <a:srgbClr val="E6B0EA"/>
                </a:solidFill>
                <a:latin typeface="Times New Roman" pitchFamily="18" charset="0"/>
                <a:cs typeface="Times New Roman" pitchFamily="18" charset="0"/>
              </a:rPr>
              <a:t> (CH). </a:t>
            </a:r>
            <a:endParaRPr lang="it-IT" b="1" dirty="0">
              <a:solidFill>
                <a:srgbClr val="E6B0EA"/>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02" y="-10670"/>
            <a:ext cx="7969346" cy="637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29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0" y="-22667"/>
            <a:ext cx="9241731"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2987824" y="6534834"/>
            <a:ext cx="4712073" cy="646331"/>
          </a:xfrm>
          <a:prstGeom prst="rect">
            <a:avLst/>
          </a:prstGeom>
          <a:noFill/>
          <a:ln>
            <a:solidFill>
              <a:schemeClr val="accent1"/>
            </a:solidFill>
          </a:ln>
        </p:spPr>
        <p:txBody>
          <a:bodyPr wrap="square" rtlCol="0">
            <a:spAutoFit/>
          </a:bodyPr>
          <a:lstStyle/>
          <a:p>
            <a:pPr algn="ctr"/>
            <a:r>
              <a:rPr lang="it-IT" sz="2800" b="1" dirty="0" smtClean="0">
                <a:solidFill>
                  <a:srgbClr val="E6B0EA"/>
                </a:solidFill>
                <a:latin typeface="Times New Roman" pitchFamily="18" charset="0"/>
                <a:cs typeface="Times New Roman" pitchFamily="18" charset="0"/>
              </a:rPr>
              <a:t>.  </a:t>
            </a:r>
            <a:r>
              <a:rPr lang="it-IT" sz="3600" b="1" dirty="0" smtClean="0">
                <a:solidFill>
                  <a:srgbClr val="E6B0EA"/>
                </a:solidFill>
                <a:latin typeface="Times New Roman" pitchFamily="18" charset="0"/>
                <a:cs typeface="Times New Roman" pitchFamily="18" charset="0"/>
              </a:rPr>
              <a:t> </a:t>
            </a:r>
            <a:endParaRPr lang="it-IT" sz="3600" b="1" dirty="0">
              <a:solidFill>
                <a:srgbClr val="E6B0EA"/>
              </a:solidFill>
              <a:latin typeface="Times New Roman" pitchFamily="18" charset="0"/>
              <a:cs typeface="Times New Roman" pitchFamily="18" charset="0"/>
            </a:endParaRPr>
          </a:p>
        </p:txBody>
      </p:sp>
      <p:sp>
        <p:nvSpPr>
          <p:cNvPr id="6" name="CasellaDiTesto 5"/>
          <p:cNvSpPr txBox="1"/>
          <p:nvPr/>
        </p:nvSpPr>
        <p:spPr>
          <a:xfrm>
            <a:off x="467544" y="6515789"/>
            <a:ext cx="6784871" cy="369332"/>
          </a:xfrm>
          <a:prstGeom prst="rect">
            <a:avLst/>
          </a:prstGeom>
          <a:noFill/>
        </p:spPr>
        <p:txBody>
          <a:bodyPr wrap="none" rtlCol="0">
            <a:spAutoFit/>
          </a:bodyPr>
          <a:lstStyle/>
          <a:p>
            <a:r>
              <a:rPr lang="it-IT" b="1" dirty="0" smtClean="0">
                <a:solidFill>
                  <a:srgbClr val="E6B0EA"/>
                </a:solidFill>
                <a:latin typeface="Times New Roman" pitchFamily="18" charset="0"/>
                <a:cs typeface="Times New Roman" pitchFamily="18" charset="0"/>
              </a:rPr>
              <a:t>Ma l’essiccazione delle erbe può avvenire anche con altri metodi…. </a:t>
            </a:r>
            <a:endParaRPr lang="it-IT" b="1" dirty="0">
              <a:solidFill>
                <a:srgbClr val="E6B0EA"/>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09" y="-107163"/>
            <a:ext cx="9238870" cy="667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23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82" y="0"/>
            <a:ext cx="9241731"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6" name="CasellaDiTesto 5"/>
          <p:cNvSpPr txBox="1"/>
          <p:nvPr/>
        </p:nvSpPr>
        <p:spPr>
          <a:xfrm>
            <a:off x="0" y="5657671"/>
            <a:ext cx="8365499" cy="1200329"/>
          </a:xfrm>
          <a:prstGeom prst="rect">
            <a:avLst/>
          </a:prstGeom>
          <a:noFill/>
        </p:spPr>
        <p:txBody>
          <a:bodyPr wrap="square" rtlCol="0">
            <a:spAutoFit/>
          </a:bodyPr>
          <a:lstStyle/>
          <a:p>
            <a:r>
              <a:rPr lang="it-IT" b="1" dirty="0" smtClean="0">
                <a:solidFill>
                  <a:srgbClr val="E6B0EA"/>
                </a:solidFill>
                <a:latin typeface="Times New Roman" pitchFamily="18" charset="0"/>
                <a:cs typeface="Times New Roman" pitchFamily="18" charset="0"/>
              </a:rPr>
              <a:t>La tecnologia  può anche essere un valido aiuto sul mercato, minacciato dalle tonnellate di erbe prodotte nelle grandi pianure sudamericane o </a:t>
            </a:r>
            <a:r>
              <a:rPr lang="it-IT" b="1" dirty="0" err="1" smtClean="0">
                <a:solidFill>
                  <a:srgbClr val="E6B0EA"/>
                </a:solidFill>
                <a:latin typeface="Times New Roman" pitchFamily="18" charset="0"/>
                <a:cs typeface="Times New Roman" pitchFamily="18" charset="0"/>
              </a:rPr>
              <a:t>asitiche</a:t>
            </a:r>
            <a:r>
              <a:rPr lang="it-IT" b="1" dirty="0" smtClean="0">
                <a:solidFill>
                  <a:srgbClr val="E6B0EA"/>
                </a:solidFill>
                <a:latin typeface="Times New Roman" pitchFamily="18" charset="0"/>
                <a:cs typeface="Times New Roman" pitchFamily="18" charset="0"/>
              </a:rPr>
              <a:t>.    </a:t>
            </a:r>
            <a:endParaRPr lang="it-IT" b="1" dirty="0">
              <a:solidFill>
                <a:srgbClr val="E6B0EA"/>
              </a:solidFill>
              <a:latin typeface="Times New Roman" pitchFamily="18" charset="0"/>
              <a:cs typeface="Times New Roman" pitchFamily="18" charset="0"/>
            </a:endParaRPr>
          </a:p>
          <a:p>
            <a:r>
              <a:rPr lang="it-IT" b="1" dirty="0">
                <a:solidFill>
                  <a:srgbClr val="E6B0EA"/>
                </a:solidFill>
                <a:latin typeface="Times New Roman" pitchFamily="18" charset="0"/>
                <a:cs typeface="Times New Roman" pitchFamily="18" charset="0"/>
              </a:rPr>
              <a:t>Lamiere forate, foro a ponte oblungo per essicazione erbe, acciaio al carbonio DD1, spessore 3 mm, per essicazione erbe. Foratura 12.5x32 / 28.1x45</a:t>
            </a:r>
            <a:r>
              <a:rPr lang="it-IT" b="1" dirty="0" smtClean="0">
                <a:solidFill>
                  <a:srgbClr val="E6B0EA"/>
                </a:solidFill>
                <a:latin typeface="Times New Roman" pitchFamily="18" charset="0"/>
                <a:cs typeface="Times New Roman" pitchFamily="18" charset="0"/>
              </a:rPr>
              <a:t>. </a:t>
            </a:r>
            <a:endParaRPr lang="it-IT" b="1" dirty="0">
              <a:solidFill>
                <a:srgbClr val="E6B0EA"/>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82" y="-1"/>
            <a:ext cx="5244348" cy="378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986" y="1390445"/>
            <a:ext cx="5826224" cy="420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92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76849" y="692696"/>
            <a:ext cx="9233099" cy="3693319"/>
          </a:xfrm>
          <a:prstGeom prst="rect">
            <a:avLst/>
          </a:prstGeom>
          <a:noFill/>
        </p:spPr>
        <p:txBody>
          <a:bodyPr wrap="square" rtlCol="0">
            <a:spAutoFit/>
          </a:bodyPr>
          <a:lstStyle/>
          <a:p>
            <a:pPr algn="ctr"/>
            <a:endParaRPr lang="it-IT" sz="9600" b="1" dirty="0" smtClean="0">
              <a:solidFill>
                <a:srgbClr val="D16DD9"/>
              </a:solidFill>
              <a:latin typeface="Times New Roman" pitchFamily="18" charset="0"/>
              <a:cs typeface="Times New Roman" pitchFamily="18" charset="0"/>
            </a:endParaRPr>
          </a:p>
          <a:p>
            <a:pPr algn="ctr"/>
            <a:r>
              <a:rPr lang="it-IT" sz="13800" b="1" dirty="0" smtClean="0">
                <a:solidFill>
                  <a:srgbClr val="D16DD9"/>
                </a:solidFill>
                <a:latin typeface="Times New Roman" pitchFamily="18" charset="0"/>
                <a:cs typeface="Times New Roman" pitchFamily="18" charset="0"/>
              </a:rPr>
              <a:t>GRAZIE</a:t>
            </a:r>
            <a:endParaRPr lang="it-IT" sz="13800" b="1" dirty="0">
              <a:solidFill>
                <a:srgbClr val="D16DD9"/>
              </a:solidFill>
              <a:latin typeface="Times New Roman" pitchFamily="18" charset="0"/>
              <a:cs typeface="Times New Roman" pitchFamily="18" charset="0"/>
            </a:endParaRPr>
          </a:p>
        </p:txBody>
      </p:sp>
    </p:spTree>
    <p:extLst>
      <p:ext uri="{BB962C8B-B14F-4D97-AF65-F5344CB8AC3E}">
        <p14:creationId xmlns:p14="http://schemas.microsoft.com/office/powerpoint/2010/main" val="3180544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5004048" y="13916"/>
            <a:ext cx="4119328" cy="7478970"/>
          </a:xfrm>
          <a:prstGeom prst="rect">
            <a:avLst/>
          </a:prstGeom>
          <a:noFill/>
        </p:spPr>
        <p:txBody>
          <a:bodyPr wrap="square" rtlCol="0">
            <a:spAutoFit/>
          </a:bodyPr>
          <a:lstStyle/>
          <a:p>
            <a:pPr algn="ctr"/>
            <a:r>
              <a:rPr lang="it-IT" sz="4000" b="1" dirty="0" smtClean="0">
                <a:solidFill>
                  <a:srgbClr val="D16DD9"/>
                </a:solidFill>
                <a:latin typeface="Times New Roman" pitchFamily="18" charset="0"/>
                <a:cs typeface="Times New Roman" pitchFamily="18" charset="0"/>
              </a:rPr>
              <a:t>L’uso delle erbe in arco alpino è antichissimo. Già l’uomo del </a:t>
            </a:r>
            <a:r>
              <a:rPr lang="it-IT" sz="4000" b="1" dirty="0" err="1" smtClean="0">
                <a:solidFill>
                  <a:srgbClr val="D16DD9"/>
                </a:solidFill>
                <a:latin typeface="Times New Roman" pitchFamily="18" charset="0"/>
                <a:cs typeface="Times New Roman" pitchFamily="18" charset="0"/>
              </a:rPr>
              <a:t>Similaun</a:t>
            </a:r>
            <a:r>
              <a:rPr lang="it-IT" sz="4000" b="1" dirty="0" smtClean="0">
                <a:solidFill>
                  <a:srgbClr val="D16DD9"/>
                </a:solidFill>
                <a:latin typeface="Times New Roman" pitchFamily="18" charset="0"/>
                <a:cs typeface="Times New Roman" pitchFamily="18" charset="0"/>
              </a:rPr>
              <a:t> (3.200 a.C.) era sicuramente un esperto erborista, e viaggiava col kit di pronto soccorso. </a:t>
            </a:r>
          </a:p>
          <a:p>
            <a:pPr algn="ctr"/>
            <a:endParaRPr lang="it-IT" sz="4000" b="1" dirty="0">
              <a:solidFill>
                <a:srgbClr val="D16DD9"/>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0" y="45050"/>
            <a:ext cx="5107525" cy="684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17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4581726" y="0"/>
            <a:ext cx="4599632" cy="4708981"/>
          </a:xfrm>
          <a:prstGeom prst="rect">
            <a:avLst/>
          </a:prstGeom>
          <a:noFill/>
          <a:ln>
            <a:solidFill>
              <a:schemeClr val="accent1"/>
            </a:solidFill>
          </a:ln>
        </p:spPr>
        <p:txBody>
          <a:bodyPr wrap="square" rtlCol="0">
            <a:spAutoFit/>
          </a:bodyPr>
          <a:lstStyle/>
          <a:p>
            <a:pPr algn="ctr"/>
            <a:r>
              <a:rPr lang="it-IT" sz="3000" b="1" dirty="0" smtClean="0">
                <a:solidFill>
                  <a:srgbClr val="E6B0EA"/>
                </a:solidFill>
                <a:latin typeface="Times New Roman" pitchFamily="18" charset="0"/>
                <a:cs typeface="Times New Roman" pitchFamily="18" charset="0"/>
              </a:rPr>
              <a:t>Appesi a lacci di cuoio, </a:t>
            </a:r>
            <a:r>
              <a:rPr lang="it-IT" sz="3000" b="1" dirty="0" err="1" smtClean="0">
                <a:solidFill>
                  <a:srgbClr val="E6B0EA"/>
                </a:solidFill>
                <a:latin typeface="Times New Roman" pitchFamily="18" charset="0"/>
                <a:cs typeface="Times New Roman" pitchFamily="18" charset="0"/>
              </a:rPr>
              <a:t>Ötzi</a:t>
            </a:r>
            <a:r>
              <a:rPr lang="it-IT" sz="3000" b="1" dirty="0" smtClean="0">
                <a:solidFill>
                  <a:srgbClr val="E6B0EA"/>
                </a:solidFill>
                <a:latin typeface="Times New Roman" pitchFamily="18" charset="0"/>
                <a:cs typeface="Times New Roman" pitchFamily="18" charset="0"/>
              </a:rPr>
              <a:t> portava due pezzi forati di </a:t>
            </a:r>
            <a:r>
              <a:rPr lang="it-IT" sz="3000" b="1" dirty="0" err="1" smtClean="0">
                <a:solidFill>
                  <a:srgbClr val="E6B0EA"/>
                </a:solidFill>
                <a:latin typeface="Times New Roman" pitchFamily="18" charset="0"/>
                <a:cs typeface="Times New Roman" pitchFamily="18" charset="0"/>
              </a:rPr>
              <a:t>basiodiomiceto</a:t>
            </a:r>
            <a:r>
              <a:rPr lang="it-IT" sz="3000" b="1" dirty="0" smtClean="0">
                <a:solidFill>
                  <a:srgbClr val="E6B0EA"/>
                </a:solidFill>
                <a:latin typeface="Times New Roman" pitchFamily="18" charset="0"/>
                <a:cs typeface="Times New Roman" pitchFamily="18" charset="0"/>
              </a:rPr>
              <a:t> (</a:t>
            </a:r>
            <a:r>
              <a:rPr lang="it-IT" sz="3000" b="1" i="1" dirty="0" err="1" smtClean="0">
                <a:solidFill>
                  <a:srgbClr val="E6B0EA"/>
                </a:solidFill>
                <a:latin typeface="Times New Roman" pitchFamily="18" charset="0"/>
                <a:cs typeface="Times New Roman" pitchFamily="18" charset="0"/>
              </a:rPr>
              <a:t>Piptoporus</a:t>
            </a:r>
            <a:r>
              <a:rPr lang="it-IT" sz="3000" b="1" i="1" dirty="0" smtClean="0">
                <a:solidFill>
                  <a:srgbClr val="E6B0EA"/>
                </a:solidFill>
                <a:latin typeface="Times New Roman" pitchFamily="18" charset="0"/>
                <a:cs typeface="Times New Roman" pitchFamily="18" charset="0"/>
              </a:rPr>
              <a:t> </a:t>
            </a:r>
            <a:r>
              <a:rPr lang="it-IT" sz="3000" b="1" i="1" dirty="0" err="1" smtClean="0">
                <a:solidFill>
                  <a:srgbClr val="E6B0EA"/>
                </a:solidFill>
                <a:latin typeface="Times New Roman" pitchFamily="18" charset="0"/>
                <a:cs typeface="Times New Roman" pitchFamily="18" charset="0"/>
              </a:rPr>
              <a:t>betulinus</a:t>
            </a:r>
            <a:r>
              <a:rPr lang="it-IT" sz="3000" b="1" i="1" dirty="0" smtClean="0">
                <a:solidFill>
                  <a:srgbClr val="E6B0EA"/>
                </a:solidFill>
                <a:latin typeface="Times New Roman" pitchFamily="18" charset="0"/>
                <a:cs typeface="Times New Roman" pitchFamily="18" charset="0"/>
              </a:rPr>
              <a:t>)</a:t>
            </a:r>
            <a:r>
              <a:rPr lang="it-IT" sz="3000" b="1" dirty="0" smtClean="0">
                <a:solidFill>
                  <a:srgbClr val="E6B0EA"/>
                </a:solidFill>
                <a:latin typeface="Times New Roman" pitchFamily="18" charset="0"/>
                <a:cs typeface="Times New Roman" pitchFamily="18" charset="0"/>
              </a:rPr>
              <a:t>, che contiene composti attivi (</a:t>
            </a:r>
            <a:r>
              <a:rPr lang="it-IT" sz="3000" b="1" dirty="0" err="1" smtClean="0">
                <a:solidFill>
                  <a:srgbClr val="E6B0EA"/>
                </a:solidFill>
                <a:latin typeface="Times New Roman" pitchFamily="18" charset="0"/>
                <a:cs typeface="Times New Roman" pitchFamily="18" charset="0"/>
              </a:rPr>
              <a:t>triterpeni</a:t>
            </a:r>
            <a:r>
              <a:rPr lang="it-IT" sz="3000" b="1" dirty="0" smtClean="0">
                <a:solidFill>
                  <a:srgbClr val="E6B0EA"/>
                </a:solidFill>
                <a:latin typeface="Times New Roman" pitchFamily="18" charset="0"/>
                <a:cs typeface="Times New Roman" pitchFamily="18" charset="0"/>
              </a:rPr>
              <a:t>) affini agli steroidi, oltre a componenti psicoattive: sicuramente era usato a scopi medicinali. </a:t>
            </a:r>
            <a:endParaRPr lang="it-IT" sz="3000" b="1" dirty="0">
              <a:solidFill>
                <a:srgbClr val="E6B0EA"/>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09" y="-57150"/>
            <a:ext cx="4651375" cy="697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4628979"/>
            <a:ext cx="3456384" cy="230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247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27850" y="-1"/>
            <a:ext cx="4599632" cy="7017306"/>
          </a:xfrm>
          <a:prstGeom prst="rect">
            <a:avLst/>
          </a:prstGeom>
          <a:noFill/>
          <a:ln>
            <a:solidFill>
              <a:schemeClr val="accent1"/>
            </a:solidFill>
          </a:ln>
        </p:spPr>
        <p:txBody>
          <a:bodyPr wrap="square" rtlCol="0">
            <a:spAutoFit/>
          </a:bodyPr>
          <a:lstStyle/>
          <a:p>
            <a:pPr algn="ctr"/>
            <a:r>
              <a:rPr lang="it-IT" sz="3000" b="1" dirty="0" smtClean="0">
                <a:solidFill>
                  <a:srgbClr val="E6B0EA"/>
                </a:solidFill>
                <a:latin typeface="Times New Roman" pitchFamily="18" charset="0"/>
                <a:cs typeface="Times New Roman" pitchFamily="18" charset="0"/>
              </a:rPr>
              <a:t>In un contenitore di scorza di betulla, </a:t>
            </a:r>
          </a:p>
          <a:p>
            <a:pPr algn="ctr"/>
            <a:r>
              <a:rPr lang="it-IT" sz="3000" b="1" dirty="0" err="1" smtClean="0">
                <a:solidFill>
                  <a:srgbClr val="E6B0EA"/>
                </a:solidFill>
                <a:latin typeface="Times New Roman" pitchFamily="18" charset="0"/>
                <a:cs typeface="Times New Roman" pitchFamily="18" charset="0"/>
              </a:rPr>
              <a:t>Otzi</a:t>
            </a:r>
            <a:r>
              <a:rPr lang="it-IT" sz="3000" b="1" dirty="0" smtClean="0">
                <a:solidFill>
                  <a:srgbClr val="E6B0EA"/>
                </a:solidFill>
                <a:latin typeface="Times New Roman" pitchFamily="18" charset="0"/>
                <a:cs typeface="Times New Roman" pitchFamily="18" charset="0"/>
              </a:rPr>
              <a:t> porta anche alcuni esemplari di </a:t>
            </a:r>
            <a:r>
              <a:rPr lang="it-IT" sz="3000" b="1" i="1" dirty="0" err="1" smtClean="0">
                <a:solidFill>
                  <a:srgbClr val="E6B0EA"/>
                </a:solidFill>
                <a:latin typeface="Times New Roman" pitchFamily="18" charset="0"/>
                <a:cs typeface="Times New Roman" pitchFamily="18" charset="0"/>
              </a:rPr>
              <a:t>Fomes</a:t>
            </a:r>
            <a:r>
              <a:rPr lang="it-IT" sz="3000" b="1" i="1" dirty="0" smtClean="0">
                <a:solidFill>
                  <a:srgbClr val="E6B0EA"/>
                </a:solidFill>
                <a:latin typeface="Times New Roman" pitchFamily="18" charset="0"/>
                <a:cs typeface="Times New Roman" pitchFamily="18" charset="0"/>
              </a:rPr>
              <a:t> </a:t>
            </a:r>
            <a:r>
              <a:rPr lang="it-IT" sz="3000" b="1" i="1" dirty="0" err="1" smtClean="0">
                <a:solidFill>
                  <a:srgbClr val="E6B0EA"/>
                </a:solidFill>
                <a:latin typeface="Times New Roman" pitchFamily="18" charset="0"/>
                <a:cs typeface="Times New Roman" pitchFamily="18" charset="0"/>
              </a:rPr>
              <a:t>fomentarius</a:t>
            </a:r>
            <a:r>
              <a:rPr lang="it-IT" sz="3000" b="1" dirty="0" smtClean="0">
                <a:solidFill>
                  <a:srgbClr val="E6B0EA"/>
                </a:solidFill>
                <a:latin typeface="Times New Roman" pitchFamily="18" charset="0"/>
                <a:cs typeface="Times New Roman" pitchFamily="18" charset="0"/>
              </a:rPr>
              <a:t>, un fungo utilizzato sin dai tempi antichi per alimentare il fuoco, ma che in Alaska è noto anche per le sue proprietà narcotiche, se fumato o inalato. Portava anche un altro contenitore per le esche, fatte di muschio secco,  quindi molto più efficienti….</a:t>
            </a:r>
            <a:endParaRPr lang="it-IT" sz="3000" b="1" dirty="0">
              <a:solidFill>
                <a:srgbClr val="E6B0EA"/>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782" y="-83368"/>
            <a:ext cx="4632480" cy="353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415924"/>
            <a:ext cx="223837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635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44550" y="6196637"/>
            <a:ext cx="9233099" cy="707886"/>
          </a:xfrm>
          <a:prstGeom prst="rect">
            <a:avLst/>
          </a:prstGeom>
          <a:noFill/>
        </p:spPr>
        <p:txBody>
          <a:bodyPr wrap="square" rtlCol="0">
            <a:spAutoFit/>
          </a:bodyPr>
          <a:lstStyle/>
          <a:p>
            <a:pPr algn="ctr"/>
            <a:r>
              <a:rPr lang="it-IT" sz="4000" b="1" dirty="0" smtClean="0">
                <a:solidFill>
                  <a:srgbClr val="D16DD9"/>
                </a:solidFill>
                <a:latin typeface="Times New Roman" pitchFamily="18" charset="0"/>
                <a:cs typeface="Times New Roman" pitchFamily="18" charset="0"/>
              </a:rPr>
              <a:t>ogni</a:t>
            </a:r>
            <a:endParaRPr lang="it-IT" sz="4000" b="1" dirty="0">
              <a:solidFill>
                <a:srgbClr val="D16DD9"/>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1" y="0"/>
            <a:ext cx="9233099" cy="6864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9100" y="6196637"/>
            <a:ext cx="9750720" cy="646331"/>
          </a:xfrm>
          <a:prstGeom prst="rect">
            <a:avLst/>
          </a:prstGeom>
          <a:noFill/>
        </p:spPr>
        <p:txBody>
          <a:bodyPr wrap="square" rtlCol="0">
            <a:spAutoFit/>
          </a:bodyPr>
          <a:lstStyle/>
          <a:p>
            <a:r>
              <a:rPr lang="it-IT" b="1" dirty="0" smtClean="0">
                <a:solidFill>
                  <a:prstClr val="white"/>
                </a:solidFill>
                <a:latin typeface="Times New Roman" pitchFamily="18" charset="0"/>
                <a:cs typeface="Times New Roman" pitchFamily="18" charset="0"/>
              </a:rPr>
              <a:t>In questa tomba di un uomo di 45 anni di razza caucasica sono stati rinvenuti 789 g. di </a:t>
            </a:r>
          </a:p>
          <a:p>
            <a:r>
              <a:rPr lang="it-IT" b="1" dirty="0" smtClean="0">
                <a:solidFill>
                  <a:prstClr val="white"/>
                </a:solidFill>
                <a:latin typeface="Times New Roman" pitchFamily="18" charset="0"/>
                <a:cs typeface="Times New Roman" pitchFamily="18" charset="0"/>
              </a:rPr>
              <a:t>cannabis. VIII se. A. C., sepolture di </a:t>
            </a:r>
            <a:r>
              <a:rPr lang="it-IT" b="1" dirty="0" err="1" smtClean="0">
                <a:solidFill>
                  <a:prstClr val="white"/>
                </a:solidFill>
                <a:latin typeface="Times New Roman" pitchFamily="18" charset="0"/>
                <a:cs typeface="Times New Roman" pitchFamily="18" charset="0"/>
              </a:rPr>
              <a:t>Yanghai</a:t>
            </a:r>
            <a:r>
              <a:rPr lang="it-IT" b="1" dirty="0" smtClean="0">
                <a:solidFill>
                  <a:prstClr val="white"/>
                </a:solidFill>
                <a:latin typeface="Times New Roman" pitchFamily="18" charset="0"/>
                <a:cs typeface="Times New Roman" pitchFamily="18" charset="0"/>
              </a:rPr>
              <a:t> , </a:t>
            </a:r>
            <a:r>
              <a:rPr lang="it-IT" b="1" dirty="0" err="1" smtClean="0">
                <a:solidFill>
                  <a:prstClr val="white"/>
                </a:solidFill>
                <a:latin typeface="Times New Roman" pitchFamily="18" charset="0"/>
                <a:cs typeface="Times New Roman" pitchFamily="18" charset="0"/>
              </a:rPr>
              <a:t>Turpan</a:t>
            </a:r>
            <a:r>
              <a:rPr lang="it-IT" b="1" dirty="0" smtClean="0">
                <a:solidFill>
                  <a:prstClr val="white"/>
                </a:solidFill>
                <a:latin typeface="Times New Roman" pitchFamily="18" charset="0"/>
                <a:cs typeface="Times New Roman" pitchFamily="18" charset="0"/>
              </a:rPr>
              <a:t>, Xinjiang-</a:t>
            </a:r>
            <a:r>
              <a:rPr lang="it-IT" b="1" dirty="0" err="1" smtClean="0">
                <a:solidFill>
                  <a:prstClr val="white"/>
                </a:solidFill>
                <a:latin typeface="Times New Roman" pitchFamily="18" charset="0"/>
                <a:cs typeface="Times New Roman" pitchFamily="18" charset="0"/>
              </a:rPr>
              <a:t>Uighur</a:t>
            </a:r>
            <a:r>
              <a:rPr lang="it-IT" b="1" dirty="0" smtClean="0">
                <a:solidFill>
                  <a:prstClr val="white"/>
                </a:solidFill>
                <a:latin typeface="Times New Roman" pitchFamily="18" charset="0"/>
                <a:cs typeface="Times New Roman" pitchFamily="18" charset="0"/>
              </a:rPr>
              <a:t> (Cina). </a:t>
            </a:r>
            <a:endParaRPr lang="it-IT"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082330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0" y="-1"/>
            <a:ext cx="9233099" cy="68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65499" y="5586967"/>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26762" y="6550580"/>
            <a:ext cx="917238" cy="338554"/>
          </a:xfrm>
          <a:prstGeom prst="rect">
            <a:avLst/>
          </a:prstGeom>
          <a:noFill/>
        </p:spPr>
        <p:txBody>
          <a:bodyPr wrap="none" rtlCol="0">
            <a:spAutoFit/>
          </a:bodyPr>
          <a:lstStyle/>
          <a:p>
            <a:pPr algn="ctr"/>
            <a:r>
              <a:rPr lang="it-IT" sz="800" b="1" dirty="0" smtClean="0">
                <a:solidFill>
                  <a:srgbClr val="D16DD9"/>
                </a:solidFill>
                <a:latin typeface="Times New Roman" pitchFamily="18" charset="0"/>
                <a:cs typeface="Times New Roman" pitchFamily="18" charset="0"/>
              </a:rPr>
              <a:t>Michela Zucca</a:t>
            </a:r>
          </a:p>
          <a:p>
            <a:pPr algn="ctr"/>
            <a:r>
              <a:rPr lang="it-IT" sz="800" b="1" dirty="0" smtClean="0">
                <a:solidFill>
                  <a:srgbClr val="D16DD9"/>
                </a:solidFill>
                <a:latin typeface="Times New Roman" pitchFamily="18" charset="0"/>
                <a:cs typeface="Times New Roman" pitchFamily="18" charset="0"/>
              </a:rPr>
              <a:t>Servizi Culturali</a:t>
            </a:r>
            <a:endParaRPr lang="it-IT" sz="800" b="1" dirty="0">
              <a:solidFill>
                <a:srgbClr val="D16DD9"/>
              </a:solidFill>
              <a:latin typeface="Times New Roman" pitchFamily="18" charset="0"/>
              <a:cs typeface="Times New Roman" pitchFamily="18" charset="0"/>
            </a:endParaRPr>
          </a:p>
        </p:txBody>
      </p:sp>
      <p:sp>
        <p:nvSpPr>
          <p:cNvPr id="5" name="CasellaDiTesto 4"/>
          <p:cNvSpPr txBox="1"/>
          <p:nvPr/>
        </p:nvSpPr>
        <p:spPr>
          <a:xfrm>
            <a:off x="6502744" y="13916"/>
            <a:ext cx="2620632" cy="6986528"/>
          </a:xfrm>
          <a:prstGeom prst="rect">
            <a:avLst/>
          </a:prstGeom>
          <a:noFill/>
        </p:spPr>
        <p:txBody>
          <a:bodyPr wrap="square" rtlCol="0">
            <a:spAutoFit/>
          </a:bodyPr>
          <a:lstStyle/>
          <a:p>
            <a:pPr algn="ctr"/>
            <a:r>
              <a:rPr lang="it-IT" sz="3200" b="1" dirty="0" smtClean="0">
                <a:solidFill>
                  <a:srgbClr val="E6B0EA"/>
                </a:solidFill>
                <a:latin typeface="Times New Roman" pitchFamily="18" charset="0"/>
                <a:cs typeface="Times New Roman" pitchFamily="18" charset="0"/>
              </a:rPr>
              <a:t>Nei papiri egiziani di </a:t>
            </a:r>
            <a:r>
              <a:rPr lang="it-IT" sz="3200" b="1" dirty="0" err="1" smtClean="0">
                <a:solidFill>
                  <a:srgbClr val="E6B0EA"/>
                </a:solidFill>
                <a:latin typeface="Times New Roman" pitchFamily="18" charset="0"/>
                <a:cs typeface="Times New Roman" pitchFamily="18" charset="0"/>
              </a:rPr>
              <a:t>Ebers</a:t>
            </a:r>
            <a:r>
              <a:rPr lang="it-IT" sz="3200" b="1" dirty="0" smtClean="0">
                <a:solidFill>
                  <a:srgbClr val="E6B0EA"/>
                </a:solidFill>
                <a:latin typeface="Times New Roman" pitchFamily="18" charset="0"/>
                <a:cs typeface="Times New Roman" pitchFamily="18" charset="0"/>
              </a:rPr>
              <a:t> (1.550 a.C.) sono contenute informazioni su più di 850 erbe medicinali,  incluso aglio, cannabis, mandragora, aloe, ginepro, ricino. </a:t>
            </a:r>
            <a:endParaRPr lang="it-IT" sz="3200" b="1" dirty="0">
              <a:solidFill>
                <a:srgbClr val="E6B0EA"/>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0" y="13917"/>
            <a:ext cx="6591844" cy="684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03955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TotalTime>
  <Words>2133</Words>
  <Application>Microsoft Office PowerPoint</Application>
  <PresentationFormat>Presentazione su schermo (4:3)</PresentationFormat>
  <Paragraphs>187</Paragraphs>
  <Slides>48</Slides>
  <Notes>0</Notes>
  <HiddenSlides>0</HiddenSlides>
  <MMClips>0</MMClips>
  <ScaleCrop>false</ScaleCrop>
  <HeadingPairs>
    <vt:vector size="4" baseType="variant">
      <vt:variant>
        <vt:lpstr>Tema</vt:lpstr>
      </vt:variant>
      <vt:variant>
        <vt:i4>1</vt:i4>
      </vt:variant>
      <vt:variant>
        <vt:lpstr>Titoli diapositive</vt:lpstr>
      </vt:variant>
      <vt:variant>
        <vt:i4>48</vt:i4>
      </vt:variant>
    </vt:vector>
  </HeadingPairs>
  <TitlesOfParts>
    <vt:vector size="49"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Orto in monastero</vt:lpstr>
      <vt:lpstr>Orto in monastero</vt:lpstr>
      <vt:lpstr>Orto in monastero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49</cp:revision>
  <dcterms:created xsi:type="dcterms:W3CDTF">2013-01-08T08:08:07Z</dcterms:created>
  <dcterms:modified xsi:type="dcterms:W3CDTF">2013-01-14T15:54:37Z</dcterms:modified>
</cp:coreProperties>
</file>