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Lst>
  <p:sldIdLst>
    <p:sldId id="256" r:id="rId9"/>
    <p:sldId id="318" r:id="rId10"/>
    <p:sldId id="319" r:id="rId11"/>
    <p:sldId id="341" r:id="rId12"/>
    <p:sldId id="343" r:id="rId13"/>
    <p:sldId id="337" r:id="rId14"/>
    <p:sldId id="339" r:id="rId15"/>
    <p:sldId id="344" r:id="rId16"/>
    <p:sldId id="346" r:id="rId17"/>
    <p:sldId id="348" r:id="rId18"/>
    <p:sldId id="350" r:id="rId19"/>
    <p:sldId id="351" r:id="rId20"/>
    <p:sldId id="369" r:id="rId21"/>
    <p:sldId id="352" r:id="rId22"/>
    <p:sldId id="304" r:id="rId23"/>
    <p:sldId id="360" r:id="rId24"/>
    <p:sldId id="278" r:id="rId25"/>
    <p:sldId id="280" r:id="rId26"/>
    <p:sldId id="358" r:id="rId27"/>
    <p:sldId id="363" r:id="rId28"/>
    <p:sldId id="366" r:id="rId29"/>
    <p:sldId id="367" r:id="rId30"/>
    <p:sldId id="380" r:id="rId31"/>
    <p:sldId id="357" r:id="rId32"/>
    <p:sldId id="377" r:id="rId33"/>
    <p:sldId id="378" r:id="rId34"/>
    <p:sldId id="381" r:id="rId35"/>
    <p:sldId id="372" r:id="rId36"/>
    <p:sldId id="371" r:id="rId37"/>
    <p:sldId id="374" r:id="rId38"/>
    <p:sldId id="384" r:id="rId39"/>
    <p:sldId id="394" r:id="rId40"/>
    <p:sldId id="392" r:id="rId41"/>
    <p:sldId id="383" r:id="rId42"/>
    <p:sldId id="389" r:id="rId43"/>
    <p:sldId id="386" r:id="rId44"/>
    <p:sldId id="387" r:id="rId45"/>
    <p:sldId id="391" r:id="rId46"/>
    <p:sldId id="396" r:id="rId47"/>
    <p:sldId id="284" r:id="rId48"/>
    <p:sldId id="283" r:id="rId49"/>
    <p:sldId id="402" r:id="rId50"/>
    <p:sldId id="398" r:id="rId51"/>
    <p:sldId id="400" r:id="rId52"/>
    <p:sldId id="332" r:id="rId53"/>
    <p:sldId id="324" r:id="rId54"/>
    <p:sldId id="403" r:id="rId55"/>
    <p:sldId id="406" r:id="rId56"/>
    <p:sldId id="336" r:id="rId57"/>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17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50" autoAdjust="0"/>
    <p:restoredTop sz="94609" autoAdjust="0"/>
  </p:normalViewPr>
  <p:slideViewPr>
    <p:cSldViewPr>
      <p:cViewPr varScale="1">
        <p:scale>
          <a:sx n="80" d="100"/>
          <a:sy n="80" d="100"/>
        </p:scale>
        <p:origin x="-86" y="-24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A5B85DB5-8E7A-49C5-B6E1-446F097CAFE4}" type="datetimeFigureOut">
              <a:rPr lang="it-IT" smtClean="0"/>
              <a:t>10/04/2013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69BC90D-41E0-4F42-BDB3-33B0F1C6A2D4}" type="slidenum">
              <a:rPr lang="it-IT" smtClean="0"/>
              <a:t>‹N›</a:t>
            </a:fld>
            <a:endParaRPr lang="it-IT"/>
          </a:p>
        </p:txBody>
      </p:sp>
    </p:spTree>
    <p:extLst>
      <p:ext uri="{BB962C8B-B14F-4D97-AF65-F5344CB8AC3E}">
        <p14:creationId xmlns:p14="http://schemas.microsoft.com/office/powerpoint/2010/main" val="1092667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5B85DB5-8E7A-49C5-B6E1-446F097CAFE4}" type="datetimeFigureOut">
              <a:rPr lang="it-IT" smtClean="0"/>
              <a:t>10/04/2013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69BC90D-41E0-4F42-BDB3-33B0F1C6A2D4}" type="slidenum">
              <a:rPr lang="it-IT" smtClean="0"/>
              <a:t>‹N›</a:t>
            </a:fld>
            <a:endParaRPr lang="it-IT"/>
          </a:p>
        </p:txBody>
      </p:sp>
    </p:spTree>
    <p:extLst>
      <p:ext uri="{BB962C8B-B14F-4D97-AF65-F5344CB8AC3E}">
        <p14:creationId xmlns:p14="http://schemas.microsoft.com/office/powerpoint/2010/main" val="2718396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5B85DB5-8E7A-49C5-B6E1-446F097CAFE4}" type="datetimeFigureOut">
              <a:rPr lang="it-IT" smtClean="0"/>
              <a:t>10/04/2013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69BC90D-41E0-4F42-BDB3-33B0F1C6A2D4}" type="slidenum">
              <a:rPr lang="it-IT" smtClean="0"/>
              <a:t>‹N›</a:t>
            </a:fld>
            <a:endParaRPr lang="it-IT"/>
          </a:p>
        </p:txBody>
      </p:sp>
    </p:spTree>
    <p:extLst>
      <p:ext uri="{BB962C8B-B14F-4D97-AF65-F5344CB8AC3E}">
        <p14:creationId xmlns:p14="http://schemas.microsoft.com/office/powerpoint/2010/main" val="1938610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4BB535E6-A6C7-42DE-9742-EE42BA97AF4E}" type="datetimeFigureOut">
              <a:rPr lang="it-IT" smtClean="0">
                <a:solidFill>
                  <a:prstClr val="black">
                    <a:tint val="75000"/>
                  </a:prstClr>
                </a:solidFill>
              </a:rPr>
              <a:pPr/>
              <a:t>10/04/2013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989094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B535E6-A6C7-42DE-9742-EE42BA97AF4E}" type="datetimeFigureOut">
              <a:rPr lang="it-IT" smtClean="0">
                <a:solidFill>
                  <a:prstClr val="black">
                    <a:tint val="75000"/>
                  </a:prstClr>
                </a:solidFill>
              </a:rPr>
              <a:pPr/>
              <a:t>10/04/2013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137489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4BB535E6-A6C7-42DE-9742-EE42BA97AF4E}" type="datetimeFigureOut">
              <a:rPr lang="it-IT" smtClean="0">
                <a:solidFill>
                  <a:prstClr val="black">
                    <a:tint val="75000"/>
                  </a:prstClr>
                </a:solidFill>
              </a:rPr>
              <a:pPr/>
              <a:t>10/04/2013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38636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4BB535E6-A6C7-42DE-9742-EE42BA97AF4E}" type="datetimeFigureOut">
              <a:rPr lang="it-IT" smtClean="0">
                <a:solidFill>
                  <a:prstClr val="black">
                    <a:tint val="75000"/>
                  </a:prstClr>
                </a:solidFill>
              </a:rPr>
              <a:pPr/>
              <a:t>10/04/2013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151819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4BB535E6-A6C7-42DE-9742-EE42BA97AF4E}" type="datetimeFigureOut">
              <a:rPr lang="it-IT" smtClean="0">
                <a:solidFill>
                  <a:prstClr val="black">
                    <a:tint val="75000"/>
                  </a:prstClr>
                </a:solidFill>
              </a:rPr>
              <a:pPr/>
              <a:t>10/04/2013</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9898228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4BB535E6-A6C7-42DE-9742-EE42BA97AF4E}" type="datetimeFigureOut">
              <a:rPr lang="it-IT" smtClean="0">
                <a:solidFill>
                  <a:prstClr val="black">
                    <a:tint val="75000"/>
                  </a:prstClr>
                </a:solidFill>
              </a:rPr>
              <a:pPr/>
              <a:t>10/04/2013</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943762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BB535E6-A6C7-42DE-9742-EE42BA97AF4E}" type="datetimeFigureOut">
              <a:rPr lang="it-IT" smtClean="0">
                <a:solidFill>
                  <a:prstClr val="black">
                    <a:tint val="75000"/>
                  </a:prstClr>
                </a:solidFill>
              </a:rPr>
              <a:pPr/>
              <a:t>10/04/2013</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28453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B535E6-A6C7-42DE-9742-EE42BA97AF4E}" type="datetimeFigureOut">
              <a:rPr lang="it-IT" smtClean="0">
                <a:solidFill>
                  <a:prstClr val="black">
                    <a:tint val="75000"/>
                  </a:prstClr>
                </a:solidFill>
              </a:rPr>
              <a:pPr/>
              <a:t>10/04/2013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103425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5B85DB5-8E7A-49C5-B6E1-446F097CAFE4}" type="datetimeFigureOut">
              <a:rPr lang="it-IT" smtClean="0"/>
              <a:t>10/04/2013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69BC90D-41E0-4F42-BDB3-33B0F1C6A2D4}" type="slidenum">
              <a:rPr lang="it-IT" smtClean="0"/>
              <a:t>‹N›</a:t>
            </a:fld>
            <a:endParaRPr lang="it-IT"/>
          </a:p>
        </p:txBody>
      </p:sp>
    </p:spTree>
    <p:extLst>
      <p:ext uri="{BB962C8B-B14F-4D97-AF65-F5344CB8AC3E}">
        <p14:creationId xmlns:p14="http://schemas.microsoft.com/office/powerpoint/2010/main" val="36128445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B535E6-A6C7-42DE-9742-EE42BA97AF4E}" type="datetimeFigureOut">
              <a:rPr lang="it-IT" smtClean="0">
                <a:solidFill>
                  <a:prstClr val="black">
                    <a:tint val="75000"/>
                  </a:prstClr>
                </a:solidFill>
              </a:rPr>
              <a:pPr/>
              <a:t>10/04/2013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414503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B535E6-A6C7-42DE-9742-EE42BA97AF4E}" type="datetimeFigureOut">
              <a:rPr lang="it-IT" smtClean="0">
                <a:solidFill>
                  <a:prstClr val="black">
                    <a:tint val="75000"/>
                  </a:prstClr>
                </a:solidFill>
              </a:rPr>
              <a:pPr/>
              <a:t>10/04/2013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0190586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B535E6-A6C7-42DE-9742-EE42BA97AF4E}" type="datetimeFigureOut">
              <a:rPr lang="it-IT" smtClean="0">
                <a:solidFill>
                  <a:prstClr val="black">
                    <a:tint val="75000"/>
                  </a:prstClr>
                </a:solidFill>
              </a:rPr>
              <a:pPr/>
              <a:t>10/04/2013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1974496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934663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4045558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207733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314362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9992513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676767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93549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A5B85DB5-8E7A-49C5-B6E1-446F097CAFE4}" type="datetimeFigureOut">
              <a:rPr lang="it-IT" smtClean="0"/>
              <a:t>10/04/2013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69BC90D-41E0-4F42-BDB3-33B0F1C6A2D4}" type="slidenum">
              <a:rPr lang="it-IT" smtClean="0"/>
              <a:t>‹N›</a:t>
            </a:fld>
            <a:endParaRPr lang="it-IT"/>
          </a:p>
        </p:txBody>
      </p:sp>
    </p:spTree>
    <p:extLst>
      <p:ext uri="{BB962C8B-B14F-4D97-AF65-F5344CB8AC3E}">
        <p14:creationId xmlns:p14="http://schemas.microsoft.com/office/powerpoint/2010/main" val="38704677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143573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127639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0216605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9257295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407572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0624002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5180911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405237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255830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851132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A5B85DB5-8E7A-49C5-B6E1-446F097CAFE4}" type="datetimeFigureOut">
              <a:rPr lang="it-IT" smtClean="0"/>
              <a:t>10/04/2013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69BC90D-41E0-4F42-BDB3-33B0F1C6A2D4}" type="slidenum">
              <a:rPr lang="it-IT" smtClean="0"/>
              <a:t>‹N›</a:t>
            </a:fld>
            <a:endParaRPr lang="it-IT"/>
          </a:p>
        </p:txBody>
      </p:sp>
    </p:spTree>
    <p:extLst>
      <p:ext uri="{BB962C8B-B14F-4D97-AF65-F5344CB8AC3E}">
        <p14:creationId xmlns:p14="http://schemas.microsoft.com/office/powerpoint/2010/main" val="34015858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993564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631920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968490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6350623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0935407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5939193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4223488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4708056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057937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897478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A5B85DB5-8E7A-49C5-B6E1-446F097CAFE4}" type="datetimeFigureOut">
              <a:rPr lang="it-IT" smtClean="0"/>
              <a:t>10/04/2013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69BC90D-41E0-4F42-BDB3-33B0F1C6A2D4}" type="slidenum">
              <a:rPr lang="it-IT" smtClean="0"/>
              <a:t>‹N›</a:t>
            </a:fld>
            <a:endParaRPr lang="it-IT"/>
          </a:p>
        </p:txBody>
      </p:sp>
    </p:spTree>
    <p:extLst>
      <p:ext uri="{BB962C8B-B14F-4D97-AF65-F5344CB8AC3E}">
        <p14:creationId xmlns:p14="http://schemas.microsoft.com/office/powerpoint/2010/main" val="29686282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9937267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522009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7597437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434214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5177870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2075922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328778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491726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8214182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93976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A5B85DB5-8E7A-49C5-B6E1-446F097CAFE4}" type="datetimeFigureOut">
              <a:rPr lang="it-IT" smtClean="0"/>
              <a:t>10/04/2013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69BC90D-41E0-4F42-BDB3-33B0F1C6A2D4}" type="slidenum">
              <a:rPr lang="it-IT" smtClean="0"/>
              <a:t>‹N›</a:t>
            </a:fld>
            <a:endParaRPr lang="it-IT"/>
          </a:p>
        </p:txBody>
      </p:sp>
    </p:spTree>
    <p:extLst>
      <p:ext uri="{BB962C8B-B14F-4D97-AF65-F5344CB8AC3E}">
        <p14:creationId xmlns:p14="http://schemas.microsoft.com/office/powerpoint/2010/main" val="21826228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006867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8496108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490933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0905458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115302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0104154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0913458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947006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0656990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39008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5B85DB5-8E7A-49C5-B6E1-446F097CAFE4}" type="datetimeFigureOut">
              <a:rPr lang="it-IT" smtClean="0"/>
              <a:t>10/04/2013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69BC90D-41E0-4F42-BDB3-33B0F1C6A2D4}" type="slidenum">
              <a:rPr lang="it-IT" smtClean="0"/>
              <a:t>‹N›</a:t>
            </a:fld>
            <a:endParaRPr lang="it-IT"/>
          </a:p>
        </p:txBody>
      </p:sp>
    </p:spTree>
    <p:extLst>
      <p:ext uri="{BB962C8B-B14F-4D97-AF65-F5344CB8AC3E}">
        <p14:creationId xmlns:p14="http://schemas.microsoft.com/office/powerpoint/2010/main" val="30432438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849951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991181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375015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0867305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533527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345943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044548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0658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239334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55778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5B85DB5-8E7A-49C5-B6E1-446F097CAFE4}" type="datetimeFigureOut">
              <a:rPr lang="it-IT" smtClean="0"/>
              <a:t>10/04/2013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69BC90D-41E0-4F42-BDB3-33B0F1C6A2D4}" type="slidenum">
              <a:rPr lang="it-IT" smtClean="0"/>
              <a:t>‹N›</a:t>
            </a:fld>
            <a:endParaRPr lang="it-IT"/>
          </a:p>
        </p:txBody>
      </p:sp>
    </p:spTree>
    <p:extLst>
      <p:ext uri="{BB962C8B-B14F-4D97-AF65-F5344CB8AC3E}">
        <p14:creationId xmlns:p14="http://schemas.microsoft.com/office/powerpoint/2010/main" val="41472905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739124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4032013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4607307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4457403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255455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63504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4007708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928949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956652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5B85DB5-8E7A-49C5-B6E1-446F097CAFE4}" type="datetimeFigureOut">
              <a:rPr lang="it-IT" smtClean="0"/>
              <a:t>10/04/2013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69BC90D-41E0-4F42-BDB3-33B0F1C6A2D4}" type="slidenum">
              <a:rPr lang="it-IT" smtClean="0"/>
              <a:t>‹N›</a:t>
            </a:fld>
            <a:endParaRPr lang="it-IT"/>
          </a:p>
        </p:txBody>
      </p:sp>
    </p:spTree>
    <p:extLst>
      <p:ext uri="{BB962C8B-B14F-4D97-AF65-F5344CB8AC3E}">
        <p14:creationId xmlns:p14="http://schemas.microsoft.com/office/powerpoint/2010/main" val="1188359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B85DB5-8E7A-49C5-B6E1-446F097CAFE4}" type="datetimeFigureOut">
              <a:rPr lang="it-IT" smtClean="0"/>
              <a:t>10/04/2013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9BC90D-41E0-4F42-BDB3-33B0F1C6A2D4}" type="slidenum">
              <a:rPr lang="it-IT" smtClean="0"/>
              <a:t>‹N›</a:t>
            </a:fld>
            <a:endParaRPr lang="it-IT"/>
          </a:p>
        </p:txBody>
      </p:sp>
    </p:spTree>
    <p:extLst>
      <p:ext uri="{BB962C8B-B14F-4D97-AF65-F5344CB8AC3E}">
        <p14:creationId xmlns:p14="http://schemas.microsoft.com/office/powerpoint/2010/main" val="912867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B535E6-A6C7-42DE-9742-EE42BA97AF4E}" type="datetimeFigureOut">
              <a:rPr lang="it-IT" smtClean="0">
                <a:solidFill>
                  <a:prstClr val="black">
                    <a:tint val="75000"/>
                  </a:prstClr>
                </a:solidFill>
              </a:rPr>
              <a:pPr/>
              <a:t>10/04/2013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AB0669-2CFC-4517-95A5-BC7E7BCC2B5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615258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510293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432309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0538659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4160235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51940238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B85DB5-8E7A-49C5-B6E1-446F097CAFE4}" type="datetimeFigureOut">
              <a:rPr lang="it-IT" smtClean="0">
                <a:solidFill>
                  <a:prstClr val="black">
                    <a:tint val="75000"/>
                  </a:prstClr>
                </a:solidFill>
              </a:rPr>
              <a:pPr/>
              <a:t>10/04/2013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9BC90D-41E0-4F42-BDB3-33B0F1C6A2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52518508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7.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1" y="44624"/>
            <a:ext cx="9176023" cy="6813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8597" y="5568235"/>
            <a:ext cx="706437" cy="93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8303197" y="6506448"/>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8" name="CasellaDiTesto 7"/>
          <p:cNvSpPr txBox="1"/>
          <p:nvPr/>
        </p:nvSpPr>
        <p:spPr>
          <a:xfrm>
            <a:off x="755576" y="548680"/>
            <a:ext cx="7653021" cy="2462213"/>
          </a:xfrm>
          <a:prstGeom prst="rect">
            <a:avLst/>
          </a:prstGeom>
          <a:noFill/>
        </p:spPr>
        <p:txBody>
          <a:bodyPr wrap="square" rtlCol="0">
            <a:spAutoFit/>
          </a:bodyPr>
          <a:lstStyle/>
          <a:p>
            <a:pPr algn="ctr"/>
            <a:r>
              <a:rPr lang="it-IT" sz="4400" b="1" dirty="0" smtClean="0">
                <a:solidFill>
                  <a:srgbClr val="FF0000"/>
                </a:solidFill>
                <a:latin typeface="Times New Roman" pitchFamily="18" charset="0"/>
                <a:cs typeface="Times New Roman" pitchFamily="18" charset="0"/>
              </a:rPr>
              <a:t>CULTURA E IDENTITA’ DELLA CITTA’ DI MILANO</a:t>
            </a:r>
          </a:p>
          <a:p>
            <a:pPr algn="ctr"/>
            <a:r>
              <a:rPr lang="it-IT" sz="6600" b="1" i="1" dirty="0" smtClean="0">
                <a:solidFill>
                  <a:srgbClr val="FF0000"/>
                </a:solidFill>
                <a:latin typeface="Times New Roman" pitchFamily="18" charset="0"/>
                <a:cs typeface="Times New Roman" pitchFamily="18" charset="0"/>
              </a:rPr>
              <a:t>Il </a:t>
            </a:r>
            <a:r>
              <a:rPr lang="it-IT" sz="6600" b="1" i="1" dirty="0" err="1" smtClean="0">
                <a:solidFill>
                  <a:srgbClr val="FF0000"/>
                </a:solidFill>
                <a:latin typeface="Times New Roman" pitchFamily="18" charset="0"/>
                <a:cs typeface="Times New Roman" pitchFamily="18" charset="0"/>
              </a:rPr>
              <a:t>lauràa</a:t>
            </a:r>
            <a:endParaRPr lang="it-IT" sz="66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50908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6350864"/>
            <a:ext cx="7897738" cy="620688"/>
          </a:xfrm>
        </p:spPr>
        <p:txBody>
          <a:bodyPr>
            <a:noAutofit/>
          </a:bodyPr>
          <a:lstStyle/>
          <a:p>
            <a:r>
              <a:rPr lang="it-IT" sz="1800" b="1" dirty="0" smtClean="0">
                <a:solidFill>
                  <a:srgbClr val="FF0000"/>
                </a:solidFill>
                <a:latin typeface="Times New Roman" pitchFamily="18" charset="0"/>
                <a:cs typeface="Times New Roman" pitchFamily="18" charset="0"/>
              </a:rPr>
              <a:t>Pietro Ronzoni, Filanda nel bergamasco, Lombardia prima metà ‘800</a:t>
            </a:r>
            <a:endParaRPr lang="it-IT" sz="1800" b="1" dirty="0">
              <a:solidFill>
                <a:srgbClr val="FF0000"/>
              </a:solidFill>
              <a:latin typeface="Times New Roman" pitchFamily="18" charset="0"/>
              <a:cs typeface="Times New Roman" pitchFamily="18" charset="0"/>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16416" y="5589240"/>
            <a:ext cx="707197" cy="93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18383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49" y="-2818"/>
            <a:ext cx="8460432" cy="6522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0416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16416" y="5589240"/>
            <a:ext cx="707197" cy="93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18383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3" name="CasellaDiTesto 2"/>
          <p:cNvSpPr txBox="1"/>
          <p:nvPr/>
        </p:nvSpPr>
        <p:spPr>
          <a:xfrm>
            <a:off x="72307" y="6356126"/>
            <a:ext cx="9091544" cy="369332"/>
          </a:xfrm>
          <a:prstGeom prst="rect">
            <a:avLst/>
          </a:prstGeom>
          <a:noFill/>
        </p:spPr>
        <p:txBody>
          <a:bodyPr wrap="square" rtlCol="0">
            <a:spAutoFit/>
          </a:bodyPr>
          <a:lstStyle/>
          <a:p>
            <a:r>
              <a:rPr lang="it-IT" b="1" dirty="0" smtClean="0">
                <a:solidFill>
                  <a:srgbClr val="FF0000"/>
                </a:solidFill>
                <a:latin typeface="Times New Roman" pitchFamily="18" charset="0"/>
                <a:cs typeface="Times New Roman" pitchFamily="18" charset="0"/>
              </a:rPr>
              <a:t>Giovanni Segantini</a:t>
            </a:r>
            <a:r>
              <a:rPr lang="it-IT" b="1" dirty="0">
                <a:solidFill>
                  <a:srgbClr val="FF0000"/>
                </a:solidFill>
                <a:latin typeface="Times New Roman" pitchFamily="18" charset="0"/>
                <a:cs typeface="Times New Roman" pitchFamily="18" charset="0"/>
              </a:rPr>
              <a:t>, La raccolta dei bozzoli, </a:t>
            </a:r>
            <a:r>
              <a:rPr lang="it-IT" b="1" dirty="0" smtClean="0">
                <a:solidFill>
                  <a:srgbClr val="FF0000"/>
                </a:solidFill>
                <a:latin typeface="Times New Roman" pitchFamily="18" charset="0"/>
                <a:cs typeface="Times New Roman" pitchFamily="18" charset="0"/>
              </a:rPr>
              <a:t>1882-1883</a:t>
            </a:r>
            <a:endParaRPr lang="it-IT" b="1" dirty="0">
              <a:solidFill>
                <a:srgbClr val="FF0000"/>
              </a:solidFill>
              <a:latin typeface="Times New Roman" pitchFamily="18" charset="0"/>
              <a:cs typeface="Times New Roman" pitchFamily="18" charset="0"/>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60" y="19422"/>
            <a:ext cx="9103731"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0172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16416" y="5589240"/>
            <a:ext cx="707197" cy="93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18383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3" name="CasellaDiTesto 2"/>
          <p:cNvSpPr txBox="1"/>
          <p:nvPr/>
        </p:nvSpPr>
        <p:spPr>
          <a:xfrm>
            <a:off x="0" y="4548612"/>
            <a:ext cx="9144000" cy="2477601"/>
          </a:xfrm>
          <a:prstGeom prst="rect">
            <a:avLst/>
          </a:prstGeom>
          <a:noFill/>
        </p:spPr>
        <p:txBody>
          <a:bodyPr wrap="square" rtlCol="0">
            <a:spAutoFit/>
          </a:bodyPr>
          <a:lstStyle/>
          <a:p>
            <a:r>
              <a:rPr lang="it-IT" b="1" dirty="0" smtClean="0">
                <a:solidFill>
                  <a:srgbClr val="FF0000"/>
                </a:solidFill>
                <a:latin typeface="Times New Roman" pitchFamily="18" charset="0"/>
                <a:cs typeface="Times New Roman" pitchFamily="18" charset="0"/>
              </a:rPr>
              <a:t>Eugenio </a:t>
            </a:r>
            <a:r>
              <a:rPr lang="it-IT" b="1" dirty="0" err="1" smtClean="0">
                <a:solidFill>
                  <a:srgbClr val="FF0000"/>
                </a:solidFill>
                <a:latin typeface="Times New Roman" pitchFamily="18" charset="0"/>
                <a:cs typeface="Times New Roman" pitchFamily="18" charset="0"/>
              </a:rPr>
              <a:t>Spreafico</a:t>
            </a:r>
            <a:r>
              <a:rPr lang="it-IT" b="1" dirty="0" smtClean="0">
                <a:solidFill>
                  <a:srgbClr val="FF0000"/>
                </a:solidFill>
                <a:latin typeface="Times New Roman" pitchFamily="18" charset="0"/>
                <a:cs typeface="Times New Roman" pitchFamily="18" charset="0"/>
              </a:rPr>
              <a:t>, Il ritorno dalla filanda.</a:t>
            </a:r>
          </a:p>
          <a:p>
            <a:endParaRPr lang="it-IT" sz="1100" b="1" dirty="0">
              <a:solidFill>
                <a:srgbClr val="FF0000"/>
              </a:solidFill>
              <a:latin typeface="Times New Roman" pitchFamily="18" charset="0"/>
              <a:cs typeface="Times New Roman" pitchFamily="18" charset="0"/>
            </a:endParaRPr>
          </a:p>
          <a:p>
            <a:r>
              <a:rPr lang="it-IT" b="1" dirty="0" smtClean="0">
                <a:solidFill>
                  <a:srgbClr val="FF0000"/>
                </a:solidFill>
                <a:latin typeface="Times New Roman" pitchFamily="18" charset="0"/>
                <a:cs typeface="Times New Roman" pitchFamily="18" charset="0"/>
              </a:rPr>
              <a:t>Il </a:t>
            </a:r>
            <a:r>
              <a:rPr lang="it-IT" b="1" dirty="0">
                <a:solidFill>
                  <a:srgbClr val="FF0000"/>
                </a:solidFill>
                <a:latin typeface="Times New Roman" pitchFamily="18" charset="0"/>
                <a:cs typeface="Times New Roman" pitchFamily="18" charset="0"/>
              </a:rPr>
              <a:t>lavoro della filanda era svolto principalmente da giovani donne e da bambine, che venivano chiamate </a:t>
            </a:r>
            <a:r>
              <a:rPr lang="it-IT" b="1" dirty="0" err="1">
                <a:solidFill>
                  <a:srgbClr val="FF0000"/>
                </a:solidFill>
                <a:latin typeface="Times New Roman" pitchFamily="18" charset="0"/>
                <a:cs typeface="Times New Roman" pitchFamily="18" charset="0"/>
              </a:rPr>
              <a:t>filerine</a:t>
            </a:r>
            <a:r>
              <a:rPr lang="it-IT" b="1" dirty="0">
                <a:solidFill>
                  <a:srgbClr val="FF0000"/>
                </a:solidFill>
                <a:latin typeface="Times New Roman" pitchFamily="18" charset="0"/>
                <a:cs typeface="Times New Roman" pitchFamily="18" charset="0"/>
              </a:rPr>
              <a:t>, </a:t>
            </a:r>
            <a:r>
              <a:rPr lang="it-IT" b="1" dirty="0" err="1">
                <a:solidFill>
                  <a:srgbClr val="FF0000"/>
                </a:solidFill>
                <a:latin typeface="Times New Roman" pitchFamily="18" charset="0"/>
                <a:cs typeface="Times New Roman" pitchFamily="18" charset="0"/>
              </a:rPr>
              <a:t>filandere</a:t>
            </a:r>
            <a:r>
              <a:rPr lang="it-IT" b="1" dirty="0">
                <a:solidFill>
                  <a:srgbClr val="FF0000"/>
                </a:solidFill>
                <a:latin typeface="Times New Roman" pitchFamily="18" charset="0"/>
                <a:cs typeface="Times New Roman" pitchFamily="18" charset="0"/>
              </a:rPr>
              <a:t> o </a:t>
            </a:r>
            <a:r>
              <a:rPr lang="it-IT" b="1" dirty="0" err="1">
                <a:solidFill>
                  <a:srgbClr val="FF0000"/>
                </a:solidFill>
                <a:latin typeface="Times New Roman" pitchFamily="18" charset="0"/>
                <a:cs typeface="Times New Roman" pitchFamily="18" charset="0"/>
              </a:rPr>
              <a:t>filerande</a:t>
            </a:r>
            <a:r>
              <a:rPr lang="it-IT" b="1" dirty="0">
                <a:solidFill>
                  <a:srgbClr val="FF0000"/>
                </a:solidFill>
                <a:latin typeface="Times New Roman" pitchFamily="18" charset="0"/>
                <a:cs typeface="Times New Roman" pitchFamily="18" charset="0"/>
              </a:rPr>
              <a:t>. I turni erano pesanti, potevano arrivare da 12 a 16 ore al giorno con durissimi controlli sulla quantità e qualità del prodotto lavorato; le </a:t>
            </a:r>
            <a:r>
              <a:rPr lang="it-IT" b="1" dirty="0" err="1">
                <a:solidFill>
                  <a:srgbClr val="FF0000"/>
                </a:solidFill>
                <a:latin typeface="Times New Roman" pitchFamily="18" charset="0"/>
                <a:cs typeface="Times New Roman" pitchFamily="18" charset="0"/>
              </a:rPr>
              <a:t>filerine</a:t>
            </a:r>
            <a:r>
              <a:rPr lang="it-IT" b="1" dirty="0">
                <a:solidFill>
                  <a:srgbClr val="FF0000"/>
                </a:solidFill>
                <a:latin typeface="Times New Roman" pitchFamily="18" charset="0"/>
                <a:cs typeface="Times New Roman" pitchFamily="18" charset="0"/>
              </a:rPr>
              <a:t> venivano multate se non rispettavano tali turni. Il lavoro faticoso </a:t>
            </a:r>
            <a:endParaRPr lang="it-IT" b="1" dirty="0" smtClean="0">
              <a:solidFill>
                <a:srgbClr val="FF0000"/>
              </a:solidFill>
              <a:latin typeface="Times New Roman" pitchFamily="18" charset="0"/>
              <a:cs typeface="Times New Roman" pitchFamily="18" charset="0"/>
            </a:endParaRPr>
          </a:p>
          <a:p>
            <a:r>
              <a:rPr lang="it-IT" b="1" dirty="0" smtClean="0">
                <a:solidFill>
                  <a:srgbClr val="FF0000"/>
                </a:solidFill>
                <a:latin typeface="Times New Roman" pitchFamily="18" charset="0"/>
                <a:cs typeface="Times New Roman" pitchFamily="18" charset="0"/>
              </a:rPr>
              <a:t>e </a:t>
            </a:r>
            <a:r>
              <a:rPr lang="it-IT" b="1" dirty="0">
                <a:solidFill>
                  <a:srgbClr val="FF0000"/>
                </a:solidFill>
                <a:latin typeface="Times New Roman" pitchFamily="18" charset="0"/>
                <a:cs typeface="Times New Roman" pitchFamily="18" charset="0"/>
              </a:rPr>
              <a:t>malsano (per via dei vapori delle vasche), le mani tenute nell'acqua calda (80 gradi), </a:t>
            </a:r>
            <a:endParaRPr lang="it-IT" b="1" dirty="0" smtClean="0">
              <a:solidFill>
                <a:srgbClr val="FF0000"/>
              </a:solidFill>
              <a:latin typeface="Times New Roman" pitchFamily="18" charset="0"/>
              <a:cs typeface="Times New Roman" pitchFamily="18" charset="0"/>
            </a:endParaRPr>
          </a:p>
          <a:p>
            <a:r>
              <a:rPr lang="it-IT" b="1" dirty="0" smtClean="0">
                <a:solidFill>
                  <a:srgbClr val="FF0000"/>
                </a:solidFill>
                <a:latin typeface="Times New Roman" pitchFamily="18" charset="0"/>
                <a:cs typeface="Times New Roman" pitchFamily="18" charset="0"/>
              </a:rPr>
              <a:t>la </a:t>
            </a:r>
            <a:r>
              <a:rPr lang="it-IT" b="1" dirty="0">
                <a:solidFill>
                  <a:srgbClr val="FF0000"/>
                </a:solidFill>
                <a:latin typeface="Times New Roman" pitchFamily="18" charset="0"/>
                <a:cs typeface="Times New Roman" pitchFamily="18" charset="0"/>
              </a:rPr>
              <a:t>polvere, i salari da </a:t>
            </a:r>
            <a:r>
              <a:rPr lang="it-IT" b="1" dirty="0" smtClean="0">
                <a:solidFill>
                  <a:srgbClr val="FF0000"/>
                </a:solidFill>
                <a:latin typeface="Times New Roman" pitchFamily="18" charset="0"/>
                <a:cs typeface="Times New Roman" pitchFamily="18" charset="0"/>
              </a:rPr>
              <a:t>fame, il «bacio della morte»: per questo cantavano in coro….</a:t>
            </a:r>
          </a:p>
          <a:p>
            <a:endParaRPr lang="it-IT" b="1" dirty="0">
              <a:solidFill>
                <a:srgbClr val="FF0000"/>
              </a:solidFill>
              <a:latin typeface="Times New Roman" pitchFamily="18" charset="0"/>
              <a:cs typeface="Times New Roman" pitchFamily="18" charset="0"/>
            </a:endParaRP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4" y="0"/>
            <a:ext cx="9140155" cy="454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0361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16416" y="5589240"/>
            <a:ext cx="707197" cy="93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18383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3" name="CasellaDiTesto 2"/>
          <p:cNvSpPr txBox="1"/>
          <p:nvPr/>
        </p:nvSpPr>
        <p:spPr>
          <a:xfrm>
            <a:off x="-1" y="5012010"/>
            <a:ext cx="9101069" cy="1585049"/>
          </a:xfrm>
          <a:prstGeom prst="rect">
            <a:avLst/>
          </a:prstGeom>
          <a:noFill/>
        </p:spPr>
        <p:txBody>
          <a:bodyPr wrap="square" rtlCol="0">
            <a:spAutoFit/>
          </a:bodyPr>
          <a:lstStyle/>
          <a:p>
            <a:r>
              <a:rPr lang="it-IT" b="1" dirty="0" smtClean="0">
                <a:solidFill>
                  <a:srgbClr val="FF0000"/>
                </a:solidFill>
                <a:latin typeface="Times New Roman" pitchFamily="18" charset="0"/>
                <a:cs typeface="Times New Roman" pitchFamily="18" charset="0"/>
              </a:rPr>
              <a:t>Giovanni Segantini, Le due madri, </a:t>
            </a:r>
            <a:r>
              <a:rPr lang="it-IT" b="1" dirty="0" smtClean="0">
                <a:solidFill>
                  <a:srgbClr val="FF0000"/>
                </a:solidFill>
                <a:latin typeface="Times New Roman" pitchFamily="18" charset="0"/>
                <a:cs typeface="Times New Roman" pitchFamily="18" charset="0"/>
              </a:rPr>
              <a:t>1889</a:t>
            </a:r>
          </a:p>
          <a:p>
            <a:endParaRPr lang="it-IT" sz="700" b="1" dirty="0">
              <a:solidFill>
                <a:srgbClr val="FF0000"/>
              </a:solidFill>
              <a:latin typeface="Times New Roman" pitchFamily="18" charset="0"/>
              <a:cs typeface="Times New Roman" pitchFamily="18" charset="0"/>
            </a:endParaRPr>
          </a:p>
          <a:p>
            <a:r>
              <a:rPr lang="it-IT" sz="2400" b="1" dirty="0" smtClean="0">
                <a:solidFill>
                  <a:srgbClr val="FF0000"/>
                </a:solidFill>
                <a:latin typeface="Times New Roman" pitchFamily="18" charset="0"/>
                <a:cs typeface="Times New Roman" pitchFamily="18" charset="0"/>
              </a:rPr>
              <a:t>Ricordiamo comunque che fino agli anni ‘50, la gran parte del lavoro è ancora lavoro agricolo di produzione primaria, in gran parte, al di fuori della Bassa Lombarda, di autosussistenza. </a:t>
            </a:r>
            <a:endParaRPr lang="it-IT" sz="2400" b="1" dirty="0">
              <a:solidFill>
                <a:srgbClr val="FF0000"/>
              </a:solidFill>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89" y="15230"/>
            <a:ext cx="9224826" cy="4996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45653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16416" y="5589240"/>
            <a:ext cx="707197" cy="93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18383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3" name="CasellaDiTesto 2"/>
          <p:cNvSpPr txBox="1"/>
          <p:nvPr/>
        </p:nvSpPr>
        <p:spPr>
          <a:xfrm>
            <a:off x="0" y="0"/>
            <a:ext cx="9144000" cy="6494085"/>
          </a:xfrm>
          <a:prstGeom prst="rect">
            <a:avLst/>
          </a:prstGeom>
          <a:noFill/>
        </p:spPr>
        <p:txBody>
          <a:bodyPr wrap="square" rtlCol="0">
            <a:spAutoFit/>
          </a:bodyPr>
          <a:lstStyle/>
          <a:p>
            <a:r>
              <a:rPr lang="it-IT" sz="3200" b="1" dirty="0" smtClean="0">
                <a:solidFill>
                  <a:srgbClr val="FF0000"/>
                </a:solidFill>
                <a:latin typeface="Times New Roman" pitchFamily="18" charset="0"/>
                <a:cs typeface="Times New Roman" pitchFamily="18" charset="0"/>
              </a:rPr>
              <a:t>Milano nell’800 è descritta da Stendhal come una delle più belle città d’Europa: è piena di canali, il traffico e i trasporti si svolgono sull’acqua; è ricca di giardini e di orti, dato che il 35% delle derrate viene prodotto entro le mura;  sulle antiche mura spagnole corre il passeggio alberato che consente una vista invidiabile delle Alpi e delle guglie del Duomo…..</a:t>
            </a:r>
          </a:p>
          <a:p>
            <a:r>
              <a:rPr lang="it-IT" sz="3200" b="1" dirty="0" smtClean="0">
                <a:solidFill>
                  <a:srgbClr val="FF0000"/>
                </a:solidFill>
                <a:latin typeface="Times New Roman" pitchFamily="18" charset="0"/>
                <a:cs typeface="Times New Roman" pitchFamily="18" charset="0"/>
              </a:rPr>
              <a:t>Ma lo sviluppo della nuova città industriale comporta anche un approfondirsi delle divisioni sociali, e l’impoverimento di migliaia di persone. </a:t>
            </a:r>
          </a:p>
          <a:p>
            <a:r>
              <a:rPr lang="it-IT" sz="3200" b="1" dirty="0" smtClean="0">
                <a:solidFill>
                  <a:srgbClr val="FF0000"/>
                </a:solidFill>
                <a:latin typeface="Times New Roman" pitchFamily="18" charset="0"/>
                <a:cs typeface="Times New Roman" pitchFamily="18" charset="0"/>
              </a:rPr>
              <a:t>Nella nostra mentalità però, essere veramente poveri, significa essere </a:t>
            </a:r>
            <a:r>
              <a:rPr lang="it-IT" sz="3200" b="1" i="1" dirty="0" smtClean="0">
                <a:solidFill>
                  <a:srgbClr val="FF0000"/>
                </a:solidFill>
                <a:latin typeface="Times New Roman" pitchFamily="18" charset="0"/>
                <a:cs typeface="Times New Roman" pitchFamily="18" charset="0"/>
              </a:rPr>
              <a:t>senza lavoro</a:t>
            </a:r>
            <a:r>
              <a:rPr lang="it-IT" sz="3200" b="1" dirty="0" smtClean="0">
                <a:solidFill>
                  <a:srgbClr val="FF0000"/>
                </a:solidFill>
                <a:latin typeface="Times New Roman" pitchFamily="18" charset="0"/>
                <a:cs typeface="Times New Roman" pitchFamily="18" charset="0"/>
              </a:rPr>
              <a:t>. </a:t>
            </a:r>
            <a:endParaRPr lang="it-IT"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58025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dirty="0"/>
          </a:p>
        </p:txBody>
      </p:sp>
      <p:pic>
        <p:nvPicPr>
          <p:cNvPr id="245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4624"/>
            <a:ext cx="9144000" cy="6822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0442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16416" y="5589240"/>
            <a:ext cx="707197" cy="93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18383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3" name="CasellaDiTesto 2"/>
          <p:cNvSpPr txBox="1"/>
          <p:nvPr/>
        </p:nvSpPr>
        <p:spPr>
          <a:xfrm>
            <a:off x="0" y="0"/>
            <a:ext cx="9144000" cy="6863417"/>
          </a:xfrm>
          <a:prstGeom prst="rect">
            <a:avLst/>
          </a:prstGeom>
          <a:noFill/>
        </p:spPr>
        <p:txBody>
          <a:bodyPr wrap="square" rtlCol="0">
            <a:spAutoFit/>
          </a:bodyPr>
          <a:lstStyle/>
          <a:p>
            <a:r>
              <a:rPr lang="it-IT" sz="4000" b="1" dirty="0" smtClean="0">
                <a:solidFill>
                  <a:srgbClr val="FF0000"/>
                </a:solidFill>
                <a:latin typeface="Times New Roman" pitchFamily="18" charset="0"/>
                <a:cs typeface="Times New Roman" pitchFamily="18" charset="0"/>
              </a:rPr>
              <a:t>A Milano confluiscono le reti di comunicazione che rendono possibile il lavoro: le merci viaggiano sull’acqua. La Darsena rimane il secondo porto più importante  d’Europa per valore di merci scaricate fino al 1968. </a:t>
            </a:r>
          </a:p>
          <a:p>
            <a:r>
              <a:rPr lang="it-IT" sz="4000" b="1" dirty="0" smtClean="0">
                <a:solidFill>
                  <a:srgbClr val="FF0000"/>
                </a:solidFill>
                <a:latin typeface="Times New Roman" pitchFamily="18" charset="0"/>
                <a:cs typeface="Times New Roman" pitchFamily="18" charset="0"/>
              </a:rPr>
              <a:t>Le persone viaggiano a piedi (la maggior parte), o in carrozza su servizio postale di linea, fino a quando, nel 1839,  viene costruita la prima ferrovia Milano Monza.  </a:t>
            </a:r>
            <a:endParaRPr lang="it-IT"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38561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3074" name="Picture 2" descr="C:\Users\gaia\AppData\Local\Temp\milano 0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664" y="137519"/>
            <a:ext cx="10657811" cy="6671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587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1026" name="Picture 2" descr="C:\Users\gaia\AppData\Local\Temp\milano 0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1" y="260647"/>
            <a:ext cx="9355461" cy="643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637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27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835" y="0"/>
            <a:ext cx="8495637" cy="6859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0129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16416" y="5589240"/>
            <a:ext cx="707197" cy="93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18383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5" name="CasellaDiTesto 4"/>
          <p:cNvSpPr txBox="1"/>
          <p:nvPr/>
        </p:nvSpPr>
        <p:spPr>
          <a:xfrm>
            <a:off x="0" y="7665"/>
            <a:ext cx="9065573" cy="6817251"/>
          </a:xfrm>
          <a:prstGeom prst="rect">
            <a:avLst/>
          </a:prstGeom>
          <a:noFill/>
        </p:spPr>
        <p:txBody>
          <a:bodyPr wrap="square" rtlCol="0">
            <a:spAutoFit/>
          </a:bodyPr>
          <a:lstStyle/>
          <a:p>
            <a:r>
              <a:rPr lang="it-IT" sz="2300" b="1" dirty="0" smtClean="0">
                <a:solidFill>
                  <a:srgbClr val="FF0000"/>
                </a:solidFill>
                <a:latin typeface="Times New Roman" pitchFamily="18" charset="0"/>
                <a:cs typeface="Times New Roman" pitchFamily="18" charset="0"/>
              </a:rPr>
              <a:t>Il lavoro e a Milano fu da sempre la componente fondante dell’identità: valore in sé, non tanto e per quanto faceva guadagnare, non indicativo di status ma orgogliosa dimostrazione di ciò che si sapeva fare, anche un’attività umile. Chi lavora viene visto bene </a:t>
            </a:r>
            <a:r>
              <a:rPr lang="it-IT" sz="2300" b="1" i="1" dirty="0" smtClean="0">
                <a:solidFill>
                  <a:srgbClr val="FF0000"/>
                </a:solidFill>
                <a:latin typeface="Times New Roman" pitchFamily="18" charset="0"/>
                <a:cs typeface="Times New Roman" pitchFamily="18" charset="0"/>
              </a:rPr>
              <a:t>per il solo fatto </a:t>
            </a:r>
            <a:r>
              <a:rPr lang="it-IT" sz="2300" b="1" dirty="0" smtClean="0">
                <a:solidFill>
                  <a:srgbClr val="FF0000"/>
                </a:solidFill>
                <a:latin typeface="Times New Roman" pitchFamily="18" charset="0"/>
                <a:cs typeface="Times New Roman" pitchFamily="18" charset="0"/>
              </a:rPr>
              <a:t>che lavora: e quanto più lavora (anche senza bisogno) tanto meglio viene considerato. Rispetto ad altre culture, che disprezzano il lavoro fisico (i Romani e  Greci consideravano il lavoro materiale un’attività degli schiavi  e preferivano il furto alla fatica) le culture di origine celtica tendono a valorizzare le capacità artigianali e creative legate alla produzione di oggetti d’uso. L’artigiano è posizionato ad un alto livello della scala sociale. I termini conestabile (</a:t>
            </a:r>
            <a:r>
              <a:rPr lang="it-IT" sz="2300" b="1" i="1" dirty="0" err="1" smtClean="0">
                <a:solidFill>
                  <a:srgbClr val="FF0000"/>
                </a:solidFill>
                <a:latin typeface="Times New Roman" pitchFamily="18" charset="0"/>
                <a:cs typeface="Times New Roman" pitchFamily="18" charset="0"/>
              </a:rPr>
              <a:t>comes</a:t>
            </a:r>
            <a:r>
              <a:rPr lang="it-IT" sz="2300" b="1" i="1" dirty="0" smtClean="0">
                <a:solidFill>
                  <a:srgbClr val="FF0000"/>
                </a:solidFill>
                <a:latin typeface="Times New Roman" pitchFamily="18" charset="0"/>
                <a:cs typeface="Times New Roman" pitchFamily="18" charset="0"/>
              </a:rPr>
              <a:t> stabuli</a:t>
            </a:r>
            <a:r>
              <a:rPr lang="it-IT" sz="2300" b="1" dirty="0" smtClean="0">
                <a:solidFill>
                  <a:srgbClr val="FF0000"/>
                </a:solidFill>
                <a:latin typeface="Times New Roman" pitchFamily="18" charset="0"/>
                <a:cs typeface="Times New Roman" pitchFamily="18" charset="0"/>
              </a:rPr>
              <a:t>)  e maresciallo (da maniscalco) derivano da coloro che si occupano delle stalle, dei cavalli, di forgiare ferri e armi: poi vengono assimilati alla carica di primo ministro. Si diffondono in Europa con le invasioni di Franchi e Longobardi. Cariche come queste sarebbero state impensabili in ambiente romano, in cui anche funzioni lavorative molto impegnative, di pubblica rilevanza, come gli architetti, venivano affidate agli schiavi più intelligenti, che venivano acculturati, perché all’occorrenza, in caso di insubordinazione, potessero essere eliminati  sui due piedi. </a:t>
            </a:r>
            <a:endParaRPr lang="it-IT" sz="23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37454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16416" y="5589240"/>
            <a:ext cx="707197" cy="93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18383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3" name="CasellaDiTesto 2"/>
          <p:cNvSpPr txBox="1"/>
          <p:nvPr/>
        </p:nvSpPr>
        <p:spPr>
          <a:xfrm>
            <a:off x="0" y="-61853"/>
            <a:ext cx="9252520" cy="6986528"/>
          </a:xfrm>
          <a:prstGeom prst="rect">
            <a:avLst/>
          </a:prstGeom>
          <a:noFill/>
        </p:spPr>
        <p:txBody>
          <a:bodyPr wrap="square" rtlCol="0">
            <a:spAutoFit/>
          </a:bodyPr>
          <a:lstStyle/>
          <a:p>
            <a:r>
              <a:rPr lang="it-IT" sz="2800" b="1" dirty="0">
                <a:solidFill>
                  <a:srgbClr val="FF0000"/>
                </a:solidFill>
                <a:latin typeface="Times New Roman" pitchFamily="18" charset="0"/>
                <a:cs typeface="Times New Roman" pitchFamily="18" charset="0"/>
              </a:rPr>
              <a:t>A differenza della prima ferrovia italiana (Napoli-Portici), </a:t>
            </a:r>
            <a:r>
              <a:rPr lang="it-IT" sz="2800" b="1" dirty="0" smtClean="0">
                <a:solidFill>
                  <a:srgbClr val="FF0000"/>
                </a:solidFill>
                <a:latin typeface="Times New Roman" pitchFamily="18" charset="0"/>
                <a:cs typeface="Times New Roman" pitchFamily="18" charset="0"/>
              </a:rPr>
              <a:t>di </a:t>
            </a:r>
            <a:r>
              <a:rPr lang="it-IT" sz="2800" b="1" dirty="0">
                <a:solidFill>
                  <a:srgbClr val="FF0000"/>
                </a:solidFill>
                <a:latin typeface="Times New Roman" pitchFamily="18" charset="0"/>
                <a:cs typeface="Times New Roman" pitchFamily="18" charset="0"/>
              </a:rPr>
              <a:t>progetto francese, la prima ferrovia lombarda fu interamente progettata dall'ingegnere milanese Giulio Sarti, figura di geniale costruttore e </a:t>
            </a:r>
            <a:r>
              <a:rPr lang="it-IT" sz="2800" b="1" dirty="0" smtClean="0">
                <a:solidFill>
                  <a:srgbClr val="FF0000"/>
                </a:solidFill>
                <a:latin typeface="Times New Roman" pitchFamily="18" charset="0"/>
                <a:cs typeface="Times New Roman" pitchFamily="18" charset="0"/>
              </a:rPr>
              <a:t>imprenditore:</a:t>
            </a:r>
            <a:endParaRPr lang="it-IT" sz="2800" b="1" dirty="0">
              <a:solidFill>
                <a:srgbClr val="FF0000"/>
              </a:solidFill>
              <a:latin typeface="Times New Roman" pitchFamily="18" charset="0"/>
              <a:cs typeface="Times New Roman" pitchFamily="18" charset="0"/>
            </a:endParaRPr>
          </a:p>
          <a:p>
            <a:r>
              <a:rPr lang="it-IT" sz="2800" b="1" dirty="0" smtClean="0">
                <a:solidFill>
                  <a:srgbClr val="FF0000"/>
                </a:solidFill>
                <a:latin typeface="Times New Roman" pitchFamily="18" charset="0"/>
                <a:cs typeface="Times New Roman" pitchFamily="18" charset="0"/>
              </a:rPr>
              <a:t>”</a:t>
            </a:r>
            <a:r>
              <a:rPr lang="it-IT" sz="2800" b="1" dirty="0">
                <a:solidFill>
                  <a:srgbClr val="FF0000"/>
                </a:solidFill>
                <a:latin typeface="Times New Roman" pitchFamily="18" charset="0"/>
                <a:cs typeface="Times New Roman" pitchFamily="18" charset="0"/>
              </a:rPr>
              <a:t>Dotato egli di un genio straordinario, volando all'avvenire, pensava qual sorgente di ricchezza e di prosperità commerciale erano destinate a produrre quelle vie di comunicazione, ch'erano ancora a </a:t>
            </a:r>
            <a:r>
              <a:rPr lang="it-IT" sz="2800" b="1" dirty="0" err="1">
                <a:solidFill>
                  <a:srgbClr val="FF0000"/>
                </a:solidFill>
                <a:latin typeface="Times New Roman" pitchFamily="18" charset="0"/>
                <a:cs typeface="Times New Roman" pitchFamily="18" charset="0"/>
              </a:rPr>
              <a:t>que</a:t>
            </a:r>
            <a:r>
              <a:rPr lang="it-IT" sz="2800" b="1" dirty="0">
                <a:solidFill>
                  <a:srgbClr val="FF0000"/>
                </a:solidFill>
                <a:latin typeface="Times New Roman" pitchFamily="18" charset="0"/>
                <a:cs typeface="Times New Roman" pitchFamily="18" charset="0"/>
              </a:rPr>
              <a:t>' tempi bambine. E noi che avemmo la troppo rara fortuna d'essere stati alla sua scuola educati, ricordiamo sempre con meraviglia le idee veramente sublimi da cui era guidato. Considerando egli la strada che costruiva non destinata solo pei piaceri e </a:t>
            </a:r>
            <a:r>
              <a:rPr lang="it-IT" sz="2800" b="1" dirty="0" err="1">
                <a:solidFill>
                  <a:srgbClr val="FF0000"/>
                </a:solidFill>
                <a:latin typeface="Times New Roman" pitchFamily="18" charset="0"/>
                <a:cs typeface="Times New Roman" pitchFamily="18" charset="0"/>
              </a:rPr>
              <a:t>pegli</a:t>
            </a:r>
            <a:r>
              <a:rPr lang="it-IT" sz="2800" b="1" dirty="0">
                <a:solidFill>
                  <a:srgbClr val="FF0000"/>
                </a:solidFill>
                <a:latin typeface="Times New Roman" pitchFamily="18" charset="0"/>
                <a:cs typeface="Times New Roman" pitchFamily="18" charset="0"/>
              </a:rPr>
              <a:t> ozii dei milanesi, ma come un filo di quella rete che </a:t>
            </a:r>
            <a:r>
              <a:rPr lang="it-IT" sz="2800" b="1" dirty="0" err="1">
                <a:solidFill>
                  <a:srgbClr val="FF0000"/>
                </a:solidFill>
                <a:latin typeface="Times New Roman" pitchFamily="18" charset="0"/>
                <a:cs typeface="Times New Roman" pitchFamily="18" charset="0"/>
              </a:rPr>
              <a:t>dovea</a:t>
            </a:r>
            <a:r>
              <a:rPr lang="it-IT" sz="2800" b="1" dirty="0">
                <a:solidFill>
                  <a:srgbClr val="FF0000"/>
                </a:solidFill>
                <a:latin typeface="Times New Roman" pitchFamily="18" charset="0"/>
                <a:cs typeface="Times New Roman" pitchFamily="18" charset="0"/>
              </a:rPr>
              <a:t> riunire le province lombardo-venete, il principale pensiero era quello che la strada dovesse servire al commercio</a:t>
            </a:r>
            <a:r>
              <a:rPr lang="it-IT" sz="2800" b="1" dirty="0" smtClean="0">
                <a:solidFill>
                  <a:srgbClr val="FF0000"/>
                </a:solidFill>
                <a:latin typeface="Times New Roman" pitchFamily="18" charset="0"/>
                <a:cs typeface="Times New Roman" pitchFamily="18" charset="0"/>
              </a:rPr>
              <a:t>”. </a:t>
            </a:r>
            <a:endParaRPr lang="it-IT"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61049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5" y="372"/>
            <a:ext cx="846666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1676541" y="6237312"/>
            <a:ext cx="5904656" cy="369332"/>
          </a:xfrm>
          <a:prstGeom prst="rect">
            <a:avLst/>
          </a:prstGeom>
          <a:solidFill>
            <a:schemeClr val="tx1"/>
          </a:solidFill>
        </p:spPr>
        <p:txBody>
          <a:bodyPr wrap="square" rtlCol="0">
            <a:spAutoFit/>
          </a:bodyPr>
          <a:lstStyle/>
          <a:p>
            <a:r>
              <a:rPr lang="it-IT" b="1" dirty="0" smtClean="0">
                <a:solidFill>
                  <a:srgbClr val="FF0000"/>
                </a:solidFill>
                <a:latin typeface="Times New Roman" pitchFamily="18" charset="0"/>
                <a:cs typeface="Times New Roman" pitchFamily="18" charset="0"/>
              </a:rPr>
              <a:t>Angelo </a:t>
            </a:r>
            <a:r>
              <a:rPr lang="it-IT" b="1" dirty="0" err="1" smtClean="0">
                <a:solidFill>
                  <a:srgbClr val="FF0000"/>
                </a:solidFill>
                <a:latin typeface="Times New Roman" pitchFamily="18" charset="0"/>
                <a:cs typeface="Times New Roman" pitchFamily="18" charset="0"/>
              </a:rPr>
              <a:t>Morbelli</a:t>
            </a:r>
            <a:r>
              <a:rPr lang="it-IT" b="1" dirty="0" smtClean="0">
                <a:solidFill>
                  <a:srgbClr val="FF0000"/>
                </a:solidFill>
                <a:latin typeface="Times New Roman" pitchFamily="18" charset="0"/>
                <a:cs typeface="Times New Roman" pitchFamily="18" charset="0"/>
              </a:rPr>
              <a:t>, La Stazione Centrale di Milano nel 1889</a:t>
            </a:r>
            <a:endParaRPr lang="it-IT"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0289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16416" y="5589240"/>
            <a:ext cx="707197" cy="93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18383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3" name="CasellaDiTesto 2"/>
          <p:cNvSpPr txBox="1"/>
          <p:nvPr/>
        </p:nvSpPr>
        <p:spPr>
          <a:xfrm>
            <a:off x="0" y="6525280"/>
            <a:ext cx="7524328" cy="369332"/>
          </a:xfrm>
          <a:prstGeom prst="rect">
            <a:avLst/>
          </a:prstGeom>
          <a:solidFill>
            <a:schemeClr val="tx1"/>
          </a:solidFill>
        </p:spPr>
        <p:txBody>
          <a:bodyPr wrap="square" rtlCol="0">
            <a:spAutoFit/>
          </a:bodyPr>
          <a:lstStyle/>
          <a:p>
            <a:r>
              <a:rPr lang="it-IT" b="1" dirty="0" smtClean="0">
                <a:solidFill>
                  <a:srgbClr val="FF0000"/>
                </a:solidFill>
                <a:latin typeface="Times New Roman" pitchFamily="18" charset="0"/>
                <a:cs typeface="Times New Roman" pitchFamily="18" charset="0"/>
              </a:rPr>
              <a:t>Gerolamo Induno, Carrozzone </a:t>
            </a:r>
            <a:r>
              <a:rPr lang="it-IT" b="1" dirty="0">
                <a:solidFill>
                  <a:srgbClr val="FF0000"/>
                </a:solidFill>
                <a:latin typeface="Times New Roman" pitchFamily="18" charset="0"/>
                <a:cs typeface="Times New Roman" pitchFamily="18" charset="0"/>
              </a:rPr>
              <a:t>delle ferrovie Nord, </a:t>
            </a:r>
            <a:r>
              <a:rPr lang="it-IT" b="1" dirty="0" smtClean="0">
                <a:solidFill>
                  <a:srgbClr val="FF0000"/>
                </a:solidFill>
                <a:latin typeface="Times New Roman" pitchFamily="18" charset="0"/>
                <a:cs typeface="Times New Roman" pitchFamily="18" charset="0"/>
              </a:rPr>
              <a:t>1880-1885</a:t>
            </a:r>
            <a:endParaRPr lang="it-IT" b="1" dirty="0">
              <a:solidFill>
                <a:srgbClr val="FF0000"/>
              </a:solidFill>
              <a:latin typeface="Times New Roman" pitchFamily="18" charset="0"/>
              <a:cs typeface="Times New Roman" pitchFamily="18" charset="0"/>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53" y="0"/>
            <a:ext cx="9069486" cy="6572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05826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16416" y="5589240"/>
            <a:ext cx="707197" cy="93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18383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3" name="CasellaDiTesto 2"/>
          <p:cNvSpPr txBox="1"/>
          <p:nvPr/>
        </p:nvSpPr>
        <p:spPr>
          <a:xfrm>
            <a:off x="5100884" y="26534"/>
            <a:ext cx="4043116" cy="6740307"/>
          </a:xfrm>
          <a:prstGeom prst="rect">
            <a:avLst/>
          </a:prstGeom>
          <a:noFill/>
        </p:spPr>
        <p:txBody>
          <a:bodyPr wrap="square" rtlCol="0">
            <a:spAutoFit/>
          </a:bodyPr>
          <a:lstStyle/>
          <a:p>
            <a:r>
              <a:rPr lang="it-IT" b="1" dirty="0" smtClean="0">
                <a:solidFill>
                  <a:srgbClr val="FF0000"/>
                </a:solidFill>
                <a:latin typeface="Times New Roman" pitchFamily="18" charset="0"/>
                <a:cs typeface="Times New Roman" pitchFamily="18" charset="0"/>
              </a:rPr>
              <a:t>Anonimo lombardo, Ritratto </a:t>
            </a:r>
            <a:r>
              <a:rPr lang="it-IT" b="1" dirty="0">
                <a:solidFill>
                  <a:srgbClr val="FF0000"/>
                </a:solidFill>
                <a:latin typeface="Times New Roman" pitchFamily="18" charset="0"/>
                <a:cs typeface="Times New Roman" pitchFamily="18" charset="0"/>
              </a:rPr>
              <a:t>dell’industriale tessile Luigi Peroni, </a:t>
            </a:r>
            <a:r>
              <a:rPr lang="it-IT" b="1" dirty="0" smtClean="0">
                <a:solidFill>
                  <a:srgbClr val="FF0000"/>
                </a:solidFill>
                <a:latin typeface="Times New Roman" pitchFamily="18" charset="0"/>
                <a:cs typeface="Times New Roman" pitchFamily="18" charset="0"/>
              </a:rPr>
              <a:t>1855-1860</a:t>
            </a:r>
          </a:p>
          <a:p>
            <a:endParaRPr lang="it-IT" b="1" dirty="0">
              <a:solidFill>
                <a:srgbClr val="FF0000"/>
              </a:solidFill>
              <a:latin typeface="Times New Roman" pitchFamily="18" charset="0"/>
              <a:cs typeface="Times New Roman" pitchFamily="18" charset="0"/>
            </a:endParaRPr>
          </a:p>
          <a:p>
            <a:r>
              <a:rPr lang="it-IT" sz="3000" b="1" dirty="0" smtClean="0">
                <a:solidFill>
                  <a:srgbClr val="FF0000"/>
                </a:solidFill>
                <a:latin typeface="Times New Roman" pitchFamily="18" charset="0"/>
                <a:cs typeface="Times New Roman" pitchFamily="18" charset="0"/>
              </a:rPr>
              <a:t>A Milano esiste una classe imprenditoriale assente nel resto d’Italia: borghesi che non si vergognano di avere fatto i soldi col proprio lavoro. L’industriale tessile del ritratto mostra orgoglioso il campione dei tessuti che l’hanno portato alla ricchezza.  </a:t>
            </a:r>
            <a:endParaRPr lang="it-IT" sz="3000" b="1" dirty="0">
              <a:solidFill>
                <a:srgbClr val="FF0000"/>
              </a:solidFill>
              <a:latin typeface="Times New Roman" pitchFamily="18" charset="0"/>
              <a:cs typeface="Times New Roman" pitchFamily="18" charset="0"/>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4" y="0"/>
            <a:ext cx="5087870" cy="6831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7910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16416" y="5589240"/>
            <a:ext cx="707197" cy="93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18383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3" name="CasellaDiTesto 2"/>
          <p:cNvSpPr txBox="1"/>
          <p:nvPr/>
        </p:nvSpPr>
        <p:spPr>
          <a:xfrm>
            <a:off x="6228498" y="26534"/>
            <a:ext cx="2915502" cy="6555641"/>
          </a:xfrm>
          <a:prstGeom prst="rect">
            <a:avLst/>
          </a:prstGeom>
          <a:noFill/>
        </p:spPr>
        <p:txBody>
          <a:bodyPr wrap="square" rtlCol="0">
            <a:spAutoFit/>
          </a:bodyPr>
          <a:lstStyle/>
          <a:p>
            <a:r>
              <a:rPr lang="it-IT" sz="2100" b="1" dirty="0" smtClean="0">
                <a:solidFill>
                  <a:srgbClr val="FF0000"/>
                </a:solidFill>
                <a:latin typeface="Times New Roman" pitchFamily="18" charset="0"/>
                <a:cs typeface="Times New Roman" pitchFamily="18" charset="0"/>
              </a:rPr>
              <a:t>Milano è comunque una città in cui le divisioni sociali sono nette, la nobiltà e l’alta borghesia vivono in quartieri diversi, e per il passaggio dei camerieri, dei venditori, degli artigiani che sono necessari al mantenimento della vita nelle grandi dimore, si apre una via sul retro degli ingressi padronali, la «Corsia dei Servi», dotata di tutti i servizi ma invisibile agli </a:t>
            </a:r>
          </a:p>
          <a:p>
            <a:r>
              <a:rPr lang="it-IT" sz="2100" b="1" dirty="0" smtClean="0">
                <a:solidFill>
                  <a:srgbClr val="FF0000"/>
                </a:solidFill>
                <a:latin typeface="Times New Roman" pitchFamily="18" charset="0"/>
                <a:cs typeface="Times New Roman" pitchFamily="18" charset="0"/>
              </a:rPr>
              <a:t>occhi di </a:t>
            </a:r>
            <a:r>
              <a:rPr lang="it-IT" sz="2100" b="1" dirty="0" err="1" smtClean="0">
                <a:solidFill>
                  <a:srgbClr val="FF0000"/>
                </a:solidFill>
                <a:latin typeface="Times New Roman" pitchFamily="18" charset="0"/>
                <a:cs typeface="Times New Roman" pitchFamily="18" charset="0"/>
              </a:rPr>
              <a:t>lorsignori</a:t>
            </a:r>
            <a:r>
              <a:rPr lang="it-IT" sz="2100" b="1" dirty="0" smtClean="0">
                <a:solidFill>
                  <a:srgbClr val="FF0000"/>
                </a:solidFill>
                <a:latin typeface="Times New Roman" pitchFamily="18" charset="0"/>
                <a:cs typeface="Times New Roman" pitchFamily="18" charset="0"/>
              </a:rPr>
              <a:t>. </a:t>
            </a:r>
            <a:endParaRPr lang="it-IT" sz="2100" b="1" dirty="0">
              <a:solidFill>
                <a:srgbClr val="FF0000"/>
              </a:solidFill>
              <a:latin typeface="Times New Roman" pitchFamily="18" charset="0"/>
              <a:cs typeface="Times New Roman" pitchFamily="18" charset="0"/>
            </a:endParaRP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11" y="0"/>
            <a:ext cx="6260509" cy="6957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22243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16416" y="5589240"/>
            <a:ext cx="707197" cy="93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18383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3" name="CasellaDiTesto 2"/>
          <p:cNvSpPr txBox="1"/>
          <p:nvPr/>
        </p:nvSpPr>
        <p:spPr>
          <a:xfrm>
            <a:off x="5753098" y="26534"/>
            <a:ext cx="3390902" cy="6740307"/>
          </a:xfrm>
          <a:prstGeom prst="rect">
            <a:avLst/>
          </a:prstGeom>
          <a:noFill/>
        </p:spPr>
        <p:txBody>
          <a:bodyPr wrap="square" rtlCol="0">
            <a:spAutoFit/>
          </a:bodyPr>
          <a:lstStyle/>
          <a:p>
            <a:r>
              <a:rPr lang="it-IT" b="1" dirty="0">
                <a:solidFill>
                  <a:srgbClr val="FF0000"/>
                </a:solidFill>
                <a:latin typeface="Times New Roman" pitchFamily="18" charset="0"/>
                <a:cs typeface="Times New Roman" pitchFamily="18" charset="0"/>
              </a:rPr>
              <a:t>Veduta di piazza della Scala con neve cadente a con neve cadente vista dalla Galleria, </a:t>
            </a:r>
            <a:r>
              <a:rPr lang="it-IT" b="1" dirty="0" smtClean="0">
                <a:solidFill>
                  <a:srgbClr val="FF0000"/>
                </a:solidFill>
                <a:latin typeface="Times New Roman" pitchFamily="18" charset="0"/>
                <a:cs typeface="Times New Roman" pitchFamily="18" charset="0"/>
              </a:rPr>
              <a:t>1874</a:t>
            </a:r>
          </a:p>
          <a:p>
            <a:endParaRPr lang="it-IT" sz="1400" b="1" dirty="0">
              <a:solidFill>
                <a:srgbClr val="FF0000"/>
              </a:solidFill>
              <a:latin typeface="Times New Roman" pitchFamily="18" charset="0"/>
              <a:cs typeface="Times New Roman" pitchFamily="18" charset="0"/>
            </a:endParaRPr>
          </a:p>
          <a:p>
            <a:r>
              <a:rPr lang="it-IT" sz="2800" b="1" dirty="0" smtClean="0">
                <a:solidFill>
                  <a:srgbClr val="FF0000"/>
                </a:solidFill>
                <a:latin typeface="Times New Roman" pitchFamily="18" charset="0"/>
                <a:cs typeface="Times New Roman" pitchFamily="18" charset="0"/>
              </a:rPr>
              <a:t>Si </a:t>
            </a:r>
            <a:r>
              <a:rPr lang="it-IT" sz="2800" b="1" dirty="0" err="1" smtClean="0">
                <a:solidFill>
                  <a:srgbClr val="FF0000"/>
                </a:solidFill>
                <a:latin typeface="Times New Roman" pitchFamily="18" charset="0"/>
                <a:cs typeface="Times New Roman" pitchFamily="18" charset="0"/>
              </a:rPr>
              <a:t>inzia</a:t>
            </a:r>
            <a:r>
              <a:rPr lang="it-IT" sz="2800" b="1" dirty="0" smtClean="0">
                <a:solidFill>
                  <a:srgbClr val="FF0000"/>
                </a:solidFill>
                <a:latin typeface="Times New Roman" pitchFamily="18" charset="0"/>
                <a:cs typeface="Times New Roman" pitchFamily="18" charset="0"/>
              </a:rPr>
              <a:t> a lavorare prestissimo: le bambine fanno le </a:t>
            </a:r>
            <a:r>
              <a:rPr lang="it-IT" sz="2800" b="1" dirty="0" err="1" smtClean="0">
                <a:solidFill>
                  <a:srgbClr val="FF0000"/>
                </a:solidFill>
                <a:latin typeface="Times New Roman" pitchFamily="18" charset="0"/>
                <a:cs typeface="Times New Roman" pitchFamily="18" charset="0"/>
              </a:rPr>
              <a:t>piscinine</a:t>
            </a:r>
            <a:r>
              <a:rPr lang="it-IT" sz="2800" b="1" dirty="0" smtClean="0">
                <a:solidFill>
                  <a:srgbClr val="FF0000"/>
                </a:solidFill>
                <a:latin typeface="Times New Roman" pitchFamily="18" charset="0"/>
                <a:cs typeface="Times New Roman" pitchFamily="18" charset="0"/>
              </a:rPr>
              <a:t>, ovvero le fattorine, portando in giro i pacchi delle sarte e delle modiste con dentro abiti e cappelli delle signore…. E guai se non riuscivano a portare a termine le consegne….</a:t>
            </a:r>
            <a:endParaRPr lang="it-IT" sz="2800" b="1" dirty="0">
              <a:solidFill>
                <a:srgbClr val="FF0000"/>
              </a:solidFill>
              <a:latin typeface="Times New Roman" pitchFamily="18" charset="0"/>
              <a:cs typeface="Times New Roman" pitchFamily="18"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906"/>
            <a:ext cx="5776913" cy="6850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19280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16416" y="5589240"/>
            <a:ext cx="707197" cy="93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18383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3" name="CasellaDiTesto 2"/>
          <p:cNvSpPr txBox="1"/>
          <p:nvPr/>
        </p:nvSpPr>
        <p:spPr>
          <a:xfrm>
            <a:off x="5170884" y="26534"/>
            <a:ext cx="3973116" cy="6740307"/>
          </a:xfrm>
          <a:prstGeom prst="rect">
            <a:avLst/>
          </a:prstGeom>
          <a:noFill/>
        </p:spPr>
        <p:txBody>
          <a:bodyPr wrap="square" rtlCol="0">
            <a:spAutoFit/>
          </a:bodyPr>
          <a:lstStyle/>
          <a:p>
            <a:r>
              <a:rPr lang="it-IT" sz="3600" b="1" dirty="0" smtClean="0">
                <a:solidFill>
                  <a:srgbClr val="FF0000"/>
                </a:solidFill>
                <a:latin typeface="Times New Roman" pitchFamily="18" charset="0"/>
                <a:cs typeface="Times New Roman" pitchFamily="18" charset="0"/>
              </a:rPr>
              <a:t>Nel 1902, stanche di essere sfruttate e spesso costrette ad «arrotondare» accettando le attenzioni dei pedofili, forniti direttamente dalle padrone, scendono in sciopero  e sono caricate dalla polizia. </a:t>
            </a:r>
            <a:endParaRPr lang="it-IT" sz="3600" b="1" dirty="0">
              <a:solidFill>
                <a:srgbClr val="FF0000"/>
              </a:solidFill>
              <a:latin typeface="Times New Roman" pitchFamily="18" charset="0"/>
              <a:cs typeface="Times New Roman" pitchFamily="18" charset="0"/>
            </a:endParaRP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6"/>
            <a:ext cx="5170884" cy="6880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0798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16416" y="5589240"/>
            <a:ext cx="707197" cy="93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18383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3" name="CasellaDiTesto 2"/>
          <p:cNvSpPr txBox="1"/>
          <p:nvPr/>
        </p:nvSpPr>
        <p:spPr>
          <a:xfrm>
            <a:off x="0" y="5982274"/>
            <a:ext cx="9144000" cy="830997"/>
          </a:xfrm>
          <a:prstGeom prst="rect">
            <a:avLst/>
          </a:prstGeom>
          <a:noFill/>
        </p:spPr>
        <p:txBody>
          <a:bodyPr wrap="square" rtlCol="0">
            <a:spAutoFit/>
          </a:bodyPr>
          <a:lstStyle/>
          <a:p>
            <a:r>
              <a:rPr lang="it-IT" sz="2400" b="1" dirty="0" smtClean="0">
                <a:solidFill>
                  <a:srgbClr val="FF0000"/>
                </a:solidFill>
                <a:latin typeface="Times New Roman" pitchFamily="18" charset="0"/>
                <a:cs typeface="Times New Roman" pitchFamily="18" charset="0"/>
              </a:rPr>
              <a:t>Non va certo meglio per i bambini, che iniziano a lavorare dai </a:t>
            </a:r>
          </a:p>
          <a:p>
            <a:r>
              <a:rPr lang="it-IT" sz="2400" b="1" dirty="0" smtClean="0">
                <a:solidFill>
                  <a:srgbClr val="FF0000"/>
                </a:solidFill>
                <a:latin typeface="Times New Roman" pitchFamily="18" charset="0"/>
                <a:cs typeface="Times New Roman" pitchFamily="18" charset="0"/>
              </a:rPr>
              <a:t>sei anni, a bottega, nei mercati o nelle piccole manifatture. </a:t>
            </a:r>
            <a:endParaRPr lang="it-IT" sz="2400" b="1" dirty="0">
              <a:solidFill>
                <a:srgbClr val="FF0000"/>
              </a:solidFill>
              <a:latin typeface="Times New Roman" pitchFamily="18" charset="0"/>
              <a:cs typeface="Times New Roman" pitchFamily="18" charset="0"/>
            </a:endParaRP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53" y="0"/>
            <a:ext cx="9094347" cy="5982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77250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6146" name="Picture 2" descr="C:\Users\gaia\AppData\Local\Temp\milano 0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35" y="39143"/>
            <a:ext cx="9921316" cy="6674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315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7170" name="Picture 2" descr="C:\Users\gaia\AppData\Local\Temp\milano 0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66" y="260648"/>
            <a:ext cx="9449932" cy="633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701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932040" y="274638"/>
            <a:ext cx="3754760" cy="1143000"/>
          </a:xfrm>
        </p:spPr>
        <p:txBody>
          <a:bodyPr/>
          <a:lstStyle/>
          <a:p>
            <a:endParaRPr lang="it-IT"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16416" y="5589240"/>
            <a:ext cx="707197" cy="93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18383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8840" y="764704"/>
            <a:ext cx="9925050" cy="662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5039544" y="0"/>
            <a:ext cx="4104456" cy="5755422"/>
          </a:xfrm>
          <a:prstGeom prst="rect">
            <a:avLst/>
          </a:prstGeom>
          <a:solidFill>
            <a:schemeClr val="tx1"/>
          </a:solidFill>
        </p:spPr>
        <p:txBody>
          <a:bodyPr wrap="square" rtlCol="0">
            <a:spAutoFit/>
          </a:bodyPr>
          <a:lstStyle/>
          <a:p>
            <a:r>
              <a:rPr lang="it-IT" sz="2300" b="1" dirty="0" smtClean="0">
                <a:solidFill>
                  <a:srgbClr val="FF0000"/>
                </a:solidFill>
                <a:latin typeface="Times New Roman" pitchFamily="18" charset="0"/>
                <a:cs typeface="Times New Roman" pitchFamily="18" charset="0"/>
              </a:rPr>
              <a:t>I Celti avevano una vera passione per il vetro, che, come il ferro e l’oro, viene fuso col fuoco. Ovviamente, trattandosi di popolazioni seminomadi, riservavano il vetro agli oggetti preziosi come i gioielli. Ma fondarono vetrerie importanti, come quella di Locarno e probabilmente quella di Milano, e seppero adeguare   la produzione alla nuova clientela romana. Non furono certo i legionari che si portarono dietro mastri vetrai e fabbri da Roma….   </a:t>
            </a:r>
            <a:endParaRPr lang="it-IT" sz="2300" b="1" dirty="0">
              <a:solidFill>
                <a:srgbClr val="FF0000"/>
              </a:solidFill>
              <a:latin typeface="Times New Roman" pitchFamily="18" charset="0"/>
              <a:cs typeface="Times New Roman" pitchFamily="18" charset="0"/>
            </a:endParaRPr>
          </a:p>
        </p:txBody>
      </p:sp>
      <p:sp>
        <p:nvSpPr>
          <p:cNvPr id="5" name="CasellaDiTesto 4"/>
          <p:cNvSpPr txBox="1"/>
          <p:nvPr/>
        </p:nvSpPr>
        <p:spPr>
          <a:xfrm>
            <a:off x="-394542" y="5642283"/>
            <a:ext cx="7332762" cy="1754326"/>
          </a:xfrm>
          <a:prstGeom prst="rect">
            <a:avLst/>
          </a:prstGeom>
          <a:solidFill>
            <a:schemeClr val="tx1"/>
          </a:solidFill>
        </p:spPr>
        <p:txBody>
          <a:bodyPr wrap="square" rtlCol="0">
            <a:spAutoFit/>
          </a:bodyPr>
          <a:lstStyle/>
          <a:p>
            <a:r>
              <a:rPr lang="it-IT" b="1" dirty="0" smtClean="0">
                <a:solidFill>
                  <a:srgbClr val="FF0000"/>
                </a:solidFill>
                <a:latin typeface="Times New Roman" pitchFamily="18" charset="0"/>
                <a:cs typeface="Times New Roman" pitchFamily="18" charset="0"/>
              </a:rPr>
              <a:t>	</a:t>
            </a:r>
          </a:p>
          <a:p>
            <a:r>
              <a:rPr lang="it-IT" b="1" dirty="0">
                <a:solidFill>
                  <a:srgbClr val="FF0000"/>
                </a:solidFill>
                <a:latin typeface="Times New Roman" pitchFamily="18" charset="0"/>
                <a:cs typeface="Times New Roman" pitchFamily="18" charset="0"/>
              </a:rPr>
              <a:t>	</a:t>
            </a:r>
            <a:r>
              <a:rPr lang="it-IT" b="1" dirty="0" smtClean="0">
                <a:solidFill>
                  <a:srgbClr val="FF0000"/>
                </a:solidFill>
                <a:latin typeface="Times New Roman" pitchFamily="18" charset="0"/>
                <a:cs typeface="Times New Roman" pitchFamily="18" charset="0"/>
              </a:rPr>
              <a:t>Bracciale di vetro celtico. </a:t>
            </a:r>
          </a:p>
          <a:p>
            <a:r>
              <a:rPr lang="it-IT" b="1" dirty="0" smtClean="0">
                <a:solidFill>
                  <a:srgbClr val="FF0000"/>
                </a:solidFill>
                <a:latin typeface="Times New Roman" pitchFamily="18" charset="0"/>
                <a:cs typeface="Times New Roman" pitchFamily="18" charset="0"/>
              </a:rPr>
              <a:t>	Museo Archeologico, Milano.</a:t>
            </a:r>
          </a:p>
          <a:p>
            <a:endParaRPr lang="it-IT" b="1" dirty="0">
              <a:solidFill>
                <a:srgbClr val="FF0000"/>
              </a:solidFill>
              <a:latin typeface="Times New Roman" pitchFamily="18" charset="0"/>
              <a:cs typeface="Times New Roman" pitchFamily="18" charset="0"/>
            </a:endParaRPr>
          </a:p>
          <a:p>
            <a:endParaRPr lang="it-IT" b="1" dirty="0" smtClean="0">
              <a:solidFill>
                <a:srgbClr val="FF0000"/>
              </a:solidFill>
              <a:latin typeface="Times New Roman" pitchFamily="18" charset="0"/>
              <a:cs typeface="Times New Roman" pitchFamily="18" charset="0"/>
            </a:endParaRPr>
          </a:p>
          <a:p>
            <a:endParaRPr lang="it-IT"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434336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5" y="0"/>
            <a:ext cx="921651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6730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16416" y="5589240"/>
            <a:ext cx="707197" cy="93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18383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3" name="CasellaDiTesto 2"/>
          <p:cNvSpPr txBox="1"/>
          <p:nvPr/>
        </p:nvSpPr>
        <p:spPr>
          <a:xfrm>
            <a:off x="0" y="0"/>
            <a:ext cx="9144000" cy="6555641"/>
          </a:xfrm>
          <a:prstGeom prst="rect">
            <a:avLst/>
          </a:prstGeom>
          <a:noFill/>
        </p:spPr>
        <p:txBody>
          <a:bodyPr wrap="square" rtlCol="0">
            <a:spAutoFit/>
          </a:bodyPr>
          <a:lstStyle/>
          <a:p>
            <a:r>
              <a:rPr lang="it-IT" sz="3000" b="1" dirty="0" smtClean="0">
                <a:solidFill>
                  <a:srgbClr val="FF0000"/>
                </a:solidFill>
                <a:latin typeface="Times New Roman" pitchFamily="18" charset="0"/>
                <a:cs typeface="Times New Roman" pitchFamily="18" charset="0"/>
              </a:rPr>
              <a:t>La giornata degli operai e delle operaie iniziava prestissimo: uscivano di casa che era ancora buio, e raggiungevano la fabbrica a piedi.</a:t>
            </a:r>
          </a:p>
          <a:p>
            <a:r>
              <a:rPr lang="it-IT" sz="3000" b="1" dirty="0" smtClean="0">
                <a:solidFill>
                  <a:srgbClr val="FF0000"/>
                </a:solidFill>
                <a:latin typeface="Times New Roman" pitchFamily="18" charset="0"/>
                <a:cs typeface="Times New Roman" pitchFamily="18" charset="0"/>
              </a:rPr>
              <a:t>Non esisteva legislazione sul lavoro e i padroni potevano licenziare come volevano: le maestranze venivano pagate a settimana e spesso si presentavano il lunedì mattina e trovavano i cancelli chiusi. </a:t>
            </a:r>
          </a:p>
          <a:p>
            <a:r>
              <a:rPr lang="it-IT" sz="3000" b="1" dirty="0" smtClean="0">
                <a:solidFill>
                  <a:srgbClr val="FF0000"/>
                </a:solidFill>
                <a:latin typeface="Times New Roman" pitchFamily="18" charset="0"/>
                <a:cs typeface="Times New Roman" pitchFamily="18" charset="0"/>
              </a:rPr>
              <a:t>La pensione e la malattia erano ancora garanzie sconosciute, così come la protezione dagli infortuni sul lavoro. </a:t>
            </a:r>
          </a:p>
          <a:p>
            <a:r>
              <a:rPr lang="it-IT" sz="3000" b="1" dirty="0" smtClean="0">
                <a:solidFill>
                  <a:srgbClr val="FF0000"/>
                </a:solidFill>
                <a:latin typeface="Times New Roman" pitchFamily="18" charset="0"/>
                <a:cs typeface="Times New Roman" pitchFamily="18" charset="0"/>
              </a:rPr>
              <a:t>Quando qualcuno si faceva male, erano i compagni di lavoro che facevano una colletta per sopperire alle prime necessità: ma il rischio della miseria era sempre presente. Per tutti. </a:t>
            </a:r>
            <a:endParaRPr lang="it-IT" sz="3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8704127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16416" y="5589240"/>
            <a:ext cx="707197" cy="93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18383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3" name="CasellaDiTesto 2"/>
          <p:cNvSpPr txBox="1"/>
          <p:nvPr/>
        </p:nvSpPr>
        <p:spPr>
          <a:xfrm>
            <a:off x="1094693" y="0"/>
            <a:ext cx="6984776" cy="369332"/>
          </a:xfrm>
          <a:prstGeom prst="rect">
            <a:avLst/>
          </a:prstGeom>
          <a:noFill/>
        </p:spPr>
        <p:txBody>
          <a:bodyPr wrap="square" rtlCol="0">
            <a:spAutoFit/>
          </a:bodyPr>
          <a:lstStyle/>
          <a:p>
            <a:r>
              <a:rPr lang="it-IT" b="1" dirty="0" smtClean="0">
                <a:solidFill>
                  <a:srgbClr val="FF0000"/>
                </a:solidFill>
                <a:latin typeface="Times New Roman" pitchFamily="18" charset="0"/>
                <a:cs typeface="Times New Roman" pitchFamily="18" charset="0"/>
              </a:rPr>
              <a:t>Giovanni Sottocornola, L’alba dell’operaio, 1897</a:t>
            </a:r>
            <a:endParaRPr lang="it-IT" b="1" dirty="0">
              <a:solidFill>
                <a:srgbClr val="FF0000"/>
              </a:solidFill>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2266"/>
            <a:ext cx="9144000" cy="5780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2162622" y="31830"/>
            <a:ext cx="4972515" cy="369332"/>
          </a:xfrm>
          <a:prstGeom prst="rect">
            <a:avLst/>
          </a:prstGeom>
          <a:solidFill>
            <a:schemeClr val="tx1"/>
          </a:solidFill>
        </p:spPr>
        <p:txBody>
          <a:bodyPr wrap="none" rtlCol="0">
            <a:spAutoFit/>
          </a:bodyPr>
          <a:lstStyle/>
          <a:p>
            <a:r>
              <a:rPr lang="it-IT" b="1" dirty="0" smtClean="0">
                <a:solidFill>
                  <a:srgbClr val="FF0000"/>
                </a:solidFill>
                <a:latin typeface="Times New Roman" pitchFamily="18" charset="0"/>
                <a:cs typeface="Times New Roman" pitchFamily="18" charset="0"/>
              </a:rPr>
              <a:t>Giovanni Sottocornola, L’alba dell’operaio, 1897</a:t>
            </a:r>
            <a:endParaRPr lang="it-IT" b="1" dirty="0">
              <a:solidFill>
                <a:srgbClr val="FF0000"/>
              </a:solidFill>
              <a:latin typeface="Times New Roman" pitchFamily="18" charset="0"/>
              <a:cs typeface="Times New Roman" pitchFamily="18" charset="0"/>
            </a:endParaRPr>
          </a:p>
        </p:txBody>
      </p:sp>
      <p:sp>
        <p:nvSpPr>
          <p:cNvPr id="6" name="CasellaDiTesto 5"/>
          <p:cNvSpPr txBox="1"/>
          <p:nvPr/>
        </p:nvSpPr>
        <p:spPr>
          <a:xfrm>
            <a:off x="0" y="5810766"/>
            <a:ext cx="9143999" cy="877163"/>
          </a:xfrm>
          <a:prstGeom prst="rect">
            <a:avLst/>
          </a:prstGeom>
          <a:noFill/>
        </p:spPr>
        <p:txBody>
          <a:bodyPr wrap="square" rtlCol="0">
            <a:spAutoFit/>
          </a:bodyPr>
          <a:lstStyle/>
          <a:p>
            <a:r>
              <a:rPr lang="it-IT" sz="1700" b="1" dirty="0" smtClean="0">
                <a:solidFill>
                  <a:srgbClr val="FF0000"/>
                </a:solidFill>
                <a:latin typeface="Times New Roman" pitchFamily="18" charset="0"/>
                <a:cs typeface="Times New Roman" pitchFamily="18" charset="0"/>
              </a:rPr>
              <a:t>Questo dipinto rende bene l’idea di famiglie intere che si avviano nella notte, uomini  e </a:t>
            </a:r>
          </a:p>
          <a:p>
            <a:r>
              <a:rPr lang="it-IT" sz="1700" b="1" dirty="0" smtClean="0">
                <a:solidFill>
                  <a:srgbClr val="FF0000"/>
                </a:solidFill>
                <a:latin typeface="Times New Roman" pitchFamily="18" charset="0"/>
                <a:cs typeface="Times New Roman" pitchFamily="18" charset="0"/>
              </a:rPr>
              <a:t>donne e bambini pieni di sonno, intirizziti, affamati, ognuno per la propria strada, e che </a:t>
            </a:r>
          </a:p>
          <a:p>
            <a:r>
              <a:rPr lang="it-IT" sz="1700" b="1" dirty="0" smtClean="0">
                <a:solidFill>
                  <a:srgbClr val="FF0000"/>
                </a:solidFill>
                <a:latin typeface="Times New Roman" pitchFamily="18" charset="0"/>
                <a:cs typeface="Times New Roman" pitchFamily="18" charset="0"/>
              </a:rPr>
              <a:t>non riusciranno a rivedersi se non quando sarà ancora buio, troppo stanchi per parlare. </a:t>
            </a:r>
            <a:endParaRPr lang="it-IT" sz="17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81023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16416" y="5589240"/>
            <a:ext cx="707197" cy="93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18383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3" name="CasellaDiTesto 2"/>
          <p:cNvSpPr txBox="1"/>
          <p:nvPr/>
        </p:nvSpPr>
        <p:spPr>
          <a:xfrm>
            <a:off x="0" y="-61853"/>
            <a:ext cx="9252520" cy="6986528"/>
          </a:xfrm>
          <a:prstGeom prst="rect">
            <a:avLst/>
          </a:prstGeom>
          <a:noFill/>
        </p:spPr>
        <p:txBody>
          <a:bodyPr wrap="square" rtlCol="0">
            <a:spAutoFit/>
          </a:bodyPr>
          <a:lstStyle/>
          <a:p>
            <a:r>
              <a:rPr lang="it-IT" sz="2800" b="1" dirty="0" smtClean="0">
                <a:solidFill>
                  <a:srgbClr val="FF0000"/>
                </a:solidFill>
                <a:latin typeface="Times New Roman" pitchFamily="18" charset="0"/>
                <a:cs typeface="Times New Roman" pitchFamily="18" charset="0"/>
              </a:rPr>
              <a:t>A Milano tutte le donne lavoravano. Nei quartieri popolari, il tasso di occupazione femminile raggiungeva il 93%: oggi siamo al 40%. </a:t>
            </a:r>
          </a:p>
          <a:p>
            <a:r>
              <a:rPr lang="it-IT" sz="2800" b="1" dirty="0" smtClean="0">
                <a:solidFill>
                  <a:srgbClr val="FF0000"/>
                </a:solidFill>
                <a:latin typeface="Times New Roman" pitchFamily="18" charset="0"/>
                <a:cs typeface="Times New Roman" pitchFamily="18" charset="0"/>
              </a:rPr>
              <a:t>Le più fortunate facevano le sartine e, se erano brave, avevano fortuna e riuscivano a non farsi mettere incinte da qualche disgraziato, potevano aprire un laboratorio di sartoria.</a:t>
            </a:r>
          </a:p>
          <a:p>
            <a:r>
              <a:rPr lang="it-IT" sz="2800" b="1" dirty="0" smtClean="0">
                <a:solidFill>
                  <a:srgbClr val="FF0000"/>
                </a:solidFill>
                <a:latin typeface="Times New Roman" pitchFamily="18" charset="0"/>
                <a:cs typeface="Times New Roman" pitchFamily="18" charset="0"/>
              </a:rPr>
              <a:t>Altrimenti, facevano le lavandaie, o entravano in fabbrica. </a:t>
            </a:r>
          </a:p>
          <a:p>
            <a:r>
              <a:rPr lang="it-IT" sz="2800" b="1" dirty="0" smtClean="0">
                <a:solidFill>
                  <a:srgbClr val="FF0000"/>
                </a:solidFill>
                <a:latin typeface="Times New Roman" pitchFamily="18" charset="0"/>
                <a:cs typeface="Times New Roman" pitchFamily="18" charset="0"/>
              </a:rPr>
              <a:t>Le signore prendevano le donne di servizio dalla campagna, considerandole più serie e più affidabili.</a:t>
            </a:r>
          </a:p>
          <a:p>
            <a:r>
              <a:rPr lang="it-IT" sz="2800" b="1" dirty="0" smtClean="0">
                <a:solidFill>
                  <a:srgbClr val="FF0000"/>
                </a:solidFill>
                <a:latin typeface="Times New Roman" pitchFamily="18" charset="0"/>
                <a:cs typeface="Times New Roman" pitchFamily="18" charset="0"/>
              </a:rPr>
              <a:t>Una cosa è certa: a differenza di altre parti d’Italia, in Lombardia per le ragazze è sempre stato un vanto andare a lavorare prima di sposarsi per «farsi la dote» e potersi scegliere il marito. In altri posti, andare a servire in </a:t>
            </a:r>
          </a:p>
          <a:p>
            <a:r>
              <a:rPr lang="it-IT" sz="2800" b="1" dirty="0" smtClean="0">
                <a:solidFill>
                  <a:srgbClr val="FF0000"/>
                </a:solidFill>
                <a:latin typeface="Times New Roman" pitchFamily="18" charset="0"/>
                <a:cs typeface="Times New Roman" pitchFamily="18" charset="0"/>
              </a:rPr>
              <a:t>«casa d’altri» equivaleva a perdere la verginità e </a:t>
            </a:r>
          </a:p>
          <a:p>
            <a:r>
              <a:rPr lang="it-IT" sz="2800" b="1" dirty="0" smtClean="0">
                <a:solidFill>
                  <a:srgbClr val="FF0000"/>
                </a:solidFill>
                <a:latin typeface="Times New Roman" pitchFamily="18" charset="0"/>
                <a:cs typeface="Times New Roman" pitchFamily="18" charset="0"/>
              </a:rPr>
              <a:t>quindi la possibilità di sposarsi. </a:t>
            </a:r>
            <a:endParaRPr lang="it-IT"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438096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16416" y="5589240"/>
            <a:ext cx="707197" cy="93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18383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3" name="CasellaDiTesto 2"/>
          <p:cNvSpPr txBox="1"/>
          <p:nvPr/>
        </p:nvSpPr>
        <p:spPr>
          <a:xfrm>
            <a:off x="179512" y="6474499"/>
            <a:ext cx="6984776" cy="369332"/>
          </a:xfrm>
          <a:prstGeom prst="rect">
            <a:avLst/>
          </a:prstGeom>
          <a:noFill/>
        </p:spPr>
        <p:txBody>
          <a:bodyPr wrap="square" rtlCol="0">
            <a:spAutoFit/>
          </a:bodyPr>
          <a:lstStyle/>
          <a:p>
            <a:r>
              <a:rPr lang="it-IT" b="1" dirty="0" smtClean="0">
                <a:solidFill>
                  <a:srgbClr val="FF0000"/>
                </a:solidFill>
                <a:latin typeface="Times New Roman" pitchFamily="18" charset="0"/>
                <a:cs typeface="Times New Roman" pitchFamily="18" charset="0"/>
              </a:rPr>
              <a:t>Domenico Induno, Scuola di sartine, 1865</a:t>
            </a:r>
            <a:endParaRPr lang="it-IT" b="1" dirty="0">
              <a:solidFill>
                <a:srgbClr val="FF0000"/>
              </a:solidFill>
              <a:latin typeface="Times New Roman" pitchFamily="18" charset="0"/>
              <a:cs typeface="Times New Roman" pitchFamily="18" charset="0"/>
            </a:endParaRP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5" y="19363"/>
            <a:ext cx="9180909" cy="6500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52366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260648"/>
            <a:ext cx="8229600" cy="1143000"/>
          </a:xfrm>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9218" name="Picture 2" descr="C:\Users\gaia\AppData\Local\Temp\milano 0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582" y="-171400"/>
            <a:ext cx="10523356" cy="7272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6970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16416" y="5589240"/>
            <a:ext cx="707197" cy="93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18383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15"/>
            <a:ext cx="5975350" cy="8620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5975350" y="0"/>
            <a:ext cx="3125719" cy="6740307"/>
          </a:xfrm>
          <a:prstGeom prst="rect">
            <a:avLst/>
          </a:prstGeom>
          <a:noFill/>
        </p:spPr>
        <p:txBody>
          <a:bodyPr wrap="square" rtlCol="0">
            <a:spAutoFit/>
          </a:bodyPr>
          <a:lstStyle/>
          <a:p>
            <a:r>
              <a:rPr lang="it-IT" sz="2700" b="1" dirty="0" smtClean="0">
                <a:solidFill>
                  <a:srgbClr val="FF0000"/>
                </a:solidFill>
                <a:latin typeface="Times New Roman" pitchFamily="18" charset="0"/>
                <a:cs typeface="Times New Roman" pitchFamily="18" charset="0"/>
              </a:rPr>
              <a:t>Lavare i panni era un lavoro durissimo. La costruzione dei lavatoi pubblici fu ottenuta dai Comuni a prezzo di lotte talvolta anche molto dure delle donne. Milano però non istituì mai i lavatoi pubblici, e le lavandaie erano costrette a stare </a:t>
            </a:r>
          </a:p>
          <a:p>
            <a:r>
              <a:rPr lang="it-IT" sz="2700" b="1" dirty="0" smtClean="0">
                <a:solidFill>
                  <a:srgbClr val="FF0000"/>
                </a:solidFill>
                <a:latin typeface="Times New Roman" pitchFamily="18" charset="0"/>
                <a:cs typeface="Times New Roman" pitchFamily="18" charset="0"/>
              </a:rPr>
              <a:t>in ginocchio </a:t>
            </a:r>
          </a:p>
          <a:p>
            <a:r>
              <a:rPr lang="it-IT" sz="2700" b="1" dirty="0" smtClean="0">
                <a:solidFill>
                  <a:srgbClr val="FF0000"/>
                </a:solidFill>
                <a:latin typeface="Times New Roman" pitchFamily="18" charset="0"/>
                <a:cs typeface="Times New Roman" pitchFamily="18" charset="0"/>
              </a:rPr>
              <a:t>per ore e ore.  </a:t>
            </a:r>
            <a:endParaRPr lang="it-IT" sz="27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247758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16416" y="5589240"/>
            <a:ext cx="707197" cy="93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18383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2" name="CasellaDiTesto 1"/>
          <p:cNvSpPr txBox="1"/>
          <p:nvPr/>
        </p:nvSpPr>
        <p:spPr>
          <a:xfrm>
            <a:off x="6038925" y="0"/>
            <a:ext cx="3062144" cy="5909310"/>
          </a:xfrm>
          <a:prstGeom prst="rect">
            <a:avLst/>
          </a:prstGeom>
          <a:noFill/>
        </p:spPr>
        <p:txBody>
          <a:bodyPr wrap="square" rtlCol="0">
            <a:spAutoFit/>
          </a:bodyPr>
          <a:lstStyle/>
          <a:p>
            <a:r>
              <a:rPr lang="it-IT" sz="2700" b="1" dirty="0" smtClean="0">
                <a:solidFill>
                  <a:srgbClr val="FF0000"/>
                </a:solidFill>
                <a:latin typeface="Times New Roman" pitchFamily="18" charset="0"/>
                <a:cs typeface="Times New Roman" pitchFamily="18" charset="0"/>
              </a:rPr>
              <a:t>Le donne furono impiegate primariamente nell’industria tessile.  Erano pagate molto meno degli uomini, e lavoravano anche di notte. Di fatto solo con la legislazione fascista fu impedito il lavoro femminile</a:t>
            </a:r>
          </a:p>
          <a:p>
            <a:r>
              <a:rPr lang="it-IT" sz="2700" b="1" dirty="0" smtClean="0">
                <a:solidFill>
                  <a:srgbClr val="FF0000"/>
                </a:solidFill>
                <a:latin typeface="Times New Roman" pitchFamily="18" charset="0"/>
                <a:cs typeface="Times New Roman" pitchFamily="18" charset="0"/>
              </a:rPr>
              <a:t>Notturno.   </a:t>
            </a:r>
            <a:endParaRPr lang="it-IT" sz="2700" b="1" dirty="0">
              <a:solidFill>
                <a:srgbClr val="FF0000"/>
              </a:solidFill>
              <a:latin typeface="Times New Roman" pitchFamily="18" charset="0"/>
              <a:cs typeface="Times New Roman" pitchFamily="18" charset="0"/>
            </a:endParaRPr>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0"/>
            <a:ext cx="6219453" cy="8946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67234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10242" name="Picture 2" descr="C:\Users\gaia\AppData\Local\Temp\milano 0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10249574" cy="6912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7258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16416" y="5589240"/>
            <a:ext cx="707197" cy="93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0" y="4608512"/>
            <a:ext cx="9144000" cy="2215991"/>
          </a:xfrm>
          <a:prstGeom prst="rect">
            <a:avLst/>
          </a:prstGeom>
          <a:noFill/>
        </p:spPr>
        <p:txBody>
          <a:bodyPr wrap="square" rtlCol="0">
            <a:spAutoFit/>
          </a:bodyPr>
          <a:lstStyle/>
          <a:p>
            <a:r>
              <a:rPr lang="it-IT" b="1" dirty="0" smtClean="0">
                <a:solidFill>
                  <a:srgbClr val="FF0000"/>
                </a:solidFill>
                <a:latin typeface="Times New Roman" pitchFamily="18" charset="0"/>
                <a:cs typeface="Times New Roman" pitchFamily="18" charset="0"/>
              </a:rPr>
              <a:t>Umberto Boccioni, Officine a Porta Romana, </a:t>
            </a:r>
            <a:r>
              <a:rPr lang="it-IT" b="1" dirty="0" smtClean="0">
                <a:solidFill>
                  <a:srgbClr val="FF0000"/>
                </a:solidFill>
                <a:latin typeface="Times New Roman" pitchFamily="18" charset="0"/>
                <a:cs typeface="Times New Roman" pitchFamily="18" charset="0"/>
              </a:rPr>
              <a:t>1910</a:t>
            </a:r>
          </a:p>
          <a:p>
            <a:endParaRPr lang="it-IT" sz="800" b="1" dirty="0">
              <a:solidFill>
                <a:srgbClr val="FF0000"/>
              </a:solidFill>
              <a:latin typeface="Times New Roman" pitchFamily="18" charset="0"/>
              <a:cs typeface="Times New Roman" pitchFamily="18" charset="0"/>
            </a:endParaRPr>
          </a:p>
          <a:p>
            <a:r>
              <a:rPr lang="it-IT" sz="2200" b="1" dirty="0" smtClean="0">
                <a:solidFill>
                  <a:srgbClr val="FF0000"/>
                </a:solidFill>
                <a:latin typeface="Times New Roman" pitchFamily="18" charset="0"/>
                <a:cs typeface="Times New Roman" pitchFamily="18" charset="0"/>
              </a:rPr>
              <a:t>Le fabbriche a Milano si inseriscono in un paesaggio che non è ancora completamente urbano, e cominciano ad aggredire la città dalla periferia. Nel frattempo le antiche mura spagnole vengono completamente smantellate. Oggi, le aree dismesse una volta occupate dai complessi industriali  coprono un terzo del territorio metropolitano. </a:t>
            </a:r>
            <a:endParaRPr lang="it-IT" sz="2200" b="1" dirty="0">
              <a:solidFill>
                <a:srgbClr val="FF0000"/>
              </a:solidFill>
              <a:latin typeface="Times New Roman" pitchFamily="18" charset="0"/>
              <a:cs typeface="Times New Roman" pitchFamily="18" charset="0"/>
            </a:endParaRPr>
          </a:p>
        </p:txBody>
      </p:sp>
      <p:sp>
        <p:nvSpPr>
          <p:cNvPr id="4" name="CasellaDiTesto 3"/>
          <p:cNvSpPr txBox="1"/>
          <p:nvPr/>
        </p:nvSpPr>
        <p:spPr>
          <a:xfrm>
            <a:off x="818383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03703"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1422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932040" y="274638"/>
            <a:ext cx="3754760" cy="1143000"/>
          </a:xfrm>
        </p:spPr>
        <p:txBody>
          <a:bodyPr/>
          <a:lstStyle/>
          <a:p>
            <a:endParaRPr lang="it-IT"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16416" y="5589240"/>
            <a:ext cx="707197" cy="93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18383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3" name="CasellaDiTesto 2"/>
          <p:cNvSpPr txBox="1"/>
          <p:nvPr/>
        </p:nvSpPr>
        <p:spPr>
          <a:xfrm>
            <a:off x="5039544" y="0"/>
            <a:ext cx="4104456" cy="446276"/>
          </a:xfrm>
          <a:prstGeom prst="rect">
            <a:avLst/>
          </a:prstGeom>
          <a:solidFill>
            <a:schemeClr val="tx1"/>
          </a:solidFill>
        </p:spPr>
        <p:txBody>
          <a:bodyPr wrap="square" rtlCol="0">
            <a:spAutoFit/>
          </a:bodyPr>
          <a:lstStyle/>
          <a:p>
            <a:endParaRPr lang="it-IT" sz="2300" b="1" dirty="0">
              <a:solidFill>
                <a:srgbClr val="FF0000"/>
              </a:solidFill>
              <a:latin typeface="Times New Roman" pitchFamily="18" charset="0"/>
              <a:cs typeface="Times New Roman" pitchFamily="18" charset="0"/>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74" y="-11782"/>
            <a:ext cx="9106960" cy="6821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251520" y="446276"/>
            <a:ext cx="7776864" cy="646331"/>
          </a:xfrm>
          <a:prstGeom prst="rect">
            <a:avLst/>
          </a:prstGeom>
          <a:noFill/>
        </p:spPr>
        <p:txBody>
          <a:bodyPr wrap="square" rtlCol="0">
            <a:spAutoFit/>
          </a:bodyPr>
          <a:lstStyle/>
          <a:p>
            <a:r>
              <a:rPr lang="it-IT" b="1" dirty="0" smtClean="0">
                <a:solidFill>
                  <a:srgbClr val="2E1700"/>
                </a:solidFill>
                <a:latin typeface="Times New Roman" pitchFamily="18" charset="0"/>
                <a:cs typeface="Times New Roman" pitchFamily="18" charset="0"/>
              </a:rPr>
              <a:t>Esemplare, e ancora misteriosa, la storia dei Maestri Comacini,  che costruirono le più grandi cattedrali europee senza calcoli statici…. </a:t>
            </a:r>
            <a:endParaRPr lang="it-IT" b="1" dirty="0">
              <a:solidFill>
                <a:srgbClr val="2E1700"/>
              </a:solidFill>
              <a:latin typeface="Times New Roman" pitchFamily="18" charset="0"/>
              <a:cs typeface="Times New Roman" pitchFamily="18" charset="0"/>
            </a:endParaRPr>
          </a:p>
        </p:txBody>
      </p:sp>
    </p:spTree>
    <p:extLst>
      <p:ext uri="{BB962C8B-B14F-4D97-AF65-F5344CB8AC3E}">
        <p14:creationId xmlns:p14="http://schemas.microsoft.com/office/powerpoint/2010/main" val="5257893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5122" name="Picture 2" descr="C:\Users\gaia\AppData\Local\Temp\milano 05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684284" cy="7128792"/>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179512" y="-47625"/>
            <a:ext cx="508259" cy="7017306"/>
          </a:xfrm>
          <a:prstGeom prst="rect">
            <a:avLst/>
          </a:prstGeom>
          <a:solidFill>
            <a:schemeClr val="tx1"/>
          </a:solidFill>
        </p:spPr>
        <p:txBody>
          <a:bodyPr wrap="square" rtlCol="0">
            <a:spAutoFit/>
          </a:bodyPr>
          <a:lstStyle/>
          <a:p>
            <a:r>
              <a:rPr lang="it-IT" dirty="0" err="1" smtClean="0"/>
              <a:t>Jk</a:t>
            </a:r>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a:p>
        </p:txBody>
      </p:sp>
      <p:sp>
        <p:nvSpPr>
          <p:cNvPr id="5" name="CasellaDiTesto 4"/>
          <p:cNvSpPr txBox="1"/>
          <p:nvPr/>
        </p:nvSpPr>
        <p:spPr>
          <a:xfrm>
            <a:off x="8640328" y="0"/>
            <a:ext cx="431528" cy="7017306"/>
          </a:xfrm>
          <a:prstGeom prst="rect">
            <a:avLst/>
          </a:prstGeom>
          <a:solidFill>
            <a:schemeClr val="tx1"/>
          </a:solidFill>
        </p:spPr>
        <p:txBody>
          <a:bodyPr wrap="none" rtlCol="0">
            <a:spAutoFit/>
          </a:bodyPr>
          <a:lstStyle/>
          <a:p>
            <a:r>
              <a:rPr lang="it-IT" dirty="0" err="1" smtClean="0"/>
              <a:t>Bn</a:t>
            </a:r>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a:p>
        </p:txBody>
      </p:sp>
    </p:spTree>
    <p:extLst>
      <p:ext uri="{BB962C8B-B14F-4D97-AF65-F5344CB8AC3E}">
        <p14:creationId xmlns:p14="http://schemas.microsoft.com/office/powerpoint/2010/main" val="41883504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4098" name="Picture 2" descr="C:\Users\gaia\AppData\Local\Temp\milano 05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96334" cy="6264696"/>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13281" y="5632112"/>
            <a:ext cx="9130719" cy="1200329"/>
          </a:xfrm>
          <a:prstGeom prst="rect">
            <a:avLst/>
          </a:prstGeom>
          <a:solidFill>
            <a:schemeClr val="tx1"/>
          </a:solidFill>
        </p:spPr>
        <p:txBody>
          <a:bodyPr wrap="square" rtlCol="0">
            <a:spAutoFit/>
          </a:bodyPr>
          <a:lstStyle/>
          <a:p>
            <a:r>
              <a:rPr lang="it-IT" b="1" dirty="0" smtClean="0">
                <a:solidFill>
                  <a:srgbClr val="FF0000"/>
                </a:solidFill>
                <a:latin typeface="Times New Roman" pitchFamily="18" charset="0"/>
                <a:cs typeface="Times New Roman" pitchFamily="18" charset="0"/>
              </a:rPr>
              <a:t>Rispetto ai coetanei che lavorano nei campi, e che di solito non vengono pagati perché l’unico a ricevere denaro è il capofamiglia (che poi distribuisce il denaro come vuole lui), il lavoro di fabbrica dà un compenso individuale che accresce l’indipendenza personale. Certo, le condizioni di lavoro sono durissime….  </a:t>
            </a:r>
            <a:endParaRPr lang="it-IT"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7391594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16416" y="5589240"/>
            <a:ext cx="707197" cy="93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18383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3" name="CasellaDiTesto 2"/>
          <p:cNvSpPr txBox="1"/>
          <p:nvPr/>
        </p:nvSpPr>
        <p:spPr>
          <a:xfrm>
            <a:off x="-9525" y="5904394"/>
            <a:ext cx="9153526" cy="738664"/>
          </a:xfrm>
          <a:prstGeom prst="rect">
            <a:avLst/>
          </a:prstGeom>
          <a:noFill/>
        </p:spPr>
        <p:txBody>
          <a:bodyPr wrap="square" rtlCol="0">
            <a:spAutoFit/>
          </a:bodyPr>
          <a:lstStyle/>
          <a:p>
            <a:r>
              <a:rPr lang="it-IT" b="1" dirty="0" smtClean="0">
                <a:solidFill>
                  <a:srgbClr val="FF0000"/>
                </a:solidFill>
                <a:latin typeface="Times New Roman" pitchFamily="18" charset="0"/>
                <a:cs typeface="Times New Roman" pitchFamily="18" charset="0"/>
              </a:rPr>
              <a:t>Felice Carena, Teatro popolare, </a:t>
            </a:r>
            <a:r>
              <a:rPr lang="it-IT" b="1" dirty="0" smtClean="0">
                <a:solidFill>
                  <a:srgbClr val="FF0000"/>
                </a:solidFill>
                <a:latin typeface="Times New Roman" pitchFamily="18" charset="0"/>
                <a:cs typeface="Times New Roman" pitchFamily="18" charset="0"/>
              </a:rPr>
              <a:t>1933</a:t>
            </a:r>
          </a:p>
          <a:p>
            <a:endParaRPr lang="it-IT" sz="600" b="1" dirty="0">
              <a:solidFill>
                <a:srgbClr val="FF0000"/>
              </a:solidFill>
              <a:latin typeface="Times New Roman" pitchFamily="18" charset="0"/>
              <a:cs typeface="Times New Roman" pitchFamily="18" charset="0"/>
            </a:endParaRPr>
          </a:p>
          <a:p>
            <a:r>
              <a:rPr lang="it-IT" b="1" dirty="0" smtClean="0">
                <a:solidFill>
                  <a:srgbClr val="FF0000"/>
                </a:solidFill>
                <a:latin typeface="Times New Roman" pitchFamily="18" charset="0"/>
                <a:cs typeface="Times New Roman" pitchFamily="18" charset="0"/>
              </a:rPr>
              <a:t>Malgrado lo sdegno dei benpensanti, riescono pure a pensare a divertirsi!!!!  </a:t>
            </a:r>
            <a:endParaRPr lang="it-IT" b="1" dirty="0">
              <a:solidFill>
                <a:srgbClr val="FF0000"/>
              </a:solidFill>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6" y="3795"/>
            <a:ext cx="9091543" cy="5927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51714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16416" y="5589240"/>
            <a:ext cx="707197" cy="93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18383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3" name="CasellaDiTesto 2"/>
          <p:cNvSpPr txBox="1"/>
          <p:nvPr/>
        </p:nvSpPr>
        <p:spPr>
          <a:xfrm>
            <a:off x="0" y="4611231"/>
            <a:ext cx="9144000" cy="2246769"/>
          </a:xfrm>
          <a:prstGeom prst="rect">
            <a:avLst/>
          </a:prstGeom>
          <a:noFill/>
        </p:spPr>
        <p:txBody>
          <a:bodyPr wrap="square" rtlCol="0">
            <a:spAutoFit/>
          </a:bodyPr>
          <a:lstStyle/>
          <a:p>
            <a:r>
              <a:rPr lang="it-IT" sz="2000" b="1" dirty="0" smtClean="0">
                <a:solidFill>
                  <a:srgbClr val="FF0000"/>
                </a:solidFill>
                <a:latin typeface="Times New Roman" pitchFamily="18" charset="0"/>
                <a:cs typeface="Times New Roman" pitchFamily="18" charset="0"/>
              </a:rPr>
              <a:t>Alcune fabbriche, come la Pirelli, adottano misure d’avanguardia: costruiscono impianti sportivi, scuole e case per i propri dipendenti. Fondano la scuola di segretariato per le figlie degli operai, iniziando  la tradizione lombarda dei maschi in officine con le mogli in ufficio a tenere i conti. In caso di gravidanza, la </a:t>
            </a:r>
          </a:p>
          <a:p>
            <a:r>
              <a:rPr lang="it-IT" sz="2000" b="1" dirty="0" smtClean="0">
                <a:solidFill>
                  <a:srgbClr val="FF0000"/>
                </a:solidFill>
                <a:latin typeface="Times New Roman" pitchFamily="18" charset="0"/>
                <a:cs typeface="Times New Roman" pitchFamily="18" charset="0"/>
              </a:rPr>
              <a:t>sposa poteva rinunciare al posto di lavoro a favore del marito. Ma la miseria </a:t>
            </a:r>
          </a:p>
          <a:p>
            <a:r>
              <a:rPr lang="it-IT" sz="2000" b="1" dirty="0" smtClean="0">
                <a:solidFill>
                  <a:srgbClr val="FF0000"/>
                </a:solidFill>
                <a:latin typeface="Times New Roman" pitchFamily="18" charset="0"/>
                <a:cs typeface="Times New Roman" pitchFamily="18" charset="0"/>
              </a:rPr>
              <a:t>è sempre in agguato: se si perde il lavoro, si finisce a mangiare dai frati, si </a:t>
            </a:r>
          </a:p>
          <a:p>
            <a:r>
              <a:rPr lang="it-IT" sz="2000" b="1" dirty="0" smtClean="0">
                <a:solidFill>
                  <a:srgbClr val="FF0000"/>
                </a:solidFill>
                <a:latin typeface="Times New Roman" pitchFamily="18" charset="0"/>
                <a:cs typeface="Times New Roman" pitchFamily="18" charset="0"/>
              </a:rPr>
              <a:t>viene sfrattati e si va a dormire al ricovero. </a:t>
            </a:r>
            <a:endParaRPr lang="it-IT" sz="2000" b="1" dirty="0">
              <a:solidFill>
                <a:srgbClr val="FF0000"/>
              </a:solidFill>
              <a:latin typeface="Times New Roman" pitchFamily="18" charset="0"/>
              <a:cs typeface="Times New Roman" pitchFamily="18" charset="0"/>
            </a:endParaRP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97"/>
            <a:ext cx="9144000" cy="47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59045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16416" y="5589240"/>
            <a:ext cx="707197" cy="93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18383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3" name="CasellaDiTesto 2"/>
          <p:cNvSpPr txBox="1"/>
          <p:nvPr/>
        </p:nvSpPr>
        <p:spPr>
          <a:xfrm>
            <a:off x="179512" y="6488668"/>
            <a:ext cx="6984776" cy="369332"/>
          </a:xfrm>
          <a:prstGeom prst="rect">
            <a:avLst/>
          </a:prstGeom>
          <a:noFill/>
        </p:spPr>
        <p:txBody>
          <a:bodyPr wrap="square" rtlCol="0">
            <a:spAutoFit/>
          </a:bodyPr>
          <a:lstStyle/>
          <a:p>
            <a:r>
              <a:rPr lang="it-IT" b="1" dirty="0" smtClean="0">
                <a:solidFill>
                  <a:srgbClr val="FF0000"/>
                </a:solidFill>
                <a:latin typeface="Times New Roman" pitchFamily="18" charset="0"/>
                <a:cs typeface="Times New Roman" pitchFamily="18" charset="0"/>
              </a:rPr>
              <a:t>Attilio Pusterla, Alle cucine economiche di Porta Nuova, 1887</a:t>
            </a:r>
            <a:endParaRPr lang="it-IT" b="1" dirty="0">
              <a:solidFill>
                <a:srgbClr val="FF0000"/>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812"/>
            <a:ext cx="9147446" cy="6631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2962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16416" y="5589240"/>
            <a:ext cx="707197" cy="93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18383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0" y="-16768"/>
            <a:ext cx="9178222"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1" y="5887888"/>
            <a:ext cx="9101069" cy="830997"/>
          </a:xfrm>
          <a:prstGeom prst="rect">
            <a:avLst/>
          </a:prstGeom>
          <a:noFill/>
        </p:spPr>
        <p:txBody>
          <a:bodyPr wrap="square" rtlCol="0">
            <a:spAutoFit/>
          </a:bodyPr>
          <a:lstStyle/>
          <a:p>
            <a:r>
              <a:rPr lang="it-IT" b="1" dirty="0" smtClean="0">
                <a:solidFill>
                  <a:srgbClr val="FF0000"/>
                </a:solidFill>
                <a:latin typeface="Times New Roman" pitchFamily="18" charset="0"/>
                <a:cs typeface="Times New Roman" pitchFamily="18" charset="0"/>
              </a:rPr>
              <a:t>Angelo </a:t>
            </a:r>
            <a:r>
              <a:rPr lang="it-IT" b="1" dirty="0" err="1" smtClean="0">
                <a:solidFill>
                  <a:srgbClr val="FF0000"/>
                </a:solidFill>
                <a:latin typeface="Times New Roman" pitchFamily="18" charset="0"/>
                <a:cs typeface="Times New Roman" pitchFamily="18" charset="0"/>
              </a:rPr>
              <a:t>Morbelli</a:t>
            </a:r>
            <a:r>
              <a:rPr lang="it-IT" b="1" dirty="0" smtClean="0">
                <a:solidFill>
                  <a:srgbClr val="FF0000"/>
                </a:solidFill>
                <a:latin typeface="Times New Roman" pitchFamily="18" charset="0"/>
                <a:cs typeface="Times New Roman" pitchFamily="18" charset="0"/>
              </a:rPr>
              <a:t>, Inverno al Pio Albergo Trivulzio, </a:t>
            </a:r>
            <a:r>
              <a:rPr lang="it-IT" b="1" dirty="0" smtClean="0">
                <a:solidFill>
                  <a:srgbClr val="FF0000"/>
                </a:solidFill>
                <a:latin typeface="Times New Roman" pitchFamily="18" charset="0"/>
                <a:cs typeface="Times New Roman" pitchFamily="18" charset="0"/>
              </a:rPr>
              <a:t>1912</a:t>
            </a:r>
          </a:p>
          <a:p>
            <a:endParaRPr lang="it-IT" sz="600" b="1" dirty="0">
              <a:solidFill>
                <a:srgbClr val="FF0000"/>
              </a:solidFill>
              <a:latin typeface="Times New Roman" pitchFamily="18" charset="0"/>
              <a:cs typeface="Times New Roman" pitchFamily="18" charset="0"/>
            </a:endParaRPr>
          </a:p>
          <a:p>
            <a:r>
              <a:rPr lang="it-IT" sz="2400" b="1" dirty="0" smtClean="0">
                <a:solidFill>
                  <a:srgbClr val="FF0000"/>
                </a:solidFill>
                <a:latin typeface="Times New Roman" pitchFamily="18" charset="0"/>
                <a:cs typeface="Times New Roman" pitchFamily="18" charset="0"/>
              </a:rPr>
              <a:t>La tragedia vera però comincia quando non si può più lavorare</a:t>
            </a:r>
            <a:endParaRPr lang="it-IT"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90652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16416" y="5589240"/>
            <a:ext cx="707197" cy="93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18383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3" name="CasellaDiTesto 2"/>
          <p:cNvSpPr txBox="1"/>
          <p:nvPr/>
        </p:nvSpPr>
        <p:spPr>
          <a:xfrm>
            <a:off x="1059461" y="116632"/>
            <a:ext cx="6984776" cy="369332"/>
          </a:xfrm>
          <a:prstGeom prst="rect">
            <a:avLst/>
          </a:prstGeom>
          <a:noFill/>
        </p:spPr>
        <p:txBody>
          <a:bodyPr wrap="square" rtlCol="0">
            <a:spAutoFit/>
          </a:bodyPr>
          <a:lstStyle/>
          <a:p>
            <a:r>
              <a:rPr lang="it-IT" b="1" dirty="0" smtClean="0">
                <a:solidFill>
                  <a:srgbClr val="FF0000"/>
                </a:solidFill>
                <a:latin typeface="Times New Roman" pitchFamily="18" charset="0"/>
                <a:cs typeface="Times New Roman" pitchFamily="18" charset="0"/>
              </a:rPr>
              <a:t>Angelo </a:t>
            </a:r>
            <a:r>
              <a:rPr lang="it-IT" b="1" dirty="0" err="1" smtClean="0">
                <a:solidFill>
                  <a:srgbClr val="FF0000"/>
                </a:solidFill>
                <a:latin typeface="Times New Roman" pitchFamily="18" charset="0"/>
                <a:cs typeface="Times New Roman" pitchFamily="18" charset="0"/>
              </a:rPr>
              <a:t>Morbelli</a:t>
            </a:r>
            <a:r>
              <a:rPr lang="it-IT" b="1" dirty="0" smtClean="0">
                <a:solidFill>
                  <a:srgbClr val="FF0000"/>
                </a:solidFill>
                <a:latin typeface="Times New Roman" pitchFamily="18" charset="0"/>
                <a:cs typeface="Times New Roman" pitchFamily="18" charset="0"/>
              </a:rPr>
              <a:t>, Inverno al Pio Albergo Trivulzio, 1912</a:t>
            </a:r>
            <a:endParaRPr lang="it-IT" b="1" dirty="0">
              <a:solidFill>
                <a:srgbClr val="FF0000"/>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01069" cy="6203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2779729" y="260648"/>
            <a:ext cx="3788217" cy="369332"/>
          </a:xfrm>
          <a:prstGeom prst="rect">
            <a:avLst/>
          </a:prstGeom>
          <a:solidFill>
            <a:schemeClr val="tx1"/>
          </a:solidFill>
        </p:spPr>
        <p:txBody>
          <a:bodyPr wrap="none" rtlCol="0">
            <a:spAutoFit/>
          </a:bodyPr>
          <a:lstStyle/>
          <a:p>
            <a:r>
              <a:rPr lang="it-IT" b="1" dirty="0" smtClean="0">
                <a:solidFill>
                  <a:srgbClr val="FF0000"/>
                </a:solidFill>
                <a:latin typeface="Times New Roman" pitchFamily="18" charset="0"/>
                <a:cs typeface="Times New Roman" pitchFamily="18" charset="0"/>
              </a:rPr>
              <a:t>Angelo </a:t>
            </a:r>
            <a:r>
              <a:rPr lang="it-IT" b="1" dirty="0" err="1" smtClean="0">
                <a:solidFill>
                  <a:srgbClr val="FF0000"/>
                </a:solidFill>
                <a:latin typeface="Times New Roman" pitchFamily="18" charset="0"/>
                <a:cs typeface="Times New Roman" pitchFamily="18" charset="0"/>
              </a:rPr>
              <a:t>Morbelli</a:t>
            </a:r>
            <a:r>
              <a:rPr lang="it-IT" b="1" dirty="0" smtClean="0">
                <a:solidFill>
                  <a:srgbClr val="FF0000"/>
                </a:solidFill>
                <a:latin typeface="Times New Roman" pitchFamily="18" charset="0"/>
                <a:cs typeface="Times New Roman" pitchFamily="18" charset="0"/>
              </a:rPr>
              <a:t>, Giorni ultimi, 1882</a:t>
            </a:r>
            <a:endParaRPr lang="it-IT" b="1" dirty="0">
              <a:solidFill>
                <a:srgbClr val="FF0000"/>
              </a:solidFill>
              <a:latin typeface="Times New Roman" pitchFamily="18" charset="0"/>
              <a:cs typeface="Times New Roman" pitchFamily="18" charset="0"/>
            </a:endParaRPr>
          </a:p>
        </p:txBody>
      </p:sp>
      <p:sp>
        <p:nvSpPr>
          <p:cNvPr id="7" name="CasellaDiTesto 6"/>
          <p:cNvSpPr txBox="1"/>
          <p:nvPr/>
        </p:nvSpPr>
        <p:spPr>
          <a:xfrm>
            <a:off x="0" y="6187963"/>
            <a:ext cx="9144000" cy="646331"/>
          </a:xfrm>
          <a:prstGeom prst="rect">
            <a:avLst/>
          </a:prstGeom>
          <a:noFill/>
        </p:spPr>
        <p:txBody>
          <a:bodyPr wrap="square" rtlCol="0">
            <a:spAutoFit/>
          </a:bodyPr>
          <a:lstStyle/>
          <a:p>
            <a:r>
              <a:rPr lang="it-IT" b="1" dirty="0" smtClean="0">
                <a:solidFill>
                  <a:srgbClr val="FF0000"/>
                </a:solidFill>
                <a:latin typeface="Times New Roman" pitchFamily="18" charset="0"/>
                <a:cs typeface="Times New Roman" pitchFamily="18" charset="0"/>
              </a:rPr>
              <a:t>Milano è una delle poche città d’Italia che dispone di ospizi per vecchi, luoghi terribili </a:t>
            </a:r>
          </a:p>
          <a:p>
            <a:r>
              <a:rPr lang="it-IT" b="1" dirty="0" smtClean="0">
                <a:solidFill>
                  <a:srgbClr val="FF0000"/>
                </a:solidFill>
                <a:latin typeface="Times New Roman" pitchFamily="18" charset="0"/>
                <a:cs typeface="Times New Roman" pitchFamily="18" charset="0"/>
              </a:rPr>
              <a:t>in cui spesso  i lavoratori di tutta una vita sono costretti a terminare la vita. </a:t>
            </a:r>
            <a:endParaRPr lang="it-IT"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708314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16416" y="5589240"/>
            <a:ext cx="707197" cy="93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18383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5" name="CasellaDiTesto 4"/>
          <p:cNvSpPr txBox="1"/>
          <p:nvPr/>
        </p:nvSpPr>
        <p:spPr>
          <a:xfrm>
            <a:off x="2779729" y="260648"/>
            <a:ext cx="184731" cy="369332"/>
          </a:xfrm>
          <a:prstGeom prst="rect">
            <a:avLst/>
          </a:prstGeom>
          <a:solidFill>
            <a:schemeClr val="tx1"/>
          </a:solidFill>
        </p:spPr>
        <p:txBody>
          <a:bodyPr wrap="none" rtlCol="0">
            <a:spAutoFit/>
          </a:bodyPr>
          <a:lstStyle/>
          <a:p>
            <a:endParaRPr lang="it-IT" b="1" dirty="0">
              <a:solidFill>
                <a:srgbClr val="FF0000"/>
              </a:solidFill>
              <a:latin typeface="Times New Roman" pitchFamily="18" charset="0"/>
              <a:cs typeface="Times New Roman" pitchFamily="18" charset="0"/>
            </a:endParaRPr>
          </a:p>
        </p:txBody>
      </p:sp>
      <p:sp>
        <p:nvSpPr>
          <p:cNvPr id="7" name="CasellaDiTesto 6"/>
          <p:cNvSpPr txBox="1"/>
          <p:nvPr/>
        </p:nvSpPr>
        <p:spPr>
          <a:xfrm>
            <a:off x="0" y="6187963"/>
            <a:ext cx="9144000" cy="646331"/>
          </a:xfrm>
          <a:prstGeom prst="rect">
            <a:avLst/>
          </a:prstGeom>
          <a:noFill/>
        </p:spPr>
        <p:txBody>
          <a:bodyPr wrap="square" rtlCol="0">
            <a:spAutoFit/>
          </a:bodyPr>
          <a:lstStyle/>
          <a:p>
            <a:r>
              <a:rPr lang="it-IT" b="1" dirty="0" smtClean="0">
                <a:solidFill>
                  <a:srgbClr val="FF0000"/>
                </a:solidFill>
                <a:latin typeface="Times New Roman" pitchFamily="18" charset="0"/>
                <a:cs typeface="Times New Roman" pitchFamily="18" charset="0"/>
              </a:rPr>
              <a:t>La Camera del lavoro a Milano fu fondata nel  1891, e inizialmente fu ospitata al </a:t>
            </a:r>
          </a:p>
          <a:p>
            <a:r>
              <a:rPr lang="it-IT" b="1" dirty="0" smtClean="0">
                <a:solidFill>
                  <a:srgbClr val="FF0000"/>
                </a:solidFill>
                <a:latin typeface="Times New Roman" pitchFamily="18" charset="0"/>
                <a:cs typeface="Times New Roman" pitchFamily="18" charset="0"/>
              </a:rPr>
              <a:t>Castello Sforzesco. Fu il regime fascista a volere l’edificio attuale. </a:t>
            </a:r>
            <a:endParaRPr lang="it-IT" b="1" dirty="0">
              <a:solidFill>
                <a:srgbClr val="FF0000"/>
              </a:solidFill>
              <a:latin typeface="Times New Roman" pitchFamily="18" charset="0"/>
              <a:cs typeface="Times New Roman" pitchFamily="18" charset="0"/>
            </a:endParaRP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0781" cy="6151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71567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1" y="44624"/>
            <a:ext cx="9176023" cy="6813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8597" y="5568235"/>
            <a:ext cx="706437" cy="93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8303197" y="6506448"/>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8" name="CasellaDiTesto 7"/>
          <p:cNvSpPr txBox="1"/>
          <p:nvPr/>
        </p:nvSpPr>
        <p:spPr>
          <a:xfrm>
            <a:off x="755576" y="548680"/>
            <a:ext cx="7653021" cy="5170646"/>
          </a:xfrm>
          <a:prstGeom prst="rect">
            <a:avLst/>
          </a:prstGeom>
          <a:noFill/>
        </p:spPr>
        <p:txBody>
          <a:bodyPr wrap="square" rtlCol="0">
            <a:spAutoFit/>
          </a:bodyPr>
          <a:lstStyle/>
          <a:p>
            <a:pPr algn="ctr"/>
            <a:r>
              <a:rPr lang="it-IT" sz="6600" b="1" i="1" dirty="0">
                <a:solidFill>
                  <a:srgbClr val="FF0000"/>
                </a:solidFill>
                <a:latin typeface="Times New Roman" pitchFamily="18" charset="0"/>
                <a:cs typeface="Times New Roman" pitchFamily="18" charset="0"/>
              </a:rPr>
              <a:t>E fu con gli scioperi operai del marzo 1943 </a:t>
            </a:r>
          </a:p>
          <a:p>
            <a:pPr algn="ctr"/>
            <a:r>
              <a:rPr lang="it-IT" sz="6600" b="1" i="1" dirty="0">
                <a:solidFill>
                  <a:srgbClr val="FF0000"/>
                </a:solidFill>
                <a:latin typeface="Times New Roman" pitchFamily="18" charset="0"/>
                <a:cs typeface="Times New Roman" pitchFamily="18" charset="0"/>
              </a:rPr>
              <a:t>che cominciò la Resistenza a Milano. </a:t>
            </a:r>
          </a:p>
        </p:txBody>
      </p:sp>
    </p:spTree>
    <p:extLst>
      <p:ext uri="{BB962C8B-B14F-4D97-AF65-F5344CB8AC3E}">
        <p14:creationId xmlns:p14="http://schemas.microsoft.com/office/powerpoint/2010/main" val="30527032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16416" y="5589240"/>
            <a:ext cx="707197" cy="93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18383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3" name="CasellaDiTesto 2"/>
          <p:cNvSpPr txBox="1"/>
          <p:nvPr/>
        </p:nvSpPr>
        <p:spPr>
          <a:xfrm>
            <a:off x="1043608" y="2060848"/>
            <a:ext cx="7309684" cy="2215991"/>
          </a:xfrm>
          <a:prstGeom prst="rect">
            <a:avLst/>
          </a:prstGeom>
          <a:noFill/>
        </p:spPr>
        <p:txBody>
          <a:bodyPr wrap="square" rtlCol="0">
            <a:spAutoFit/>
          </a:bodyPr>
          <a:lstStyle/>
          <a:p>
            <a:pPr algn="ctr"/>
            <a:r>
              <a:rPr lang="it-IT" sz="13800" b="1" dirty="0" smtClean="0">
                <a:solidFill>
                  <a:srgbClr val="FF0000"/>
                </a:solidFill>
                <a:latin typeface="Times New Roman" pitchFamily="18" charset="0"/>
                <a:cs typeface="Times New Roman" pitchFamily="18" charset="0"/>
              </a:rPr>
              <a:t>GRAZIE </a:t>
            </a:r>
            <a:endParaRPr lang="it-IT" sz="13800" b="1" dirty="0">
              <a:solidFill>
                <a:srgbClr val="FF0000"/>
              </a:solidFill>
              <a:latin typeface="Times New Roman" pitchFamily="18" charset="0"/>
              <a:cs typeface="Times New Roman" pitchFamily="18" charset="0"/>
            </a:endParaRPr>
          </a:p>
        </p:txBody>
      </p:sp>
      <p:sp>
        <p:nvSpPr>
          <p:cNvPr id="5" name="CasellaDiTesto 4"/>
          <p:cNvSpPr txBox="1"/>
          <p:nvPr/>
        </p:nvSpPr>
        <p:spPr>
          <a:xfrm>
            <a:off x="2162622" y="31830"/>
            <a:ext cx="184731" cy="369332"/>
          </a:xfrm>
          <a:prstGeom prst="rect">
            <a:avLst/>
          </a:prstGeom>
          <a:solidFill>
            <a:schemeClr val="tx1"/>
          </a:solidFill>
        </p:spPr>
        <p:txBody>
          <a:bodyPr wrap="none" rtlCol="0">
            <a:spAutoFit/>
          </a:bodyPr>
          <a:lstStyle/>
          <a:p>
            <a:endParaRPr lang="it-IT"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265295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932040" y="274638"/>
            <a:ext cx="3754760" cy="1143000"/>
          </a:xfrm>
        </p:spPr>
        <p:txBody>
          <a:bodyPr/>
          <a:lstStyle/>
          <a:p>
            <a:endParaRPr lang="it-IT"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16416" y="5589240"/>
            <a:ext cx="707197" cy="93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18383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3" name="CasellaDiTesto 2"/>
          <p:cNvSpPr txBox="1"/>
          <p:nvPr/>
        </p:nvSpPr>
        <p:spPr>
          <a:xfrm>
            <a:off x="5039544" y="0"/>
            <a:ext cx="4104456" cy="446276"/>
          </a:xfrm>
          <a:prstGeom prst="rect">
            <a:avLst/>
          </a:prstGeom>
          <a:solidFill>
            <a:schemeClr val="tx1"/>
          </a:solidFill>
        </p:spPr>
        <p:txBody>
          <a:bodyPr wrap="square" rtlCol="0">
            <a:spAutoFit/>
          </a:bodyPr>
          <a:lstStyle/>
          <a:p>
            <a:endParaRPr lang="it-IT" sz="2300" b="1" dirty="0">
              <a:solidFill>
                <a:srgbClr val="FF0000"/>
              </a:solidFill>
              <a:latin typeface="Times New Roman" pitchFamily="18" charset="0"/>
              <a:cs typeface="Times New Roman" pitchFamily="18" charset="0"/>
            </a:endParaRPr>
          </a:p>
        </p:txBody>
      </p:sp>
      <p:sp>
        <p:nvSpPr>
          <p:cNvPr id="5" name="CasellaDiTesto 4"/>
          <p:cNvSpPr txBox="1"/>
          <p:nvPr/>
        </p:nvSpPr>
        <p:spPr>
          <a:xfrm>
            <a:off x="35497" y="0"/>
            <a:ext cx="9065572" cy="6740307"/>
          </a:xfrm>
          <a:prstGeom prst="rect">
            <a:avLst/>
          </a:prstGeom>
          <a:noFill/>
        </p:spPr>
        <p:txBody>
          <a:bodyPr wrap="square" rtlCol="0">
            <a:spAutoFit/>
          </a:bodyPr>
          <a:lstStyle/>
          <a:p>
            <a:r>
              <a:rPr lang="it-IT" sz="2700" b="1" dirty="0" smtClean="0">
                <a:solidFill>
                  <a:srgbClr val="FF0000"/>
                </a:solidFill>
                <a:latin typeface="Times New Roman" pitchFamily="18" charset="0"/>
                <a:cs typeface="Times New Roman" pitchFamily="18" charset="0"/>
              </a:rPr>
              <a:t>Il </a:t>
            </a:r>
            <a:r>
              <a:rPr lang="it-IT" sz="2700" b="1" dirty="0">
                <a:solidFill>
                  <a:srgbClr val="FF0000"/>
                </a:solidFill>
                <a:latin typeface="Times New Roman" pitchFamily="18" charset="0"/>
                <a:cs typeface="Times New Roman" pitchFamily="18" charset="0"/>
              </a:rPr>
              <a:t>termine Comacini</a:t>
            </a:r>
            <a:r>
              <a:rPr lang="it-IT" sz="2700" b="1" dirty="0" smtClean="0">
                <a:solidFill>
                  <a:srgbClr val="FF0000"/>
                </a:solidFill>
                <a:latin typeface="Times New Roman" pitchFamily="18" charset="0"/>
                <a:cs typeface="Times New Roman" pitchFamily="18" charset="0"/>
              </a:rPr>
              <a:t>, </a:t>
            </a:r>
            <a:r>
              <a:rPr lang="it-IT" sz="2700" b="1" dirty="0">
                <a:solidFill>
                  <a:srgbClr val="FF0000"/>
                </a:solidFill>
                <a:latin typeface="Times New Roman" pitchFamily="18" charset="0"/>
                <a:cs typeface="Times New Roman" pitchFamily="18" charset="0"/>
              </a:rPr>
              <a:t>non si applicava solo a chi proveniva dalla diocesi di Como dell’VIII secolo che comprendeva il </a:t>
            </a:r>
            <a:r>
              <a:rPr lang="it-IT" sz="2700" b="1" dirty="0" err="1" smtClean="0">
                <a:solidFill>
                  <a:srgbClr val="FF0000"/>
                </a:solidFill>
                <a:latin typeface="Times New Roman" pitchFamily="18" charset="0"/>
                <a:cs typeface="Times New Roman" pitchFamily="18" charset="0"/>
              </a:rPr>
              <a:t>canton</a:t>
            </a:r>
            <a:r>
              <a:rPr lang="it-IT" sz="2700" b="1" dirty="0" smtClean="0">
                <a:solidFill>
                  <a:srgbClr val="FF0000"/>
                </a:solidFill>
                <a:latin typeface="Times New Roman" pitchFamily="18" charset="0"/>
                <a:cs typeface="Times New Roman" pitchFamily="18" charset="0"/>
              </a:rPr>
              <a:t> Ticino, </a:t>
            </a:r>
            <a:r>
              <a:rPr lang="it-IT" sz="2700" b="1" dirty="0">
                <a:solidFill>
                  <a:srgbClr val="FF0000"/>
                </a:solidFill>
                <a:latin typeface="Times New Roman" pitchFamily="18" charset="0"/>
                <a:cs typeface="Times New Roman" pitchFamily="18" charset="0"/>
              </a:rPr>
              <a:t>Sondrio, la provincia di Varese oltre a paesi come Campione d'Italia insieme a Porlezza, la Valsolda, Ramponio-Verna e Scaria in Valle Intelvi, ma a un territorio molto esteso che parte dal lago d'Orta nella provincia del Verbano Cusio Ossola e arriva fino al lago d'Idro nell'alto bresciano passando per i monti di Bergamo e Lecco. </a:t>
            </a:r>
            <a:r>
              <a:rPr lang="it-IT" sz="2700" b="1" dirty="0">
                <a:solidFill>
                  <a:srgbClr val="FF0000"/>
                </a:solidFill>
                <a:latin typeface="Times New Roman" pitchFamily="18" charset="0"/>
                <a:cs typeface="Times New Roman" pitchFamily="18" charset="0"/>
              </a:rPr>
              <a:t>Sostanzialmente tutto l'arco alpino lombardo dalle </a:t>
            </a:r>
            <a:r>
              <a:rPr lang="it-IT" sz="2700" b="1" dirty="0" err="1">
                <a:solidFill>
                  <a:srgbClr val="FF0000"/>
                </a:solidFill>
                <a:latin typeface="Times New Roman" pitchFamily="18" charset="0"/>
                <a:cs typeface="Times New Roman" pitchFamily="18" charset="0"/>
              </a:rPr>
              <a:t>prealpi</a:t>
            </a:r>
            <a:r>
              <a:rPr lang="it-IT" sz="2700" b="1" dirty="0">
                <a:solidFill>
                  <a:srgbClr val="FF0000"/>
                </a:solidFill>
                <a:latin typeface="Times New Roman" pitchFamily="18" charset="0"/>
                <a:cs typeface="Times New Roman" pitchFamily="18" charset="0"/>
              </a:rPr>
              <a:t> fino ai passi alpini con la provincia piemontese dell'Ossola e del Cusio </a:t>
            </a:r>
            <a:r>
              <a:rPr lang="it-IT" sz="2700" b="1" dirty="0" smtClean="0">
                <a:solidFill>
                  <a:srgbClr val="FF0000"/>
                </a:solidFill>
                <a:latin typeface="Times New Roman" pitchFamily="18" charset="0"/>
                <a:cs typeface="Times New Roman" pitchFamily="18" charset="0"/>
              </a:rPr>
              <a:t>(il Verbano </a:t>
            </a:r>
            <a:r>
              <a:rPr lang="it-IT" sz="2700" b="1" dirty="0">
                <a:solidFill>
                  <a:srgbClr val="FF0000"/>
                </a:solidFill>
                <a:latin typeface="Times New Roman" pitchFamily="18" charset="0"/>
                <a:cs typeface="Times New Roman" pitchFamily="18" charset="0"/>
              </a:rPr>
              <a:t>segue ancora oggi il rito ambrosiano). </a:t>
            </a:r>
            <a:endParaRPr lang="it-IT" sz="2700" b="1" dirty="0" smtClean="0">
              <a:solidFill>
                <a:srgbClr val="FF0000"/>
              </a:solidFill>
              <a:latin typeface="Times New Roman" pitchFamily="18" charset="0"/>
              <a:cs typeface="Times New Roman" pitchFamily="18" charset="0"/>
            </a:endParaRPr>
          </a:p>
          <a:p>
            <a:r>
              <a:rPr lang="it-IT" sz="2700" b="1" dirty="0" smtClean="0">
                <a:solidFill>
                  <a:srgbClr val="FF0000"/>
                </a:solidFill>
                <a:latin typeface="Times New Roman" pitchFamily="18" charset="0"/>
                <a:cs typeface="Times New Roman" pitchFamily="18" charset="0"/>
              </a:rPr>
              <a:t>Depositari di una conoscenza materiale segreta, tanto importante che i prezzi delle loro prestazioni sono calmierati per legge dal VII sec., non si piegarono mai né ai nobili né ai preti, preferendo continuare ad abitare fra le montagne piuttosto che mettersi sotto gli occhi dei padroni. </a:t>
            </a:r>
            <a:endParaRPr lang="it-IT" sz="27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538651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932040" y="274638"/>
            <a:ext cx="3754760" cy="1143000"/>
          </a:xfrm>
        </p:spPr>
        <p:txBody>
          <a:bodyPr/>
          <a:lstStyle/>
          <a:p>
            <a:endParaRPr lang="it-IT"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16416" y="5589240"/>
            <a:ext cx="707197" cy="93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18383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3" name="CasellaDiTesto 2"/>
          <p:cNvSpPr txBox="1"/>
          <p:nvPr/>
        </p:nvSpPr>
        <p:spPr>
          <a:xfrm>
            <a:off x="5039544" y="0"/>
            <a:ext cx="4104456" cy="446276"/>
          </a:xfrm>
          <a:prstGeom prst="rect">
            <a:avLst/>
          </a:prstGeom>
          <a:solidFill>
            <a:schemeClr val="tx1"/>
          </a:solidFill>
        </p:spPr>
        <p:txBody>
          <a:bodyPr wrap="square" rtlCol="0">
            <a:spAutoFit/>
          </a:bodyPr>
          <a:lstStyle/>
          <a:p>
            <a:endParaRPr lang="it-IT" sz="2300" b="1" dirty="0">
              <a:solidFill>
                <a:srgbClr val="FF0000"/>
              </a:solidFill>
              <a:latin typeface="Times New Roman" pitchFamily="18" charset="0"/>
              <a:cs typeface="Times New Roman" pitchFamily="18" charset="0"/>
            </a:endParaRP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65" y="0"/>
            <a:ext cx="9139944" cy="6093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13096" y="6100926"/>
            <a:ext cx="9157095" cy="646331"/>
          </a:xfrm>
          <a:prstGeom prst="rect">
            <a:avLst/>
          </a:prstGeom>
          <a:noFill/>
        </p:spPr>
        <p:txBody>
          <a:bodyPr wrap="square" rtlCol="0">
            <a:spAutoFit/>
          </a:bodyPr>
          <a:lstStyle/>
          <a:p>
            <a:r>
              <a:rPr lang="it-IT" b="1" dirty="0" smtClean="0">
                <a:solidFill>
                  <a:srgbClr val="FF0000"/>
                </a:solidFill>
                <a:latin typeface="Times New Roman" pitchFamily="18" charset="0"/>
                <a:cs typeface="Times New Roman" pitchFamily="18" charset="0"/>
              </a:rPr>
              <a:t>A La </a:t>
            </a:r>
            <a:r>
              <a:rPr lang="it-IT" b="1" dirty="0" err="1" smtClean="0">
                <a:solidFill>
                  <a:srgbClr val="FF0000"/>
                </a:solidFill>
                <a:latin typeface="Times New Roman" pitchFamily="18" charset="0"/>
                <a:cs typeface="Times New Roman" pitchFamily="18" charset="0"/>
              </a:rPr>
              <a:t>Seu</a:t>
            </a:r>
            <a:r>
              <a:rPr lang="it-IT" b="1" dirty="0" smtClean="0">
                <a:solidFill>
                  <a:srgbClr val="FF0000"/>
                </a:solidFill>
                <a:latin typeface="Times New Roman" pitchFamily="18" charset="0"/>
                <a:cs typeface="Times New Roman" pitchFamily="18" charset="0"/>
              </a:rPr>
              <a:t> d’</a:t>
            </a:r>
            <a:r>
              <a:rPr lang="it-IT" b="1" dirty="0" err="1" smtClean="0">
                <a:solidFill>
                  <a:srgbClr val="FF0000"/>
                </a:solidFill>
                <a:latin typeface="Times New Roman" pitchFamily="18" charset="0"/>
                <a:cs typeface="Times New Roman" pitchFamily="18" charset="0"/>
              </a:rPr>
              <a:t>Urgell</a:t>
            </a:r>
            <a:r>
              <a:rPr lang="it-IT" b="1" dirty="0" smtClean="0">
                <a:solidFill>
                  <a:srgbClr val="FF0000"/>
                </a:solidFill>
                <a:latin typeface="Times New Roman" pitchFamily="18" charset="0"/>
                <a:cs typeface="Times New Roman" pitchFamily="18" charset="0"/>
              </a:rPr>
              <a:t>, in Catalogna, la storia dei </a:t>
            </a:r>
            <a:r>
              <a:rPr lang="it-IT" b="1" dirty="0" err="1" smtClean="0">
                <a:solidFill>
                  <a:srgbClr val="FF0000"/>
                </a:solidFill>
                <a:latin typeface="Times New Roman" pitchFamily="18" charset="0"/>
                <a:cs typeface="Times New Roman" pitchFamily="18" charset="0"/>
              </a:rPr>
              <a:t>magistri</a:t>
            </a:r>
            <a:r>
              <a:rPr lang="it-IT" b="1" dirty="0" smtClean="0">
                <a:solidFill>
                  <a:srgbClr val="FF0000"/>
                </a:solidFill>
                <a:latin typeface="Times New Roman" pitchFamily="18" charset="0"/>
                <a:cs typeface="Times New Roman" pitchFamily="18" charset="0"/>
              </a:rPr>
              <a:t> passa dalla costruzione della </a:t>
            </a:r>
          </a:p>
          <a:p>
            <a:r>
              <a:rPr lang="it-IT" b="1" dirty="0" smtClean="0">
                <a:solidFill>
                  <a:srgbClr val="FF0000"/>
                </a:solidFill>
                <a:latin typeface="Times New Roman" pitchFamily="18" charset="0"/>
                <a:cs typeface="Times New Roman" pitchFamily="18" charset="0"/>
              </a:rPr>
              <a:t>più grande cattedrale d’Europa dell’XI sec. e si incrocia con  quella degli eretici….</a:t>
            </a:r>
            <a:endParaRPr lang="it-IT"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03414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932040" y="274638"/>
            <a:ext cx="3754760" cy="1143000"/>
          </a:xfrm>
        </p:spPr>
        <p:txBody>
          <a:bodyPr/>
          <a:lstStyle/>
          <a:p>
            <a:endParaRPr lang="it-IT"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16416" y="5589240"/>
            <a:ext cx="707197" cy="93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18383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3" name="CasellaDiTesto 2"/>
          <p:cNvSpPr txBox="1"/>
          <p:nvPr/>
        </p:nvSpPr>
        <p:spPr>
          <a:xfrm>
            <a:off x="5039544" y="0"/>
            <a:ext cx="4104456" cy="446276"/>
          </a:xfrm>
          <a:prstGeom prst="rect">
            <a:avLst/>
          </a:prstGeom>
          <a:solidFill>
            <a:schemeClr val="tx1"/>
          </a:solidFill>
        </p:spPr>
        <p:txBody>
          <a:bodyPr wrap="square" rtlCol="0">
            <a:spAutoFit/>
          </a:bodyPr>
          <a:lstStyle/>
          <a:p>
            <a:endParaRPr lang="it-IT" sz="2300" b="1" dirty="0">
              <a:solidFill>
                <a:srgbClr val="FF0000"/>
              </a:solidFill>
              <a:latin typeface="Times New Roman" pitchFamily="18" charset="0"/>
              <a:cs typeface="Times New Roman" pitchFamily="18" charset="0"/>
            </a:endParaRPr>
          </a:p>
        </p:txBody>
      </p:sp>
      <p:sp>
        <p:nvSpPr>
          <p:cNvPr id="5" name="CasellaDiTesto 4"/>
          <p:cNvSpPr txBox="1"/>
          <p:nvPr/>
        </p:nvSpPr>
        <p:spPr>
          <a:xfrm>
            <a:off x="6024712" y="0"/>
            <a:ext cx="3119288" cy="6771084"/>
          </a:xfrm>
          <a:prstGeom prst="rect">
            <a:avLst/>
          </a:prstGeom>
          <a:noFill/>
        </p:spPr>
        <p:txBody>
          <a:bodyPr wrap="square" rtlCol="0">
            <a:spAutoFit/>
          </a:bodyPr>
          <a:lstStyle/>
          <a:p>
            <a:r>
              <a:rPr lang="it-IT" sz="3100" b="1" dirty="0" smtClean="0">
                <a:solidFill>
                  <a:srgbClr val="FF0000"/>
                </a:solidFill>
                <a:latin typeface="Times New Roman" pitchFamily="18" charset="0"/>
                <a:cs typeface="Times New Roman" pitchFamily="18" charset="0"/>
              </a:rPr>
              <a:t>Anche la storia degli Umiliati, ordine di frati lavoratori maschile e femminile, che fondarono la potenza economica lombarda in età comunale, è parallela a quella dell’eresia e finisce sul rogo.  </a:t>
            </a:r>
            <a:endParaRPr lang="it-IT" sz="3100" b="1" dirty="0">
              <a:solidFill>
                <a:srgbClr val="FF0000"/>
              </a:solidFill>
              <a:latin typeface="Times New Roman" pitchFamily="18" charset="0"/>
              <a:cs typeface="Times New Roman" pitchFamily="18" charset="0"/>
            </a:endParaRP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85"/>
            <a:ext cx="6024712" cy="6885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628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932040" y="274638"/>
            <a:ext cx="3754760" cy="1143000"/>
          </a:xfrm>
        </p:spPr>
        <p:txBody>
          <a:bodyPr/>
          <a:lstStyle/>
          <a:p>
            <a:endParaRPr lang="it-IT"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16416" y="5589240"/>
            <a:ext cx="707197" cy="93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18383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3" name="CasellaDiTesto 2"/>
          <p:cNvSpPr txBox="1"/>
          <p:nvPr/>
        </p:nvSpPr>
        <p:spPr>
          <a:xfrm>
            <a:off x="5039544" y="0"/>
            <a:ext cx="4104456" cy="446276"/>
          </a:xfrm>
          <a:prstGeom prst="rect">
            <a:avLst/>
          </a:prstGeom>
          <a:solidFill>
            <a:schemeClr val="tx1"/>
          </a:solidFill>
        </p:spPr>
        <p:txBody>
          <a:bodyPr wrap="square" rtlCol="0">
            <a:spAutoFit/>
          </a:bodyPr>
          <a:lstStyle/>
          <a:p>
            <a:endParaRPr lang="it-IT" sz="2300" b="1" dirty="0">
              <a:solidFill>
                <a:srgbClr val="FF0000"/>
              </a:solidFill>
              <a:latin typeface="Times New Roman" pitchFamily="18" charset="0"/>
              <a:cs typeface="Times New Roman" pitchFamily="18" charset="0"/>
            </a:endParaRPr>
          </a:p>
        </p:txBody>
      </p:sp>
      <p:sp>
        <p:nvSpPr>
          <p:cNvPr id="5" name="CasellaDiTesto 4"/>
          <p:cNvSpPr txBox="1"/>
          <p:nvPr/>
        </p:nvSpPr>
        <p:spPr>
          <a:xfrm>
            <a:off x="6300192" y="0"/>
            <a:ext cx="2843808" cy="569387"/>
          </a:xfrm>
          <a:prstGeom prst="rect">
            <a:avLst/>
          </a:prstGeom>
          <a:noFill/>
        </p:spPr>
        <p:txBody>
          <a:bodyPr wrap="square" rtlCol="0">
            <a:spAutoFit/>
          </a:bodyPr>
          <a:lstStyle/>
          <a:p>
            <a:r>
              <a:rPr lang="it-IT" sz="3100" b="1" dirty="0" err="1" smtClean="0">
                <a:solidFill>
                  <a:srgbClr val="FF0000"/>
                </a:solidFill>
                <a:latin typeface="Times New Roman" pitchFamily="18" charset="0"/>
                <a:cs typeface="Times New Roman" pitchFamily="18" charset="0"/>
              </a:rPr>
              <a:t>Malg</a:t>
            </a:r>
            <a:endParaRPr lang="it-IT" sz="3100" b="1" dirty="0">
              <a:solidFill>
                <a:srgbClr val="FF0000"/>
              </a:solidFill>
              <a:latin typeface="Times New Roman" pitchFamily="18" charset="0"/>
              <a:cs typeface="Times New Roman" pitchFamily="18" charset="0"/>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808" y="5706"/>
            <a:ext cx="10585176" cy="688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6389481" y="5706"/>
            <a:ext cx="2711588" cy="6370975"/>
          </a:xfrm>
          <a:prstGeom prst="rect">
            <a:avLst/>
          </a:prstGeom>
          <a:noFill/>
        </p:spPr>
        <p:txBody>
          <a:bodyPr wrap="square" rtlCol="0">
            <a:spAutoFit/>
          </a:bodyPr>
          <a:lstStyle/>
          <a:p>
            <a:r>
              <a:rPr lang="it-IT" sz="2400" b="1" dirty="0" smtClean="0">
                <a:solidFill>
                  <a:srgbClr val="FF0000"/>
                </a:solidFill>
                <a:latin typeface="Times New Roman" pitchFamily="18" charset="0"/>
                <a:cs typeface="Times New Roman" pitchFamily="18" charset="0"/>
              </a:rPr>
              <a:t>Malgrado dominazioni </a:t>
            </a:r>
          </a:p>
          <a:p>
            <a:r>
              <a:rPr lang="it-IT" sz="2400" b="1" dirty="0" smtClean="0">
                <a:solidFill>
                  <a:srgbClr val="FF0000"/>
                </a:solidFill>
                <a:latin typeface="Times New Roman" pitchFamily="18" charset="0"/>
                <a:cs typeface="Times New Roman" pitchFamily="18" charset="0"/>
              </a:rPr>
              <a:t>straniere, guerre, corruzione, i milanesi non perdono la voglia di lavorare,  e riescono a impiantare colture produttive e commerciali, come il riso e il baco da seta, e a far diventare la città un importante luogo di </a:t>
            </a:r>
          </a:p>
          <a:p>
            <a:r>
              <a:rPr lang="it-IT" sz="2400" b="1" dirty="0" smtClean="0">
                <a:solidFill>
                  <a:srgbClr val="FF0000"/>
                </a:solidFill>
                <a:latin typeface="Times New Roman" pitchFamily="18" charset="0"/>
                <a:cs typeface="Times New Roman" pitchFamily="18" charset="0"/>
              </a:rPr>
              <a:t>mercato.  </a:t>
            </a:r>
            <a:endParaRPr lang="it-IT"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5967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22530" name="Picture 2" descr="C:\Users\gaia\AppData\Local\Temp\milano 0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6" y="-171400"/>
            <a:ext cx="9143232" cy="650693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756592" y="6161132"/>
            <a:ext cx="9799594" cy="646331"/>
          </a:xfrm>
          <a:prstGeom prst="rect">
            <a:avLst/>
          </a:prstGeom>
          <a:solidFill>
            <a:schemeClr val="tx1"/>
          </a:solidFill>
        </p:spPr>
        <p:txBody>
          <a:bodyPr wrap="square" rtlCol="0">
            <a:spAutoFit/>
          </a:bodyPr>
          <a:lstStyle/>
          <a:p>
            <a:r>
              <a:rPr lang="it-IT" dirty="0" err="1" smtClean="0">
                <a:solidFill>
                  <a:prstClr val="black"/>
                </a:solidFill>
              </a:rPr>
              <a:t>Kl</a:t>
            </a:r>
            <a:endParaRPr lang="it-IT" dirty="0" smtClean="0">
              <a:solidFill>
                <a:prstClr val="black"/>
              </a:solidFill>
            </a:endParaRPr>
          </a:p>
          <a:p>
            <a:endParaRPr lang="it-IT" dirty="0">
              <a:solidFill>
                <a:prstClr val="black"/>
              </a:solidFill>
            </a:endParaRPr>
          </a:p>
        </p:txBody>
      </p:sp>
      <p:sp>
        <p:nvSpPr>
          <p:cNvPr id="5" name="CasellaDiTesto 4"/>
          <p:cNvSpPr txBox="1"/>
          <p:nvPr/>
        </p:nvSpPr>
        <p:spPr>
          <a:xfrm>
            <a:off x="15627" y="5657671"/>
            <a:ext cx="9144000" cy="1200329"/>
          </a:xfrm>
          <a:prstGeom prst="rect">
            <a:avLst/>
          </a:prstGeom>
          <a:solidFill>
            <a:schemeClr val="tx1"/>
          </a:solidFill>
        </p:spPr>
        <p:txBody>
          <a:bodyPr wrap="square" rtlCol="0">
            <a:spAutoFit/>
          </a:bodyPr>
          <a:lstStyle/>
          <a:p>
            <a:r>
              <a:rPr lang="it-IT" b="1" dirty="0" smtClean="0">
                <a:solidFill>
                  <a:srgbClr val="FF0000"/>
                </a:solidFill>
                <a:latin typeface="Times New Roman" pitchFamily="18" charset="0"/>
                <a:cs typeface="Times New Roman" pitchFamily="18" charset="0"/>
              </a:rPr>
              <a:t>I mercati di Milano furono sempre affollatissimi e frequentatissimi, da gente di ogni ceto sociale e di entrambi i sessi, anche perché, in tempi di crisi,  chi non aveva un lavoro veniva in città, stendeva un telo su due pali e si metteva a vendere qualcosa. Qualcuno riuscì anche a far fortuna….. E i soldi qui hanno sempre avuto una certa importanza…..</a:t>
            </a:r>
            <a:endParaRPr lang="it-IT"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7149313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1058</TotalTime>
  <Words>2379</Words>
  <Application>Microsoft Office PowerPoint</Application>
  <PresentationFormat>Presentazione su schermo (4:3)</PresentationFormat>
  <Paragraphs>214</Paragraphs>
  <Slides>49</Slides>
  <Notes>0</Notes>
  <HiddenSlides>0</HiddenSlides>
  <MMClips>0</MMClips>
  <ScaleCrop>false</ScaleCrop>
  <HeadingPairs>
    <vt:vector size="4" baseType="variant">
      <vt:variant>
        <vt:lpstr>Tema</vt:lpstr>
      </vt:variant>
      <vt:variant>
        <vt:i4>8</vt:i4>
      </vt:variant>
      <vt:variant>
        <vt:lpstr>Titoli diapositive</vt:lpstr>
      </vt:variant>
      <vt:variant>
        <vt:i4>49</vt:i4>
      </vt:variant>
    </vt:vector>
  </HeadingPairs>
  <TitlesOfParts>
    <vt:vector size="57" baseType="lpstr">
      <vt:lpstr>Tema di Office</vt:lpstr>
      <vt:lpstr>1_Tema di Office</vt:lpstr>
      <vt:lpstr>2_Tema di Office</vt:lpstr>
      <vt:lpstr>3_Tema di Office</vt:lpstr>
      <vt:lpstr>4_Tema di Office</vt:lpstr>
      <vt:lpstr>5_Tema di Office</vt:lpstr>
      <vt:lpstr>6_Tema di Office</vt:lpstr>
      <vt:lpstr>7_Tema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Pietro Ronzoni, Filanda nel bergamasco, Lombardia prima metà ‘800</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gaia</dc:creator>
  <cp:lastModifiedBy>gaia</cp:lastModifiedBy>
  <cp:revision>58</cp:revision>
  <dcterms:created xsi:type="dcterms:W3CDTF">2013-01-21T21:07:25Z</dcterms:created>
  <dcterms:modified xsi:type="dcterms:W3CDTF">2013-04-10T17:56:45Z</dcterms:modified>
</cp:coreProperties>
</file>