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7" r:id="rId3"/>
    <p:sldId id="273" r:id="rId4"/>
    <p:sldId id="276" r:id="rId5"/>
    <p:sldId id="274" r:id="rId6"/>
    <p:sldId id="275" r:id="rId7"/>
    <p:sldId id="266" r:id="rId8"/>
    <p:sldId id="268" r:id="rId9"/>
    <p:sldId id="284" r:id="rId10"/>
    <p:sldId id="285" r:id="rId11"/>
    <p:sldId id="289" r:id="rId12"/>
    <p:sldId id="288" r:id="rId13"/>
    <p:sldId id="290" r:id="rId14"/>
    <p:sldId id="280" r:id="rId15"/>
    <p:sldId id="286" r:id="rId16"/>
    <p:sldId id="281" r:id="rId17"/>
    <p:sldId id="278" r:id="rId18"/>
    <p:sldId id="279" r:id="rId19"/>
    <p:sldId id="293" r:id="rId20"/>
    <p:sldId id="295" r:id="rId21"/>
    <p:sldId id="297" r:id="rId22"/>
    <p:sldId id="291" r:id="rId23"/>
    <p:sldId id="299" r:id="rId24"/>
    <p:sldId id="301" r:id="rId25"/>
    <p:sldId id="303" r:id="rId26"/>
    <p:sldId id="307" r:id="rId27"/>
    <p:sldId id="310" r:id="rId28"/>
    <p:sldId id="269" r:id="rId29"/>
    <p:sldId id="305" r:id="rId30"/>
    <p:sldId id="312" r:id="rId31"/>
    <p:sldId id="314" r:id="rId32"/>
    <p:sldId id="315" r:id="rId33"/>
    <p:sldId id="316" r:id="rId34"/>
    <p:sldId id="317" r:id="rId35"/>
    <p:sldId id="319" r:id="rId36"/>
    <p:sldId id="270" r:id="rId37"/>
    <p:sldId id="271" r:id="rId38"/>
    <p:sldId id="320" r:id="rId39"/>
    <p:sldId id="325" r:id="rId40"/>
    <p:sldId id="323" r:id="rId41"/>
    <p:sldId id="329" r:id="rId42"/>
    <p:sldId id="321" r:id="rId43"/>
    <p:sldId id="330" r:id="rId44"/>
    <p:sldId id="324" r:id="rId4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394" y="-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CAC8C7-EB46-4C1D-8996-3257C43176F7}" type="datetimeFigureOut">
              <a:rPr lang="it-IT" smtClean="0"/>
              <a:t>14/09/2013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4AB6E05-9452-44C9-9B51-946E48468AC3}" type="slidenum">
              <a:rPr lang="it-IT" smtClean="0"/>
              <a:t>‹N›</a:t>
            </a:fld>
            <a:endParaRPr lang="it-IT"/>
          </a:p>
        </p:txBody>
      </p:sp>
    </p:spTree>
    <p:extLst>
      <p:ext uri="{BB962C8B-B14F-4D97-AF65-F5344CB8AC3E}">
        <p14:creationId xmlns:p14="http://schemas.microsoft.com/office/powerpoint/2010/main" val="1069685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CAC8C7-EB46-4C1D-8996-3257C43176F7}" type="datetimeFigureOut">
              <a:rPr lang="it-IT" smtClean="0"/>
              <a:t>14/09/2013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4AB6E05-9452-44C9-9B51-946E48468AC3}" type="slidenum">
              <a:rPr lang="it-IT" smtClean="0"/>
              <a:t>‹N›</a:t>
            </a:fld>
            <a:endParaRPr lang="it-IT"/>
          </a:p>
        </p:txBody>
      </p:sp>
    </p:spTree>
    <p:extLst>
      <p:ext uri="{BB962C8B-B14F-4D97-AF65-F5344CB8AC3E}">
        <p14:creationId xmlns:p14="http://schemas.microsoft.com/office/powerpoint/2010/main" val="2421279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CAC8C7-EB46-4C1D-8996-3257C43176F7}" type="datetimeFigureOut">
              <a:rPr lang="it-IT" smtClean="0"/>
              <a:t>14/09/2013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4AB6E05-9452-44C9-9B51-946E48468AC3}" type="slidenum">
              <a:rPr lang="it-IT" smtClean="0"/>
              <a:t>‹N›</a:t>
            </a:fld>
            <a:endParaRPr lang="it-IT"/>
          </a:p>
        </p:txBody>
      </p:sp>
    </p:spTree>
    <p:extLst>
      <p:ext uri="{BB962C8B-B14F-4D97-AF65-F5344CB8AC3E}">
        <p14:creationId xmlns:p14="http://schemas.microsoft.com/office/powerpoint/2010/main" val="1861409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75A7331-6EB0-464A-904C-CBCA98E33A4D}" type="datetimeFigureOut">
              <a:rPr lang="it-IT" smtClean="0">
                <a:solidFill>
                  <a:prstClr val="black">
                    <a:tint val="75000"/>
                  </a:prstClr>
                </a:solidFill>
              </a:rPr>
              <a:pPr/>
              <a:t>14/09/2013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0DF6797-B686-4343-B4DF-71936C417A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96789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75A7331-6EB0-464A-904C-CBCA98E33A4D}" type="datetimeFigureOut">
              <a:rPr lang="it-IT" smtClean="0">
                <a:solidFill>
                  <a:prstClr val="black">
                    <a:tint val="75000"/>
                  </a:prstClr>
                </a:solidFill>
              </a:rPr>
              <a:pPr/>
              <a:t>14/09/2013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0DF6797-B686-4343-B4DF-71936C417A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09834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75A7331-6EB0-464A-904C-CBCA98E33A4D}" type="datetimeFigureOut">
              <a:rPr lang="it-IT" smtClean="0">
                <a:solidFill>
                  <a:prstClr val="black">
                    <a:tint val="75000"/>
                  </a:prstClr>
                </a:solidFill>
              </a:rPr>
              <a:pPr/>
              <a:t>14/09/2013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0DF6797-B686-4343-B4DF-71936C417A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47532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75A7331-6EB0-464A-904C-CBCA98E33A4D}" type="datetimeFigureOut">
              <a:rPr lang="it-IT" smtClean="0">
                <a:solidFill>
                  <a:prstClr val="black">
                    <a:tint val="75000"/>
                  </a:prstClr>
                </a:solidFill>
              </a:rPr>
              <a:pPr/>
              <a:t>14/09/2013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0DF6797-B686-4343-B4DF-71936C417A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85433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75A7331-6EB0-464A-904C-CBCA98E33A4D}" type="datetimeFigureOut">
              <a:rPr lang="it-IT" smtClean="0">
                <a:solidFill>
                  <a:prstClr val="black">
                    <a:tint val="75000"/>
                  </a:prstClr>
                </a:solidFill>
              </a:rPr>
              <a:pPr/>
              <a:t>14/09/2013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D0DF6797-B686-4343-B4DF-71936C417A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38341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75A7331-6EB0-464A-904C-CBCA98E33A4D}" type="datetimeFigureOut">
              <a:rPr lang="it-IT" smtClean="0">
                <a:solidFill>
                  <a:prstClr val="black">
                    <a:tint val="75000"/>
                  </a:prstClr>
                </a:solidFill>
              </a:rPr>
              <a:pPr/>
              <a:t>14/09/2013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D0DF6797-B686-4343-B4DF-71936C417A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45502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75A7331-6EB0-464A-904C-CBCA98E33A4D}" type="datetimeFigureOut">
              <a:rPr lang="it-IT" smtClean="0">
                <a:solidFill>
                  <a:prstClr val="black">
                    <a:tint val="75000"/>
                  </a:prstClr>
                </a:solidFill>
              </a:rPr>
              <a:pPr/>
              <a:t>14/09/2013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D0DF6797-B686-4343-B4DF-71936C417A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17421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75A7331-6EB0-464A-904C-CBCA98E33A4D}" type="datetimeFigureOut">
              <a:rPr lang="it-IT" smtClean="0">
                <a:solidFill>
                  <a:prstClr val="black">
                    <a:tint val="75000"/>
                  </a:prstClr>
                </a:solidFill>
              </a:rPr>
              <a:pPr/>
              <a:t>14/09/2013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0DF6797-B686-4343-B4DF-71936C417A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83016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CAC8C7-EB46-4C1D-8996-3257C43176F7}" type="datetimeFigureOut">
              <a:rPr lang="it-IT" smtClean="0"/>
              <a:t>14/09/2013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4AB6E05-9452-44C9-9B51-946E48468AC3}" type="slidenum">
              <a:rPr lang="it-IT" smtClean="0"/>
              <a:t>‹N›</a:t>
            </a:fld>
            <a:endParaRPr lang="it-IT"/>
          </a:p>
        </p:txBody>
      </p:sp>
    </p:spTree>
    <p:extLst>
      <p:ext uri="{BB962C8B-B14F-4D97-AF65-F5344CB8AC3E}">
        <p14:creationId xmlns:p14="http://schemas.microsoft.com/office/powerpoint/2010/main" val="3322534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75A7331-6EB0-464A-904C-CBCA98E33A4D}" type="datetimeFigureOut">
              <a:rPr lang="it-IT" smtClean="0">
                <a:solidFill>
                  <a:prstClr val="black">
                    <a:tint val="75000"/>
                  </a:prstClr>
                </a:solidFill>
              </a:rPr>
              <a:pPr/>
              <a:t>14/09/2013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0DF6797-B686-4343-B4DF-71936C417A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29050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75A7331-6EB0-464A-904C-CBCA98E33A4D}" type="datetimeFigureOut">
              <a:rPr lang="it-IT" smtClean="0">
                <a:solidFill>
                  <a:prstClr val="black">
                    <a:tint val="75000"/>
                  </a:prstClr>
                </a:solidFill>
              </a:rPr>
              <a:pPr/>
              <a:t>14/09/2013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0DF6797-B686-4343-B4DF-71936C417A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15018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75A7331-6EB0-464A-904C-CBCA98E33A4D}" type="datetimeFigureOut">
              <a:rPr lang="it-IT" smtClean="0">
                <a:solidFill>
                  <a:prstClr val="black">
                    <a:tint val="75000"/>
                  </a:prstClr>
                </a:solidFill>
              </a:rPr>
              <a:pPr/>
              <a:t>14/09/2013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0DF6797-B686-4343-B4DF-71936C417A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681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CAC8C7-EB46-4C1D-8996-3257C43176F7}" type="datetimeFigureOut">
              <a:rPr lang="it-IT" smtClean="0"/>
              <a:t>14/09/2013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4AB6E05-9452-44C9-9B51-946E48468AC3}" type="slidenum">
              <a:rPr lang="it-IT" smtClean="0"/>
              <a:t>‹N›</a:t>
            </a:fld>
            <a:endParaRPr lang="it-IT"/>
          </a:p>
        </p:txBody>
      </p:sp>
    </p:spTree>
    <p:extLst>
      <p:ext uri="{BB962C8B-B14F-4D97-AF65-F5344CB8AC3E}">
        <p14:creationId xmlns:p14="http://schemas.microsoft.com/office/powerpoint/2010/main" val="1529469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CAC8C7-EB46-4C1D-8996-3257C43176F7}" type="datetimeFigureOut">
              <a:rPr lang="it-IT" smtClean="0"/>
              <a:t>14/09/2013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4AB6E05-9452-44C9-9B51-946E48468AC3}" type="slidenum">
              <a:rPr lang="it-IT" smtClean="0"/>
              <a:t>‹N›</a:t>
            </a:fld>
            <a:endParaRPr lang="it-IT"/>
          </a:p>
        </p:txBody>
      </p:sp>
    </p:spTree>
    <p:extLst>
      <p:ext uri="{BB962C8B-B14F-4D97-AF65-F5344CB8AC3E}">
        <p14:creationId xmlns:p14="http://schemas.microsoft.com/office/powerpoint/2010/main" val="3682413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CAC8C7-EB46-4C1D-8996-3257C43176F7}" type="datetimeFigureOut">
              <a:rPr lang="it-IT" smtClean="0"/>
              <a:t>14/09/2013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4AB6E05-9452-44C9-9B51-946E48468AC3}" type="slidenum">
              <a:rPr lang="it-IT" smtClean="0"/>
              <a:t>‹N›</a:t>
            </a:fld>
            <a:endParaRPr lang="it-IT"/>
          </a:p>
        </p:txBody>
      </p:sp>
    </p:spTree>
    <p:extLst>
      <p:ext uri="{BB962C8B-B14F-4D97-AF65-F5344CB8AC3E}">
        <p14:creationId xmlns:p14="http://schemas.microsoft.com/office/powerpoint/2010/main" val="3461339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CAC8C7-EB46-4C1D-8996-3257C43176F7}" type="datetimeFigureOut">
              <a:rPr lang="it-IT" smtClean="0"/>
              <a:t>14/09/2013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4AB6E05-9452-44C9-9B51-946E48468AC3}" type="slidenum">
              <a:rPr lang="it-IT" smtClean="0"/>
              <a:t>‹N›</a:t>
            </a:fld>
            <a:endParaRPr lang="it-IT"/>
          </a:p>
        </p:txBody>
      </p:sp>
    </p:spTree>
    <p:extLst>
      <p:ext uri="{BB962C8B-B14F-4D97-AF65-F5344CB8AC3E}">
        <p14:creationId xmlns:p14="http://schemas.microsoft.com/office/powerpoint/2010/main" val="1666858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CAC8C7-EB46-4C1D-8996-3257C43176F7}" type="datetimeFigureOut">
              <a:rPr lang="it-IT" smtClean="0"/>
              <a:t>14/09/2013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4AB6E05-9452-44C9-9B51-946E48468AC3}" type="slidenum">
              <a:rPr lang="it-IT" smtClean="0"/>
              <a:t>‹N›</a:t>
            </a:fld>
            <a:endParaRPr lang="it-IT"/>
          </a:p>
        </p:txBody>
      </p:sp>
    </p:spTree>
    <p:extLst>
      <p:ext uri="{BB962C8B-B14F-4D97-AF65-F5344CB8AC3E}">
        <p14:creationId xmlns:p14="http://schemas.microsoft.com/office/powerpoint/2010/main" val="2371402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CAC8C7-EB46-4C1D-8996-3257C43176F7}" type="datetimeFigureOut">
              <a:rPr lang="it-IT" smtClean="0"/>
              <a:t>14/09/2013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4AB6E05-9452-44C9-9B51-946E48468AC3}" type="slidenum">
              <a:rPr lang="it-IT" smtClean="0"/>
              <a:t>‹N›</a:t>
            </a:fld>
            <a:endParaRPr lang="it-IT"/>
          </a:p>
        </p:txBody>
      </p:sp>
    </p:spTree>
    <p:extLst>
      <p:ext uri="{BB962C8B-B14F-4D97-AF65-F5344CB8AC3E}">
        <p14:creationId xmlns:p14="http://schemas.microsoft.com/office/powerpoint/2010/main" val="4196622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CAC8C7-EB46-4C1D-8996-3257C43176F7}" type="datetimeFigureOut">
              <a:rPr lang="it-IT" smtClean="0"/>
              <a:t>14/09/2013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4AB6E05-9452-44C9-9B51-946E48468AC3}" type="slidenum">
              <a:rPr lang="it-IT" smtClean="0"/>
              <a:t>‹N›</a:t>
            </a:fld>
            <a:endParaRPr lang="it-IT"/>
          </a:p>
        </p:txBody>
      </p:sp>
    </p:spTree>
    <p:extLst>
      <p:ext uri="{BB962C8B-B14F-4D97-AF65-F5344CB8AC3E}">
        <p14:creationId xmlns:p14="http://schemas.microsoft.com/office/powerpoint/2010/main" val="2182898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CAC8C7-EB46-4C1D-8996-3257C43176F7}" type="datetimeFigureOut">
              <a:rPr lang="it-IT" smtClean="0"/>
              <a:t>14/09/2013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B6E05-9452-44C9-9B51-946E48468AC3}" type="slidenum">
              <a:rPr lang="it-IT" smtClean="0"/>
              <a:t>‹N›</a:t>
            </a:fld>
            <a:endParaRPr lang="it-IT"/>
          </a:p>
        </p:txBody>
      </p:sp>
    </p:spTree>
    <p:extLst>
      <p:ext uri="{BB962C8B-B14F-4D97-AF65-F5344CB8AC3E}">
        <p14:creationId xmlns:p14="http://schemas.microsoft.com/office/powerpoint/2010/main" val="323628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A7331-6EB0-464A-904C-CBCA98E33A4D}" type="datetimeFigureOut">
              <a:rPr lang="it-IT" smtClean="0">
                <a:solidFill>
                  <a:prstClr val="black">
                    <a:tint val="75000"/>
                  </a:prstClr>
                </a:solidFill>
              </a:rPr>
              <a:pPr/>
              <a:t>14/09/2013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F6797-B686-4343-B4DF-71936C417A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979962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2" name="CasellaDiTesto 1"/>
          <p:cNvSpPr txBox="1"/>
          <p:nvPr/>
        </p:nvSpPr>
        <p:spPr>
          <a:xfrm>
            <a:off x="1" y="1268760"/>
            <a:ext cx="9144000" cy="4154984"/>
          </a:xfrm>
          <a:prstGeom prst="rect">
            <a:avLst/>
          </a:prstGeom>
          <a:noFill/>
        </p:spPr>
        <p:txBody>
          <a:bodyPr wrap="square" rtlCol="0">
            <a:spAutoFit/>
          </a:bodyPr>
          <a:lstStyle/>
          <a:p>
            <a:pPr algn="ctr"/>
            <a:r>
              <a:rPr lang="it-IT" sz="4400" b="1" dirty="0" smtClean="0">
                <a:solidFill>
                  <a:srgbClr val="FF0000"/>
                </a:solidFill>
                <a:latin typeface="Times New Roman" pitchFamily="18" charset="0"/>
                <a:cs typeface="Times New Roman" pitchFamily="18" charset="0"/>
              </a:rPr>
              <a:t>IL TEMPO DEL MITO</a:t>
            </a:r>
          </a:p>
          <a:p>
            <a:pPr algn="ctr"/>
            <a:r>
              <a:rPr lang="it-IT" sz="8800" b="1" i="1" dirty="0" smtClean="0">
                <a:solidFill>
                  <a:srgbClr val="FF0000"/>
                </a:solidFill>
                <a:latin typeface="Times New Roman" pitchFamily="18" charset="0"/>
                <a:cs typeface="Times New Roman" pitchFamily="18" charset="0"/>
              </a:rPr>
              <a:t>La Sardegna:</a:t>
            </a:r>
          </a:p>
          <a:p>
            <a:pPr algn="ctr"/>
            <a:r>
              <a:rPr lang="it-IT" sz="8800" b="1" i="1" dirty="0" smtClean="0">
                <a:solidFill>
                  <a:srgbClr val="FF0000"/>
                </a:solidFill>
                <a:latin typeface="Times New Roman" pitchFamily="18" charset="0"/>
                <a:cs typeface="Times New Roman" pitchFamily="18" charset="0"/>
              </a:rPr>
              <a:t>L’isola </a:t>
            </a:r>
            <a:r>
              <a:rPr lang="it-IT" sz="8800" b="1" i="1" dirty="0">
                <a:solidFill>
                  <a:srgbClr val="FF0000"/>
                </a:solidFill>
                <a:latin typeface="Times New Roman" pitchFamily="18" charset="0"/>
                <a:cs typeface="Times New Roman" pitchFamily="18" charset="0"/>
              </a:rPr>
              <a:t>della </a:t>
            </a:r>
            <a:r>
              <a:rPr lang="it-IT" sz="8800" b="1" i="1" dirty="0" smtClean="0">
                <a:solidFill>
                  <a:srgbClr val="FF0000"/>
                </a:solidFill>
                <a:latin typeface="Times New Roman" pitchFamily="18" charset="0"/>
                <a:cs typeface="Times New Roman" pitchFamily="18" charset="0"/>
              </a:rPr>
              <a:t>Dea </a:t>
            </a:r>
          </a:p>
          <a:p>
            <a:pPr algn="ctr"/>
            <a:r>
              <a:rPr lang="it-IT" sz="4400" b="1" dirty="0" smtClean="0">
                <a:solidFill>
                  <a:srgbClr val="FF0000"/>
                </a:solidFill>
                <a:latin typeface="Times New Roman" pitchFamily="18" charset="0"/>
                <a:cs typeface="Times New Roman" pitchFamily="18" charset="0"/>
              </a:rPr>
              <a:t>La </a:t>
            </a:r>
            <a:r>
              <a:rPr lang="it-IT" sz="4400" b="1" dirty="0">
                <a:solidFill>
                  <a:srgbClr val="FF0000"/>
                </a:solidFill>
                <a:latin typeface="Times New Roman" pitchFamily="18" charset="0"/>
                <a:cs typeface="Times New Roman" pitchFamily="18" charset="0"/>
              </a:rPr>
              <a:t>religione della Dea Madre</a:t>
            </a:r>
          </a:p>
        </p:txBody>
      </p:sp>
    </p:spTree>
    <p:extLst>
      <p:ext uri="{BB962C8B-B14F-4D97-AF65-F5344CB8AC3E}">
        <p14:creationId xmlns:p14="http://schemas.microsoft.com/office/powerpoint/2010/main" val="4093913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3" name="CasellaDiTesto 2"/>
          <p:cNvSpPr txBox="1"/>
          <p:nvPr/>
        </p:nvSpPr>
        <p:spPr>
          <a:xfrm>
            <a:off x="6192687" y="-14559"/>
            <a:ext cx="2979720" cy="6740307"/>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Questo tipo di sepoltura rimane praticato fino all’epoca romana e oltre: con il cristianesimo si proibisce il corredo funebre, che comunque in Sardegna  è molto limitato. Si trattava di una cultura egualitaria </a:t>
            </a:r>
            <a:r>
              <a:rPr lang="it-IT" sz="2400" b="1" dirty="0" err="1" smtClean="0">
                <a:solidFill>
                  <a:srgbClr val="FF0000"/>
                </a:solidFill>
                <a:latin typeface="Times New Roman" pitchFamily="18" charset="0"/>
                <a:cs typeface="Times New Roman" pitchFamily="18" charset="0"/>
              </a:rPr>
              <a:t>matrifocale</a:t>
            </a:r>
            <a:r>
              <a:rPr lang="it-IT" sz="2400" b="1" dirty="0" smtClean="0">
                <a:solidFill>
                  <a:srgbClr val="FF0000"/>
                </a:solidFill>
                <a:latin typeface="Times New Roman" pitchFamily="18" charset="0"/>
                <a:cs typeface="Times New Roman" pitchFamily="18" charset="0"/>
              </a:rPr>
              <a:t>, in cui non esistevano né grandi differenze di classe né aristocrazie ereditarie. </a:t>
            </a:r>
            <a:endParaRPr lang="it-IT" sz="2400" b="1" dirty="0">
              <a:solidFill>
                <a:srgbClr val="FF0000"/>
              </a:solidFill>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5" y="-7441"/>
            <a:ext cx="6174432" cy="686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05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938" y="344627"/>
            <a:ext cx="8172400" cy="6494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727675" y="504093"/>
            <a:ext cx="1511952" cy="369332"/>
          </a:xfrm>
          <a:prstGeom prst="rect">
            <a:avLst/>
          </a:prstGeom>
          <a:noFill/>
        </p:spPr>
        <p:txBody>
          <a:bodyPr wrap="none" rtlCol="0">
            <a:spAutoFit/>
          </a:bodyPr>
          <a:lstStyle/>
          <a:p>
            <a:r>
              <a:rPr lang="it-IT" b="1" dirty="0" smtClean="0">
                <a:solidFill>
                  <a:srgbClr val="FF0000"/>
                </a:solidFill>
                <a:latin typeface="Times New Roman" pitchFamily="18" charset="0"/>
                <a:cs typeface="Times New Roman" pitchFamily="18" charset="0"/>
              </a:rPr>
              <a:t>Meana Sarda</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49176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2" name="CasellaDiTesto 1"/>
          <p:cNvSpPr txBox="1"/>
          <p:nvPr/>
        </p:nvSpPr>
        <p:spPr>
          <a:xfrm>
            <a:off x="4860032" y="6149232"/>
            <a:ext cx="1315699" cy="646331"/>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Meana Sarda</a:t>
            </a:r>
            <a:endParaRPr lang="it-IT" b="1" dirty="0">
              <a:solidFill>
                <a:srgbClr val="FF0000"/>
              </a:solidFill>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0" y="0"/>
            <a:ext cx="9226270" cy="6838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611560" y="332656"/>
            <a:ext cx="3681457" cy="369332"/>
          </a:xfrm>
          <a:prstGeom prst="rect">
            <a:avLst/>
          </a:prstGeom>
          <a:noFill/>
        </p:spPr>
        <p:txBody>
          <a:bodyPr wrap="none" rtlCol="0">
            <a:spAutoFit/>
          </a:bodyPr>
          <a:lstStyle/>
          <a:p>
            <a:r>
              <a:rPr lang="it-IT" b="1" dirty="0" smtClean="0">
                <a:solidFill>
                  <a:srgbClr val="FF0000"/>
                </a:solidFill>
                <a:latin typeface="Times New Roman" pitchFamily="18" charset="0"/>
                <a:cs typeface="Times New Roman" pitchFamily="18" charset="0"/>
              </a:rPr>
              <a:t>Bonu </a:t>
            </a:r>
            <a:r>
              <a:rPr lang="it-IT" b="1" dirty="0" err="1" smtClean="0">
                <a:solidFill>
                  <a:srgbClr val="FF0000"/>
                </a:solidFill>
                <a:latin typeface="Times New Roman" pitchFamily="18" charset="0"/>
                <a:cs typeface="Times New Roman" pitchFamily="18" charset="0"/>
              </a:rPr>
              <a:t>Ighino</a:t>
            </a:r>
            <a:r>
              <a:rPr lang="it-IT" b="1" dirty="0" smtClean="0">
                <a:solidFill>
                  <a:srgbClr val="FF0000"/>
                </a:solidFill>
                <a:latin typeface="Times New Roman" pitchFamily="18" charset="0"/>
                <a:cs typeface="Times New Roman" pitchFamily="18" charset="0"/>
              </a:rPr>
              <a:t> (SS). IV millennio a.C.</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25904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3" name="CasellaDiTesto 2"/>
          <p:cNvSpPr txBox="1"/>
          <p:nvPr/>
        </p:nvSpPr>
        <p:spPr>
          <a:xfrm>
            <a:off x="4767666" y="0"/>
            <a:ext cx="4376334" cy="6740307"/>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Il gesto di portarsi le mani ai seni e di offrire il latte è diffuso fra le dee di tutto il bacino mediterraneo e dell’intera area celtica. Ricordiamo anche che la caseificazione è molto più importante, a livello nutrizionale, della caccia, praticata ritualmente ma saltuariamente. E sono le donne a fare il formaggio. La </a:t>
            </a:r>
            <a:r>
              <a:rPr lang="it-IT" sz="2400" b="1" dirty="0">
                <a:solidFill>
                  <a:srgbClr val="FF0000"/>
                </a:solidFill>
                <a:latin typeface="Times New Roman" pitchFamily="18" charset="0"/>
                <a:cs typeface="Times New Roman" pitchFamily="18" charset="0"/>
              </a:rPr>
              <a:t>manifattura di queste </a:t>
            </a:r>
            <a:r>
              <a:rPr lang="it-IT" sz="2400" b="1" dirty="0" smtClean="0">
                <a:solidFill>
                  <a:srgbClr val="FF0000"/>
                </a:solidFill>
                <a:latin typeface="Times New Roman" pitchFamily="18" charset="0"/>
                <a:cs typeface="Times New Roman" pitchFamily="18" charset="0"/>
              </a:rPr>
              <a:t>immagini </a:t>
            </a:r>
            <a:r>
              <a:rPr lang="it-IT" sz="2400" b="1" dirty="0">
                <a:solidFill>
                  <a:srgbClr val="FF0000"/>
                </a:solidFill>
                <a:latin typeface="Times New Roman" pitchFamily="18" charset="0"/>
                <a:cs typeface="Times New Roman" pitchFamily="18" charset="0"/>
              </a:rPr>
              <a:t>prosegue per tutta l’età del rame, su preziose lamine dorate. E continuerà nell’espressione simbolica, sia pure de-contestualizzata, attraverso i secoli.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8" y="5363"/>
            <a:ext cx="4757688" cy="685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1573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2" name="CasellaDiTesto 1"/>
          <p:cNvSpPr txBox="1"/>
          <p:nvPr/>
        </p:nvSpPr>
        <p:spPr>
          <a:xfrm>
            <a:off x="0" y="5915307"/>
            <a:ext cx="8706822" cy="923330"/>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Pendenti aurei fenicio – punici, IV sec. a. C. Il gesto è sempre lo stesso: portarsi le mani ai seni e offrire il latte, simbolo di nutrimento in questa e nell’altra vita. Questa rappresentazione viene ripresa nella Madonna del Latte. </a:t>
            </a:r>
            <a:endParaRPr lang="it-IT" b="1" dirty="0">
              <a:solidFill>
                <a:srgbClr val="FF0000"/>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 y="-99392"/>
            <a:ext cx="9137035" cy="605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615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3" name="CasellaDiTesto 2"/>
          <p:cNvSpPr txBox="1"/>
          <p:nvPr/>
        </p:nvSpPr>
        <p:spPr>
          <a:xfrm>
            <a:off x="5169522" y="0"/>
            <a:ext cx="3974478" cy="5632311"/>
          </a:xfrm>
          <a:prstGeom prst="rect">
            <a:avLst/>
          </a:prstGeom>
          <a:noFill/>
        </p:spPr>
        <p:txBody>
          <a:bodyPr wrap="square" rtlCol="0">
            <a:spAutoFit/>
          </a:bodyPr>
          <a:lstStyle/>
          <a:p>
            <a:r>
              <a:rPr lang="it-IT" sz="2400" b="1" dirty="0">
                <a:solidFill>
                  <a:srgbClr val="FF0000"/>
                </a:solidFill>
                <a:latin typeface="Times New Roman" pitchFamily="18" charset="0"/>
                <a:cs typeface="Times New Roman" pitchFamily="18" charset="0"/>
              </a:rPr>
              <a:t>In filo diretto con il Neolitico, esistono ancora oggi persone, in Barbagia, che mettono nella bara dei congiunti morti sa </a:t>
            </a:r>
            <a:r>
              <a:rPr lang="it-IT" sz="2400" b="1" dirty="0" err="1">
                <a:solidFill>
                  <a:srgbClr val="FF0000"/>
                </a:solidFill>
                <a:latin typeface="Times New Roman" pitchFamily="18" charset="0"/>
                <a:cs typeface="Times New Roman" pitchFamily="18" charset="0"/>
              </a:rPr>
              <a:t>pipiedda</a:t>
            </a:r>
            <a:r>
              <a:rPr lang="it-IT" sz="2400" b="1" dirty="0">
                <a:solidFill>
                  <a:srgbClr val="FF0000"/>
                </a:solidFill>
                <a:latin typeface="Times New Roman" pitchFamily="18" charset="0"/>
                <a:cs typeface="Times New Roman" pitchFamily="18" charset="0"/>
              </a:rPr>
              <a:t> o sa </a:t>
            </a:r>
            <a:r>
              <a:rPr lang="it-IT" sz="2400" b="1" dirty="0" err="1">
                <a:solidFill>
                  <a:srgbClr val="FF0000"/>
                </a:solidFill>
                <a:latin typeface="Times New Roman" pitchFamily="18" charset="0"/>
                <a:cs typeface="Times New Roman" pitchFamily="18" charset="0"/>
              </a:rPr>
              <a:t>pizzinedda</a:t>
            </a:r>
            <a:r>
              <a:rPr lang="it-IT" sz="2400" b="1" dirty="0">
                <a:solidFill>
                  <a:srgbClr val="FF0000"/>
                </a:solidFill>
                <a:latin typeface="Times New Roman" pitchFamily="18" charset="0"/>
                <a:cs typeface="Times New Roman" pitchFamily="18" charset="0"/>
              </a:rPr>
              <a:t>, una piccola dea confezionata con la tela bianca o con la cera. </a:t>
            </a:r>
            <a:r>
              <a:rPr lang="it-IT" sz="2400" b="1" dirty="0" smtClean="0">
                <a:solidFill>
                  <a:srgbClr val="FF0000"/>
                </a:solidFill>
                <a:latin typeface="Times New Roman" pitchFamily="18" charset="0"/>
                <a:cs typeface="Times New Roman" pitchFamily="18" charset="0"/>
              </a:rPr>
              <a:t>Oppure che la fanno con l’uovo e la pasta di pane, con chiaro rimando alla gravidanza, e la fanno come </a:t>
            </a:r>
            <a:r>
              <a:rPr lang="it-IT" sz="2400" b="1" dirty="0" err="1" smtClean="0">
                <a:solidFill>
                  <a:srgbClr val="FF0000"/>
                </a:solidFill>
                <a:latin typeface="Times New Roman" pitchFamily="18" charset="0"/>
                <a:cs typeface="Times New Roman" pitchFamily="18" charset="0"/>
              </a:rPr>
              <a:t>opane</a:t>
            </a:r>
            <a:r>
              <a:rPr lang="it-IT" sz="2400" b="1" dirty="0" smtClean="0">
                <a:solidFill>
                  <a:srgbClr val="FF0000"/>
                </a:solidFill>
                <a:latin typeface="Times New Roman" pitchFamily="18" charset="0"/>
                <a:cs typeface="Times New Roman" pitchFamily="18" charset="0"/>
              </a:rPr>
              <a:t> di Pasqua, festa della primavera e della riproduzione. </a:t>
            </a:r>
            <a:endParaRPr lang="it-IT" sz="2400" b="1" dirty="0">
              <a:solidFill>
                <a:srgbClr val="FF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3" y="0"/>
            <a:ext cx="5162699" cy="6898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801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6632"/>
            <a:ext cx="3150716" cy="6633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3827579" y="34482"/>
            <a:ext cx="5316421" cy="6740307"/>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Le statue rigide delle Bianche Signore, invece, obbediscono ad una funzione differente: sono la Morte. Che, nella cultura popolare europea, viene raffigurata ovunque come femmina, alta, magra, ossuta, vestita di bianco. Bianco è anche il colore del lutto prima del cristianesimo, ed è rimasto candido nelle regioni che non hanno conosciuto cristianizzazione, come l’India. Da noi il bianco come tinta della morte può essere portato solo dalle regine.  Nel Paleolitico superiore appaiono nudi rigidi stilizzati, realizzati in osso, avorio o corno di cervide. In Sardegna sono fatti di marmo, e cominciano </a:t>
            </a:r>
          </a:p>
          <a:p>
            <a:r>
              <a:rPr lang="it-IT" sz="2400" b="1" dirty="0" smtClean="0">
                <a:solidFill>
                  <a:srgbClr val="FF0000"/>
                </a:solidFill>
                <a:latin typeface="Times New Roman" pitchFamily="18" charset="0"/>
                <a:cs typeface="Times New Roman" pitchFamily="18" charset="0"/>
              </a:rPr>
              <a:t>ad apparire a partire dal V </a:t>
            </a:r>
          </a:p>
          <a:p>
            <a:r>
              <a:rPr lang="it-IT" sz="2400" b="1" dirty="0" smtClean="0">
                <a:solidFill>
                  <a:srgbClr val="FF0000"/>
                </a:solidFill>
                <a:latin typeface="Times New Roman" pitchFamily="18" charset="0"/>
                <a:cs typeface="Times New Roman" pitchFamily="18" charset="0"/>
              </a:rPr>
              <a:t>millennio a.C.</a:t>
            </a:r>
            <a:endParaRPr lang="it-IT" sz="2400" b="1" dirty="0">
              <a:solidFill>
                <a:srgbClr val="FF0000"/>
              </a:solidFill>
              <a:latin typeface="Times New Roman" pitchFamily="18" charset="0"/>
              <a:cs typeface="Times New Roman" pitchFamily="18" charset="0"/>
            </a:endParaRPr>
          </a:p>
        </p:txBody>
      </p:sp>
      <p:sp>
        <p:nvSpPr>
          <p:cNvPr id="4" name="CasellaDiTesto 3"/>
          <p:cNvSpPr txBox="1"/>
          <p:nvPr/>
        </p:nvSpPr>
        <p:spPr>
          <a:xfrm>
            <a:off x="467544" y="6130751"/>
            <a:ext cx="800219" cy="369332"/>
          </a:xfrm>
          <a:prstGeom prst="rect">
            <a:avLst/>
          </a:prstGeom>
          <a:noFill/>
        </p:spPr>
        <p:txBody>
          <a:bodyPr wrap="none" rtlCol="0">
            <a:spAutoFit/>
          </a:bodyPr>
          <a:lstStyle/>
          <a:p>
            <a:r>
              <a:rPr lang="it-IT" b="1" dirty="0" smtClean="0">
                <a:solidFill>
                  <a:srgbClr val="FF0000"/>
                </a:solidFill>
                <a:latin typeface="Times New Roman" pitchFamily="18" charset="0"/>
                <a:cs typeface="Times New Roman" pitchFamily="18" charset="0"/>
              </a:rPr>
              <a:t>Ozieri</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14187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288" y="0"/>
            <a:ext cx="70834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995936" y="5980638"/>
            <a:ext cx="954107" cy="369332"/>
          </a:xfrm>
          <a:prstGeom prst="rect">
            <a:avLst/>
          </a:prstGeom>
          <a:noFill/>
        </p:spPr>
        <p:txBody>
          <a:bodyPr wrap="none" rtlCol="0">
            <a:spAutoFit/>
          </a:bodyPr>
          <a:lstStyle/>
          <a:p>
            <a:r>
              <a:rPr lang="it-IT" b="1" dirty="0" smtClean="0">
                <a:solidFill>
                  <a:srgbClr val="FF0000"/>
                </a:solidFill>
                <a:latin typeface="Times New Roman" pitchFamily="18" charset="0"/>
                <a:cs typeface="Times New Roman" pitchFamily="18" charset="0"/>
              </a:rPr>
              <a:t>Senorbì</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52298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664" y="-243408"/>
            <a:ext cx="8693057" cy="7272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5868144" y="0"/>
            <a:ext cx="3275856" cy="6863417"/>
          </a:xfrm>
          <a:prstGeom prst="rect">
            <a:avLst/>
          </a:prstGeom>
          <a:noFill/>
        </p:spPr>
        <p:txBody>
          <a:bodyPr wrap="square" rtlCol="0">
            <a:spAutoFit/>
          </a:bodyPr>
          <a:lstStyle/>
          <a:p>
            <a:r>
              <a:rPr lang="it-IT" sz="2200" b="1" dirty="0" smtClean="0">
                <a:solidFill>
                  <a:srgbClr val="FF0000"/>
                </a:solidFill>
                <a:latin typeface="Times New Roman" pitchFamily="18" charset="0"/>
                <a:cs typeface="Times New Roman" pitchFamily="18" charset="0"/>
              </a:rPr>
              <a:t>Cultura di Monte Claro (periferia settentrionale di Cagliari), 2.700-2.400 a.C.</a:t>
            </a:r>
          </a:p>
          <a:p>
            <a:r>
              <a:rPr lang="it-IT" sz="2200" b="1" dirty="0" smtClean="0">
                <a:solidFill>
                  <a:srgbClr val="FF0000"/>
                </a:solidFill>
                <a:latin typeface="Times New Roman" pitchFamily="18" charset="0"/>
                <a:cs typeface="Times New Roman" pitchFamily="18" charset="0"/>
              </a:rPr>
              <a:t>Questa figura di dea, spesso rinvenuta in luoghi di sepoltura,  definita «rigida dea bianca», è stata spesso associata all’abitudine di scarnificare  i cadaveri, o di esporli  sulle alture all’azione degli avvoltoi in modo che la carne dei morti potesse tornare alla natura.  Molti «recinti megalitici» della cultura di Claro sono stati interpretati come luoghi di esposizione dei corpi. </a:t>
            </a:r>
            <a:endParaRPr lang="it-IT" sz="2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04396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2" name="CasellaDiTesto 1"/>
          <p:cNvSpPr txBox="1"/>
          <p:nvPr/>
        </p:nvSpPr>
        <p:spPr>
          <a:xfrm>
            <a:off x="5940152" y="0"/>
            <a:ext cx="3203848" cy="923330"/>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Cultura di Monte Claro (periferia settentrionale di Cagliari), 2.700-2.400 a.C.</a:t>
            </a:r>
            <a:endParaRPr lang="it-IT" b="1" dirty="0">
              <a:solidFill>
                <a:srgbClr val="FF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18183" cy="683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4491009" y="6300028"/>
            <a:ext cx="4387824" cy="369332"/>
          </a:xfrm>
          <a:prstGeom prst="rect">
            <a:avLst/>
          </a:prstGeom>
          <a:noFill/>
        </p:spPr>
        <p:txBody>
          <a:bodyPr wrap="square" rtlCol="0">
            <a:spAutoFit/>
          </a:bodyPr>
          <a:lstStyle/>
          <a:p>
            <a:r>
              <a:rPr lang="it-IT" b="1" dirty="0">
                <a:solidFill>
                  <a:srgbClr val="FF0000"/>
                </a:solidFill>
                <a:latin typeface="Times New Roman" pitchFamily="18" charset="0"/>
                <a:cs typeface="Times New Roman" pitchFamily="18" charset="0"/>
              </a:rPr>
              <a:t>Ittiri - Complesso archeologico di Sa Figu</a:t>
            </a:r>
          </a:p>
        </p:txBody>
      </p:sp>
    </p:spTree>
    <p:extLst>
      <p:ext uri="{BB962C8B-B14F-4D97-AF65-F5344CB8AC3E}">
        <p14:creationId xmlns:p14="http://schemas.microsoft.com/office/powerpoint/2010/main" val="1366607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2" name="CasellaDiTesto 1"/>
          <p:cNvSpPr txBox="1"/>
          <p:nvPr/>
        </p:nvSpPr>
        <p:spPr>
          <a:xfrm>
            <a:off x="4256881" y="0"/>
            <a:ext cx="4887119" cy="6740307"/>
          </a:xfrm>
          <a:prstGeom prst="rect">
            <a:avLst/>
          </a:prstGeom>
          <a:noFill/>
        </p:spPr>
        <p:txBody>
          <a:bodyPr wrap="square" rtlCol="0">
            <a:spAutoFit/>
          </a:bodyPr>
          <a:lstStyle/>
          <a:p>
            <a:r>
              <a:rPr lang="it-IT" sz="2700" b="1" dirty="0" smtClean="0">
                <a:solidFill>
                  <a:srgbClr val="FF0000"/>
                </a:solidFill>
                <a:latin typeface="Times New Roman" pitchFamily="18" charset="0"/>
                <a:cs typeface="Times New Roman" pitchFamily="18" charset="0"/>
              </a:rPr>
              <a:t>La </a:t>
            </a:r>
            <a:r>
              <a:rPr lang="it-IT" sz="2700" b="1" dirty="0">
                <a:solidFill>
                  <a:srgbClr val="FF0000"/>
                </a:solidFill>
                <a:latin typeface="Times New Roman" pitchFamily="18" charset="0"/>
                <a:cs typeface="Times New Roman" pitchFamily="18" charset="0"/>
              </a:rPr>
              <a:t>religione della </a:t>
            </a:r>
            <a:r>
              <a:rPr lang="it-IT" sz="2700" b="1" dirty="0" smtClean="0">
                <a:solidFill>
                  <a:srgbClr val="FF0000"/>
                </a:solidFill>
                <a:latin typeface="Times New Roman" pitchFamily="18" charset="0"/>
                <a:cs typeface="Times New Roman" pitchFamily="18" charset="0"/>
              </a:rPr>
              <a:t>Madre è la più antica della storia dell’umanità. In Sardegna sono numerosissime le statuine della Dea, spesso rinvenute in contesti cultuali, santuari, sepolture, grotte dipinte e incise. La tipologia di queste immagini le fa risalire al Paleolitico, periodo in cui la stragrande maggioranza delle icone (più del 94,7%) è femminile, e fra le altre figurazioni spesso esistono sculture che presentano gli attributi di entrambi i sessi.  </a:t>
            </a:r>
            <a:endParaRPr lang="it-IT" sz="2700" b="1" dirty="0">
              <a:solidFill>
                <a:srgbClr val="FF000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0" y="-3854"/>
            <a:ext cx="4256881" cy="685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401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844"/>
            <a:ext cx="8382000"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7149554" y="364014"/>
            <a:ext cx="1353897" cy="369332"/>
          </a:xfrm>
          <a:prstGeom prst="rect">
            <a:avLst/>
          </a:prstGeom>
          <a:noFill/>
        </p:spPr>
        <p:txBody>
          <a:bodyPr wrap="none" rtlCol="0">
            <a:spAutoFit/>
          </a:bodyPr>
          <a:lstStyle/>
          <a:p>
            <a:r>
              <a:rPr lang="it-IT" b="1" dirty="0" smtClean="0">
                <a:solidFill>
                  <a:srgbClr val="FF0000"/>
                </a:solidFill>
                <a:latin typeface="Times New Roman" pitchFamily="18" charset="0"/>
                <a:cs typeface="Times New Roman" pitchFamily="18" charset="0"/>
              </a:rPr>
              <a:t>Porto Ferro</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98294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2" name="CasellaDiTesto 1"/>
          <p:cNvSpPr txBox="1"/>
          <p:nvPr/>
        </p:nvSpPr>
        <p:spPr>
          <a:xfrm>
            <a:off x="0" y="6469305"/>
            <a:ext cx="9144000" cy="369332"/>
          </a:xfrm>
          <a:prstGeom prst="rect">
            <a:avLst/>
          </a:prstGeom>
          <a:noFill/>
        </p:spPr>
        <p:txBody>
          <a:bodyPr wrap="square" rtlCol="0">
            <a:spAutoFit/>
          </a:bodyPr>
          <a:lstStyle/>
          <a:p>
            <a:r>
              <a:rPr lang="it-IT" b="1" dirty="0">
                <a:solidFill>
                  <a:srgbClr val="FF0000"/>
                </a:solidFill>
                <a:latin typeface="Times New Roman" pitchFamily="18" charset="0"/>
                <a:cs typeface="Times New Roman" pitchFamily="18" charset="0"/>
              </a:rPr>
              <a:t>Santadi, Grotta di Monte Meana: statuine femminili in </a:t>
            </a:r>
            <a:r>
              <a:rPr lang="it-IT" b="1" dirty="0" smtClean="0">
                <a:solidFill>
                  <a:srgbClr val="FF0000"/>
                </a:solidFill>
                <a:latin typeface="Times New Roman" pitchFamily="18" charset="0"/>
                <a:cs typeface="Times New Roman" pitchFamily="18" charset="0"/>
              </a:rPr>
              <a:t>osso </a:t>
            </a:r>
            <a:endParaRPr lang="it-IT" b="1" dirty="0">
              <a:solidFill>
                <a:srgbClr val="FF0000"/>
              </a:solidFill>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811" y="-515471"/>
            <a:ext cx="10637057" cy="69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4936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2" name="CasellaDiTesto 1"/>
          <p:cNvSpPr txBox="1"/>
          <p:nvPr/>
        </p:nvSpPr>
        <p:spPr>
          <a:xfrm>
            <a:off x="5109778" y="0"/>
            <a:ext cx="4034222" cy="6863417"/>
          </a:xfrm>
          <a:prstGeom prst="rect">
            <a:avLst/>
          </a:prstGeom>
          <a:noFill/>
        </p:spPr>
        <p:txBody>
          <a:bodyPr wrap="square" rtlCol="0">
            <a:spAutoFit/>
          </a:bodyPr>
          <a:lstStyle/>
          <a:p>
            <a:r>
              <a:rPr lang="it-IT" sz="2200" b="1" dirty="0" smtClean="0">
                <a:solidFill>
                  <a:srgbClr val="FF0000"/>
                </a:solidFill>
                <a:latin typeface="Times New Roman" pitchFamily="18" charset="0"/>
                <a:cs typeface="Times New Roman" pitchFamily="18" charset="0"/>
              </a:rPr>
              <a:t>Dea madre di Bonu </a:t>
            </a:r>
            <a:r>
              <a:rPr lang="it-IT" sz="2200" b="1" dirty="0" err="1" smtClean="0">
                <a:solidFill>
                  <a:srgbClr val="FF0000"/>
                </a:solidFill>
                <a:latin typeface="Times New Roman" pitchFamily="18" charset="0"/>
                <a:cs typeface="Times New Roman" pitchFamily="18" charset="0"/>
              </a:rPr>
              <a:t>Ighinu</a:t>
            </a:r>
            <a:r>
              <a:rPr lang="it-IT" sz="2200" b="1" dirty="0" smtClean="0">
                <a:solidFill>
                  <a:srgbClr val="FF0000"/>
                </a:solidFill>
                <a:latin typeface="Times New Roman" pitchFamily="18" charset="0"/>
                <a:cs typeface="Times New Roman" pitchFamily="18" charset="0"/>
              </a:rPr>
              <a:t>, cultura Ozieri, Museo Sanna, Sassari. </a:t>
            </a:r>
          </a:p>
          <a:p>
            <a:r>
              <a:rPr lang="it-IT" sz="2200" b="1" dirty="0" smtClean="0">
                <a:solidFill>
                  <a:srgbClr val="FF0000"/>
                </a:solidFill>
                <a:latin typeface="Times New Roman" pitchFamily="18" charset="0"/>
                <a:cs typeface="Times New Roman" pitchFamily="18" charset="0"/>
              </a:rPr>
              <a:t>Una tipologia ricorrente di </a:t>
            </a:r>
            <a:r>
              <a:rPr lang="it-IT" sz="2200" b="1" dirty="0" err="1" smtClean="0">
                <a:solidFill>
                  <a:srgbClr val="FF0000"/>
                </a:solidFill>
                <a:latin typeface="Times New Roman" pitchFamily="18" charset="0"/>
                <a:cs typeface="Times New Roman" pitchFamily="18" charset="0"/>
              </a:rPr>
              <a:t>Dfea</a:t>
            </a:r>
            <a:r>
              <a:rPr lang="it-IT" sz="2200" b="1" dirty="0" smtClean="0">
                <a:solidFill>
                  <a:srgbClr val="FF0000"/>
                </a:solidFill>
                <a:latin typeface="Times New Roman" pitchFamily="18" charset="0"/>
                <a:cs typeface="Times New Roman" pitchFamily="18" charset="0"/>
              </a:rPr>
              <a:t> Madre è la Dea Civetta, o Dea Uccello. In una cultura sciamanica, per mettersi in contatto con l’altro mondo, le divinità e gli spiriti dei morti, è necessario volare: le sacerdotesse si trasformano in uccelli  durante i culti di trance. La civetta, rapace notturno (è nella tranquillità della notte che si svolgono i riti) è animale-guida e insieme simbolo della Dea, di cui impersona la saggezza e la sapienza. E’ </a:t>
            </a:r>
          </a:p>
          <a:p>
            <a:r>
              <a:rPr lang="it-IT" sz="2200" b="1" dirty="0" smtClean="0">
                <a:solidFill>
                  <a:srgbClr val="FF0000"/>
                </a:solidFill>
                <a:latin typeface="Times New Roman" pitchFamily="18" charset="0"/>
                <a:cs typeface="Times New Roman" pitchFamily="18" charset="0"/>
              </a:rPr>
              <a:t>stata poi demonizzata e associata alle streghe.  </a:t>
            </a:r>
            <a:endParaRPr lang="it-IT" sz="2200" b="1" dirty="0">
              <a:solidFill>
                <a:srgbClr val="FF0000"/>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6" y="0"/>
            <a:ext cx="5105722" cy="7658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76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8" y="0"/>
            <a:ext cx="9085716"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24030" y="5620598"/>
            <a:ext cx="9069414" cy="1200329"/>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Le Domus de </a:t>
            </a:r>
            <a:r>
              <a:rPr lang="it-IT" b="1" dirty="0" err="1" smtClean="0">
                <a:solidFill>
                  <a:srgbClr val="FF0000"/>
                </a:solidFill>
                <a:latin typeface="Times New Roman" pitchFamily="18" charset="0"/>
                <a:cs typeface="Times New Roman" pitchFamily="18" charset="0"/>
              </a:rPr>
              <a:t>Janas</a:t>
            </a:r>
            <a:r>
              <a:rPr lang="it-IT" b="1" dirty="0" smtClean="0">
                <a:solidFill>
                  <a:srgbClr val="FF0000"/>
                </a:solidFill>
                <a:latin typeface="Times New Roman" pitchFamily="18" charset="0"/>
                <a:cs typeface="Times New Roman" pitchFamily="18" charset="0"/>
              </a:rPr>
              <a:t> (case delle Fate) sono presumibilmente luoghi di sepoltura ma, anche e soprattutto, luoghi di culto legati alla sacralità femminile e ai riti di  passaggio  fra la vita e la morte, tradizionalmente presieduti dalle donne.  Sono datati al IV millennio a.C.</a:t>
            </a:r>
          </a:p>
          <a:p>
            <a:r>
              <a:rPr lang="it-IT" b="1" dirty="0" smtClean="0">
                <a:solidFill>
                  <a:srgbClr val="FF0000"/>
                </a:solidFill>
                <a:latin typeface="Times New Roman" pitchFamily="18" charset="0"/>
                <a:cs typeface="Times New Roman" pitchFamily="18" charset="0"/>
              </a:rPr>
              <a:t>Domus de </a:t>
            </a:r>
            <a:r>
              <a:rPr lang="it-IT" b="1" dirty="0" err="1" smtClean="0">
                <a:solidFill>
                  <a:srgbClr val="FF0000"/>
                </a:solidFill>
                <a:latin typeface="Times New Roman" pitchFamily="18" charset="0"/>
                <a:cs typeface="Times New Roman" pitchFamily="18" charset="0"/>
              </a:rPr>
              <a:t>Janas</a:t>
            </a:r>
            <a:r>
              <a:rPr lang="it-IT" b="1" dirty="0" smtClean="0">
                <a:solidFill>
                  <a:srgbClr val="FF0000"/>
                </a:solidFill>
                <a:latin typeface="Times New Roman" pitchFamily="18" charset="0"/>
                <a:cs typeface="Times New Roman" pitchFamily="18" charset="0"/>
              </a:rPr>
              <a:t> di Maria </a:t>
            </a:r>
            <a:r>
              <a:rPr lang="it-IT" b="1" dirty="0" err="1" smtClean="0">
                <a:solidFill>
                  <a:srgbClr val="FF0000"/>
                </a:solidFill>
                <a:latin typeface="Times New Roman" pitchFamily="18" charset="0"/>
                <a:cs typeface="Times New Roman" pitchFamily="18" charset="0"/>
              </a:rPr>
              <a:t>Frunza</a:t>
            </a:r>
            <a:r>
              <a:rPr lang="it-IT" b="1" dirty="0" smtClean="0">
                <a:solidFill>
                  <a:srgbClr val="FF0000"/>
                </a:solidFill>
                <a:latin typeface="Times New Roman" pitchFamily="18" charset="0"/>
                <a:cs typeface="Times New Roman" pitchFamily="18" charset="0"/>
              </a:rPr>
              <a:t>, Oniferi (Nu). </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56549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4" y="6805"/>
            <a:ext cx="9064856"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009" y="4802505"/>
            <a:ext cx="2700991" cy="191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3" y="4293096"/>
            <a:ext cx="2926759" cy="2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8048" y="4815453"/>
            <a:ext cx="333375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4415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0" y="5229200"/>
            <a:ext cx="5868143" cy="1477328"/>
          </a:xfrm>
          <a:prstGeom prst="rect">
            <a:avLst/>
          </a:prstGeom>
          <a:solidFill>
            <a:schemeClr val="tx1"/>
          </a:solidFill>
        </p:spPr>
        <p:txBody>
          <a:bodyPr wrap="square" rtlCol="0">
            <a:spAutoFit/>
          </a:bodyPr>
          <a:lstStyle/>
          <a:p>
            <a:r>
              <a:rPr lang="it-IT" b="1" dirty="0" smtClean="0">
                <a:solidFill>
                  <a:srgbClr val="FF0000"/>
                </a:solidFill>
                <a:latin typeface="Times New Roman" pitchFamily="18" charset="0"/>
                <a:cs typeface="Times New Roman" pitchFamily="18" charset="0"/>
              </a:rPr>
              <a:t>All’interno di molte domus de </a:t>
            </a:r>
            <a:r>
              <a:rPr lang="it-IT" b="1" dirty="0" err="1" smtClean="0">
                <a:solidFill>
                  <a:srgbClr val="FF0000"/>
                </a:solidFill>
                <a:latin typeface="Times New Roman" pitchFamily="18" charset="0"/>
                <a:cs typeface="Times New Roman" pitchFamily="18" charset="0"/>
              </a:rPr>
              <a:t>janas</a:t>
            </a:r>
            <a:r>
              <a:rPr lang="it-IT" b="1" dirty="0" smtClean="0">
                <a:solidFill>
                  <a:srgbClr val="FF0000"/>
                </a:solidFill>
                <a:latin typeface="Times New Roman" pitchFamily="18" charset="0"/>
                <a:cs typeface="Times New Roman" pitchFamily="18" charset="0"/>
              </a:rPr>
              <a:t> si sono rinvenute incisioni a forma di corna: anche questa è una simbologia legata alla Dea, in quanto le corna simboleggiano i canali uterini, la falce di luna e la vacca, dispensatrice di latte e di vita, da sempre associata alla Grande Madre.  </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07645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4067175"/>
            <a:ext cx="4572000" cy="2677656"/>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Nelle grotte sacre alla Dea furono rinvenute armi, e che i guerrieri </a:t>
            </a:r>
            <a:r>
              <a:rPr lang="it-IT" sz="2400" b="1" dirty="0" err="1" smtClean="0">
                <a:solidFill>
                  <a:srgbClr val="FF0000"/>
                </a:solidFill>
                <a:latin typeface="Times New Roman" pitchFamily="18" charset="0"/>
                <a:cs typeface="Times New Roman" pitchFamily="18" charset="0"/>
              </a:rPr>
              <a:t>Shardana</a:t>
            </a:r>
            <a:r>
              <a:rPr lang="it-IT" sz="2400" b="1" dirty="0" smtClean="0">
                <a:solidFill>
                  <a:srgbClr val="FF0000"/>
                </a:solidFill>
                <a:latin typeface="Times New Roman" pitchFamily="18" charset="0"/>
                <a:cs typeface="Times New Roman" pitchFamily="18" charset="0"/>
              </a:rPr>
              <a:t> portavano elmi cornuti. La Gran Madre era anche la divinità che presiedeva alla guerra e alla vittoria, oltre che alla morte e alla vita.  </a:t>
            </a:r>
            <a:endParaRPr lang="it-IT" sz="2400" b="1" dirty="0">
              <a:solidFill>
                <a:srgbClr val="FF0000"/>
              </a:solidFill>
              <a:latin typeface="Times New Roman" pitchFamily="18" charset="0"/>
              <a:cs typeface="Times New Roman" pitchFamily="18" charset="0"/>
            </a:endParaRPr>
          </a:p>
        </p:txBody>
      </p:sp>
      <p:pic>
        <p:nvPicPr>
          <p:cNvPr id="307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92293" y="2864774"/>
            <a:ext cx="4572396" cy="399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4" y="0"/>
            <a:ext cx="6396037"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6405572" y="0"/>
            <a:ext cx="2738428" cy="2677656"/>
          </a:xfrm>
          <a:prstGeom prst="rect">
            <a:avLst/>
          </a:prstGeom>
          <a:noFill/>
        </p:spPr>
        <p:txBody>
          <a:bodyPr wrap="square" rtlCol="0">
            <a:spAutoFit/>
          </a:bodyPr>
          <a:lstStyle/>
          <a:p>
            <a:r>
              <a:rPr lang="it-IT" sz="2400" b="1" dirty="0">
                <a:solidFill>
                  <a:srgbClr val="FF0000"/>
                </a:solidFill>
                <a:latin typeface="Times New Roman" pitchFamily="18" charset="0"/>
                <a:cs typeface="Times New Roman" pitchFamily="18" charset="0"/>
              </a:rPr>
              <a:t>Anche nella Roccia dell’Elefante a Castelsardo esistono due piccole camere sepolcrali incise coi simboli </a:t>
            </a:r>
            <a:r>
              <a:rPr lang="it-IT" sz="2400" b="1" dirty="0" smtClean="0">
                <a:solidFill>
                  <a:srgbClr val="FF0000"/>
                </a:solidFill>
                <a:latin typeface="Times New Roman" pitchFamily="18" charset="0"/>
                <a:cs typeface="Times New Roman" pitchFamily="18" charset="0"/>
              </a:rPr>
              <a:t>cornuti. </a:t>
            </a:r>
            <a:r>
              <a:rPr lang="it-IT" sz="2400" dirty="0" smtClean="0">
                <a:solidFill>
                  <a:prstClr val="black"/>
                </a:solidFill>
              </a:rPr>
              <a:t>. </a:t>
            </a:r>
            <a:endParaRPr lang="it-IT" sz="2400" dirty="0">
              <a:solidFill>
                <a:prstClr val="black"/>
              </a:solidFill>
            </a:endParaRPr>
          </a:p>
        </p:txBody>
      </p:sp>
    </p:spTree>
    <p:extLst>
      <p:ext uri="{BB962C8B-B14F-4D97-AF65-F5344CB8AC3E}">
        <p14:creationId xmlns:p14="http://schemas.microsoft.com/office/powerpoint/2010/main" val="1117668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3" y="2060848"/>
            <a:ext cx="9164654"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15139" y="3974"/>
            <a:ext cx="9128862" cy="1938992"/>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I grandi luoghi di sepoltura stessi, probabilmente santuari intertribali, erano concepiti come  rappresentazioni della Dea, del suo ventre e della sua  capacità generativa. Sicuramente i Nuragici credevano nella vita dopo la morte, forse anche nella reincarnazione, e i defunti venivano sepolti nell’utero della Dea per essere ripartoriti. </a:t>
            </a:r>
            <a:endParaRPr lang="it-IT" sz="2400" b="1" dirty="0">
              <a:solidFill>
                <a:srgbClr val="FF0000"/>
              </a:solidFill>
              <a:latin typeface="Times New Roman" pitchFamily="18" charset="0"/>
              <a:cs typeface="Times New Roman" pitchFamily="18" charset="0"/>
            </a:endParaRPr>
          </a:p>
        </p:txBody>
      </p:sp>
      <p:sp>
        <p:nvSpPr>
          <p:cNvPr id="4" name="CasellaDiTesto 3"/>
          <p:cNvSpPr txBox="1"/>
          <p:nvPr/>
        </p:nvSpPr>
        <p:spPr>
          <a:xfrm>
            <a:off x="0" y="5517232"/>
            <a:ext cx="9144000" cy="1200329"/>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I luoghi di sepoltura erano anche luoghi di culto pubblico: spesso erano associati a pozzi sacri, in cui l’acqua simboleggiava la rinascita, e a siti in cui si praticava la divinazione e forse la terapia.    </a:t>
            </a:r>
            <a:endParaRPr lang="it-IT"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34264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4" y="0"/>
            <a:ext cx="9175318"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6465" y="6336704"/>
            <a:ext cx="9144000" cy="369332"/>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Tomba dei giganti di </a:t>
            </a:r>
            <a:r>
              <a:rPr lang="it-IT" b="1" dirty="0" err="1" smtClean="0">
                <a:solidFill>
                  <a:srgbClr val="FF0000"/>
                </a:solidFill>
                <a:latin typeface="Times New Roman" pitchFamily="18" charset="0"/>
                <a:cs typeface="Times New Roman" pitchFamily="18" charset="0"/>
              </a:rPr>
              <a:t>Osono</a:t>
            </a:r>
            <a:r>
              <a:rPr lang="it-IT" b="1" dirty="0" smtClean="0">
                <a:solidFill>
                  <a:srgbClr val="FF0000"/>
                </a:solidFill>
                <a:latin typeface="Times New Roman" pitchFamily="18" charset="0"/>
                <a:cs typeface="Times New Roman" pitchFamily="18" charset="0"/>
              </a:rPr>
              <a:t>-Triei.  </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30142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2" name="CasellaDiTesto 1"/>
          <p:cNvSpPr txBox="1"/>
          <p:nvPr/>
        </p:nvSpPr>
        <p:spPr>
          <a:xfrm>
            <a:off x="161606" y="6462167"/>
            <a:ext cx="8283576" cy="369332"/>
          </a:xfrm>
          <a:prstGeom prst="rect">
            <a:avLst/>
          </a:prstGeom>
          <a:solidFill>
            <a:schemeClr val="tx1"/>
          </a:solidFill>
        </p:spPr>
        <p:txBody>
          <a:bodyPr wrap="square" rtlCol="0">
            <a:spAutoFit/>
          </a:bodyPr>
          <a:lstStyle/>
          <a:p>
            <a:r>
              <a:rPr lang="it-IT" b="1" dirty="0" smtClean="0">
                <a:solidFill>
                  <a:srgbClr val="FF0000"/>
                </a:solidFill>
                <a:latin typeface="Times New Roman" pitchFamily="18" charset="0"/>
                <a:cs typeface="Times New Roman" pitchFamily="18" charset="0"/>
              </a:rPr>
              <a:t>Pozzo sacro Santa Vittoria di Serri (Nu) .  </a:t>
            </a:r>
            <a:endParaRPr lang="it-IT" b="1" dirty="0">
              <a:solidFill>
                <a:srgbClr val="FF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79" y="-58417"/>
            <a:ext cx="8859215" cy="6422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015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2" name="CasellaDiTesto 1"/>
          <p:cNvSpPr txBox="1"/>
          <p:nvPr/>
        </p:nvSpPr>
        <p:spPr>
          <a:xfrm>
            <a:off x="4932040" y="0"/>
            <a:ext cx="4211960" cy="6740307"/>
          </a:xfrm>
          <a:prstGeom prst="rect">
            <a:avLst/>
          </a:prstGeom>
          <a:noFill/>
        </p:spPr>
        <p:txBody>
          <a:bodyPr wrap="square" rtlCol="0">
            <a:spAutoFit/>
          </a:bodyPr>
          <a:lstStyle/>
          <a:p>
            <a:r>
              <a:rPr lang="it-IT" sz="2700" b="1" dirty="0" smtClean="0">
                <a:solidFill>
                  <a:srgbClr val="FF0000"/>
                </a:solidFill>
                <a:latin typeface="Times New Roman" pitchFamily="18" charset="0"/>
                <a:cs typeface="Times New Roman" pitchFamily="18" charset="0"/>
              </a:rPr>
              <a:t>Immagine bisessuata (</a:t>
            </a:r>
            <a:r>
              <a:rPr lang="it-IT" sz="2700" b="1" i="1" dirty="0" smtClean="0">
                <a:solidFill>
                  <a:srgbClr val="FF0000"/>
                </a:solidFill>
                <a:latin typeface="Times New Roman" pitchFamily="18" charset="0"/>
                <a:cs typeface="Times New Roman" pitchFamily="18" charset="0"/>
              </a:rPr>
              <a:t>suonatore di launeddas</a:t>
            </a:r>
            <a:r>
              <a:rPr lang="it-IT" sz="2700" b="1" dirty="0" smtClean="0">
                <a:solidFill>
                  <a:srgbClr val="FF0000"/>
                </a:solidFill>
                <a:latin typeface="Times New Roman" pitchFamily="18" charset="0"/>
                <a:cs typeface="Times New Roman" pitchFamily="18" charset="0"/>
              </a:rPr>
              <a:t>, Museo di Cagliari). </a:t>
            </a:r>
          </a:p>
          <a:p>
            <a:r>
              <a:rPr lang="it-IT" sz="2700" b="1" dirty="0" smtClean="0">
                <a:solidFill>
                  <a:srgbClr val="FF0000"/>
                </a:solidFill>
                <a:latin typeface="Times New Roman" pitchFamily="18" charset="0"/>
                <a:cs typeface="Times New Roman" pitchFamily="18" charset="0"/>
              </a:rPr>
              <a:t>Nell’antichità i costumi sessuali dovevano essere molto diversi, e tutta la sfera relativa alla riproduzione, alla nascita, all’accoppiamento ricadeva nella sfera del sacro. Era governato dalle leggi della Dea e  amministrato da sacerdotesse. In contesti come questi, il ruolo delle donne era   sicuramente importante e primario.</a:t>
            </a:r>
            <a:endParaRPr lang="it-IT" sz="2700" b="1"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895"/>
            <a:ext cx="4932040" cy="7014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0245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2" name="CasellaDiTesto 1"/>
          <p:cNvSpPr txBox="1"/>
          <p:nvPr/>
        </p:nvSpPr>
        <p:spPr>
          <a:xfrm>
            <a:off x="161606" y="6462167"/>
            <a:ext cx="8283576" cy="369332"/>
          </a:xfrm>
          <a:prstGeom prst="rect">
            <a:avLst/>
          </a:prstGeom>
          <a:solidFill>
            <a:schemeClr val="tx1"/>
          </a:solidFill>
        </p:spPr>
        <p:txBody>
          <a:bodyPr wrap="square" rtlCol="0">
            <a:spAutoFit/>
          </a:bodyPr>
          <a:lstStyle/>
          <a:p>
            <a:r>
              <a:rPr lang="it-IT" b="1" dirty="0" smtClean="0">
                <a:solidFill>
                  <a:srgbClr val="FF0000"/>
                </a:solidFill>
                <a:latin typeface="Times New Roman" pitchFamily="18" charset="0"/>
                <a:cs typeface="Times New Roman" pitchFamily="18" charset="0"/>
              </a:rPr>
              <a:t>Pozzo sacro Santa Vittoria di Serri (Nu) .  </a:t>
            </a:r>
            <a:endParaRPr lang="it-IT" b="1" dirty="0">
              <a:solidFill>
                <a:srgbClr val="FF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660565" cy="724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4383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2" name="CasellaDiTesto 1"/>
          <p:cNvSpPr txBox="1"/>
          <p:nvPr/>
        </p:nvSpPr>
        <p:spPr>
          <a:xfrm>
            <a:off x="5364088" y="1733550"/>
            <a:ext cx="3776980" cy="4708981"/>
          </a:xfrm>
          <a:prstGeom prst="rect">
            <a:avLst/>
          </a:prstGeom>
          <a:solidFill>
            <a:schemeClr val="tx1"/>
          </a:solidFill>
        </p:spPr>
        <p:txBody>
          <a:bodyPr wrap="square" rtlCol="0">
            <a:spAutoFit/>
          </a:bodyPr>
          <a:lstStyle/>
          <a:p>
            <a:r>
              <a:rPr lang="it-IT" sz="2000" b="1" dirty="0" smtClean="0">
                <a:solidFill>
                  <a:srgbClr val="FF0000"/>
                </a:solidFill>
                <a:latin typeface="Times New Roman" pitchFamily="18" charset="0"/>
                <a:cs typeface="Times New Roman" pitchFamily="18" charset="0"/>
              </a:rPr>
              <a:t>La tecnologia di estrazione e conservazione dell’acqua che i Nuragici avevano raggiunto è davvero estremamente  avanzata: all’interno dei pozzi  le pietre, spesso portate anche da molto lontano, erano saldate con il piombo per consentire una tenuta stagna.  Questo ci fa capire che, se non avessero subito invasioni e massacri,  e se avessero potuto  evolversi in maniera libera e autonoma, avrebbero potuto  costruire forme di civiltà molto progredite. </a:t>
            </a:r>
            <a:endParaRPr lang="it-IT" sz="2000" b="1" dirty="0">
              <a:solidFill>
                <a:srgbClr val="FF0000"/>
              </a:solidFill>
              <a:latin typeface="Times New Roman" pitchFamily="18" charset="0"/>
              <a:cs typeface="Times New Roman" pitchFamily="18"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56"/>
            <a:ext cx="5364088" cy="7147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068" y="0"/>
            <a:ext cx="381000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3714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2" name="CasellaDiTesto 1"/>
          <p:cNvSpPr txBox="1"/>
          <p:nvPr/>
        </p:nvSpPr>
        <p:spPr>
          <a:xfrm>
            <a:off x="0" y="4588028"/>
            <a:ext cx="9144000" cy="2123658"/>
          </a:xfrm>
          <a:prstGeom prst="rect">
            <a:avLst/>
          </a:prstGeom>
          <a:noFill/>
        </p:spPr>
        <p:txBody>
          <a:bodyPr wrap="square" rtlCol="0">
            <a:spAutoFit/>
          </a:bodyPr>
          <a:lstStyle/>
          <a:p>
            <a:r>
              <a:rPr lang="it-IT" sz="2200" b="1" dirty="0" smtClean="0">
                <a:solidFill>
                  <a:srgbClr val="FF0000"/>
                </a:solidFill>
                <a:latin typeface="Times New Roman" pitchFamily="18" charset="0"/>
                <a:cs typeface="Times New Roman" pitchFamily="18" charset="0"/>
              </a:rPr>
              <a:t>Spesso gli antichi luoghi sacri alla Dea furono inglobati  in santuari cristiani, e la Gran Madre divenne Madonna (Mea Domina) o santa. Ciò avvenne anche nel pozzo sacro di santa Cristina di Paulilatino (OR), forse il più bello di tutti, in cui si fondono simbologie maschili e femminili nel culto dell’acqua che dà la vita alla terra, alla vegetazione e agli animali, e delle acque del parto, che rendono possibile la generazione di esseri umani.  </a:t>
            </a:r>
            <a:endParaRPr lang="it-IT" sz="2200" b="1" dirty="0">
              <a:solidFill>
                <a:srgbClr val="FF0000"/>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70"/>
            <a:ext cx="9224265" cy="456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100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2" name="CasellaDiTesto 1"/>
          <p:cNvSpPr txBox="1"/>
          <p:nvPr/>
        </p:nvSpPr>
        <p:spPr>
          <a:xfrm>
            <a:off x="7020272" y="0"/>
            <a:ext cx="2123728" cy="6863417"/>
          </a:xfrm>
          <a:prstGeom prst="rect">
            <a:avLst/>
          </a:prstGeom>
          <a:noFill/>
        </p:spPr>
        <p:txBody>
          <a:bodyPr wrap="square" rtlCol="0">
            <a:spAutoFit/>
          </a:bodyPr>
          <a:lstStyle/>
          <a:p>
            <a:r>
              <a:rPr lang="it-IT" sz="2200" b="1" dirty="0" smtClean="0">
                <a:solidFill>
                  <a:srgbClr val="FF0000"/>
                </a:solidFill>
                <a:latin typeface="Times New Roman" pitchFamily="18" charset="0"/>
                <a:cs typeface="Times New Roman" pitchFamily="18" charset="0"/>
              </a:rPr>
              <a:t>Probabilmente, anche il tipo di culto ha subito poche variazioni: l’abitudine di stare sul posto diversi giorni, sacralizzando il luogo, può farsi risalire alla notte dei tempi, ed è testimoniata per molti popoli dell’antichità,  che conducevano una vita semi nomade.   </a:t>
            </a:r>
            <a:endParaRPr lang="it-IT" sz="2200" b="1" dirty="0">
              <a:solidFill>
                <a:srgbClr val="FF0000"/>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 y="0"/>
            <a:ext cx="7021908" cy="6897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4194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2" name="CasellaDiTesto 1"/>
          <p:cNvSpPr txBox="1"/>
          <p:nvPr/>
        </p:nvSpPr>
        <p:spPr>
          <a:xfrm>
            <a:off x="-17055" y="6028815"/>
            <a:ext cx="9144000" cy="769441"/>
          </a:xfrm>
          <a:prstGeom prst="rect">
            <a:avLst/>
          </a:prstGeom>
          <a:noFill/>
        </p:spPr>
        <p:txBody>
          <a:bodyPr wrap="square" rtlCol="0">
            <a:spAutoFit/>
          </a:bodyPr>
          <a:lstStyle/>
          <a:p>
            <a:r>
              <a:rPr lang="it-IT" sz="2200" b="1" dirty="0" smtClean="0">
                <a:solidFill>
                  <a:srgbClr val="FF0000"/>
                </a:solidFill>
                <a:latin typeface="Times New Roman" pitchFamily="18" charset="0"/>
                <a:cs typeface="Times New Roman" pitchFamily="18" charset="0"/>
              </a:rPr>
              <a:t>In certi periodi dell’anno, la popolazione si riuniva per tenere i riti sacri, fare il mercato, celebrare i matrimoni e raccontarsi la propria storia.  </a:t>
            </a:r>
            <a:endParaRPr lang="it-IT" sz="2200" b="1" dirty="0">
              <a:solidFill>
                <a:srgbClr val="FF0000"/>
              </a:solidFill>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0" y="1623"/>
            <a:ext cx="9125780" cy="6024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2004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526" y="444387"/>
            <a:ext cx="8241262" cy="5356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1157" y="5822974"/>
            <a:ext cx="9144000" cy="1015663"/>
          </a:xfrm>
          <a:prstGeom prst="rect">
            <a:avLst/>
          </a:prstGeom>
          <a:noFill/>
        </p:spPr>
        <p:txBody>
          <a:bodyPr wrap="square" rtlCol="0">
            <a:spAutoFit/>
          </a:bodyPr>
          <a:lstStyle/>
          <a:p>
            <a:r>
              <a:rPr lang="it-IT" sz="2000" b="1" dirty="0" smtClean="0">
                <a:solidFill>
                  <a:srgbClr val="FF0000"/>
                </a:solidFill>
                <a:latin typeface="Times New Roman" pitchFamily="18" charset="0"/>
                <a:cs typeface="Times New Roman" pitchFamily="18" charset="0"/>
              </a:rPr>
              <a:t>Una cosa è certa: le officianti sono femmine, come dimostra l’enorme quantità </a:t>
            </a:r>
          </a:p>
          <a:p>
            <a:r>
              <a:rPr lang="it-IT" sz="2000" b="1" dirty="0" smtClean="0">
                <a:solidFill>
                  <a:srgbClr val="FF0000"/>
                </a:solidFill>
                <a:latin typeface="Times New Roman" pitchFamily="18" charset="0"/>
                <a:cs typeface="Times New Roman" pitchFamily="18" charset="0"/>
              </a:rPr>
              <a:t>di immagini di donne  che vestono abiti rituali, in atteggiamento solenne, che portano offerte o che fanno gesti rituali,  come quello di benedire.  </a:t>
            </a:r>
            <a:endParaRPr lang="it-IT"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63731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2" name="CasellaDiTesto 1"/>
          <p:cNvSpPr txBox="1"/>
          <p:nvPr/>
        </p:nvSpPr>
        <p:spPr>
          <a:xfrm>
            <a:off x="6509244" y="0"/>
            <a:ext cx="2634756" cy="6524863"/>
          </a:xfrm>
          <a:prstGeom prst="rect">
            <a:avLst/>
          </a:prstGeom>
          <a:noFill/>
        </p:spPr>
        <p:txBody>
          <a:bodyPr wrap="square" rtlCol="0">
            <a:spAutoFit/>
          </a:bodyPr>
          <a:lstStyle/>
          <a:p>
            <a:r>
              <a:rPr lang="it-IT" sz="2200" b="1" dirty="0" smtClean="0">
                <a:solidFill>
                  <a:srgbClr val="FF0000"/>
                </a:solidFill>
                <a:latin typeface="Times New Roman" pitchFamily="18" charset="0"/>
                <a:cs typeface="Times New Roman" pitchFamily="18" charset="0"/>
              </a:rPr>
              <a:t>Spesso queste donne portano un cappello a cono, simbolo di regalità e di sapienza in tutta l’Eurasia, vestono abiti elaborati, hanno pose solenni e si vede che stanno compiendo gesti rituali.  Sono sicuramente donne di potere che comandano, al pari dei maschi: con molta probabilità, in Sardegna esisteva una società </a:t>
            </a:r>
            <a:r>
              <a:rPr lang="it-IT" sz="2200" b="1" dirty="0" err="1" smtClean="0">
                <a:solidFill>
                  <a:srgbClr val="FF0000"/>
                </a:solidFill>
                <a:latin typeface="Times New Roman" pitchFamily="18" charset="0"/>
                <a:cs typeface="Times New Roman" pitchFamily="18" charset="0"/>
              </a:rPr>
              <a:t>matrifocale</a:t>
            </a:r>
            <a:r>
              <a:rPr lang="it-IT" sz="2200" b="1" dirty="0" smtClean="0">
                <a:solidFill>
                  <a:srgbClr val="FF0000"/>
                </a:solidFill>
                <a:latin typeface="Times New Roman" pitchFamily="18" charset="0"/>
                <a:cs typeface="Times New Roman" pitchFamily="18" charset="0"/>
              </a:rPr>
              <a:t>.  </a:t>
            </a:r>
            <a:endParaRPr lang="it-IT" sz="2200" b="1" dirty="0">
              <a:solidFill>
                <a:srgbClr val="FF0000"/>
              </a:solidFill>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509245" cy="6870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1416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2" name="CasellaDiTesto 1"/>
          <p:cNvSpPr txBox="1"/>
          <p:nvPr/>
        </p:nvSpPr>
        <p:spPr>
          <a:xfrm>
            <a:off x="3571875" y="0"/>
            <a:ext cx="5572125" cy="6863417"/>
          </a:xfrm>
          <a:prstGeom prst="rect">
            <a:avLst/>
          </a:prstGeom>
          <a:noFill/>
        </p:spPr>
        <p:txBody>
          <a:bodyPr wrap="square" rtlCol="0">
            <a:spAutoFit/>
          </a:bodyPr>
          <a:lstStyle/>
          <a:p>
            <a:r>
              <a:rPr lang="it-IT" sz="2000" b="1" dirty="0" smtClean="0">
                <a:solidFill>
                  <a:srgbClr val="FF0000"/>
                </a:solidFill>
                <a:latin typeface="Times New Roman" pitchFamily="18" charset="0"/>
                <a:cs typeface="Times New Roman" pitchFamily="18" charset="0"/>
              </a:rPr>
              <a:t>I bronzetti sardi non sono oggetti d’arte, ma espressione simbolica di uso rituale: per questo possono essere usati come testimonianza iconografica per un tentativo di ricostruzione storica. Che ci rimanda una società in cui la donne sicuramente </a:t>
            </a:r>
            <a:r>
              <a:rPr lang="it-IT" sz="2000" b="1" dirty="0" err="1" smtClean="0">
                <a:solidFill>
                  <a:srgbClr val="FF0000"/>
                </a:solidFill>
                <a:latin typeface="Times New Roman" pitchFamily="18" charset="0"/>
                <a:cs typeface="Times New Roman" pitchFamily="18" charset="0"/>
              </a:rPr>
              <a:t>svoklgeva</a:t>
            </a:r>
            <a:r>
              <a:rPr lang="it-IT" sz="2000" b="1" dirty="0" smtClean="0">
                <a:solidFill>
                  <a:srgbClr val="FF0000"/>
                </a:solidFill>
                <a:latin typeface="Times New Roman" pitchFamily="18" charset="0"/>
                <a:cs typeface="Times New Roman" pitchFamily="18" charset="0"/>
              </a:rPr>
              <a:t> un ruolo di grande importanza. </a:t>
            </a:r>
          </a:p>
          <a:p>
            <a:r>
              <a:rPr lang="it-IT" sz="2000" b="1" dirty="0" smtClean="0">
                <a:solidFill>
                  <a:srgbClr val="FF0000"/>
                </a:solidFill>
                <a:latin typeface="Times New Roman" pitchFamily="18" charset="0"/>
                <a:cs typeface="Times New Roman" pitchFamily="18" charset="0"/>
              </a:rPr>
              <a:t>Allo stato attuale delle conoscenze, le società </a:t>
            </a:r>
            <a:r>
              <a:rPr lang="it-IT" sz="2000" b="1" dirty="0" err="1" smtClean="0">
                <a:solidFill>
                  <a:srgbClr val="FF0000"/>
                </a:solidFill>
                <a:latin typeface="Times New Roman" pitchFamily="18" charset="0"/>
                <a:cs typeface="Times New Roman" pitchFamily="18" charset="0"/>
              </a:rPr>
              <a:t>matrifocali</a:t>
            </a:r>
            <a:r>
              <a:rPr lang="it-IT" sz="2000" b="1" dirty="0" smtClean="0">
                <a:solidFill>
                  <a:srgbClr val="FF0000"/>
                </a:solidFill>
                <a:latin typeface="Times New Roman" pitchFamily="18" charset="0"/>
                <a:cs typeface="Times New Roman" pitchFamily="18" charset="0"/>
              </a:rPr>
              <a:t> sono in gran parte  guerriere, come l’antica cultura degli </a:t>
            </a:r>
            <a:r>
              <a:rPr lang="it-IT" sz="2000" b="1" dirty="0" err="1" smtClean="0">
                <a:solidFill>
                  <a:srgbClr val="FF0000"/>
                </a:solidFill>
                <a:latin typeface="Times New Roman" pitchFamily="18" charset="0"/>
                <a:cs typeface="Times New Roman" pitchFamily="18" charset="0"/>
              </a:rPr>
              <a:t>Shardana</a:t>
            </a:r>
            <a:r>
              <a:rPr lang="it-IT" sz="2000" b="1" dirty="0" smtClean="0">
                <a:solidFill>
                  <a:srgbClr val="FF0000"/>
                </a:solidFill>
                <a:latin typeface="Times New Roman" pitchFamily="18" charset="0"/>
                <a:cs typeface="Times New Roman" pitchFamily="18" charset="0"/>
              </a:rPr>
              <a:t>.  Si tratta di sistemi in cui non è documentata la presenza di un’aristocrazia di casta, in cui non esistono prove dell’esistenza della proprietà privata, in cui la Terra è divinizzata ed è sfruttata collettivamente. In gran parte dei casi, sono sistemi economici basati sul semi nomadismo almeno di una parte della popolazione: in questo caso, quella maschile, che si muove per seguire le pecore e lascia le donne a casa, a gestire la comunità e ad amministrare il rapporto col sacro. Quando vanno in guerra, gli uomini vestono i simboli della Dea (le corna). </a:t>
            </a:r>
            <a:endParaRPr lang="it-IT" sz="2000" b="1" dirty="0">
              <a:solidFill>
                <a:srgbClr val="FF0000"/>
              </a:solidFill>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8" y="-36981"/>
            <a:ext cx="3540077" cy="6875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0271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2" name="CasellaDiTesto 1"/>
          <p:cNvSpPr txBox="1"/>
          <p:nvPr/>
        </p:nvSpPr>
        <p:spPr>
          <a:xfrm>
            <a:off x="2464873" y="0"/>
            <a:ext cx="6679127" cy="3170099"/>
          </a:xfrm>
          <a:prstGeom prst="rect">
            <a:avLst/>
          </a:prstGeom>
          <a:noFill/>
        </p:spPr>
        <p:txBody>
          <a:bodyPr wrap="square" rtlCol="0">
            <a:spAutoFit/>
          </a:bodyPr>
          <a:lstStyle/>
          <a:p>
            <a:r>
              <a:rPr lang="it-IT" b="1" dirty="0" err="1" smtClean="0">
                <a:solidFill>
                  <a:srgbClr val="FF0000"/>
                </a:solidFill>
                <a:latin typeface="Times New Roman" pitchFamily="18" charset="0"/>
                <a:cs typeface="Times New Roman" pitchFamily="18" charset="0"/>
              </a:rPr>
              <a:t>Apollonide</a:t>
            </a:r>
            <a:r>
              <a:rPr lang="it-IT" b="1" dirty="0" smtClean="0">
                <a:solidFill>
                  <a:srgbClr val="FF0000"/>
                </a:solidFill>
                <a:latin typeface="Times New Roman" pitchFamily="18" charset="0"/>
                <a:cs typeface="Times New Roman" pitchFamily="18" charset="0"/>
              </a:rPr>
              <a:t> riferisce che nella </a:t>
            </a:r>
            <a:r>
              <a:rPr lang="it-IT" b="1" dirty="0" err="1" smtClean="0">
                <a:solidFill>
                  <a:srgbClr val="FF0000"/>
                </a:solidFill>
                <a:latin typeface="Times New Roman" pitchFamily="18" charset="0"/>
                <a:cs typeface="Times New Roman" pitchFamily="18" charset="0"/>
              </a:rPr>
              <a:t>Scizia</a:t>
            </a:r>
            <a:r>
              <a:rPr lang="it-IT" b="1" dirty="0" smtClean="0">
                <a:solidFill>
                  <a:srgbClr val="FF0000"/>
                </a:solidFill>
                <a:latin typeface="Times New Roman" pitchFamily="18" charset="0"/>
                <a:cs typeface="Times New Roman" pitchFamily="18" charset="0"/>
              </a:rPr>
              <a:t> (abitata dagli Sciti, di matrice celtica, </a:t>
            </a:r>
            <a:r>
              <a:rPr lang="it-IT" b="1" dirty="0" err="1" smtClean="0">
                <a:solidFill>
                  <a:srgbClr val="FF0000"/>
                </a:solidFill>
                <a:latin typeface="Times New Roman" pitchFamily="18" charset="0"/>
                <a:cs typeface="Times New Roman" pitchFamily="18" charset="0"/>
              </a:rPr>
              <a:t>matrifocali</a:t>
            </a:r>
            <a:r>
              <a:rPr lang="it-IT" b="1" dirty="0" smtClean="0">
                <a:solidFill>
                  <a:srgbClr val="FF0000"/>
                </a:solidFill>
                <a:latin typeface="Times New Roman" pitchFamily="18" charset="0"/>
                <a:cs typeface="Times New Roman" pitchFamily="18" charset="0"/>
              </a:rPr>
              <a:t>, con gli elmi cornuti, i dolmen e i menhir….) nascono donne che sono chiamate </a:t>
            </a:r>
            <a:r>
              <a:rPr lang="it-IT" b="1" i="1" dirty="0" err="1" smtClean="0">
                <a:solidFill>
                  <a:srgbClr val="FF0000"/>
                </a:solidFill>
                <a:latin typeface="Times New Roman" pitchFamily="18" charset="0"/>
                <a:cs typeface="Times New Roman" pitchFamily="18" charset="0"/>
              </a:rPr>
              <a:t>bithiae</a:t>
            </a:r>
            <a:r>
              <a:rPr lang="it-IT" b="1" dirty="0" smtClean="0">
                <a:solidFill>
                  <a:srgbClr val="FF0000"/>
                </a:solidFill>
                <a:latin typeface="Times New Roman" pitchFamily="18" charset="0"/>
                <a:cs typeface="Times New Roman" pitchFamily="18" charset="0"/>
              </a:rPr>
              <a:t>: hanno doppie pupille negli occhi e privano della vista colui che per caso abbiamo guardato irate. Esse esistono anche in Sardegna.  La presenza di Sibille (sacerdotesse che predicono il futuro in grotte) è documentata: fra Nuoro e Loculi esiste una cima chiamata </a:t>
            </a:r>
            <a:r>
              <a:rPr lang="it-IT" b="1" i="1" dirty="0" smtClean="0">
                <a:solidFill>
                  <a:srgbClr val="FF0000"/>
                </a:solidFill>
                <a:latin typeface="Times New Roman" pitchFamily="18" charset="0"/>
                <a:cs typeface="Times New Roman" pitchFamily="18" charset="0"/>
              </a:rPr>
              <a:t>Punta Sibilla</a:t>
            </a:r>
            <a:r>
              <a:rPr lang="it-IT" b="1" dirty="0" smtClean="0">
                <a:solidFill>
                  <a:srgbClr val="FF0000"/>
                </a:solidFill>
                <a:latin typeface="Times New Roman" pitchFamily="18" charset="0"/>
                <a:cs typeface="Times New Roman" pitchFamily="18" charset="0"/>
              </a:rPr>
              <a:t>, vicino al </a:t>
            </a:r>
            <a:r>
              <a:rPr lang="it-IT" b="1" i="1" dirty="0" err="1" smtClean="0">
                <a:solidFill>
                  <a:srgbClr val="FF0000"/>
                </a:solidFill>
                <a:latin typeface="Times New Roman" pitchFamily="18" charset="0"/>
                <a:cs typeface="Times New Roman" pitchFamily="18" charset="0"/>
              </a:rPr>
              <a:t>Mont’’e</a:t>
            </a:r>
            <a:r>
              <a:rPr lang="it-IT" b="1" i="1" dirty="0" smtClean="0">
                <a:solidFill>
                  <a:srgbClr val="FF0000"/>
                </a:solidFill>
                <a:latin typeface="Times New Roman" pitchFamily="18" charset="0"/>
                <a:cs typeface="Times New Roman" pitchFamily="18" charset="0"/>
              </a:rPr>
              <a:t> Luna Vera</a:t>
            </a:r>
            <a:r>
              <a:rPr lang="it-IT" b="1" dirty="0" smtClean="0">
                <a:solidFill>
                  <a:srgbClr val="FF0000"/>
                </a:solidFill>
                <a:latin typeface="Times New Roman" pitchFamily="18" charset="0"/>
                <a:cs typeface="Times New Roman" pitchFamily="18" charset="0"/>
              </a:rPr>
              <a:t>. Nella grotta del Carmelo di Ozieri (sopra la chiesa…) la tradizione popolare fa abitare </a:t>
            </a:r>
            <a:r>
              <a:rPr lang="it-IT" b="1" i="1" dirty="0" smtClean="0">
                <a:solidFill>
                  <a:srgbClr val="FF0000"/>
                </a:solidFill>
                <a:latin typeface="Times New Roman" pitchFamily="18" charset="0"/>
                <a:cs typeface="Times New Roman" pitchFamily="18" charset="0"/>
              </a:rPr>
              <a:t>Sa </a:t>
            </a:r>
            <a:r>
              <a:rPr lang="it-IT" sz="2000" b="1" i="1" dirty="0" smtClean="0">
                <a:solidFill>
                  <a:srgbClr val="FF0000"/>
                </a:solidFill>
                <a:latin typeface="Times New Roman" pitchFamily="18" charset="0"/>
                <a:cs typeface="Times New Roman" pitchFamily="18" charset="0"/>
              </a:rPr>
              <a:t>Sabia Sibilla</a:t>
            </a:r>
            <a:r>
              <a:rPr lang="it-IT" sz="2000" b="1" dirty="0" smtClean="0">
                <a:solidFill>
                  <a:srgbClr val="FF0000"/>
                </a:solidFill>
                <a:latin typeface="Times New Roman" pitchFamily="18" charset="0"/>
                <a:cs typeface="Times New Roman" pitchFamily="18" charset="0"/>
              </a:rPr>
              <a:t>, </a:t>
            </a:r>
            <a:r>
              <a:rPr lang="it-IT" b="1" dirty="0" smtClean="0">
                <a:solidFill>
                  <a:srgbClr val="FF0000"/>
                </a:solidFill>
                <a:latin typeface="Times New Roman" pitchFamily="18" charset="0"/>
                <a:cs typeface="Times New Roman" pitchFamily="18" charset="0"/>
              </a:rPr>
              <a:t>che prediceva il futuro. Là furono rinvenute evidenze del culto alla Dea. Oggi le grotte sono di San Michele…</a:t>
            </a:r>
            <a:endParaRPr lang="it-IT" b="1" dirty="0">
              <a:solidFill>
                <a:srgbClr val="FF0000"/>
              </a:solidFill>
              <a:latin typeface="Times New Roman" pitchFamily="18" charset="0"/>
              <a:cs typeface="Times New Roman" pitchFamily="18" charset="0"/>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2" y="0"/>
            <a:ext cx="2454731" cy="683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168" y="3219137"/>
            <a:ext cx="5715000"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4597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8" y="-1"/>
            <a:ext cx="7256630" cy="683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7279348" y="0"/>
            <a:ext cx="1893059" cy="6186309"/>
          </a:xfrm>
          <a:prstGeom prst="rect">
            <a:avLst/>
          </a:prstGeom>
          <a:noFill/>
        </p:spPr>
        <p:txBody>
          <a:bodyPr wrap="square" rtlCol="0">
            <a:spAutoFit/>
          </a:bodyPr>
          <a:lstStyle/>
          <a:p>
            <a:r>
              <a:rPr lang="it-IT" sz="2200" b="1" dirty="0" smtClean="0">
                <a:solidFill>
                  <a:srgbClr val="FF0000"/>
                </a:solidFill>
                <a:latin typeface="Times New Roman" pitchFamily="18" charset="0"/>
                <a:cs typeface="Times New Roman" pitchFamily="18" charset="0"/>
              </a:rPr>
              <a:t>Al contrario di oggi, in cui maternità e condizione sociale si eludono a vicenda, il gesto di potere e l’atteggiamento della donna della scultura dimostra che in quelle antiche società erano le madri a comandare. </a:t>
            </a:r>
            <a:endParaRPr lang="it-IT" sz="2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49654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2" name="CasellaDiTesto 1"/>
          <p:cNvSpPr txBox="1"/>
          <p:nvPr/>
        </p:nvSpPr>
        <p:spPr>
          <a:xfrm>
            <a:off x="-1" y="6315417"/>
            <a:ext cx="8811047" cy="523220"/>
          </a:xfrm>
          <a:prstGeom prst="rect">
            <a:avLst/>
          </a:prstGeom>
          <a:noFill/>
        </p:spPr>
        <p:txBody>
          <a:bodyPr wrap="square" rtlCol="0">
            <a:spAutoFit/>
          </a:bodyPr>
          <a:lstStyle/>
          <a:p>
            <a:r>
              <a:rPr lang="it-IT" sz="2800" b="1" dirty="0" smtClean="0">
                <a:solidFill>
                  <a:srgbClr val="FF0000"/>
                </a:solidFill>
                <a:latin typeface="Times New Roman" pitchFamily="18" charset="0"/>
                <a:cs typeface="Times New Roman" pitchFamily="18" charset="0"/>
              </a:rPr>
              <a:t>La Venere di Macomer, una delle più antiche. </a:t>
            </a:r>
            <a:endParaRPr lang="it-IT" sz="2800" b="1" dirty="0">
              <a:solidFill>
                <a:srgbClr val="FF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667" y="0"/>
            <a:ext cx="8502209" cy="638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30669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2" name="CasellaDiTesto 1"/>
          <p:cNvSpPr txBox="1"/>
          <p:nvPr/>
        </p:nvSpPr>
        <p:spPr>
          <a:xfrm>
            <a:off x="4616080" y="0"/>
            <a:ext cx="4527920" cy="6863417"/>
          </a:xfrm>
          <a:prstGeom prst="rect">
            <a:avLst/>
          </a:prstGeom>
          <a:noFill/>
        </p:spPr>
        <p:txBody>
          <a:bodyPr wrap="square" rtlCol="0">
            <a:spAutoFit/>
          </a:bodyPr>
          <a:lstStyle/>
          <a:p>
            <a:r>
              <a:rPr lang="it-IT" sz="2200" b="1" dirty="0" smtClean="0">
                <a:solidFill>
                  <a:srgbClr val="FF0000"/>
                </a:solidFill>
                <a:latin typeface="Times New Roman" pitchFamily="18" charset="0"/>
                <a:cs typeface="Times New Roman" pitchFamily="18" charset="0"/>
              </a:rPr>
              <a:t>Era la Dea e, in seconda battuta, la donna che riceveva i defunti e li accompagnava nell’aldilà, svolgendo tutti i riti funebri. L’immagine della donna che porta in braccio il figlio adulto, ma piccolo, sproporzionato rispetto a lei (dovrebbe essere più alto) è un particolare tipo di pietà che indica la subordinazione dell’elemento maschile rispetto a quello femminile. Lo ritroviamo in tutte le culture </a:t>
            </a:r>
            <a:r>
              <a:rPr lang="it-IT" sz="2200" b="1" dirty="0" err="1" smtClean="0">
                <a:solidFill>
                  <a:srgbClr val="FF0000"/>
                </a:solidFill>
                <a:latin typeface="Times New Roman" pitchFamily="18" charset="0"/>
                <a:cs typeface="Times New Roman" pitchFamily="18" charset="0"/>
              </a:rPr>
              <a:t>matrifocali</a:t>
            </a:r>
            <a:r>
              <a:rPr lang="it-IT" sz="2200" b="1" dirty="0" smtClean="0">
                <a:solidFill>
                  <a:srgbClr val="FF0000"/>
                </a:solidFill>
                <a:latin typeface="Times New Roman" pitchFamily="18" charset="0"/>
                <a:cs typeface="Times New Roman" pitchFamily="18" charset="0"/>
              </a:rPr>
              <a:t>, ed è una rappresentazione diffusa in ambito popolare almeno fino al 1400.   </a:t>
            </a:r>
          </a:p>
          <a:p>
            <a:r>
              <a:rPr lang="it-IT" sz="2200" b="1" dirty="0" smtClean="0">
                <a:solidFill>
                  <a:srgbClr val="FF0000"/>
                </a:solidFill>
                <a:latin typeface="Times New Roman" pitchFamily="18" charset="0"/>
                <a:cs typeface="Times New Roman" pitchFamily="18" charset="0"/>
              </a:rPr>
              <a:t>In Valle Imagna (</a:t>
            </a:r>
            <a:r>
              <a:rPr lang="it-IT" sz="2200" b="1" dirty="0" err="1" smtClean="0">
                <a:solidFill>
                  <a:srgbClr val="FF0000"/>
                </a:solidFill>
                <a:latin typeface="Times New Roman" pitchFamily="18" charset="0"/>
                <a:cs typeface="Times New Roman" pitchFamily="18" charset="0"/>
              </a:rPr>
              <a:t>Bg</a:t>
            </a:r>
            <a:r>
              <a:rPr lang="it-IT" sz="2200" b="1" dirty="0" smtClean="0">
                <a:solidFill>
                  <a:srgbClr val="FF0000"/>
                </a:solidFill>
                <a:latin typeface="Times New Roman" pitchFamily="18" charset="0"/>
                <a:cs typeface="Times New Roman" pitchFamily="18" charset="0"/>
              </a:rPr>
              <a:t>) si ritrova nella </a:t>
            </a:r>
            <a:r>
              <a:rPr lang="it-IT" sz="2200" b="1" dirty="0" err="1" smtClean="0">
                <a:solidFill>
                  <a:srgbClr val="FF0000"/>
                </a:solidFill>
                <a:latin typeface="Times New Roman" pitchFamily="18" charset="0"/>
                <a:cs typeface="Times New Roman" pitchFamily="18" charset="0"/>
              </a:rPr>
              <a:t>Cornabusa</a:t>
            </a:r>
            <a:r>
              <a:rPr lang="it-IT" sz="2200" b="1" dirty="0" smtClean="0">
                <a:solidFill>
                  <a:srgbClr val="FF0000"/>
                </a:solidFill>
                <a:latin typeface="Times New Roman" pitchFamily="18" charset="0"/>
                <a:cs typeface="Times New Roman" pitchFamily="18" charset="0"/>
              </a:rPr>
              <a:t>, santuario in caverna con fonte sacra accanto alla Grotta dei Polacchi, luogo di sepolture preistorico e di sacralità materna.  </a:t>
            </a:r>
            <a:endParaRPr lang="it-IT" sz="2200" b="1" dirty="0">
              <a:solidFill>
                <a:srgbClr val="FF0000"/>
              </a:solidFill>
              <a:latin typeface="Times New Roman" pitchFamily="18" charset="0"/>
              <a:cs typeface="Times New Roman" pitchFamily="18" charset="0"/>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16080" cy="683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4443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928"/>
            <a:ext cx="4595186" cy="6875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92335"/>
            <a:ext cx="4499992" cy="697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87443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844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2" name="CasellaDiTesto 1"/>
          <p:cNvSpPr txBox="1"/>
          <p:nvPr/>
        </p:nvSpPr>
        <p:spPr>
          <a:xfrm>
            <a:off x="0" y="2060848"/>
            <a:ext cx="9108504" cy="2215991"/>
          </a:xfrm>
          <a:prstGeom prst="rect">
            <a:avLst/>
          </a:prstGeom>
          <a:noFill/>
        </p:spPr>
        <p:txBody>
          <a:bodyPr wrap="square" rtlCol="0">
            <a:spAutoFit/>
          </a:bodyPr>
          <a:lstStyle/>
          <a:p>
            <a:pPr algn="ctr"/>
            <a:r>
              <a:rPr lang="it-IT" sz="13800" b="1" dirty="0" smtClean="0">
                <a:solidFill>
                  <a:srgbClr val="FF0000"/>
                </a:solidFill>
                <a:latin typeface="Times New Roman" pitchFamily="18" charset="0"/>
                <a:cs typeface="Times New Roman" pitchFamily="18" charset="0"/>
              </a:rPr>
              <a:t>GRAZIE</a:t>
            </a:r>
            <a:endParaRPr lang="it-IT" sz="13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32350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2" name="CasellaDiTesto 1"/>
          <p:cNvSpPr txBox="1"/>
          <p:nvPr/>
        </p:nvSpPr>
        <p:spPr>
          <a:xfrm>
            <a:off x="5985012" y="0"/>
            <a:ext cx="3158988" cy="6740307"/>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Quando furono rinvenute, gli archeologi le definirono «tozze e sgraziate che sembravano rospi», e parlarono di </a:t>
            </a:r>
            <a:r>
              <a:rPr lang="it-IT" sz="2400" b="1" dirty="0" err="1" smtClean="0">
                <a:solidFill>
                  <a:srgbClr val="FF0000"/>
                </a:solidFill>
                <a:latin typeface="Times New Roman" pitchFamily="18" charset="0"/>
                <a:cs typeface="Times New Roman" pitchFamily="18" charset="0"/>
              </a:rPr>
              <a:t>ottentottismo</a:t>
            </a:r>
            <a:r>
              <a:rPr lang="it-IT" sz="2400" b="1" dirty="0" smtClean="0">
                <a:solidFill>
                  <a:srgbClr val="FF0000"/>
                </a:solidFill>
                <a:latin typeface="Times New Roman" pitchFamily="18" charset="0"/>
                <a:cs typeface="Times New Roman" pitchFamily="18" charset="0"/>
              </a:rPr>
              <a:t>. In realtà i nostri antenati erano sì negroidi, ma magri, e queste sculture sono un’immagine astratta e simbolica delle capacità riproduttive della Gran Madre che </a:t>
            </a:r>
          </a:p>
          <a:p>
            <a:r>
              <a:rPr lang="it-IT" sz="2400" b="1" dirty="0" smtClean="0">
                <a:solidFill>
                  <a:srgbClr val="FF0000"/>
                </a:solidFill>
                <a:latin typeface="Times New Roman" pitchFamily="18" charset="0"/>
                <a:cs typeface="Times New Roman" pitchFamily="18" charset="0"/>
              </a:rPr>
              <a:t>dà la vita: perché </a:t>
            </a:r>
          </a:p>
          <a:p>
            <a:r>
              <a:rPr lang="it-IT" sz="2400" b="1" dirty="0" smtClean="0">
                <a:solidFill>
                  <a:srgbClr val="FF0000"/>
                </a:solidFill>
                <a:latin typeface="Times New Roman" pitchFamily="18" charset="0"/>
                <a:cs typeface="Times New Roman" pitchFamily="18" charset="0"/>
              </a:rPr>
              <a:t>la Dea è incinta.   </a:t>
            </a:r>
            <a:endParaRPr lang="it-IT" sz="2400" b="1" dirty="0">
              <a:solidFill>
                <a:srgbClr val="FF0000"/>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63692"/>
            <a:ext cx="6165540" cy="692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683567" y="6290874"/>
            <a:ext cx="3600401" cy="369332"/>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Venere di Savignano (</a:t>
            </a:r>
            <a:r>
              <a:rPr lang="it-IT" b="1" dirty="0" err="1" smtClean="0">
                <a:solidFill>
                  <a:srgbClr val="FF0000"/>
                </a:solidFill>
                <a:latin typeface="Times New Roman" pitchFamily="18" charset="0"/>
                <a:cs typeface="Times New Roman" pitchFamily="18" charset="0"/>
              </a:rPr>
              <a:t>Mo</a:t>
            </a:r>
            <a:r>
              <a:rPr lang="it-IT" b="1" dirty="0" smtClean="0">
                <a:solidFill>
                  <a:srgbClr val="FF0000"/>
                </a:solidFill>
                <a:latin typeface="Times New Roman" pitchFamily="18" charset="0"/>
                <a:cs typeface="Times New Roman" pitchFamily="18" charset="0"/>
              </a:rPr>
              <a:t>)</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1978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7" y="-171400"/>
            <a:ext cx="9141160" cy="6082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8449" y="5915307"/>
            <a:ext cx="9141159" cy="923330"/>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A Macomer esistono sei </a:t>
            </a:r>
            <a:r>
              <a:rPr lang="it-IT" b="1" i="1" dirty="0" smtClean="0">
                <a:solidFill>
                  <a:srgbClr val="FF0000"/>
                </a:solidFill>
                <a:latin typeface="Times New Roman" pitchFamily="18" charset="0"/>
                <a:cs typeface="Times New Roman" pitchFamily="18" charset="0"/>
              </a:rPr>
              <a:t>betili</a:t>
            </a:r>
            <a:r>
              <a:rPr lang="it-IT" b="1" dirty="0" smtClean="0">
                <a:solidFill>
                  <a:srgbClr val="FF0000"/>
                </a:solidFill>
                <a:latin typeface="Times New Roman" pitchFamily="18" charset="0"/>
                <a:cs typeface="Times New Roman" pitchFamily="18" charset="0"/>
              </a:rPr>
              <a:t> (</a:t>
            </a:r>
            <a:r>
              <a:rPr lang="it-IT" b="1" dirty="0" err="1" smtClean="0">
                <a:solidFill>
                  <a:srgbClr val="FF0000"/>
                </a:solidFill>
                <a:latin typeface="Times New Roman" pitchFamily="18" charset="0"/>
                <a:cs typeface="Times New Roman" pitchFamily="18" charset="0"/>
              </a:rPr>
              <a:t>menhirs</a:t>
            </a:r>
            <a:r>
              <a:rPr lang="it-IT" b="1" dirty="0" smtClean="0">
                <a:solidFill>
                  <a:srgbClr val="FF0000"/>
                </a:solidFill>
                <a:latin typeface="Times New Roman" pitchFamily="18" charset="0"/>
                <a:cs typeface="Times New Roman" pitchFamily="18" charset="0"/>
              </a:rPr>
              <a:t>),  tre coppie di pietre: tre maschi e tre femmine. Perché la religione della Dea è innanzi tutto celebrazione della forza riproduttiva in </a:t>
            </a:r>
          </a:p>
          <a:p>
            <a:r>
              <a:rPr lang="it-IT" b="1" dirty="0" smtClean="0">
                <a:solidFill>
                  <a:srgbClr val="FF0000"/>
                </a:solidFill>
                <a:latin typeface="Times New Roman" pitchFamily="18" charset="0"/>
                <a:cs typeface="Times New Roman" pitchFamily="18" charset="0"/>
              </a:rPr>
              <a:t>cui la femmina è predominante ma anche il maschio è necessario come fecondatore. </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29417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67263"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4767666" y="0"/>
            <a:ext cx="4376334" cy="6001643"/>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Le divinità «cicciottelle» sono un’astrazione simbolica che vuole rappresentare le capacità riproduttive  essenziali per la continuità della vita in tempi in cui soltanto il 20% dei nati raggiungeva l’età adulta, e molte donne morivano di parto.  In realtà sono tutt’altro che rozze: basti notare la raffinatezza dell’acconciatura a </a:t>
            </a:r>
            <a:r>
              <a:rPr lang="it-IT" sz="2400" b="1" i="1" dirty="0" err="1" smtClean="0">
                <a:solidFill>
                  <a:srgbClr val="FF0000"/>
                </a:solidFill>
                <a:latin typeface="Times New Roman" pitchFamily="18" charset="0"/>
                <a:cs typeface="Times New Roman" pitchFamily="18" charset="0"/>
              </a:rPr>
              <a:t>polos</a:t>
            </a:r>
            <a:r>
              <a:rPr lang="it-IT" sz="2400" b="1" dirty="0" smtClean="0">
                <a:solidFill>
                  <a:srgbClr val="FF0000"/>
                </a:solidFill>
                <a:latin typeface="Times New Roman" pitchFamily="18" charset="0"/>
                <a:cs typeface="Times New Roman" pitchFamily="18" charset="0"/>
              </a:rPr>
              <a:t> e alcune interpretazioni archeologiche, che vorrebbero i loro visi coperti da maschere (abitudine connessa con ritualità magico-sciamaniche).  </a:t>
            </a:r>
            <a:endParaRPr lang="it-IT" sz="2400" b="1" dirty="0">
              <a:solidFill>
                <a:srgbClr val="FF0000"/>
              </a:solidFill>
              <a:latin typeface="Times New Roman" pitchFamily="18" charset="0"/>
              <a:cs typeface="Times New Roman" pitchFamily="18" charset="0"/>
            </a:endParaRPr>
          </a:p>
        </p:txBody>
      </p:sp>
      <p:sp>
        <p:nvSpPr>
          <p:cNvPr id="4" name="CasellaDiTesto 3"/>
          <p:cNvSpPr txBox="1"/>
          <p:nvPr/>
        </p:nvSpPr>
        <p:spPr>
          <a:xfrm>
            <a:off x="4767666" y="6464855"/>
            <a:ext cx="2845651" cy="369332"/>
          </a:xfrm>
          <a:prstGeom prst="rect">
            <a:avLst/>
          </a:prstGeom>
          <a:noFill/>
        </p:spPr>
        <p:txBody>
          <a:bodyPr wrap="none" rtlCol="0">
            <a:spAutoFit/>
          </a:bodyPr>
          <a:lstStyle/>
          <a:p>
            <a:r>
              <a:rPr lang="it-IT" b="1" dirty="0" err="1">
                <a:solidFill>
                  <a:srgbClr val="FF0000"/>
                </a:solidFill>
                <a:latin typeface="Times New Roman" pitchFamily="18" charset="0"/>
                <a:cs typeface="Times New Roman" pitchFamily="18" charset="0"/>
              </a:rPr>
              <a:t>Cuccuru</a:t>
            </a:r>
            <a:r>
              <a:rPr lang="it-IT" b="1" dirty="0">
                <a:solidFill>
                  <a:srgbClr val="FF0000"/>
                </a:solidFill>
                <a:latin typeface="Times New Roman" pitchFamily="18" charset="0"/>
                <a:cs typeface="Times New Roman" pitchFamily="18" charset="0"/>
              </a:rPr>
              <a:t> </a:t>
            </a:r>
            <a:r>
              <a:rPr lang="it-IT" b="1" dirty="0" err="1">
                <a:solidFill>
                  <a:srgbClr val="FF0000"/>
                </a:solidFill>
                <a:latin typeface="Times New Roman" pitchFamily="18" charset="0"/>
                <a:cs typeface="Times New Roman" pitchFamily="18" charset="0"/>
              </a:rPr>
              <a:t>is</a:t>
            </a:r>
            <a:r>
              <a:rPr lang="it-IT" b="1" dirty="0">
                <a:solidFill>
                  <a:srgbClr val="FF0000"/>
                </a:solidFill>
                <a:latin typeface="Times New Roman" pitchFamily="18" charset="0"/>
                <a:cs typeface="Times New Roman" pitchFamily="18" charset="0"/>
              </a:rPr>
              <a:t> </a:t>
            </a:r>
            <a:r>
              <a:rPr lang="it-IT" b="1" dirty="0" err="1" smtClean="0">
                <a:solidFill>
                  <a:srgbClr val="FF0000"/>
                </a:solidFill>
                <a:latin typeface="Times New Roman" pitchFamily="18" charset="0"/>
                <a:cs typeface="Times New Roman" pitchFamily="18" charset="0"/>
              </a:rPr>
              <a:t>arrius</a:t>
            </a:r>
            <a:r>
              <a:rPr lang="it-IT" b="1" dirty="0" smtClean="0">
                <a:solidFill>
                  <a:srgbClr val="FF0000"/>
                </a:solidFill>
                <a:latin typeface="Times New Roman" pitchFamily="18" charset="0"/>
                <a:cs typeface="Times New Roman" pitchFamily="18" charset="0"/>
              </a:rPr>
              <a:t> (Cabras)</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43092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3" name="CasellaDiTesto 2"/>
          <p:cNvSpPr txBox="1"/>
          <p:nvPr/>
        </p:nvSpPr>
        <p:spPr>
          <a:xfrm>
            <a:off x="4460380" y="0"/>
            <a:ext cx="4683620" cy="6001643"/>
          </a:xfrm>
          <a:prstGeom prst="rect">
            <a:avLst/>
          </a:prstGeom>
          <a:noFill/>
        </p:spPr>
        <p:txBody>
          <a:bodyPr wrap="square" rtlCol="0">
            <a:spAutoFit/>
          </a:bodyPr>
          <a:lstStyle/>
          <a:p>
            <a:r>
              <a:rPr lang="it-IT" sz="2400" b="1" dirty="0">
                <a:solidFill>
                  <a:srgbClr val="FF0000"/>
                </a:solidFill>
                <a:latin typeface="Times New Roman" pitchFamily="18" charset="0"/>
                <a:cs typeface="Times New Roman" pitchFamily="18" charset="0"/>
              </a:rPr>
              <a:t>Il pozzo sacro di </a:t>
            </a:r>
            <a:r>
              <a:rPr lang="it-IT" sz="2400" b="1" dirty="0" err="1">
                <a:solidFill>
                  <a:srgbClr val="FF0000"/>
                </a:solidFill>
                <a:latin typeface="Times New Roman" pitchFamily="18" charset="0"/>
                <a:cs typeface="Times New Roman" pitchFamily="18" charset="0"/>
              </a:rPr>
              <a:t>Cuccuru</a:t>
            </a:r>
            <a:r>
              <a:rPr lang="it-IT" sz="2400" b="1" dirty="0">
                <a:solidFill>
                  <a:srgbClr val="FF0000"/>
                </a:solidFill>
                <a:latin typeface="Times New Roman" pitchFamily="18" charset="0"/>
                <a:cs typeface="Times New Roman" pitchFamily="18" charset="0"/>
              </a:rPr>
              <a:t> </a:t>
            </a:r>
            <a:r>
              <a:rPr lang="it-IT" sz="2400" b="1" dirty="0" err="1">
                <a:solidFill>
                  <a:srgbClr val="FF0000"/>
                </a:solidFill>
                <a:latin typeface="Times New Roman" pitchFamily="18" charset="0"/>
                <a:cs typeface="Times New Roman" pitchFamily="18" charset="0"/>
              </a:rPr>
              <a:t>is</a:t>
            </a:r>
            <a:r>
              <a:rPr lang="it-IT" sz="2400" b="1" dirty="0">
                <a:solidFill>
                  <a:srgbClr val="FF0000"/>
                </a:solidFill>
                <a:latin typeface="Times New Roman" pitchFamily="18" charset="0"/>
                <a:cs typeface="Times New Roman" pitchFamily="18" charset="0"/>
              </a:rPr>
              <a:t> </a:t>
            </a:r>
            <a:r>
              <a:rPr lang="it-IT" sz="2400" b="1" dirty="0" err="1">
                <a:solidFill>
                  <a:srgbClr val="FF0000"/>
                </a:solidFill>
                <a:latin typeface="Times New Roman" pitchFamily="18" charset="0"/>
                <a:cs typeface="Times New Roman" pitchFamily="18" charset="0"/>
              </a:rPr>
              <a:t>arrius</a:t>
            </a:r>
            <a:r>
              <a:rPr lang="it-IT" sz="2400" b="1" dirty="0">
                <a:solidFill>
                  <a:srgbClr val="FF0000"/>
                </a:solidFill>
                <a:latin typeface="Times New Roman" pitchFamily="18" charset="0"/>
                <a:cs typeface="Times New Roman" pitchFamily="18" charset="0"/>
              </a:rPr>
              <a:t> si trova sull'isolotto del canale scolmatore di Cabras, </a:t>
            </a:r>
            <a:r>
              <a:rPr lang="it-IT" sz="2400" b="1" dirty="0" smtClean="0">
                <a:solidFill>
                  <a:srgbClr val="FF0000"/>
                </a:solidFill>
                <a:latin typeface="Times New Roman" pitchFamily="18" charset="0"/>
                <a:cs typeface="Times New Roman" pitchFamily="18" charset="0"/>
              </a:rPr>
              <a:t>non </a:t>
            </a:r>
            <a:r>
              <a:rPr lang="it-IT" sz="2400" b="1" dirty="0">
                <a:solidFill>
                  <a:srgbClr val="FF0000"/>
                </a:solidFill>
                <a:latin typeface="Times New Roman" pitchFamily="18" charset="0"/>
                <a:cs typeface="Times New Roman" pitchFamily="18" charset="0"/>
              </a:rPr>
              <a:t>raggiungibile se non per </a:t>
            </a:r>
            <a:r>
              <a:rPr lang="it-IT" sz="2400" b="1" dirty="0" smtClean="0">
                <a:solidFill>
                  <a:srgbClr val="FF0000"/>
                </a:solidFill>
                <a:latin typeface="Times New Roman" pitchFamily="18" charset="0"/>
                <a:cs typeface="Times New Roman" pitchFamily="18" charset="0"/>
              </a:rPr>
              <a:t>via d’acqua. Fu </a:t>
            </a:r>
            <a:r>
              <a:rPr lang="it-IT" sz="2400" b="1" dirty="0">
                <a:solidFill>
                  <a:srgbClr val="FF0000"/>
                </a:solidFill>
                <a:latin typeface="Times New Roman" pitchFamily="18" charset="0"/>
                <a:cs typeface="Times New Roman" pitchFamily="18" charset="0"/>
              </a:rPr>
              <a:t>scavato nel 1979 durante l'edificazione dell'attuale canale scolmatore</a:t>
            </a:r>
            <a:r>
              <a:rPr lang="it-IT" sz="2400" b="1" dirty="0" smtClean="0">
                <a:solidFill>
                  <a:srgbClr val="FF0000"/>
                </a:solidFill>
                <a:latin typeface="Times New Roman" pitchFamily="18" charset="0"/>
                <a:cs typeface="Times New Roman" pitchFamily="18" charset="0"/>
              </a:rPr>
              <a:t>. Oltre </a:t>
            </a:r>
            <a:r>
              <a:rPr lang="it-IT" sz="2400" b="1" dirty="0">
                <a:solidFill>
                  <a:srgbClr val="FF0000"/>
                </a:solidFill>
                <a:latin typeface="Times New Roman" pitchFamily="18" charset="0"/>
                <a:cs typeface="Times New Roman" pitchFamily="18" charset="0"/>
              </a:rPr>
              <a:t>al pozzo sacro venne scoperta anche una presunta fonte sacra, un villaggio di carattere abitativo, e una grandissima necropoli di domus de </a:t>
            </a:r>
            <a:r>
              <a:rPr lang="it-IT" sz="2400" b="1" dirty="0" err="1">
                <a:solidFill>
                  <a:srgbClr val="FF0000"/>
                </a:solidFill>
                <a:latin typeface="Times New Roman" pitchFamily="18" charset="0"/>
                <a:cs typeface="Times New Roman" pitchFamily="18" charset="0"/>
              </a:rPr>
              <a:t>janas</a:t>
            </a:r>
            <a:r>
              <a:rPr lang="it-IT" sz="2400" b="1" dirty="0">
                <a:solidFill>
                  <a:srgbClr val="FF0000"/>
                </a:solidFill>
                <a:latin typeface="Times New Roman" pitchFamily="18" charset="0"/>
                <a:cs typeface="Times New Roman" pitchFamily="18" charset="0"/>
              </a:rPr>
              <a:t> a </a:t>
            </a:r>
            <a:r>
              <a:rPr lang="it-IT" sz="2400" b="1" dirty="0" smtClean="0">
                <a:solidFill>
                  <a:srgbClr val="FF0000"/>
                </a:solidFill>
                <a:latin typeface="Times New Roman" pitchFamily="18" charset="0"/>
                <a:cs typeface="Times New Roman" pitchFamily="18" charset="0"/>
              </a:rPr>
              <a:t>pozzetto. Dalla </a:t>
            </a:r>
            <a:r>
              <a:rPr lang="it-IT" sz="2400" b="1" dirty="0">
                <a:solidFill>
                  <a:srgbClr val="FF0000"/>
                </a:solidFill>
                <a:latin typeface="Times New Roman" pitchFamily="18" charset="0"/>
                <a:cs typeface="Times New Roman" pitchFamily="18" charset="0"/>
              </a:rPr>
              <a:t>necropoli furono recuperate decine di statuette di dea madre ora custodite, in parte, nel museo di Cabras</a:t>
            </a:r>
            <a:r>
              <a:rPr lang="it-IT" sz="2400" b="1" dirty="0" smtClean="0">
                <a:solidFill>
                  <a:srgbClr val="FF0000"/>
                </a:solidFill>
                <a:latin typeface="Times New Roman" pitchFamily="18" charset="0"/>
                <a:cs typeface="Times New Roman" pitchFamily="18" charset="0"/>
              </a:rPr>
              <a:t>.  </a:t>
            </a:r>
            <a:endParaRPr lang="it-IT" sz="2400" b="1" dirty="0">
              <a:solidFill>
                <a:srgbClr val="FF0000"/>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16" y="4591802"/>
            <a:ext cx="4532396" cy="2266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460381" cy="460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564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182" y="580526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55168" y="6500083"/>
            <a:ext cx="917239"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3" name="CasellaDiTesto 2"/>
          <p:cNvSpPr txBox="1"/>
          <p:nvPr/>
        </p:nvSpPr>
        <p:spPr>
          <a:xfrm>
            <a:off x="43274" y="5638308"/>
            <a:ext cx="9129133" cy="1200329"/>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Generalmente gli scheletri sono deposti in posizione fetale, in un vaso di argilla, e spesso sono cosparsi di ocra rossa. La simbologia rimanda al parto e alla rinascita assicurata dalla  Grande Madre. </a:t>
            </a:r>
            <a:endParaRPr lang="it-IT" sz="2400" b="1" dirty="0">
              <a:solidFill>
                <a:srgbClr val="FF0000"/>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0" y="-177301"/>
            <a:ext cx="9157540"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436739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1019</TotalTime>
  <Words>2347</Words>
  <Application>Microsoft Office PowerPoint</Application>
  <PresentationFormat>Presentazione su schermo (4:3)</PresentationFormat>
  <Paragraphs>139</Paragraphs>
  <Slides>43</Slides>
  <Notes>0</Notes>
  <HiddenSlides>0</HiddenSlides>
  <MMClips>0</MMClips>
  <ScaleCrop>false</ScaleCrop>
  <HeadingPairs>
    <vt:vector size="4" baseType="variant">
      <vt:variant>
        <vt:lpstr>Tema</vt:lpstr>
      </vt:variant>
      <vt:variant>
        <vt:i4>2</vt:i4>
      </vt:variant>
      <vt:variant>
        <vt:lpstr>Titoli diapositive</vt:lpstr>
      </vt:variant>
      <vt:variant>
        <vt:i4>43</vt:i4>
      </vt:variant>
    </vt:vector>
  </HeadingPairs>
  <TitlesOfParts>
    <vt:vector size="45" baseType="lpstr">
      <vt:lpstr>Tema di Office</vt: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gaia</cp:lastModifiedBy>
  <cp:revision>42</cp:revision>
  <dcterms:created xsi:type="dcterms:W3CDTF">2013-04-30T15:04:47Z</dcterms:created>
  <dcterms:modified xsi:type="dcterms:W3CDTF">2013-09-14T13:21:15Z</dcterms:modified>
</cp:coreProperties>
</file>