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73" r:id="rId3"/>
    <p:sldId id="260" r:id="rId4"/>
    <p:sldId id="262" r:id="rId5"/>
    <p:sldId id="274" r:id="rId6"/>
    <p:sldId id="276" r:id="rId7"/>
    <p:sldId id="278" r:id="rId8"/>
    <p:sldId id="280" r:id="rId9"/>
    <p:sldId id="285" r:id="rId10"/>
    <p:sldId id="288" r:id="rId11"/>
    <p:sldId id="290" r:id="rId12"/>
    <p:sldId id="292" r:id="rId13"/>
    <p:sldId id="286" r:id="rId14"/>
    <p:sldId id="294" r:id="rId15"/>
    <p:sldId id="295" r:id="rId16"/>
    <p:sldId id="301" r:id="rId17"/>
    <p:sldId id="306" r:id="rId18"/>
    <p:sldId id="303" r:id="rId19"/>
    <p:sldId id="308" r:id="rId20"/>
    <p:sldId id="297" r:id="rId21"/>
    <p:sldId id="317" r:id="rId22"/>
    <p:sldId id="310" r:id="rId23"/>
    <p:sldId id="312" r:id="rId24"/>
    <p:sldId id="314" r:id="rId25"/>
    <p:sldId id="316" r:id="rId26"/>
    <p:sldId id="319" r:id="rId27"/>
    <p:sldId id="320" r:id="rId28"/>
    <p:sldId id="321" r:id="rId29"/>
    <p:sldId id="315" r:id="rId30"/>
    <p:sldId id="265" r:id="rId31"/>
    <p:sldId id="322" r:id="rId32"/>
    <p:sldId id="324" r:id="rId33"/>
    <p:sldId id="327" r:id="rId34"/>
    <p:sldId id="329" r:id="rId35"/>
    <p:sldId id="331" r:id="rId36"/>
    <p:sldId id="284" r:id="rId37"/>
    <p:sldId id="334" r:id="rId38"/>
    <p:sldId id="338" r:id="rId39"/>
    <p:sldId id="336" r:id="rId40"/>
    <p:sldId id="341" r:id="rId41"/>
    <p:sldId id="343" r:id="rId42"/>
    <p:sldId id="261" r:id="rId43"/>
    <p:sldId id="344" r:id="rId44"/>
    <p:sldId id="345"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547" autoAdjust="0"/>
  </p:normalViewPr>
  <p:slideViewPr>
    <p:cSldViewPr>
      <p:cViewPr varScale="1">
        <p:scale>
          <a:sx n="72" d="100"/>
          <a:sy n="72" d="100"/>
        </p:scale>
        <p:origin x="-394"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9946178-61B0-4837-B54D-BB9CB4D74B35}"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1449501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9946178-61B0-4837-B54D-BB9CB4D74B35}"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1557455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9946178-61B0-4837-B54D-BB9CB4D74B35}"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35654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9946178-61B0-4837-B54D-BB9CB4D74B35}"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146143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9946178-61B0-4837-B54D-BB9CB4D74B35}" type="datetimeFigureOut">
              <a:rPr lang="it-IT" smtClean="0"/>
              <a:t>14/09/2013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283200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9946178-61B0-4837-B54D-BB9CB4D74B35}" type="datetimeFigureOut">
              <a:rPr lang="it-IT" smtClean="0"/>
              <a:t>14/09/2013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3387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9946178-61B0-4837-B54D-BB9CB4D74B35}" type="datetimeFigureOut">
              <a:rPr lang="it-IT" smtClean="0"/>
              <a:t>14/09/2013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3277149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9946178-61B0-4837-B54D-BB9CB4D74B35}" type="datetimeFigureOut">
              <a:rPr lang="it-IT" smtClean="0"/>
              <a:t>14/09/2013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2265018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9946178-61B0-4837-B54D-BB9CB4D74B35}" type="datetimeFigureOut">
              <a:rPr lang="it-IT" smtClean="0"/>
              <a:t>14/09/2013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273623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9946178-61B0-4837-B54D-BB9CB4D74B35}" type="datetimeFigureOut">
              <a:rPr lang="it-IT" smtClean="0"/>
              <a:t>14/09/2013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1445570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9946178-61B0-4837-B54D-BB9CB4D74B35}" type="datetimeFigureOut">
              <a:rPr lang="it-IT" smtClean="0"/>
              <a:t>14/09/2013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EFACB80-AB9C-4256-98D3-1CA32ADAB770}" type="slidenum">
              <a:rPr lang="it-IT" smtClean="0"/>
              <a:t>‹N›</a:t>
            </a:fld>
            <a:endParaRPr lang="it-IT"/>
          </a:p>
        </p:txBody>
      </p:sp>
    </p:spTree>
    <p:extLst>
      <p:ext uri="{BB962C8B-B14F-4D97-AF65-F5344CB8AC3E}">
        <p14:creationId xmlns:p14="http://schemas.microsoft.com/office/powerpoint/2010/main" val="1154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46178-61B0-4837-B54D-BB9CB4D74B35}" type="datetimeFigureOut">
              <a:rPr lang="it-IT" smtClean="0"/>
              <a:t>14/09/2013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ACB80-AB9C-4256-98D3-1CA32ADAB770}" type="slidenum">
              <a:rPr lang="it-IT" smtClean="0"/>
              <a:t>‹N›</a:t>
            </a:fld>
            <a:endParaRPr lang="it-IT"/>
          </a:p>
        </p:txBody>
      </p:sp>
    </p:spTree>
    <p:extLst>
      <p:ext uri="{BB962C8B-B14F-4D97-AF65-F5344CB8AC3E}">
        <p14:creationId xmlns:p14="http://schemas.microsoft.com/office/powerpoint/2010/main" val="3611344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179512" y="764704"/>
            <a:ext cx="8964488" cy="5078313"/>
          </a:xfrm>
          <a:prstGeom prst="rect">
            <a:avLst/>
          </a:prstGeom>
          <a:noFill/>
        </p:spPr>
        <p:txBody>
          <a:bodyPr wrap="square" rtlCol="0">
            <a:spAutoFit/>
          </a:bodyPr>
          <a:lstStyle/>
          <a:p>
            <a:pPr algn="ctr"/>
            <a:r>
              <a:rPr lang="it-IT" sz="5400" b="1" dirty="0">
                <a:solidFill>
                  <a:schemeClr val="accent2">
                    <a:lumMod val="75000"/>
                  </a:schemeClr>
                </a:solidFill>
                <a:latin typeface="Copperplate Gothic Bold" pitchFamily="34" charset="0"/>
              </a:rPr>
              <a:t>Le donne della legge: Eleonora </a:t>
            </a:r>
            <a:r>
              <a:rPr lang="it-IT" sz="5400" b="1" dirty="0" smtClean="0">
                <a:solidFill>
                  <a:schemeClr val="accent2">
                    <a:lumMod val="75000"/>
                  </a:schemeClr>
                </a:solidFill>
                <a:latin typeface="Copperplate Gothic Bold" pitchFamily="34" charset="0"/>
              </a:rPr>
              <a:t>d’Arborea </a:t>
            </a:r>
          </a:p>
          <a:p>
            <a:pPr algn="ctr"/>
            <a:endParaRPr lang="it-IT" sz="5400" b="1" dirty="0">
              <a:solidFill>
                <a:schemeClr val="accent2">
                  <a:lumMod val="75000"/>
                </a:schemeClr>
              </a:solidFill>
              <a:latin typeface="Copperplate Gothic Bold" pitchFamily="34" charset="0"/>
            </a:endParaRPr>
          </a:p>
          <a:p>
            <a:pPr algn="ctr"/>
            <a:r>
              <a:rPr lang="it-IT" sz="5400" b="1" dirty="0">
                <a:solidFill>
                  <a:schemeClr val="accent2">
                    <a:lumMod val="75000"/>
                  </a:schemeClr>
                </a:solidFill>
                <a:latin typeface="Copperplate Gothic Bold" pitchFamily="34" charset="0"/>
              </a:rPr>
              <a:t>La Carta de </a:t>
            </a:r>
            <a:r>
              <a:rPr lang="it-IT" sz="5400" b="1" dirty="0" err="1">
                <a:solidFill>
                  <a:schemeClr val="accent2">
                    <a:lumMod val="75000"/>
                  </a:schemeClr>
                </a:solidFill>
                <a:latin typeface="Copperplate Gothic Bold" pitchFamily="34" charset="0"/>
              </a:rPr>
              <a:t>logu</a:t>
            </a:r>
            <a:r>
              <a:rPr lang="it-IT" sz="5400" b="1" dirty="0">
                <a:solidFill>
                  <a:schemeClr val="accent2">
                    <a:lumMod val="75000"/>
                  </a:schemeClr>
                </a:solidFill>
                <a:latin typeface="Copperplate Gothic Bold" pitchFamily="34" charset="0"/>
              </a:rPr>
              <a:t> </a:t>
            </a:r>
            <a:endParaRPr lang="it-IT" sz="5400" b="1" dirty="0" smtClean="0">
              <a:solidFill>
                <a:schemeClr val="accent2">
                  <a:lumMod val="75000"/>
                </a:schemeClr>
              </a:solidFill>
              <a:latin typeface="Copperplate Gothic Bold" pitchFamily="34" charset="0"/>
            </a:endParaRPr>
          </a:p>
          <a:p>
            <a:pPr algn="ctr"/>
            <a:r>
              <a:rPr lang="it-IT" sz="5400" b="1" dirty="0" smtClean="0">
                <a:solidFill>
                  <a:schemeClr val="accent2">
                    <a:lumMod val="75000"/>
                  </a:schemeClr>
                </a:solidFill>
                <a:latin typeface="Copperplate Gothic Bold" pitchFamily="34" charset="0"/>
              </a:rPr>
              <a:t>e </a:t>
            </a:r>
            <a:r>
              <a:rPr lang="it-IT" sz="5400" b="1" dirty="0">
                <a:solidFill>
                  <a:schemeClr val="accent2">
                    <a:lumMod val="75000"/>
                  </a:schemeClr>
                </a:solidFill>
                <a:latin typeface="Copperplate Gothic Bold" pitchFamily="34" charset="0"/>
              </a:rPr>
              <a:t>lo stato di diritto delle </a:t>
            </a:r>
            <a:r>
              <a:rPr lang="it-IT" sz="5400" b="1" dirty="0" smtClean="0">
                <a:solidFill>
                  <a:schemeClr val="accent2">
                    <a:lumMod val="75000"/>
                  </a:schemeClr>
                </a:solidFill>
                <a:latin typeface="Copperplate Gothic Bold" pitchFamily="34" charset="0"/>
              </a:rPr>
              <a:t>donne</a:t>
            </a:r>
            <a:endParaRPr lang="it-IT" sz="5400" b="1" dirty="0">
              <a:solidFill>
                <a:schemeClr val="accent2">
                  <a:lumMod val="75000"/>
                </a:schemeClr>
              </a:solidFill>
              <a:latin typeface="Copperplate Gothic Bold" pitchFamily="34" charset="0"/>
            </a:endParaRPr>
          </a:p>
        </p:txBody>
      </p:sp>
    </p:spTree>
    <p:extLst>
      <p:ext uri="{BB962C8B-B14F-4D97-AF65-F5344CB8AC3E}">
        <p14:creationId xmlns:p14="http://schemas.microsoft.com/office/powerpoint/2010/main" val="2513089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3538" y="0"/>
            <a:ext cx="8964488" cy="6755696"/>
          </a:xfrm>
          <a:prstGeom prst="rect">
            <a:avLst/>
          </a:prstGeom>
          <a:noFill/>
        </p:spPr>
        <p:txBody>
          <a:bodyPr wrap="square" rtlCol="0">
            <a:spAutoFit/>
          </a:bodyPr>
          <a:lstStyle/>
          <a:p>
            <a:r>
              <a:rPr lang="it-IT" sz="2800" b="1" dirty="0">
                <a:solidFill>
                  <a:srgbClr val="C0504D">
                    <a:lumMod val="50000"/>
                  </a:srgbClr>
                </a:solidFill>
                <a:latin typeface="Copperplate Gothic Bold" pitchFamily="34" charset="0"/>
              </a:rPr>
              <a:t> </a:t>
            </a:r>
            <a:r>
              <a:rPr lang="it-IT" sz="2700" b="1" dirty="0">
                <a:solidFill>
                  <a:srgbClr val="C0504D">
                    <a:lumMod val="50000"/>
                  </a:srgbClr>
                </a:solidFill>
                <a:latin typeface="Copperplate Gothic Bold" pitchFamily="34" charset="0"/>
              </a:rPr>
              <a:t>«Io, Guglielmo </a:t>
            </a:r>
            <a:r>
              <a:rPr lang="it-IT" sz="2700" b="1" dirty="0" err="1">
                <a:solidFill>
                  <a:srgbClr val="C0504D">
                    <a:lumMod val="50000"/>
                  </a:srgbClr>
                </a:solidFill>
                <a:latin typeface="Copperplate Gothic Bold" pitchFamily="34" charset="0"/>
              </a:rPr>
              <a:t>Beiano</a:t>
            </a:r>
            <a:r>
              <a:rPr lang="it-IT" sz="2700" b="1" dirty="0">
                <a:solidFill>
                  <a:srgbClr val="C0504D">
                    <a:lumMod val="50000"/>
                  </a:srgbClr>
                </a:solidFill>
                <a:latin typeface="Copperplate Gothic Bold" pitchFamily="34" charset="0"/>
              </a:rPr>
              <a:t>, fratello del defunto </a:t>
            </a:r>
            <a:r>
              <a:rPr lang="it-IT" sz="2700" b="1" dirty="0" err="1">
                <a:solidFill>
                  <a:srgbClr val="C0504D">
                    <a:lumMod val="50000"/>
                  </a:srgbClr>
                </a:solidFill>
                <a:latin typeface="Copperplate Gothic Bold" pitchFamily="34" charset="0"/>
              </a:rPr>
              <a:t>Beiano</a:t>
            </a:r>
            <a:r>
              <a:rPr lang="it-IT" sz="2700" b="1" dirty="0">
                <a:solidFill>
                  <a:srgbClr val="C0504D">
                    <a:lumMod val="50000"/>
                  </a:srgbClr>
                </a:solidFill>
                <a:latin typeface="Copperplate Gothic Bold" pitchFamily="34" charset="0"/>
              </a:rPr>
              <a:t>, </a:t>
            </a:r>
            <a:r>
              <a:rPr lang="it-IT" sz="2700" b="1" dirty="0" smtClean="0">
                <a:solidFill>
                  <a:srgbClr val="C0504D">
                    <a:lumMod val="50000"/>
                  </a:srgbClr>
                </a:solidFill>
                <a:latin typeface="Copperplate Gothic Bold" pitchFamily="34" charset="0"/>
              </a:rPr>
              <a:t>riconosco </a:t>
            </a:r>
            <a:r>
              <a:rPr lang="it-IT" sz="2700" b="1" dirty="0">
                <a:solidFill>
                  <a:srgbClr val="C0504D">
                    <a:lumMod val="50000"/>
                  </a:srgbClr>
                </a:solidFill>
                <a:latin typeface="Copperplate Gothic Bold" pitchFamily="34" charset="0"/>
              </a:rPr>
              <a:t>che tu </a:t>
            </a:r>
            <a:r>
              <a:rPr lang="it-IT" sz="2700" b="1" dirty="0" err="1">
                <a:solidFill>
                  <a:srgbClr val="C0504D">
                    <a:lumMod val="50000"/>
                  </a:srgbClr>
                </a:solidFill>
                <a:latin typeface="Copperplate Gothic Bold" pitchFamily="34" charset="0"/>
              </a:rPr>
              <a:t>Furada</a:t>
            </a:r>
            <a:r>
              <a:rPr lang="it-IT" sz="2700" b="1" dirty="0">
                <a:solidFill>
                  <a:srgbClr val="C0504D">
                    <a:lumMod val="50000"/>
                  </a:srgbClr>
                </a:solidFill>
                <a:latin typeface="Copperplate Gothic Bold" pitchFamily="34" charset="0"/>
              </a:rPr>
              <a:t> non venisti dalla Sardegna nella città di Genova per </a:t>
            </a:r>
            <a:r>
              <a:rPr lang="it-IT" sz="2700" b="1" dirty="0" smtClean="0">
                <a:solidFill>
                  <a:srgbClr val="C0504D">
                    <a:lumMod val="50000"/>
                  </a:srgbClr>
                </a:solidFill>
                <a:latin typeface="Copperplate Gothic Bold" pitchFamily="34" charset="0"/>
              </a:rPr>
              <a:t>costrizione </a:t>
            </a:r>
            <a:r>
              <a:rPr lang="it-IT" sz="2700" b="1" dirty="0">
                <a:solidFill>
                  <a:srgbClr val="C0504D">
                    <a:lumMod val="50000"/>
                  </a:srgbClr>
                </a:solidFill>
                <a:latin typeface="Copperplate Gothic Bold" pitchFamily="34" charset="0"/>
              </a:rPr>
              <a:t>di servitù, e che né io né mio fratello ti conducemmo dalla Sardegna </a:t>
            </a:r>
            <a:r>
              <a:rPr lang="it-IT" sz="2700" b="1" dirty="0" smtClean="0">
                <a:solidFill>
                  <a:srgbClr val="C0504D">
                    <a:lumMod val="50000"/>
                  </a:srgbClr>
                </a:solidFill>
                <a:latin typeface="Copperplate Gothic Bold" pitchFamily="34" charset="0"/>
              </a:rPr>
              <a:t>a Genova </a:t>
            </a:r>
            <a:r>
              <a:rPr lang="it-IT" sz="2700" b="1" dirty="0">
                <a:solidFill>
                  <a:srgbClr val="C0504D">
                    <a:lumMod val="50000"/>
                  </a:srgbClr>
                </a:solidFill>
                <a:latin typeface="Copperplate Gothic Bold" pitchFamily="34" charset="0"/>
              </a:rPr>
              <a:t>come ancella, ma che fosti tu a volerci venire per amore di mio </a:t>
            </a:r>
            <a:r>
              <a:rPr lang="it-IT" sz="2700" b="1" dirty="0" smtClean="0">
                <a:solidFill>
                  <a:srgbClr val="C0504D">
                    <a:lumMod val="50000"/>
                  </a:srgbClr>
                </a:solidFill>
                <a:latin typeface="Copperplate Gothic Bold" pitchFamily="34" charset="0"/>
              </a:rPr>
              <a:t>fratello che </a:t>
            </a:r>
            <a:r>
              <a:rPr lang="it-IT" sz="2700" b="1" dirty="0">
                <a:solidFill>
                  <a:srgbClr val="C0504D">
                    <a:lumMod val="50000"/>
                  </a:srgbClr>
                </a:solidFill>
                <a:latin typeface="Copperplate Gothic Bold" pitchFamily="34" charset="0"/>
              </a:rPr>
              <a:t>ti aveva come concubina. E se pure tu fossi stata serva mia e dei miei </a:t>
            </a:r>
            <a:r>
              <a:rPr lang="it-IT" sz="2700" b="1" dirty="0" smtClean="0">
                <a:solidFill>
                  <a:srgbClr val="C0504D">
                    <a:lumMod val="50000"/>
                  </a:srgbClr>
                </a:solidFill>
                <a:latin typeface="Copperplate Gothic Bold" pitchFamily="34" charset="0"/>
              </a:rPr>
              <a:t>fratelli</a:t>
            </a:r>
            <a:r>
              <a:rPr lang="it-IT" sz="2700" b="1" dirty="0">
                <a:solidFill>
                  <a:srgbClr val="C0504D">
                    <a:lumMod val="50000"/>
                  </a:srgbClr>
                </a:solidFill>
                <a:latin typeface="Copperplate Gothic Bold" pitchFamily="34" charset="0"/>
              </a:rPr>
              <a:t>, ora voglio la tua libertà, e perciò, di mia potestà, te la rendo, con tutti i </a:t>
            </a:r>
            <a:r>
              <a:rPr lang="it-IT" sz="2700" b="1" dirty="0" smtClean="0">
                <a:solidFill>
                  <a:srgbClr val="C0504D">
                    <a:lumMod val="50000"/>
                  </a:srgbClr>
                </a:solidFill>
                <a:latin typeface="Copperplate Gothic Bold" pitchFamily="34" charset="0"/>
              </a:rPr>
              <a:t>tuoi averi </a:t>
            </a:r>
            <a:r>
              <a:rPr lang="it-IT" sz="2700" b="1" dirty="0">
                <a:solidFill>
                  <a:srgbClr val="C0504D">
                    <a:lumMod val="50000"/>
                  </a:srgbClr>
                </a:solidFill>
                <a:latin typeface="Copperplate Gothic Bold" pitchFamily="34" charset="0"/>
              </a:rPr>
              <a:t>in modo che d’ora innanzi tu sia libera come una cittadina </a:t>
            </a:r>
            <a:r>
              <a:rPr lang="it-IT" sz="2700" b="1" dirty="0" smtClean="0">
                <a:solidFill>
                  <a:srgbClr val="C0504D">
                    <a:lumMod val="50000"/>
                  </a:srgbClr>
                </a:solidFill>
                <a:latin typeface="Copperplate Gothic Bold" pitchFamily="34" charset="0"/>
              </a:rPr>
              <a:t>romana&gt; : Anche dopo l’abolizione della legge gota, matrimoni fra servi e liberi sono comuni e viene salvaguardata la concubina e la sua prole , spesso legittimata. </a:t>
            </a:r>
            <a:endParaRPr lang="it-IT" sz="27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1225829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582245" y="0"/>
            <a:ext cx="4561756" cy="6894195"/>
          </a:xfrm>
          <a:prstGeom prst="rect">
            <a:avLst/>
          </a:prstGeom>
          <a:noFill/>
        </p:spPr>
        <p:txBody>
          <a:bodyPr wrap="square" rtlCol="0">
            <a:spAutoFit/>
          </a:bodyPr>
          <a:lstStyle/>
          <a:p>
            <a:pPr algn="ctr"/>
            <a:r>
              <a:rPr lang="it-IT" sz="2600" b="1" dirty="0" smtClean="0">
                <a:solidFill>
                  <a:srgbClr val="C0504D">
                    <a:lumMod val="50000"/>
                  </a:srgbClr>
                </a:solidFill>
                <a:latin typeface="Copperplate Gothic Bold" pitchFamily="34" charset="0"/>
              </a:rPr>
              <a:t>L’economia  pastorale porta gli uomini lontani: e le donne assumono ruoli tradizionalmente maschili. gestiscono le relazioni pubbliche, svolgono funzioni di cancelleria nel villaggio (per cui almeno alcune sanno scrivere e si occupano di materia legale), vanno a cavallo, commerciano. La coppia giudicale giura assieme. </a:t>
            </a:r>
            <a:endParaRPr lang="it-IT" sz="2600" b="1" dirty="0">
              <a:solidFill>
                <a:srgbClr val="C0504D">
                  <a:lumMod val="50000"/>
                </a:srgbClr>
              </a:solidFill>
              <a:latin typeface="Copperplate Gothic Bold" pitchFamily="34" charset="0"/>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582244" cy="684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526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010279" y="0"/>
            <a:ext cx="4133721" cy="6894195"/>
          </a:xfrm>
          <a:prstGeom prst="rect">
            <a:avLst/>
          </a:prstGeom>
          <a:noFill/>
        </p:spPr>
        <p:txBody>
          <a:bodyPr wrap="square" rtlCol="0">
            <a:spAutoFit/>
          </a:bodyPr>
          <a:lstStyle/>
          <a:p>
            <a:pPr algn="ctr"/>
            <a:r>
              <a:rPr lang="it-IT" sz="3400" b="1" dirty="0">
                <a:solidFill>
                  <a:srgbClr val="C0504D">
                    <a:lumMod val="50000"/>
                  </a:srgbClr>
                </a:solidFill>
                <a:latin typeface="Copperplate Gothic Bold" pitchFamily="34" charset="0"/>
              </a:rPr>
              <a:t>La </a:t>
            </a:r>
            <a:r>
              <a:rPr lang="it-IT" sz="3400" b="1" dirty="0" smtClean="0">
                <a:solidFill>
                  <a:srgbClr val="C0504D">
                    <a:lumMod val="50000"/>
                  </a:srgbClr>
                </a:solidFill>
                <a:latin typeface="Copperplate Gothic Bold" pitchFamily="34" charset="0"/>
              </a:rPr>
              <a:t>Sardegna </a:t>
            </a:r>
            <a:r>
              <a:rPr lang="it-IT" sz="3400" b="1" dirty="0">
                <a:solidFill>
                  <a:srgbClr val="C0504D">
                    <a:lumMod val="50000"/>
                  </a:srgbClr>
                </a:solidFill>
                <a:latin typeface="Copperplate Gothic Bold" pitchFamily="34" charset="0"/>
              </a:rPr>
              <a:t>alla fine del XIII secolo: </a:t>
            </a:r>
            <a:endParaRPr lang="it-IT" sz="3400" b="1" dirty="0" smtClean="0">
              <a:solidFill>
                <a:srgbClr val="C0504D">
                  <a:lumMod val="50000"/>
                </a:srgbClr>
              </a:solidFill>
              <a:latin typeface="Copperplate Gothic Bold" pitchFamily="34" charset="0"/>
            </a:endParaRPr>
          </a:p>
          <a:p>
            <a:pPr algn="ctr"/>
            <a:r>
              <a:rPr lang="it-IT" sz="3400" b="1" dirty="0" smtClean="0">
                <a:solidFill>
                  <a:srgbClr val="C0504D">
                    <a:lumMod val="50000"/>
                  </a:srgbClr>
                </a:solidFill>
                <a:latin typeface="Copperplate Gothic Bold" pitchFamily="34" charset="0"/>
              </a:rPr>
              <a:t>in </a:t>
            </a:r>
            <a:r>
              <a:rPr lang="it-IT" sz="3400" b="1" dirty="0">
                <a:solidFill>
                  <a:srgbClr val="C0504D">
                    <a:lumMod val="50000"/>
                  </a:srgbClr>
                </a:solidFill>
                <a:latin typeface="Copperplate Gothic Bold" pitchFamily="34" charset="0"/>
              </a:rPr>
              <a:t>azzurro le aree dominate dai Pisani; </a:t>
            </a:r>
            <a:endParaRPr lang="it-IT" sz="3400" b="1" dirty="0" smtClean="0">
              <a:solidFill>
                <a:srgbClr val="C0504D">
                  <a:lumMod val="50000"/>
                </a:srgbClr>
              </a:solidFill>
              <a:latin typeface="Copperplate Gothic Bold" pitchFamily="34" charset="0"/>
            </a:endParaRPr>
          </a:p>
          <a:p>
            <a:pPr algn="ctr"/>
            <a:r>
              <a:rPr lang="it-IT" sz="3400" b="1" dirty="0" smtClean="0">
                <a:solidFill>
                  <a:srgbClr val="C0504D">
                    <a:lumMod val="50000"/>
                  </a:srgbClr>
                </a:solidFill>
                <a:latin typeface="Copperplate Gothic Bold" pitchFamily="34" charset="0"/>
              </a:rPr>
              <a:t>in </a:t>
            </a:r>
            <a:r>
              <a:rPr lang="it-IT" sz="3400" b="1" dirty="0">
                <a:solidFill>
                  <a:srgbClr val="C0504D">
                    <a:lumMod val="50000"/>
                  </a:srgbClr>
                </a:solidFill>
                <a:latin typeface="Copperplate Gothic Bold" pitchFamily="34" charset="0"/>
              </a:rPr>
              <a:t>arancio quelle dominate dai Genovesi; </a:t>
            </a:r>
            <a:endParaRPr lang="it-IT" sz="3400" b="1" dirty="0" smtClean="0">
              <a:solidFill>
                <a:srgbClr val="C0504D">
                  <a:lumMod val="50000"/>
                </a:srgbClr>
              </a:solidFill>
              <a:latin typeface="Copperplate Gothic Bold" pitchFamily="34" charset="0"/>
            </a:endParaRPr>
          </a:p>
          <a:p>
            <a:pPr algn="ctr"/>
            <a:r>
              <a:rPr lang="it-IT" sz="3400" b="1" dirty="0" smtClean="0">
                <a:solidFill>
                  <a:srgbClr val="C0504D">
                    <a:lumMod val="50000"/>
                  </a:srgbClr>
                </a:solidFill>
                <a:latin typeface="Copperplate Gothic Bold" pitchFamily="34" charset="0"/>
              </a:rPr>
              <a:t>in </a:t>
            </a:r>
            <a:r>
              <a:rPr lang="it-IT" sz="3400" b="1" dirty="0">
                <a:solidFill>
                  <a:srgbClr val="C0504D">
                    <a:lumMod val="50000"/>
                  </a:srgbClr>
                </a:solidFill>
                <a:latin typeface="Copperplate Gothic Bold" pitchFamily="34" charset="0"/>
              </a:rPr>
              <a:t>verde quelle del Giudicato di </a:t>
            </a:r>
            <a:r>
              <a:rPr lang="it-IT" sz="3400" b="1" dirty="0" smtClean="0">
                <a:solidFill>
                  <a:srgbClr val="C0504D">
                    <a:lumMod val="50000"/>
                  </a:srgbClr>
                </a:solidFill>
                <a:latin typeface="Copperplate Gothic Bold" pitchFamily="34" charset="0"/>
              </a:rPr>
              <a:t>Arborea.</a:t>
            </a:r>
            <a:endParaRPr lang="it-IT" sz="3400" b="1" dirty="0">
              <a:solidFill>
                <a:srgbClr val="C0504D">
                  <a:lumMod val="50000"/>
                </a:srgbClr>
              </a:solidFill>
              <a:latin typeface="Copperplate Gothic Bold"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3" y="0"/>
            <a:ext cx="49926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2161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331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0"/>
            <a:ext cx="9144000" cy="6740307"/>
          </a:xfrm>
          <a:prstGeom prst="rect">
            <a:avLst/>
          </a:prstGeom>
          <a:noFill/>
        </p:spPr>
        <p:txBody>
          <a:bodyPr wrap="square" rtlCol="0">
            <a:spAutoFit/>
          </a:bodyPr>
          <a:lstStyle/>
          <a:p>
            <a:r>
              <a:rPr lang="it-IT" sz="2700" b="1" dirty="0" smtClean="0">
                <a:solidFill>
                  <a:srgbClr val="C0504D">
                    <a:lumMod val="50000"/>
                  </a:srgbClr>
                </a:solidFill>
                <a:latin typeface="Copperplate Gothic Bold" pitchFamily="34" charset="0"/>
              </a:rPr>
              <a:t>La popolazione sarda è rurale. A differenza di altre zone d’Italia, non è attratta dai borghi, dominati dalla Chiesa  e da leggi maschiliste e classiste. Dopo il 1350, la gente si sposta in massa verso l’interno, e riprende l’economia pastorale, a scapito di proprietari terrieri nobili ed ecclesiastici residenti nelle città, che fanno fatica a riscuotere i tributi. In questo contesto si inseriscono pisani, aragonesi e catalani, che tentano di sfruttare i porti dell’isola e di imporre un’economia coloniale, che la popolazione rifiuta  con l’abbandono delle coste </a:t>
            </a:r>
            <a:r>
              <a:rPr lang="it-IT" sz="2700" b="1" dirty="0" err="1" smtClean="0">
                <a:solidFill>
                  <a:srgbClr val="C0504D">
                    <a:lumMod val="50000"/>
                  </a:srgbClr>
                </a:solidFill>
                <a:latin typeface="Copperplate Gothic Bold" pitchFamily="34" charset="0"/>
              </a:rPr>
              <a:t>edei</a:t>
            </a:r>
            <a:r>
              <a:rPr lang="it-IT" sz="2700" b="1" dirty="0" smtClean="0">
                <a:solidFill>
                  <a:srgbClr val="C0504D">
                    <a:lumMod val="50000"/>
                  </a:srgbClr>
                </a:solidFill>
                <a:latin typeface="Copperplate Gothic Bold" pitchFamily="34" charset="0"/>
              </a:rPr>
              <a:t> campi. Alla fine del ‘300 i villaggi liberi diventano il nuovo spazio di produzione e di vita, e i signori perdono quote di potere. </a:t>
            </a:r>
            <a:endParaRPr lang="it-IT" sz="27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1411262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4626848"/>
            <a:ext cx="9144000" cy="2308324"/>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Nella chiesa di san Serafino a Ghilarza sono incise le immagini dei genitori di Eleonora, Mariano d’Arborea e </a:t>
            </a:r>
            <a:r>
              <a:rPr lang="it-IT" sz="2400" b="1" dirty="0" err="1" smtClean="0">
                <a:solidFill>
                  <a:srgbClr val="C0504D">
                    <a:lumMod val="50000"/>
                  </a:srgbClr>
                </a:solidFill>
                <a:latin typeface="Copperplate Gothic Bold" pitchFamily="34" charset="0"/>
              </a:rPr>
              <a:t>Timbora</a:t>
            </a:r>
            <a:r>
              <a:rPr lang="it-IT" sz="2400" b="1" dirty="0" smtClean="0">
                <a:solidFill>
                  <a:srgbClr val="C0504D">
                    <a:lumMod val="50000"/>
                  </a:srgbClr>
                </a:solidFill>
                <a:latin typeface="Copperplate Gothic Bold" pitchFamily="34" charset="0"/>
              </a:rPr>
              <a:t> dei </a:t>
            </a:r>
            <a:r>
              <a:rPr lang="it-IT" sz="2400" b="1" dirty="0" err="1" smtClean="0">
                <a:solidFill>
                  <a:srgbClr val="C0504D">
                    <a:lumMod val="50000"/>
                  </a:srgbClr>
                </a:solidFill>
                <a:latin typeface="Copperplate Gothic Bold" pitchFamily="34" charset="0"/>
              </a:rPr>
              <a:t>Roccaberti</a:t>
            </a:r>
            <a:r>
              <a:rPr lang="it-IT" sz="2400" b="1" dirty="0" smtClean="0">
                <a:solidFill>
                  <a:srgbClr val="C0504D">
                    <a:lumMod val="50000"/>
                  </a:srgbClr>
                </a:solidFill>
                <a:latin typeface="Copperplate Gothic Bold" pitchFamily="34" charset="0"/>
              </a:rPr>
              <a:t> . </a:t>
            </a:r>
          </a:p>
          <a:p>
            <a:r>
              <a:rPr lang="it-IT" sz="2400" b="1" dirty="0" smtClean="0">
                <a:solidFill>
                  <a:srgbClr val="C0504D">
                    <a:lumMod val="50000"/>
                  </a:srgbClr>
                </a:solidFill>
                <a:latin typeface="Copperplate Gothic Bold" pitchFamily="34" charset="0"/>
              </a:rPr>
              <a:t>Gli Aragonesi tentavano da decenni di ingraziarsi gli Arborea in funzione anti pisana e anti genovese, per riuscire a dominare l’isola. </a:t>
            </a:r>
            <a:endParaRPr lang="it-IT" sz="2400" b="1" dirty="0">
              <a:solidFill>
                <a:srgbClr val="C0504D">
                  <a:lumMod val="50000"/>
                </a:srgbClr>
              </a:solidFill>
              <a:latin typeface="Copperplate Gothic Bold" pitchFamily="34" charset="0"/>
            </a:endParaRPr>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2386" t="34339" r="3839" b="36020"/>
          <a:stretch/>
        </p:blipFill>
        <p:spPr bwMode="auto">
          <a:xfrm>
            <a:off x="1" y="728"/>
            <a:ext cx="9172732" cy="465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967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644009" y="0"/>
            <a:ext cx="4499992" cy="6370975"/>
          </a:xfrm>
          <a:prstGeom prst="rect">
            <a:avLst/>
          </a:prstGeom>
          <a:noFill/>
        </p:spPr>
        <p:txBody>
          <a:bodyPr wrap="square" rtlCol="0">
            <a:spAutoFit/>
          </a:bodyPr>
          <a:lstStyle/>
          <a:p>
            <a:pPr algn="ctr"/>
            <a:r>
              <a:rPr lang="it-IT" sz="3400" b="1" dirty="0" smtClean="0">
                <a:solidFill>
                  <a:srgbClr val="C0504D">
                    <a:lumMod val="50000"/>
                  </a:srgbClr>
                </a:solidFill>
                <a:latin typeface="Copperplate Gothic Bold" pitchFamily="34" charset="0"/>
              </a:rPr>
              <a:t>I figli degli Arborea sono educati alla corte di Aragona, e spesso sposano nobili spagnole, ma non accettano di diventare vassalli degli spagnoli. </a:t>
            </a:r>
            <a:endParaRPr lang="it-IT" sz="3400" b="1" dirty="0">
              <a:solidFill>
                <a:srgbClr val="C0504D">
                  <a:lumMod val="50000"/>
                </a:srgbClr>
              </a:solidFill>
              <a:latin typeface="Copperplate Gothic Bold" pitchFamily="34"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1" y="-315415"/>
            <a:ext cx="4713729" cy="73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69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5341079"/>
            <a:ext cx="9143999" cy="1569660"/>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Nella chiesa di san Gavino a San Gavino Monreale (Medio Campidano) sono conservati i ritratti, scolpiti sulla pietra,  di tutti i  protagonisti </a:t>
            </a:r>
          </a:p>
          <a:p>
            <a:pPr algn="ctr"/>
            <a:r>
              <a:rPr lang="it-IT" sz="2400" b="1" dirty="0" smtClean="0">
                <a:solidFill>
                  <a:srgbClr val="C0504D">
                    <a:lumMod val="50000"/>
                  </a:srgbClr>
                </a:solidFill>
                <a:latin typeface="Copperplate Gothic Bold" pitchFamily="34" charset="0"/>
              </a:rPr>
              <a:t>della nostra storia….</a:t>
            </a:r>
            <a:endParaRPr lang="it-IT" sz="2400" b="1" dirty="0">
              <a:solidFill>
                <a:srgbClr val="C0504D">
                  <a:lumMod val="50000"/>
                </a:srgbClr>
              </a:solidFill>
              <a:latin typeface="Copperplate Gothic Bold"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24"/>
            <a:ext cx="9144000" cy="5343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971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076056" y="0"/>
            <a:ext cx="4067944" cy="6786473"/>
          </a:xfrm>
          <a:prstGeom prst="rect">
            <a:avLst/>
          </a:prstGeom>
          <a:noFill/>
        </p:spPr>
        <p:txBody>
          <a:bodyPr wrap="square" rtlCol="0">
            <a:spAutoFit/>
          </a:bodyPr>
          <a:lstStyle/>
          <a:p>
            <a:pPr algn="ctr"/>
            <a:r>
              <a:rPr lang="it-IT" sz="2900" b="1" dirty="0" smtClean="0">
                <a:solidFill>
                  <a:srgbClr val="C0504D">
                    <a:lumMod val="50000"/>
                  </a:srgbClr>
                </a:solidFill>
                <a:latin typeface="Copperplate Gothic Bold" pitchFamily="34" charset="0"/>
              </a:rPr>
              <a:t>Mariano IV per tutta la vita farà guerra agli spagnoli, fino a confinarli nelle rocche di Cagliari e Alghero. Nel frattempo promulgherà il primo nucleo della Carta de </a:t>
            </a:r>
            <a:r>
              <a:rPr lang="it-IT" sz="2900" b="1" dirty="0" err="1" smtClean="0">
                <a:solidFill>
                  <a:srgbClr val="C0504D">
                    <a:lumMod val="50000"/>
                  </a:srgbClr>
                </a:solidFill>
                <a:latin typeface="Copperplate Gothic Bold" pitchFamily="34" charset="0"/>
              </a:rPr>
              <a:t>Logu</a:t>
            </a:r>
            <a:r>
              <a:rPr lang="it-IT" sz="2900" b="1" dirty="0" smtClean="0">
                <a:solidFill>
                  <a:srgbClr val="C0504D">
                    <a:lumMod val="50000"/>
                  </a:srgbClr>
                </a:solidFill>
                <a:latin typeface="Copperplate Gothic Bold" pitchFamily="34" charset="0"/>
              </a:rPr>
              <a:t>. Muore di peste nel 1375.  Gli succede il figlio Ugone III. </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0"/>
            <a:ext cx="5328592" cy="685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82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217369" y="0"/>
            <a:ext cx="3926632" cy="6986528"/>
          </a:xfrm>
          <a:prstGeom prst="rect">
            <a:avLst/>
          </a:prstGeom>
          <a:noFill/>
        </p:spPr>
        <p:txBody>
          <a:bodyPr wrap="square" rtlCol="0">
            <a:spAutoFit/>
          </a:bodyPr>
          <a:lstStyle/>
          <a:p>
            <a:pPr algn="ctr"/>
            <a:r>
              <a:rPr lang="it-IT" sz="3200" b="1" dirty="0" smtClean="0">
                <a:solidFill>
                  <a:srgbClr val="C0504D">
                    <a:lumMod val="50000"/>
                  </a:srgbClr>
                </a:solidFill>
                <a:latin typeface="Copperplate Gothic Bold" pitchFamily="34" charset="0"/>
              </a:rPr>
              <a:t>Ugone proseguì la guerra contro gli stranieri e rifiutò il matrimonio dell’unica figlia con l’erede degli Angiò. Si inimicò la nobiltà che appoggiò la rivolta popolare.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159"/>
            <a:ext cx="5217368" cy="6904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8298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3538" y="0"/>
            <a:ext cx="8964488" cy="6986528"/>
          </a:xfrm>
          <a:prstGeom prst="rect">
            <a:avLst/>
          </a:prstGeom>
          <a:noFill/>
        </p:spPr>
        <p:txBody>
          <a:bodyPr wrap="square" rtlCol="0">
            <a:spAutoFit/>
          </a:bodyPr>
          <a:lstStyle/>
          <a:p>
            <a:r>
              <a:rPr lang="it-IT" sz="2800" b="1" dirty="0">
                <a:solidFill>
                  <a:srgbClr val="C0504D">
                    <a:lumMod val="50000"/>
                  </a:srgbClr>
                </a:solidFill>
                <a:latin typeface="Copperplate Gothic Bold" pitchFamily="34" charset="0"/>
              </a:rPr>
              <a:t>Il </a:t>
            </a:r>
            <a:r>
              <a:rPr lang="it-IT" sz="2800" b="1" dirty="0" smtClean="0">
                <a:solidFill>
                  <a:srgbClr val="C0504D">
                    <a:lumMod val="50000"/>
                  </a:srgbClr>
                </a:solidFill>
                <a:latin typeface="Copperplate Gothic Bold" pitchFamily="34" charset="0"/>
              </a:rPr>
              <a:t>14 ottobre 1066 le </a:t>
            </a:r>
            <a:r>
              <a:rPr lang="it-IT" sz="2800" b="1" dirty="0">
                <a:solidFill>
                  <a:srgbClr val="C0504D">
                    <a:lumMod val="50000"/>
                  </a:srgbClr>
                </a:solidFill>
                <a:latin typeface="Copperplate Gothic Bold" pitchFamily="34" charset="0"/>
              </a:rPr>
              <a:t>truppe normanne guidate da Guglielmo il </a:t>
            </a:r>
            <a:r>
              <a:rPr lang="it-IT" sz="2800" b="1" dirty="0" smtClean="0">
                <a:solidFill>
                  <a:srgbClr val="C0504D">
                    <a:lumMod val="50000"/>
                  </a:srgbClr>
                </a:solidFill>
                <a:latin typeface="Copperplate Gothic Bold" pitchFamily="34" charset="0"/>
              </a:rPr>
              <a:t>Conquistatore sbaragliano gli inglesi ad Hastings. </a:t>
            </a:r>
            <a:r>
              <a:rPr lang="it-IT" sz="2800" b="1" dirty="0">
                <a:solidFill>
                  <a:srgbClr val="C0504D">
                    <a:lumMod val="50000"/>
                  </a:srgbClr>
                </a:solidFill>
                <a:latin typeface="Copperplate Gothic Bold" pitchFamily="34" charset="0"/>
              </a:rPr>
              <a:t>Qualche tempo dopo </a:t>
            </a:r>
            <a:r>
              <a:rPr lang="it-IT" sz="2800" b="1" dirty="0" smtClean="0">
                <a:solidFill>
                  <a:srgbClr val="C0504D">
                    <a:lumMod val="50000"/>
                  </a:srgbClr>
                </a:solidFill>
                <a:latin typeface="Copperplate Gothic Bold" pitchFamily="34" charset="0"/>
              </a:rPr>
              <a:t>alcune migliaia </a:t>
            </a:r>
            <a:r>
              <a:rPr lang="it-IT" sz="2800" b="1" dirty="0">
                <a:solidFill>
                  <a:srgbClr val="C0504D">
                    <a:lumMod val="50000"/>
                  </a:srgbClr>
                </a:solidFill>
                <a:latin typeface="Copperplate Gothic Bold" pitchFamily="34" charset="0"/>
              </a:rPr>
              <a:t>di nobili </a:t>
            </a:r>
            <a:r>
              <a:rPr lang="it-IT" sz="2800" b="1" dirty="0" smtClean="0">
                <a:solidFill>
                  <a:srgbClr val="C0504D">
                    <a:lumMod val="50000"/>
                  </a:srgbClr>
                </a:solidFill>
                <a:latin typeface="Copperplate Gothic Bold" pitchFamily="34" charset="0"/>
              </a:rPr>
              <a:t>inglesi </a:t>
            </a:r>
            <a:r>
              <a:rPr lang="it-IT" sz="2800" b="1" dirty="0">
                <a:solidFill>
                  <a:srgbClr val="C0504D">
                    <a:lumMod val="50000"/>
                  </a:srgbClr>
                </a:solidFill>
                <a:latin typeface="Copperplate Gothic Bold" pitchFamily="34" charset="0"/>
              </a:rPr>
              <a:t>si sottraggono al dominio normanno </a:t>
            </a:r>
            <a:r>
              <a:rPr lang="it-IT" sz="2800" b="1" dirty="0" smtClean="0">
                <a:solidFill>
                  <a:srgbClr val="C0504D">
                    <a:lumMod val="50000"/>
                  </a:srgbClr>
                </a:solidFill>
                <a:latin typeface="Copperplate Gothic Bold" pitchFamily="34" charset="0"/>
              </a:rPr>
              <a:t>imbarcandosi </a:t>
            </a:r>
            <a:r>
              <a:rPr lang="it-IT" sz="2800" b="1" dirty="0">
                <a:solidFill>
                  <a:srgbClr val="C0504D">
                    <a:lumMod val="50000"/>
                  </a:srgbClr>
                </a:solidFill>
                <a:latin typeface="Copperplate Gothic Bold" pitchFamily="34" charset="0"/>
              </a:rPr>
              <a:t>su una </a:t>
            </a:r>
            <a:r>
              <a:rPr lang="it-IT" sz="2800" b="1" dirty="0" smtClean="0">
                <a:solidFill>
                  <a:srgbClr val="C0504D">
                    <a:lumMod val="50000"/>
                  </a:srgbClr>
                </a:solidFill>
                <a:latin typeface="Copperplate Gothic Bold" pitchFamily="34" charset="0"/>
              </a:rPr>
              <a:t>grande </a:t>
            </a:r>
            <a:r>
              <a:rPr lang="it-IT" sz="2800" b="1" dirty="0">
                <a:solidFill>
                  <a:srgbClr val="C0504D">
                    <a:lumMod val="50000"/>
                  </a:srgbClr>
                </a:solidFill>
                <a:latin typeface="Copperplate Gothic Bold" pitchFamily="34" charset="0"/>
              </a:rPr>
              <a:t>flotta che intraprende un lungo viaggio </a:t>
            </a:r>
            <a:r>
              <a:rPr lang="it-IT" sz="2800" b="1" dirty="0" smtClean="0">
                <a:solidFill>
                  <a:srgbClr val="C0504D">
                    <a:lumMod val="50000"/>
                  </a:srgbClr>
                </a:solidFill>
                <a:latin typeface="Copperplate Gothic Bold" pitchFamily="34" charset="0"/>
              </a:rPr>
              <a:t>verso l’Oriente bizantino, per </a:t>
            </a:r>
            <a:r>
              <a:rPr lang="it-IT" sz="2800" b="1" dirty="0">
                <a:solidFill>
                  <a:srgbClr val="C0504D">
                    <a:lumMod val="50000"/>
                  </a:srgbClr>
                </a:solidFill>
                <a:latin typeface="Copperplate Gothic Bold" pitchFamily="34" charset="0"/>
              </a:rPr>
              <a:t>mettersi al servizio dell’imperatore</a:t>
            </a:r>
            <a:r>
              <a:rPr lang="it-IT" sz="2800" b="1" dirty="0" smtClean="0">
                <a:solidFill>
                  <a:srgbClr val="C0504D">
                    <a:lumMod val="50000"/>
                  </a:srgbClr>
                </a:solidFill>
                <a:latin typeface="Copperplate Gothic Bold" pitchFamily="34" charset="0"/>
              </a:rPr>
              <a:t>. Durante la traversata incontrano </a:t>
            </a:r>
            <a:r>
              <a:rPr lang="it-IT" sz="2800" b="1" dirty="0">
                <a:solidFill>
                  <a:srgbClr val="C0504D">
                    <a:lumMod val="50000"/>
                  </a:srgbClr>
                </a:solidFill>
                <a:latin typeface="Copperplate Gothic Bold" pitchFamily="34" charset="0"/>
              </a:rPr>
              <a:t>un’isola che non conoscono, e </a:t>
            </a:r>
            <a:r>
              <a:rPr lang="it-IT" sz="2800" b="1" dirty="0" smtClean="0">
                <a:solidFill>
                  <a:srgbClr val="C0504D">
                    <a:lumMod val="50000"/>
                  </a:srgbClr>
                </a:solidFill>
                <a:latin typeface="Copperplate Gothic Bold" pitchFamily="34" charset="0"/>
              </a:rPr>
              <a:t>sbarcano per distruggere </a:t>
            </a:r>
            <a:r>
              <a:rPr lang="it-IT" sz="2800" b="1" dirty="0">
                <a:solidFill>
                  <a:srgbClr val="C0504D">
                    <a:lumMod val="50000"/>
                  </a:srgbClr>
                </a:solidFill>
                <a:latin typeface="Copperplate Gothic Bold" pitchFamily="34" charset="0"/>
              </a:rPr>
              <a:t>e razziare, convinti di essere approdati tra genti pagane e infedeli</a:t>
            </a:r>
            <a:r>
              <a:rPr lang="it-IT" sz="2800" b="1" dirty="0" smtClean="0">
                <a:solidFill>
                  <a:srgbClr val="C0504D">
                    <a:lumMod val="50000"/>
                  </a:srgbClr>
                </a:solidFill>
                <a:latin typeface="Copperplate Gothic Bold" pitchFamily="34" charset="0"/>
              </a:rPr>
              <a:t>. Informati </a:t>
            </a:r>
            <a:r>
              <a:rPr lang="it-IT" sz="2800" b="1" dirty="0">
                <a:solidFill>
                  <a:srgbClr val="C0504D">
                    <a:lumMod val="50000"/>
                  </a:srgbClr>
                </a:solidFill>
                <a:latin typeface="Copperplate Gothic Bold" pitchFamily="34" charset="0"/>
              </a:rPr>
              <a:t>di trovarsi tra cristiani, cessano le </a:t>
            </a:r>
            <a:r>
              <a:rPr lang="it-IT" sz="2800" b="1" dirty="0" smtClean="0">
                <a:solidFill>
                  <a:srgbClr val="C0504D">
                    <a:lumMod val="50000"/>
                  </a:srgbClr>
                </a:solidFill>
                <a:latin typeface="Copperplate Gothic Bold" pitchFamily="34" charset="0"/>
              </a:rPr>
              <a:t>offese, restituiscono </a:t>
            </a:r>
            <a:r>
              <a:rPr lang="it-IT" sz="2800" b="1" dirty="0">
                <a:solidFill>
                  <a:srgbClr val="C0504D">
                    <a:lumMod val="50000"/>
                  </a:srgbClr>
                </a:solidFill>
                <a:latin typeface="Copperplate Gothic Bold" pitchFamily="34" charset="0"/>
              </a:rPr>
              <a:t>il maltolto e risarciscono i danni. </a:t>
            </a:r>
          </a:p>
        </p:txBody>
      </p:sp>
    </p:spTree>
    <p:extLst>
      <p:ext uri="{BB962C8B-B14F-4D97-AF65-F5344CB8AC3E}">
        <p14:creationId xmlns:p14="http://schemas.microsoft.com/office/powerpoint/2010/main" val="19611302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20463" y="4550188"/>
            <a:ext cx="9144000" cy="2308324"/>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Nel 1383 Ugone e la figlia  Benedetta, erede del giudicato secondo la legge sarda, furono uccisi durante una rivolta popolare in cui fu proclamata la repubblica. Gli tagliarono la lingua e lo gettarono in un pozzo ancora vivo. La gente si lavò le mani col loro sangue.  Poi chiamarono Eleonora</a:t>
            </a:r>
            <a:endParaRPr lang="it-IT" sz="2400" b="1" dirty="0">
              <a:solidFill>
                <a:srgbClr val="C0504D">
                  <a:lumMod val="50000"/>
                </a:srgbClr>
              </a:solidFill>
              <a:latin typeface="Copperplate Gothic Bold" pitchFamily="34" charset="0"/>
            </a:endParaRPr>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63" y="0"/>
            <a:ext cx="9164463" cy="455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283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2814732" y="4136148"/>
            <a:ext cx="6308805" cy="2677656"/>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Altre donne avevano retto un giudicato: fra queste, se ne conoscono almeno tre che l’hanno fatto </a:t>
            </a:r>
            <a:r>
              <a:rPr lang="it-IT" sz="2400" b="1" i="1" dirty="0" smtClean="0">
                <a:solidFill>
                  <a:srgbClr val="C0504D">
                    <a:lumMod val="50000"/>
                  </a:srgbClr>
                </a:solidFill>
                <a:latin typeface="Copperplate Gothic Bold" pitchFamily="34" charset="0"/>
              </a:rPr>
              <a:t>per diritto proprio</a:t>
            </a:r>
            <a:r>
              <a:rPr lang="it-IT" sz="2400" b="1" dirty="0" smtClean="0">
                <a:solidFill>
                  <a:srgbClr val="C0504D">
                    <a:lumMod val="50000"/>
                  </a:srgbClr>
                </a:solidFill>
                <a:latin typeface="Copperplate Gothic Bold" pitchFamily="34" charset="0"/>
              </a:rPr>
              <a:t>. Altre hanno gestito il potere come reggenti, per conto dei figli o in associazione con le madri vedove.  </a:t>
            </a:r>
            <a:endParaRPr lang="it-IT" sz="2400" b="1" dirty="0">
              <a:solidFill>
                <a:srgbClr val="C0504D">
                  <a:lumMod val="50000"/>
                </a:srgbClr>
              </a:solidFill>
              <a:latin typeface="Copperplate Gothic Bold" pitchFamily="34" charset="0"/>
            </a:endParaRPr>
          </a:p>
        </p:txBody>
      </p:sp>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75" y="-15865"/>
            <a:ext cx="3366496" cy="415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565" y="-15865"/>
            <a:ext cx="4238198" cy="428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4257752"/>
            <a:ext cx="2707228" cy="2555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1371" y="4088523"/>
            <a:ext cx="2900844" cy="923330"/>
          </a:xfrm>
          <a:prstGeom prst="rect">
            <a:avLst/>
          </a:prstGeom>
          <a:noFill/>
        </p:spPr>
        <p:txBody>
          <a:bodyPr wrap="square" rtlCol="0">
            <a:spAutoFit/>
          </a:bodyPr>
          <a:lstStyle/>
          <a:p>
            <a:r>
              <a:rPr lang="it-IT" b="1" dirty="0" smtClean="0">
                <a:latin typeface="Copperplate Gothic Bold" pitchFamily="34" charset="0"/>
              </a:rPr>
              <a:t>Elena di </a:t>
            </a:r>
          </a:p>
          <a:p>
            <a:r>
              <a:rPr lang="it-IT" b="1" dirty="0" smtClean="0">
                <a:latin typeface="Copperplate Gothic Bold" pitchFamily="34" charset="0"/>
              </a:rPr>
              <a:t>Gallura </a:t>
            </a:r>
          </a:p>
          <a:p>
            <a:r>
              <a:rPr lang="it-IT" b="1" dirty="0" smtClean="0">
                <a:latin typeface="Copperplate Gothic Bold" pitchFamily="34" charset="0"/>
              </a:rPr>
              <a:t>1190-1218</a:t>
            </a:r>
            <a:endParaRPr lang="it-IT" b="1" dirty="0">
              <a:latin typeface="Copperplate Gothic Bold" pitchFamily="34" charset="0"/>
            </a:endParaRPr>
          </a:p>
        </p:txBody>
      </p:sp>
      <p:sp>
        <p:nvSpPr>
          <p:cNvPr id="8" name="CasellaDiTesto 7"/>
          <p:cNvSpPr txBox="1"/>
          <p:nvPr/>
        </p:nvSpPr>
        <p:spPr>
          <a:xfrm>
            <a:off x="3353020" y="28405"/>
            <a:ext cx="1568827" cy="923330"/>
          </a:xfrm>
          <a:prstGeom prst="rect">
            <a:avLst/>
          </a:prstGeom>
          <a:noFill/>
        </p:spPr>
        <p:txBody>
          <a:bodyPr wrap="none" rtlCol="0">
            <a:spAutoFit/>
          </a:bodyPr>
          <a:lstStyle/>
          <a:p>
            <a:r>
              <a:rPr lang="it-IT" b="1" dirty="0" smtClean="0">
                <a:latin typeface="Copperplate Gothic Bold" pitchFamily="34" charset="0"/>
              </a:rPr>
              <a:t>Adelasia </a:t>
            </a:r>
          </a:p>
          <a:p>
            <a:r>
              <a:rPr lang="it-IT" b="1" dirty="0" smtClean="0">
                <a:latin typeface="Copperplate Gothic Bold" pitchFamily="34" charset="0"/>
              </a:rPr>
              <a:t>di Torres</a:t>
            </a:r>
          </a:p>
          <a:p>
            <a:r>
              <a:rPr lang="it-IT" b="1" dirty="0" smtClean="0">
                <a:latin typeface="Copperplate Gothic Bold" pitchFamily="34" charset="0"/>
              </a:rPr>
              <a:t>1207-1259 </a:t>
            </a:r>
            <a:endParaRPr lang="it-IT" b="1" dirty="0">
              <a:latin typeface="Copperplate Gothic Bold" pitchFamily="34" charset="0"/>
            </a:endParaRPr>
          </a:p>
        </p:txBody>
      </p:sp>
      <p:sp>
        <p:nvSpPr>
          <p:cNvPr id="9" name="CasellaDiTesto 8"/>
          <p:cNvSpPr txBox="1"/>
          <p:nvPr/>
        </p:nvSpPr>
        <p:spPr>
          <a:xfrm>
            <a:off x="3635896" y="3140968"/>
            <a:ext cx="1614866" cy="923330"/>
          </a:xfrm>
          <a:prstGeom prst="rect">
            <a:avLst/>
          </a:prstGeom>
          <a:noFill/>
        </p:spPr>
        <p:txBody>
          <a:bodyPr wrap="none" rtlCol="0">
            <a:spAutoFit/>
          </a:bodyPr>
          <a:lstStyle/>
          <a:p>
            <a:r>
              <a:rPr lang="it-IT" b="1" dirty="0" smtClean="0">
                <a:latin typeface="Copperplate Gothic Bold" pitchFamily="34" charset="0"/>
              </a:rPr>
              <a:t>Benedetta </a:t>
            </a:r>
          </a:p>
          <a:p>
            <a:r>
              <a:rPr lang="it-IT" b="1" dirty="0" smtClean="0">
                <a:latin typeface="Copperplate Gothic Bold" pitchFamily="34" charset="0"/>
              </a:rPr>
              <a:t>di Cagliari</a:t>
            </a:r>
          </a:p>
          <a:p>
            <a:r>
              <a:rPr lang="it-IT" b="1" dirty="0" smtClean="0">
                <a:latin typeface="Copperplate Gothic Bold" pitchFamily="34" charset="0"/>
              </a:rPr>
              <a:t>1194-123</a:t>
            </a:r>
            <a:r>
              <a:rPr lang="it-IT" dirty="0" smtClean="0"/>
              <a:t>3</a:t>
            </a:r>
            <a:endParaRPr lang="it-IT" dirty="0"/>
          </a:p>
        </p:txBody>
      </p:sp>
    </p:spTree>
    <p:extLst>
      <p:ext uri="{BB962C8B-B14F-4D97-AF65-F5344CB8AC3E}">
        <p14:creationId xmlns:p14="http://schemas.microsoft.com/office/powerpoint/2010/main" val="64770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116845" y="0"/>
            <a:ext cx="3027155" cy="6524863"/>
          </a:xfrm>
          <a:prstGeom prst="rect">
            <a:avLst/>
          </a:prstGeom>
          <a:noFill/>
        </p:spPr>
        <p:txBody>
          <a:bodyPr wrap="square" rtlCol="0">
            <a:spAutoFit/>
          </a:bodyPr>
          <a:lstStyle/>
          <a:p>
            <a:pPr algn="ctr"/>
            <a:r>
              <a:rPr lang="it-IT" sz="2200" b="1" dirty="0" smtClean="0">
                <a:solidFill>
                  <a:srgbClr val="C0504D">
                    <a:lumMod val="50000"/>
                  </a:srgbClr>
                </a:solidFill>
                <a:latin typeface="Copperplate Gothic Bold" pitchFamily="34" charset="0"/>
              </a:rPr>
              <a:t>Di Eleonora fino a quel momento si sa poco. Era nata nel 1340 e sposò Brancaleone Doria ad un’età per quell’epoca molto avanzata: quasi 36 anni. Non si sa se il suo fu un matrimonio d’amore: lui aveva già due figli illegittimi. Ma la loro storia lascia intravedere un’intesa profonda.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195"/>
            <a:ext cx="6116845" cy="689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073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1" y="6242447"/>
            <a:ext cx="9144000" cy="523220"/>
          </a:xfrm>
          <a:prstGeom prst="rect">
            <a:avLst/>
          </a:prstGeom>
          <a:noFill/>
        </p:spPr>
        <p:txBody>
          <a:bodyPr wrap="square" rtlCol="0">
            <a:spAutoFit/>
          </a:bodyPr>
          <a:lstStyle/>
          <a:p>
            <a:pPr algn="ctr"/>
            <a:r>
              <a:rPr lang="it-IT" sz="2800" b="1" dirty="0" smtClean="0">
                <a:solidFill>
                  <a:srgbClr val="C0504D">
                    <a:lumMod val="50000"/>
                  </a:srgbClr>
                </a:solidFill>
                <a:latin typeface="Copperplate Gothic Bold" pitchFamily="34" charset="0"/>
              </a:rPr>
              <a:t>I Doria erano ricchissimi banchieri genovesi</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9151" cy="624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502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991101" y="0"/>
            <a:ext cx="4152900" cy="6894195"/>
          </a:xfrm>
          <a:prstGeom prst="rect">
            <a:avLst/>
          </a:prstGeom>
          <a:noFill/>
        </p:spPr>
        <p:txBody>
          <a:bodyPr wrap="square" rtlCol="0">
            <a:spAutoFit/>
          </a:bodyPr>
          <a:lstStyle/>
          <a:p>
            <a:pPr algn="ctr"/>
            <a:r>
              <a:rPr lang="it-IT" sz="3400" b="1" dirty="0" smtClean="0">
                <a:solidFill>
                  <a:srgbClr val="C0504D">
                    <a:lumMod val="50000"/>
                  </a:srgbClr>
                </a:solidFill>
                <a:latin typeface="Copperplate Gothic Bold" pitchFamily="34" charset="0"/>
              </a:rPr>
              <a:t>Entrambi i ritratti mostrano una cicatrice sulla guancia destra: sappiamo che guidava la sua gente cavalcando, e combatteva  in battaglia. Può essere una ferita di guerra </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481"/>
            <a:ext cx="4991100" cy="749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0" y="4831458"/>
            <a:ext cx="3816424" cy="1754326"/>
          </a:xfrm>
          <a:prstGeom prst="rect">
            <a:avLst/>
          </a:prstGeom>
          <a:noFill/>
        </p:spPr>
        <p:txBody>
          <a:bodyPr wrap="square" rtlCol="0">
            <a:spAutoFit/>
          </a:bodyPr>
          <a:lstStyle/>
          <a:p>
            <a:r>
              <a:rPr lang="it-IT" b="1" dirty="0" smtClean="0">
                <a:solidFill>
                  <a:schemeClr val="bg1"/>
                </a:solidFill>
                <a:latin typeface="Copperplate Gothic Bold" pitchFamily="34" charset="0"/>
              </a:rPr>
              <a:t>Supposto </a:t>
            </a:r>
          </a:p>
          <a:p>
            <a:r>
              <a:rPr lang="it-IT" b="1" dirty="0" smtClean="0">
                <a:solidFill>
                  <a:schemeClr val="bg1"/>
                </a:solidFill>
                <a:latin typeface="Copperplate Gothic Bold" pitchFamily="34" charset="0"/>
              </a:rPr>
              <a:t>ritratto di </a:t>
            </a:r>
          </a:p>
          <a:p>
            <a:r>
              <a:rPr lang="it-IT" b="1" dirty="0" smtClean="0">
                <a:solidFill>
                  <a:schemeClr val="bg1"/>
                </a:solidFill>
                <a:latin typeface="Copperplate Gothic Bold" pitchFamily="34" charset="0"/>
              </a:rPr>
              <a:t>Eleonora  </a:t>
            </a:r>
          </a:p>
          <a:p>
            <a:r>
              <a:rPr lang="it-IT" b="1" dirty="0" smtClean="0">
                <a:solidFill>
                  <a:schemeClr val="bg1"/>
                </a:solidFill>
                <a:latin typeface="Copperplate Gothic Bold" pitchFamily="34" charset="0"/>
              </a:rPr>
              <a:t>in una casa </a:t>
            </a:r>
          </a:p>
          <a:p>
            <a:r>
              <a:rPr lang="it-IT" b="1" dirty="0" smtClean="0">
                <a:solidFill>
                  <a:schemeClr val="bg1"/>
                </a:solidFill>
                <a:latin typeface="Copperplate Gothic Bold" pitchFamily="34" charset="0"/>
              </a:rPr>
              <a:t>di Mogoro (Or) </a:t>
            </a:r>
          </a:p>
          <a:p>
            <a:r>
              <a:rPr lang="it-IT" b="1" dirty="0" smtClean="0">
                <a:solidFill>
                  <a:schemeClr val="bg1"/>
                </a:solidFill>
                <a:latin typeface="Copperplate Gothic Bold" pitchFamily="34" charset="0"/>
              </a:rPr>
              <a:t>del XIV sec.  </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848276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917337" y="0"/>
            <a:ext cx="4226664" cy="6740307"/>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Nel 1382 presta 4000 fiorini d’oro al doge di Genova: se non li avesse restituiti entro 10 anni, avrebbe pagato il doppio. Non solo: se fosse </a:t>
            </a:r>
            <a:r>
              <a:rPr lang="it-IT" sz="2400" b="1" dirty="0">
                <a:solidFill>
                  <a:schemeClr val="accent2">
                    <a:lumMod val="50000"/>
                  </a:schemeClr>
                </a:solidFill>
                <a:latin typeface="Copperplate Gothic Bold" pitchFamily="34" charset="0"/>
              </a:rPr>
              <a:t>pervenuto alla </a:t>
            </a:r>
            <a:r>
              <a:rPr lang="it-IT" sz="2400" b="1" dirty="0" smtClean="0">
                <a:solidFill>
                  <a:schemeClr val="accent2">
                    <a:lumMod val="50000"/>
                  </a:schemeClr>
                </a:solidFill>
                <a:latin typeface="Copperplate Gothic Bold" pitchFamily="34" charset="0"/>
              </a:rPr>
              <a:t>pubertà suo figlio Federico, avrebbe dovuto sposare la </a:t>
            </a:r>
            <a:r>
              <a:rPr lang="it-IT" sz="2400" b="1" dirty="0">
                <a:solidFill>
                  <a:schemeClr val="accent2">
                    <a:lumMod val="50000"/>
                  </a:schemeClr>
                </a:solidFill>
                <a:latin typeface="Copperplate Gothic Bold" pitchFamily="34" charset="0"/>
              </a:rPr>
              <a:t>figlia del </a:t>
            </a:r>
            <a:r>
              <a:rPr lang="it-IT" sz="2400" b="1" dirty="0" smtClean="0">
                <a:solidFill>
                  <a:schemeClr val="accent2">
                    <a:lumMod val="50000"/>
                  </a:schemeClr>
                </a:solidFill>
                <a:latin typeface="Copperplate Gothic Bold" pitchFamily="34" charset="0"/>
              </a:rPr>
              <a:t>doge </a:t>
            </a:r>
            <a:r>
              <a:rPr lang="it-IT" sz="2400" b="1" dirty="0">
                <a:solidFill>
                  <a:schemeClr val="accent2">
                    <a:lumMod val="50000"/>
                  </a:schemeClr>
                </a:solidFill>
                <a:latin typeface="Copperplate Gothic Bold" pitchFamily="34" charset="0"/>
              </a:rPr>
              <a:t>Bianchina </a:t>
            </a:r>
            <a:r>
              <a:rPr lang="it-IT" sz="2400" b="1" dirty="0" smtClean="0">
                <a:solidFill>
                  <a:schemeClr val="accent2">
                    <a:lumMod val="50000"/>
                  </a:schemeClr>
                </a:solidFill>
                <a:latin typeface="Copperplate Gothic Bold" pitchFamily="34" charset="0"/>
              </a:rPr>
              <a:t>e</a:t>
            </a:r>
            <a:r>
              <a:rPr lang="it-IT" sz="2400" b="1" dirty="0">
                <a:solidFill>
                  <a:schemeClr val="accent2">
                    <a:lumMod val="50000"/>
                  </a:schemeClr>
                </a:solidFill>
                <a:latin typeface="Copperplate Gothic Bold" pitchFamily="34" charset="0"/>
              </a:rPr>
              <a:t>, nel caso </a:t>
            </a:r>
            <a:r>
              <a:rPr lang="it-IT" sz="2400" b="1" dirty="0" smtClean="0">
                <a:solidFill>
                  <a:schemeClr val="accent2">
                    <a:lumMod val="50000"/>
                  </a:schemeClr>
                </a:solidFill>
                <a:latin typeface="Copperplate Gothic Bold" pitchFamily="34" charset="0"/>
              </a:rPr>
              <a:t>il matrimonio non </a:t>
            </a:r>
            <a:r>
              <a:rPr lang="it-IT" sz="2400" b="1" dirty="0">
                <a:solidFill>
                  <a:schemeClr val="accent2">
                    <a:lumMod val="50000"/>
                  </a:schemeClr>
                </a:solidFill>
                <a:latin typeface="Copperplate Gothic Bold" pitchFamily="34" charset="0"/>
              </a:rPr>
              <a:t>si fosse potuto celebrare (per </a:t>
            </a:r>
            <a:r>
              <a:rPr lang="it-IT" sz="2400" b="1" dirty="0" smtClean="0">
                <a:solidFill>
                  <a:schemeClr val="accent2">
                    <a:lumMod val="50000"/>
                  </a:schemeClr>
                </a:solidFill>
                <a:latin typeface="Copperplate Gothic Bold" pitchFamily="34" charset="0"/>
              </a:rPr>
              <a:t> </a:t>
            </a:r>
            <a:r>
              <a:rPr lang="it-IT" sz="2400" b="1" dirty="0">
                <a:solidFill>
                  <a:schemeClr val="accent2">
                    <a:lumMod val="50000"/>
                  </a:schemeClr>
                </a:solidFill>
                <a:latin typeface="Copperplate Gothic Bold" pitchFamily="34" charset="0"/>
              </a:rPr>
              <a:t>morte o </a:t>
            </a:r>
            <a:r>
              <a:rPr lang="it-IT" sz="2400" b="1" dirty="0" smtClean="0">
                <a:solidFill>
                  <a:schemeClr val="accent2">
                    <a:lumMod val="50000"/>
                  </a:schemeClr>
                </a:solidFill>
                <a:latin typeface="Copperplate Gothic Bold" pitchFamily="34" charset="0"/>
              </a:rPr>
              <a:t>altro), </a:t>
            </a:r>
            <a:r>
              <a:rPr lang="it-IT" sz="2400" b="1" dirty="0">
                <a:solidFill>
                  <a:schemeClr val="accent2">
                    <a:lumMod val="50000"/>
                  </a:schemeClr>
                </a:solidFill>
                <a:latin typeface="Copperplate Gothic Bold" pitchFamily="34" charset="0"/>
              </a:rPr>
              <a:t>l'atto </a:t>
            </a:r>
            <a:r>
              <a:rPr lang="it-IT" sz="2400" b="1" dirty="0" smtClean="0">
                <a:solidFill>
                  <a:schemeClr val="accent2">
                    <a:lumMod val="50000"/>
                  </a:schemeClr>
                </a:solidFill>
                <a:latin typeface="Copperplate Gothic Bold" pitchFamily="34" charset="0"/>
              </a:rPr>
              <a:t>si sarebbe annullato.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 y="-28052"/>
            <a:ext cx="4918670" cy="688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819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334857" y="0"/>
            <a:ext cx="3809144" cy="6894195"/>
          </a:xfrm>
          <a:prstGeom prst="rect">
            <a:avLst/>
          </a:prstGeom>
          <a:noFill/>
        </p:spPr>
        <p:txBody>
          <a:bodyPr wrap="square" rtlCol="0">
            <a:spAutoFit/>
          </a:bodyPr>
          <a:lstStyle/>
          <a:p>
            <a:pPr algn="ctr"/>
            <a:r>
              <a:rPr lang="it-IT" sz="2600" b="1" dirty="0" smtClean="0">
                <a:solidFill>
                  <a:srgbClr val="C0504D">
                    <a:lumMod val="50000"/>
                  </a:srgbClr>
                </a:solidFill>
                <a:latin typeface="Copperplate Gothic Bold" pitchFamily="34" charset="0"/>
              </a:rPr>
              <a:t>Brancaleone Doria era stato alleato degli Aragonesi contro il padre di Eleonora durante l’insurrezione: lei lo manda in Spagna per chiedere la legittimità della successione. Ma il re trattiene prigioniero il marito e chiede l’invio del figlio come ostaggio. </a:t>
            </a:r>
          </a:p>
          <a:p>
            <a:pPr algn="ctr"/>
            <a:r>
              <a:rPr lang="it-IT" sz="2600" b="1" dirty="0" smtClean="0">
                <a:solidFill>
                  <a:srgbClr val="C0504D">
                    <a:lumMod val="50000"/>
                  </a:srgbClr>
                </a:solidFill>
                <a:latin typeface="Copperplate Gothic Bold" pitchFamily="34" charset="0"/>
              </a:rPr>
              <a:t>Lei rifiuta. </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334856" cy="684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535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392488" y="0"/>
            <a:ext cx="4751513" cy="6894195"/>
          </a:xfrm>
          <a:prstGeom prst="rect">
            <a:avLst/>
          </a:prstGeom>
          <a:noFill/>
        </p:spPr>
        <p:txBody>
          <a:bodyPr wrap="square" rtlCol="0">
            <a:spAutoFit/>
          </a:bodyPr>
          <a:lstStyle/>
          <a:p>
            <a:pPr algn="ctr"/>
            <a:r>
              <a:rPr lang="it-IT" sz="2600" b="1" dirty="0" smtClean="0">
                <a:solidFill>
                  <a:srgbClr val="C0504D">
                    <a:lumMod val="50000"/>
                  </a:srgbClr>
                </a:solidFill>
                <a:latin typeface="Copperplate Gothic Bold" pitchFamily="34" charset="0"/>
              </a:rPr>
              <a:t>Eleonora conquista Oristano in battaglia, poi ad uno ad uno percorre i paesi, incitando alla resistenza contro gli aragonesi e promettendo l’esenzione dalle tasse in cambio del servizio militare come cavalieri a quelli che potessero mantenersi da sé. Intanto il re manda suo marito a Cagliari per tentare di convincerla alla sottomissione.  </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98"/>
            <a:ext cx="4392488" cy="687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808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902146" y="0"/>
            <a:ext cx="2241855" cy="6740307"/>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I soldi di casa Doria le permettono di finanziare la guerriglia; le esenzioni le rendono fedele l’esercito. Tenta di far evadere il marito ma il colpo fallisce. </a:t>
            </a:r>
          </a:p>
        </p:txBody>
      </p:sp>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5757"/>
          <a:stretch/>
        </p:blipFill>
        <p:spPr bwMode="auto">
          <a:xfrm>
            <a:off x="-252536" y="-99392"/>
            <a:ext cx="7154682" cy="728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585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279851" y="0"/>
            <a:ext cx="3864150" cy="6740307"/>
          </a:xfrm>
          <a:prstGeom prst="rect">
            <a:avLst/>
          </a:prstGeom>
          <a:noFill/>
        </p:spPr>
        <p:txBody>
          <a:bodyPr wrap="square" rtlCol="0">
            <a:spAutoFit/>
          </a:bodyPr>
          <a:lstStyle/>
          <a:p>
            <a:pPr algn="ctr"/>
            <a:r>
              <a:rPr lang="it-IT" sz="2700" b="1" dirty="0" smtClean="0">
                <a:solidFill>
                  <a:srgbClr val="C0504D">
                    <a:lumMod val="50000"/>
                  </a:srgbClr>
                </a:solidFill>
                <a:latin typeface="Copperplate Gothic Bold" pitchFamily="34" charset="0"/>
              </a:rPr>
              <a:t>Eleonora riesce a trattare e, dopo tre anni, a far liberare il marito. Nel frattempo il figlio Federico è morto.  La popolazione insorge di nuovo. Ricominciano i saccheggi dei villaggi fedeli al re e i sabotaggi dei convogli che riforniscono i castelli spagnoli.  </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63"/>
            <a:ext cx="5279851" cy="688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704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066953" y="0"/>
            <a:ext cx="5077047" cy="6247864"/>
          </a:xfrm>
          <a:prstGeom prst="rect">
            <a:avLst/>
          </a:prstGeom>
          <a:noFill/>
        </p:spPr>
        <p:txBody>
          <a:bodyPr wrap="square" rtlCol="0">
            <a:spAutoFit/>
          </a:bodyPr>
          <a:lstStyle/>
          <a:p>
            <a:pPr algn="ctr"/>
            <a:r>
              <a:rPr lang="it-IT" sz="4000" b="1" dirty="0" smtClean="0">
                <a:solidFill>
                  <a:schemeClr val="accent2">
                    <a:lumMod val="75000"/>
                  </a:schemeClr>
                </a:solidFill>
                <a:latin typeface="Copperplate Gothic Bold" pitchFamily="34" charset="0"/>
              </a:rPr>
              <a:t>La Sardegna medioevale è un territorio misterioso e selvaggio, in cui il cristianesimo è penetrato a stento e il feudalesimo ben poco diffuso. </a:t>
            </a:r>
            <a:endParaRPr lang="it-IT" sz="4400" b="1" dirty="0">
              <a:solidFill>
                <a:schemeClr val="accent2">
                  <a:lumMod val="75000"/>
                </a:schemeClr>
              </a:solidFill>
              <a:latin typeface="Copperplate Gothic Bold"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7"/>
            <a:ext cx="4066953" cy="686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20024" y="0"/>
            <a:ext cx="2272225" cy="646331"/>
          </a:xfrm>
          <a:prstGeom prst="rect">
            <a:avLst/>
          </a:prstGeom>
          <a:noFill/>
        </p:spPr>
        <p:txBody>
          <a:bodyPr wrap="none" rtlCol="0">
            <a:spAutoFit/>
          </a:bodyPr>
          <a:lstStyle/>
          <a:p>
            <a:r>
              <a:rPr lang="it-IT" b="1" dirty="0" smtClean="0">
                <a:solidFill>
                  <a:schemeClr val="bg1"/>
                </a:solidFill>
                <a:latin typeface="Copperplate Gothic Bold" pitchFamily="34" charset="0"/>
              </a:rPr>
              <a:t>Mappa araba </a:t>
            </a:r>
          </a:p>
          <a:p>
            <a:r>
              <a:rPr lang="it-IT" b="1" dirty="0" smtClean="0">
                <a:solidFill>
                  <a:schemeClr val="bg1"/>
                </a:solidFill>
                <a:latin typeface="Copperplate Gothic Bold" pitchFamily="34" charset="0"/>
              </a:rPr>
              <a:t>della Sardegna</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41969227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314330" y="0"/>
            <a:ext cx="3829670" cy="6740307"/>
          </a:xfrm>
          <a:prstGeom prst="rect">
            <a:avLst/>
          </a:prstGeom>
          <a:noFill/>
        </p:spPr>
        <p:txBody>
          <a:bodyPr wrap="square" rtlCol="0">
            <a:spAutoFit/>
          </a:bodyPr>
          <a:lstStyle/>
          <a:p>
            <a:pPr algn="ctr"/>
            <a:r>
              <a:rPr lang="it-IT" sz="2700" b="1" dirty="0" smtClean="0">
                <a:solidFill>
                  <a:schemeClr val="accent2">
                    <a:lumMod val="50000"/>
                  </a:schemeClr>
                </a:solidFill>
                <a:latin typeface="Copperplate Gothic Bold" pitchFamily="34" charset="0"/>
              </a:rPr>
              <a:t>Non risponde più alle missive reali, è continuamente in viaggio per sobillare la rivolta. Fa rispondere al marito, privo di autorità per le leggi sarde, con cui si relazionano gli spagnoli, non abituati ad una donna che gestisce il potere autonomamente. </a:t>
            </a:r>
            <a:endParaRPr lang="it-IT" sz="2700" b="1" dirty="0">
              <a:solidFill>
                <a:schemeClr val="accent2">
                  <a:lumMod val="50000"/>
                </a:schemeClr>
              </a:solidFill>
              <a:latin typeface="Copperplate Gothic Bold"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199"/>
            <a:ext cx="5314330" cy="687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1861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3811012"/>
            <a:ext cx="9142725" cy="3046988"/>
          </a:xfrm>
          <a:prstGeom prst="rect">
            <a:avLst/>
          </a:prstGeom>
          <a:noFill/>
        </p:spPr>
        <p:txBody>
          <a:bodyPr wrap="square" rtlCol="0">
            <a:spAutoFit/>
          </a:bodyPr>
          <a:lstStyle/>
          <a:p>
            <a:pPr algn="ctr"/>
            <a:r>
              <a:rPr lang="it-IT" sz="3200" b="1" dirty="0" smtClean="0">
                <a:solidFill>
                  <a:schemeClr val="accent2">
                    <a:lumMod val="50000"/>
                  </a:schemeClr>
                </a:solidFill>
                <a:latin typeface="Copperplate Gothic Bold" pitchFamily="34" charset="0"/>
              </a:rPr>
              <a:t>Brancaleone ordina alla gente di abbandonare i villaggi, fa terra bruciata dietro di </a:t>
            </a:r>
            <a:r>
              <a:rPr lang="it-IT" sz="3200" b="1" dirty="0" err="1" smtClean="0">
                <a:solidFill>
                  <a:schemeClr val="accent2">
                    <a:lumMod val="50000"/>
                  </a:schemeClr>
                </a:solidFill>
                <a:latin typeface="Copperplate Gothic Bold" pitchFamily="34" charset="0"/>
              </a:rPr>
              <a:t>sè</a:t>
            </a:r>
            <a:r>
              <a:rPr lang="it-IT" sz="3200" b="1" dirty="0" smtClean="0">
                <a:solidFill>
                  <a:schemeClr val="accent2">
                    <a:lumMod val="50000"/>
                  </a:schemeClr>
                </a:solidFill>
                <a:latin typeface="Copperplate Gothic Bold" pitchFamily="34" charset="0"/>
              </a:rPr>
              <a:t>; prende Sassari</a:t>
            </a:r>
            <a:r>
              <a:rPr lang="it-IT" sz="3200" b="1" dirty="0">
                <a:solidFill>
                  <a:schemeClr val="accent2">
                    <a:lumMod val="50000"/>
                  </a:schemeClr>
                </a:solidFill>
                <a:latin typeface="Copperplate Gothic Bold" pitchFamily="34" charset="0"/>
              </a:rPr>
              <a:t>, Osilo, il </a:t>
            </a:r>
            <a:r>
              <a:rPr lang="it-IT" sz="3200" b="1" dirty="0" smtClean="0">
                <a:solidFill>
                  <a:schemeClr val="accent2">
                    <a:lumMod val="50000"/>
                  </a:schemeClr>
                </a:solidFill>
                <a:latin typeface="Copperplate Gothic Bold" pitchFamily="34" charset="0"/>
              </a:rPr>
              <a:t>Campidano e l’Iglesiente; </a:t>
            </a:r>
            <a:r>
              <a:rPr lang="it-IT" sz="3200" b="1" dirty="0" err="1" smtClean="0">
                <a:solidFill>
                  <a:schemeClr val="accent2">
                    <a:lumMod val="50000"/>
                  </a:schemeClr>
                </a:solidFill>
                <a:latin typeface="Copperplate Gothic Bold" pitchFamily="34" charset="0"/>
              </a:rPr>
              <a:t>scopiia</a:t>
            </a:r>
            <a:r>
              <a:rPr lang="it-IT" sz="3200" b="1" dirty="0" smtClean="0">
                <a:solidFill>
                  <a:schemeClr val="accent2">
                    <a:lumMod val="50000"/>
                  </a:schemeClr>
                </a:solidFill>
                <a:latin typeface="Copperplate Gothic Bold" pitchFamily="34" charset="0"/>
              </a:rPr>
              <a:t> la rivolta ad Oliena, Sarule ed </a:t>
            </a:r>
            <a:r>
              <a:rPr lang="it-IT" sz="3200" b="1" dirty="0" err="1" smtClean="0">
                <a:solidFill>
                  <a:schemeClr val="accent2">
                    <a:lumMod val="50000"/>
                  </a:schemeClr>
                </a:solidFill>
                <a:latin typeface="Copperplate Gothic Bold" pitchFamily="34" charset="0"/>
              </a:rPr>
              <a:t>Elconi</a:t>
            </a:r>
            <a:r>
              <a:rPr lang="it-IT" sz="3200" b="1" dirty="0" smtClean="0">
                <a:solidFill>
                  <a:schemeClr val="accent2">
                    <a:lumMod val="50000"/>
                  </a:schemeClr>
                </a:solidFill>
                <a:latin typeface="Copperplate Gothic Bold" pitchFamily="34" charset="0"/>
              </a:rPr>
              <a:t> in appoggio del giudicato. </a:t>
            </a:r>
          </a:p>
        </p:txBody>
      </p:sp>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8877" b="11759"/>
          <a:stretch/>
        </p:blipFill>
        <p:spPr bwMode="auto">
          <a:xfrm>
            <a:off x="2164" y="-99392"/>
            <a:ext cx="9142725"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001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7495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7122518" y="0"/>
            <a:ext cx="2160240" cy="6370975"/>
          </a:xfrm>
          <a:prstGeom prst="rect">
            <a:avLst/>
          </a:prstGeom>
          <a:noFill/>
        </p:spPr>
        <p:txBody>
          <a:bodyPr wrap="square" rtlCol="0">
            <a:spAutoFit/>
          </a:bodyPr>
          <a:lstStyle/>
          <a:p>
            <a:r>
              <a:rPr lang="it-IT" sz="2400" b="1" dirty="0" smtClean="0">
                <a:solidFill>
                  <a:srgbClr val="C0504D">
                    <a:lumMod val="50000"/>
                  </a:srgbClr>
                </a:solidFill>
                <a:latin typeface="Copperplate Gothic Bold" pitchFamily="34" charset="0"/>
              </a:rPr>
              <a:t>Eleonora percorre la Sardegna con le sue schiere, armata; viene acclamata ovunque. Riunisce tutta l’isola. Solo Cagliari e Alghero resistono. </a:t>
            </a:r>
            <a:endParaRPr lang="it-IT" sz="24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1833002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572001" y="0"/>
            <a:ext cx="4572000" cy="6555641"/>
          </a:xfrm>
          <a:prstGeom prst="rect">
            <a:avLst/>
          </a:prstGeom>
          <a:noFill/>
        </p:spPr>
        <p:txBody>
          <a:bodyPr wrap="square" rtlCol="0">
            <a:spAutoFit/>
          </a:bodyPr>
          <a:lstStyle/>
          <a:p>
            <a:pPr algn="ctr"/>
            <a:r>
              <a:rPr lang="it-IT" sz="3000" b="1" dirty="0" smtClean="0">
                <a:solidFill>
                  <a:srgbClr val="C0504D">
                    <a:lumMod val="50000"/>
                  </a:srgbClr>
                </a:solidFill>
                <a:latin typeface="Copperplate Gothic Bold" pitchFamily="34" charset="0"/>
              </a:rPr>
              <a:t>Nel periodo che va dal 1390 al 1395 si riesce ad ottenere una relativa stabilità: viene ripreso il lavoro dei campi. Eleonora riesce a rielaborare e ad emanare la </a:t>
            </a:r>
            <a:r>
              <a:rPr lang="it-IT" sz="3000" b="1" i="1" dirty="0" smtClean="0">
                <a:solidFill>
                  <a:srgbClr val="C0504D">
                    <a:lumMod val="50000"/>
                  </a:srgbClr>
                </a:solidFill>
                <a:latin typeface="Copperplate Gothic Bold" pitchFamily="34" charset="0"/>
              </a:rPr>
              <a:t>Carta de </a:t>
            </a:r>
            <a:r>
              <a:rPr lang="it-IT" sz="3000" b="1" i="1" dirty="0" err="1" smtClean="0">
                <a:solidFill>
                  <a:srgbClr val="C0504D">
                    <a:lumMod val="50000"/>
                  </a:srgbClr>
                </a:solidFill>
                <a:latin typeface="Copperplate Gothic Bold" pitchFamily="34" charset="0"/>
              </a:rPr>
              <a:t>Logu</a:t>
            </a:r>
            <a:r>
              <a:rPr lang="it-IT" sz="3000" b="1" dirty="0" smtClean="0">
                <a:solidFill>
                  <a:srgbClr val="C0504D">
                    <a:lumMod val="50000"/>
                  </a:srgbClr>
                </a:solidFill>
                <a:latin typeface="Copperplate Gothic Bold" pitchFamily="34" charset="0"/>
              </a:rPr>
              <a:t>, il codice del luogo, il primo scritto giuridico italiano  in volgare. </a:t>
            </a:r>
          </a:p>
        </p:txBody>
      </p:sp>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5" y="0"/>
            <a:ext cx="46980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7739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1" y="5684818"/>
            <a:ext cx="9144000" cy="1200329"/>
          </a:xfrm>
          <a:prstGeom prst="rect">
            <a:avLst/>
          </a:prstGeom>
          <a:noFill/>
        </p:spPr>
        <p:txBody>
          <a:bodyPr wrap="square" rtlCol="0">
            <a:spAutoFit/>
          </a:bodyPr>
          <a:lstStyle/>
          <a:p>
            <a:pPr algn="ctr"/>
            <a:r>
              <a:rPr lang="it-IT" sz="2400" b="1" dirty="0" smtClean="0">
                <a:solidFill>
                  <a:srgbClr val="C0504D">
                    <a:lumMod val="50000"/>
                  </a:srgbClr>
                </a:solidFill>
                <a:latin typeface="Copperplate Gothic Bold" pitchFamily="34" charset="0"/>
              </a:rPr>
              <a:t>La scelta del volgare è cosciente: i sardi conoscevano bene il latino, il canto gregoriano, la prosa e la poesia provenzale e latina.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68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655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929024" y="5719227"/>
            <a:ext cx="3027155" cy="1138773"/>
          </a:xfrm>
          <a:prstGeom prst="rect">
            <a:avLst/>
          </a:prstGeom>
          <a:noFill/>
        </p:spPr>
        <p:txBody>
          <a:bodyPr wrap="square" rtlCol="0">
            <a:spAutoFit/>
          </a:bodyPr>
          <a:lstStyle/>
          <a:p>
            <a:pPr algn="ctr"/>
            <a:r>
              <a:rPr lang="it-IT" sz="3400" b="1" dirty="0" smtClean="0">
                <a:solidFill>
                  <a:srgbClr val="C0504D">
                    <a:lumMod val="50000"/>
                  </a:srgbClr>
                </a:solidFill>
                <a:latin typeface="Copperplate Gothic Bold" pitchFamily="34" charset="0"/>
              </a:rPr>
              <a:t>San Gavino </a:t>
            </a:r>
            <a:r>
              <a:rPr lang="it-IT" sz="3400" b="1" dirty="0" err="1" smtClean="0">
                <a:solidFill>
                  <a:srgbClr val="C0504D">
                    <a:lumMod val="50000"/>
                  </a:srgbClr>
                </a:solidFill>
                <a:latin typeface="Copperplate Gothic Bold" pitchFamily="34" charset="0"/>
              </a:rPr>
              <a:t>MOnreale</a:t>
            </a:r>
            <a:endParaRPr lang="it-IT" sz="3400" b="1" dirty="0" smtClean="0">
              <a:solidFill>
                <a:srgbClr val="C0504D">
                  <a:lumMod val="50000"/>
                </a:srgbClr>
              </a:solidFill>
              <a:latin typeface="Copperplate Gothic Bold" pitchFamily="34"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89" y="0"/>
            <a:ext cx="8921889" cy="691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807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824400" y="-64264"/>
            <a:ext cx="4319600" cy="6986528"/>
          </a:xfrm>
          <a:prstGeom prst="rect">
            <a:avLst/>
          </a:prstGeom>
          <a:noFill/>
        </p:spPr>
        <p:txBody>
          <a:bodyPr wrap="square" rtlCol="0">
            <a:spAutoFit/>
          </a:bodyPr>
          <a:lstStyle/>
          <a:p>
            <a:pPr algn="ctr"/>
            <a:r>
              <a:rPr lang="it-IT" sz="3200" b="1" dirty="0" smtClean="0">
                <a:solidFill>
                  <a:schemeClr val="accent2">
                    <a:lumMod val="50000"/>
                  </a:schemeClr>
                </a:solidFill>
                <a:latin typeface="Copperplate Gothic Bold" pitchFamily="34" charset="0"/>
              </a:rPr>
              <a:t>La </a:t>
            </a:r>
            <a:r>
              <a:rPr lang="it-IT" sz="3200" b="1" i="1" dirty="0" smtClean="0">
                <a:solidFill>
                  <a:schemeClr val="accent2">
                    <a:lumMod val="50000"/>
                  </a:schemeClr>
                </a:solidFill>
                <a:latin typeface="Copperplate Gothic Bold" pitchFamily="34" charset="0"/>
              </a:rPr>
              <a:t>Carta de </a:t>
            </a:r>
            <a:r>
              <a:rPr lang="it-IT" sz="3200" b="1" i="1" dirty="0" err="1" smtClean="0">
                <a:solidFill>
                  <a:schemeClr val="accent2">
                    <a:lumMod val="50000"/>
                  </a:schemeClr>
                </a:solidFill>
                <a:latin typeface="Copperplate Gothic Bold" pitchFamily="34" charset="0"/>
              </a:rPr>
              <a:t>Logu</a:t>
            </a:r>
            <a:r>
              <a:rPr lang="it-IT" sz="3200" b="1" i="1" dirty="0" smtClean="0">
                <a:solidFill>
                  <a:schemeClr val="accent2">
                    <a:lumMod val="50000"/>
                  </a:schemeClr>
                </a:solidFill>
                <a:latin typeface="Copperplate Gothic Bold" pitchFamily="34" charset="0"/>
              </a:rPr>
              <a:t> </a:t>
            </a:r>
            <a:r>
              <a:rPr lang="it-IT" sz="3200" b="1" dirty="0" smtClean="0">
                <a:solidFill>
                  <a:schemeClr val="accent2">
                    <a:lumMod val="50000"/>
                  </a:schemeClr>
                </a:solidFill>
                <a:latin typeface="Copperplate Gothic Bold" pitchFamily="34" charset="0"/>
              </a:rPr>
              <a:t>rappresenta il diritto rurale, il contado, contro le città di diritto romano ed ecclesiastico: fra i primi in Europa, prevede la liberazione dei servi e la possibilità di emancipazione sociale.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0" y="-9532"/>
            <a:ext cx="4855990" cy="686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7024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0"/>
            <a:ext cx="9144000" cy="6740307"/>
          </a:xfrm>
          <a:prstGeom prst="rect">
            <a:avLst/>
          </a:prstGeom>
          <a:noFill/>
        </p:spPr>
        <p:txBody>
          <a:bodyPr wrap="square" rtlCol="0">
            <a:spAutoFit/>
          </a:bodyPr>
          <a:lstStyle/>
          <a:p>
            <a:r>
              <a:rPr lang="it-IT" sz="2700" b="1" dirty="0" smtClean="0">
                <a:solidFill>
                  <a:srgbClr val="C0504D">
                    <a:lumMod val="50000"/>
                  </a:srgbClr>
                </a:solidFill>
                <a:latin typeface="Copperplate Gothic Bold" pitchFamily="34" charset="0"/>
              </a:rPr>
              <a:t>Per i suoi tempi, la </a:t>
            </a:r>
            <a:r>
              <a:rPr lang="it-IT" sz="2700" b="1" i="1" dirty="0" smtClean="0">
                <a:solidFill>
                  <a:srgbClr val="C0504D">
                    <a:lumMod val="50000"/>
                  </a:srgbClr>
                </a:solidFill>
                <a:latin typeface="Copperplate Gothic Bold" pitchFamily="34" charset="0"/>
              </a:rPr>
              <a:t>Carta de </a:t>
            </a:r>
            <a:r>
              <a:rPr lang="it-IT" sz="2700" b="1" i="1" dirty="0" err="1" smtClean="0">
                <a:solidFill>
                  <a:srgbClr val="C0504D">
                    <a:lumMod val="50000"/>
                  </a:srgbClr>
                </a:solidFill>
                <a:latin typeface="Copperplate Gothic Bold" pitchFamily="34" charset="0"/>
              </a:rPr>
              <a:t>Logu</a:t>
            </a:r>
            <a:r>
              <a:rPr lang="it-IT" sz="2700" b="1" i="1" dirty="0" smtClean="0">
                <a:solidFill>
                  <a:srgbClr val="C0504D">
                    <a:lumMod val="50000"/>
                  </a:srgbClr>
                </a:solidFill>
                <a:latin typeface="Copperplate Gothic Bold" pitchFamily="34" charset="0"/>
              </a:rPr>
              <a:t>  </a:t>
            </a:r>
            <a:r>
              <a:rPr lang="it-IT" sz="2700" b="1" dirty="0" smtClean="0">
                <a:solidFill>
                  <a:srgbClr val="C0504D">
                    <a:lumMod val="50000"/>
                  </a:srgbClr>
                </a:solidFill>
                <a:latin typeface="Copperplate Gothic Bold" pitchFamily="34" charset="0"/>
              </a:rPr>
              <a:t>è un codice di leggi  molto avanzato: </a:t>
            </a:r>
          </a:p>
          <a:p>
            <a:pPr marL="457200" indent="-457200">
              <a:buFont typeface="Arial" pitchFamily="34" charset="0"/>
              <a:buChar char="•"/>
            </a:pPr>
            <a:r>
              <a:rPr lang="it-IT" sz="2700" b="1" dirty="0" smtClean="0">
                <a:solidFill>
                  <a:srgbClr val="C0504D">
                    <a:lumMod val="50000"/>
                  </a:srgbClr>
                </a:solidFill>
                <a:latin typeface="Copperplate Gothic Bold" pitchFamily="34" charset="0"/>
              </a:rPr>
              <a:t>La gravità della pena non </a:t>
            </a:r>
            <a:r>
              <a:rPr lang="it-IT" sz="2700" b="1" dirty="0" err="1" smtClean="0">
                <a:solidFill>
                  <a:srgbClr val="C0504D">
                    <a:lumMod val="50000"/>
                  </a:srgbClr>
                </a:solidFill>
                <a:latin typeface="Copperplate Gothic Bold" pitchFamily="34" charset="0"/>
              </a:rPr>
              <a:t>canbia</a:t>
            </a:r>
            <a:r>
              <a:rPr lang="it-IT" sz="2700" b="1" dirty="0" smtClean="0">
                <a:solidFill>
                  <a:srgbClr val="C0504D">
                    <a:lumMod val="50000"/>
                  </a:srgbClr>
                </a:solidFill>
                <a:latin typeface="Copperplate Gothic Bold" pitchFamily="34" charset="0"/>
              </a:rPr>
              <a:t> con la condizione sociale del reo. </a:t>
            </a:r>
          </a:p>
          <a:p>
            <a:pPr marL="457200" indent="-457200">
              <a:buFont typeface="Arial" pitchFamily="34" charset="0"/>
              <a:buChar char="•"/>
            </a:pPr>
            <a:r>
              <a:rPr lang="it-IT" sz="2700" b="1" dirty="0" smtClean="0">
                <a:solidFill>
                  <a:srgbClr val="C0504D">
                    <a:lumMod val="50000"/>
                  </a:srgbClr>
                </a:solidFill>
                <a:latin typeface="Copperplate Gothic Bold" pitchFamily="34" charset="0"/>
              </a:rPr>
              <a:t>La maggior parte delle pene sono pecuniarie; solo per i delitti più gravi ci sono condanne a morte e mutilazioni. </a:t>
            </a:r>
          </a:p>
          <a:p>
            <a:pPr marL="457200" indent="-457200">
              <a:buFont typeface="Arial" pitchFamily="34" charset="0"/>
              <a:buChar char="•"/>
            </a:pPr>
            <a:r>
              <a:rPr lang="it-IT" sz="2700" b="1" dirty="0" smtClean="0">
                <a:solidFill>
                  <a:srgbClr val="C0504D">
                    <a:lumMod val="50000"/>
                  </a:srgbClr>
                </a:solidFill>
                <a:latin typeface="Copperplate Gothic Bold" pitchFamily="34" charset="0"/>
              </a:rPr>
              <a:t>Si considera l’intenzionalità dell’atto: se non esiste si annulla il reato. </a:t>
            </a:r>
          </a:p>
          <a:p>
            <a:pPr marL="457200" indent="-457200">
              <a:buFont typeface="Arial" pitchFamily="34" charset="0"/>
              <a:buChar char="•"/>
            </a:pPr>
            <a:r>
              <a:rPr lang="it-IT" sz="2700" b="1" dirty="0" smtClean="0">
                <a:solidFill>
                  <a:srgbClr val="C0504D">
                    <a:lumMod val="50000"/>
                  </a:srgbClr>
                </a:solidFill>
                <a:latin typeface="Copperplate Gothic Bold" pitchFamily="34" charset="0"/>
              </a:rPr>
              <a:t>Si condanna lo stupro, e si considera il «matrimonio riparatore» soltanto  </a:t>
            </a:r>
            <a:r>
              <a:rPr lang="it-IT" sz="2700" b="1" i="1" dirty="0" smtClean="0">
                <a:solidFill>
                  <a:srgbClr val="C0504D">
                    <a:lumMod val="50000"/>
                  </a:srgbClr>
                </a:solidFill>
                <a:latin typeface="Copperplate Gothic Bold" pitchFamily="34" charset="0"/>
              </a:rPr>
              <a:t>si </a:t>
            </a:r>
            <a:r>
              <a:rPr lang="it-IT" sz="2700" b="1" i="1" dirty="0" err="1" smtClean="0">
                <a:solidFill>
                  <a:srgbClr val="C0504D">
                    <a:lumMod val="50000"/>
                  </a:srgbClr>
                </a:solidFill>
                <a:latin typeface="Copperplate Gothic Bold" pitchFamily="34" charset="0"/>
              </a:rPr>
              <a:t>plaquiat</a:t>
            </a:r>
            <a:r>
              <a:rPr lang="it-IT" sz="2700" b="1" i="1" dirty="0" smtClean="0">
                <a:solidFill>
                  <a:srgbClr val="C0504D">
                    <a:lumMod val="50000"/>
                  </a:srgbClr>
                </a:solidFill>
                <a:latin typeface="Copperplate Gothic Bold" pitchFamily="34" charset="0"/>
              </a:rPr>
              <a:t> a sa </a:t>
            </a:r>
            <a:r>
              <a:rPr lang="it-IT" sz="2700" b="1" i="1" dirty="0" err="1" smtClean="0">
                <a:solidFill>
                  <a:srgbClr val="C0504D">
                    <a:lumMod val="50000"/>
                  </a:srgbClr>
                </a:solidFill>
                <a:latin typeface="Copperplate Gothic Bold" pitchFamily="34" charset="0"/>
              </a:rPr>
              <a:t>femina</a:t>
            </a:r>
            <a:r>
              <a:rPr lang="it-IT" sz="2700" b="1" dirty="0" smtClean="0">
                <a:solidFill>
                  <a:srgbClr val="C0504D">
                    <a:lumMod val="50000"/>
                  </a:srgbClr>
                </a:solidFill>
                <a:latin typeface="Copperplate Gothic Bold" pitchFamily="34" charset="0"/>
              </a:rPr>
              <a:t>, se è di gusto della donna. </a:t>
            </a:r>
          </a:p>
          <a:p>
            <a:pPr marL="457200" indent="-457200">
              <a:buFont typeface="Arial" pitchFamily="34" charset="0"/>
              <a:buChar char="•"/>
            </a:pPr>
            <a:r>
              <a:rPr lang="it-IT" sz="2700" b="1" dirty="0" smtClean="0">
                <a:solidFill>
                  <a:srgbClr val="C0504D">
                    <a:lumMod val="50000"/>
                  </a:srgbClr>
                </a:solidFill>
                <a:latin typeface="Copperplate Gothic Bold" pitchFamily="34" charset="0"/>
              </a:rPr>
              <a:t>Si disciplina il servizio militare, svolto dai sardi e non da mercenari stranieri.</a:t>
            </a:r>
          </a:p>
          <a:p>
            <a:pPr marL="457200" indent="-457200">
              <a:buFont typeface="Arial" pitchFamily="34" charset="0"/>
              <a:buChar char="•"/>
            </a:pPr>
            <a:r>
              <a:rPr lang="it-IT" sz="2700" b="1" dirty="0" smtClean="0">
                <a:solidFill>
                  <a:srgbClr val="C0504D">
                    <a:lumMod val="50000"/>
                  </a:srgbClr>
                </a:solidFill>
                <a:latin typeface="Copperplate Gothic Bold" pitchFamily="34" charset="0"/>
              </a:rPr>
              <a:t>Si favorisce la liberazione dei servi.</a:t>
            </a:r>
            <a:endParaRPr lang="it-IT" sz="27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33379557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840" y="0"/>
            <a:ext cx="102696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67544" y="369530"/>
            <a:ext cx="8496944" cy="1938992"/>
          </a:xfrm>
          <a:prstGeom prst="rect">
            <a:avLst/>
          </a:prstGeom>
          <a:noFill/>
        </p:spPr>
        <p:txBody>
          <a:bodyPr wrap="square" rtlCol="0">
            <a:spAutoFit/>
          </a:bodyPr>
          <a:lstStyle/>
          <a:p>
            <a:r>
              <a:rPr lang="it-IT" sz="2000" b="1" dirty="0" smtClean="0">
                <a:solidFill>
                  <a:prstClr val="white"/>
                </a:solidFill>
                <a:latin typeface="Copperplate Gothic Bold" pitchFamily="34" charset="0"/>
              </a:rPr>
              <a:t>Eleonora si occupò anche di protezione ambientale, e di difendere i falchi dal bracconaggio:  il falco della regina, in latino </a:t>
            </a:r>
            <a:r>
              <a:rPr lang="it-IT" sz="2000" b="1" dirty="0">
                <a:solidFill>
                  <a:prstClr val="white"/>
                </a:solidFill>
                <a:latin typeface="Copperplate Gothic Bold" pitchFamily="34" charset="0"/>
              </a:rPr>
              <a:t>fa </a:t>
            </a:r>
            <a:r>
              <a:rPr lang="it-IT" sz="2000" b="1" i="1" dirty="0">
                <a:solidFill>
                  <a:prstClr val="white"/>
                </a:solidFill>
                <a:latin typeface="Copperplate Gothic Bold" pitchFamily="34" charset="0"/>
              </a:rPr>
              <a:t>Falco </a:t>
            </a:r>
            <a:r>
              <a:rPr lang="it-IT" sz="2000" b="1" i="1" dirty="0" err="1" smtClean="0">
                <a:solidFill>
                  <a:prstClr val="white"/>
                </a:solidFill>
                <a:latin typeface="Copperplate Gothic Bold" pitchFamily="34" charset="0"/>
              </a:rPr>
              <a:t>eleonorae</a:t>
            </a:r>
            <a:r>
              <a:rPr lang="it-IT" sz="2000" b="1" dirty="0" smtClean="0">
                <a:solidFill>
                  <a:prstClr val="white"/>
                </a:solidFill>
                <a:latin typeface="Copperplate Gothic Bold" pitchFamily="34" charset="0"/>
              </a:rPr>
              <a:t>, </a:t>
            </a:r>
            <a:r>
              <a:rPr lang="it-IT" sz="2000" b="1" dirty="0">
                <a:solidFill>
                  <a:prstClr val="white"/>
                </a:solidFill>
                <a:latin typeface="Copperplate Gothic Bold" pitchFamily="34" charset="0"/>
              </a:rPr>
              <a:t>in francese si chiama </a:t>
            </a:r>
            <a:r>
              <a:rPr lang="it-IT" sz="2000" b="1" i="1" dirty="0" err="1">
                <a:solidFill>
                  <a:prstClr val="white"/>
                </a:solidFill>
                <a:latin typeface="Copperplate Gothic Bold" pitchFamily="34" charset="0"/>
              </a:rPr>
              <a:t>Faucon</a:t>
            </a:r>
            <a:r>
              <a:rPr lang="it-IT" sz="2000" b="1" i="1" dirty="0">
                <a:solidFill>
                  <a:prstClr val="white"/>
                </a:solidFill>
                <a:latin typeface="Copperplate Gothic Bold" pitchFamily="34" charset="0"/>
              </a:rPr>
              <a:t> d'</a:t>
            </a:r>
            <a:r>
              <a:rPr lang="it-IT" sz="2000" b="1" i="1" dirty="0" err="1">
                <a:solidFill>
                  <a:prstClr val="white"/>
                </a:solidFill>
                <a:latin typeface="Copperplate Gothic Bold" pitchFamily="34" charset="0"/>
              </a:rPr>
              <a:t>Éléonore</a:t>
            </a:r>
            <a:r>
              <a:rPr lang="it-IT" sz="2000" b="1" dirty="0">
                <a:solidFill>
                  <a:prstClr val="white"/>
                </a:solidFill>
                <a:latin typeface="Copperplate Gothic Bold" pitchFamily="34" charset="0"/>
              </a:rPr>
              <a:t>, in inglese </a:t>
            </a:r>
            <a:r>
              <a:rPr lang="it-IT" sz="2000" b="1" i="1" dirty="0" err="1">
                <a:solidFill>
                  <a:prstClr val="white"/>
                </a:solidFill>
                <a:latin typeface="Copperplate Gothic Bold" pitchFamily="34" charset="0"/>
              </a:rPr>
              <a:t>Eleonora's</a:t>
            </a:r>
            <a:r>
              <a:rPr lang="it-IT" sz="2000" b="1" i="1" dirty="0">
                <a:solidFill>
                  <a:prstClr val="white"/>
                </a:solidFill>
                <a:latin typeface="Copperplate Gothic Bold" pitchFamily="34" charset="0"/>
              </a:rPr>
              <a:t> </a:t>
            </a:r>
            <a:r>
              <a:rPr lang="it-IT" sz="2000" b="1" i="1" dirty="0" err="1">
                <a:solidFill>
                  <a:prstClr val="white"/>
                </a:solidFill>
                <a:latin typeface="Copperplate Gothic Bold" pitchFamily="34" charset="0"/>
              </a:rPr>
              <a:t>Falcon</a:t>
            </a:r>
            <a:r>
              <a:rPr lang="it-IT" sz="2000" b="1" dirty="0">
                <a:solidFill>
                  <a:prstClr val="white"/>
                </a:solidFill>
                <a:latin typeface="Copperplate Gothic Bold" pitchFamily="34" charset="0"/>
              </a:rPr>
              <a:t>, in spagnolo </a:t>
            </a:r>
            <a:r>
              <a:rPr lang="it-IT" sz="2000" b="1" i="1" dirty="0" err="1">
                <a:solidFill>
                  <a:prstClr val="white"/>
                </a:solidFill>
                <a:latin typeface="Copperplate Gothic Bold" pitchFamily="34" charset="0"/>
              </a:rPr>
              <a:t>Halcón</a:t>
            </a:r>
            <a:r>
              <a:rPr lang="it-IT" sz="2000" b="1" i="1" dirty="0">
                <a:solidFill>
                  <a:prstClr val="white"/>
                </a:solidFill>
                <a:latin typeface="Copperplate Gothic Bold" pitchFamily="34" charset="0"/>
              </a:rPr>
              <a:t> de </a:t>
            </a:r>
            <a:r>
              <a:rPr lang="it-IT" sz="2000" b="1" i="1" dirty="0" err="1">
                <a:solidFill>
                  <a:prstClr val="white"/>
                </a:solidFill>
                <a:latin typeface="Copperplate Gothic Bold" pitchFamily="34" charset="0"/>
              </a:rPr>
              <a:t>Eleonor</a:t>
            </a:r>
            <a:r>
              <a:rPr lang="it-IT" sz="2000" b="1" dirty="0">
                <a:solidFill>
                  <a:prstClr val="white"/>
                </a:solidFill>
                <a:latin typeface="Copperplate Gothic Bold" pitchFamily="34" charset="0"/>
              </a:rPr>
              <a:t> e </a:t>
            </a:r>
            <a:r>
              <a:rPr lang="it-IT" sz="2000" b="1" dirty="0" err="1" smtClean="0">
                <a:solidFill>
                  <a:prstClr val="white"/>
                </a:solidFill>
                <a:latin typeface="Copperplate Gothic Bold" pitchFamily="34" charset="0"/>
              </a:rPr>
              <a:t>e</a:t>
            </a:r>
            <a:r>
              <a:rPr lang="it-IT" sz="2000" b="1" dirty="0" smtClean="0">
                <a:solidFill>
                  <a:prstClr val="white"/>
                </a:solidFill>
                <a:latin typeface="Copperplate Gothic Bold" pitchFamily="34" charset="0"/>
              </a:rPr>
              <a:t> in </a:t>
            </a:r>
            <a:r>
              <a:rPr lang="it-IT" sz="2000" b="1" dirty="0">
                <a:solidFill>
                  <a:prstClr val="white"/>
                </a:solidFill>
                <a:latin typeface="Copperplate Gothic Bold" pitchFamily="34" charset="0"/>
              </a:rPr>
              <a:t>tedesco </a:t>
            </a:r>
            <a:r>
              <a:rPr lang="it-IT" sz="2000" b="1" i="1" dirty="0" err="1">
                <a:solidFill>
                  <a:prstClr val="white"/>
                </a:solidFill>
                <a:latin typeface="Copperplate Gothic Bold" pitchFamily="34" charset="0"/>
              </a:rPr>
              <a:t>Eleonorenfalke</a:t>
            </a:r>
            <a:r>
              <a:rPr lang="it-IT" sz="2000" b="1" dirty="0">
                <a:solidFill>
                  <a:prstClr val="white"/>
                </a:solidFill>
                <a:latin typeface="Copperplate Gothic Bold" pitchFamily="34" charset="0"/>
              </a:rPr>
              <a:t>.</a:t>
            </a:r>
          </a:p>
        </p:txBody>
      </p:sp>
    </p:spTree>
    <p:extLst>
      <p:ext uri="{BB962C8B-B14F-4D97-AF65-F5344CB8AC3E}">
        <p14:creationId xmlns:p14="http://schemas.microsoft.com/office/powerpoint/2010/main" val="1615059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362399" y="0"/>
            <a:ext cx="3781601" cy="6740307"/>
          </a:xfrm>
          <a:prstGeom prst="rect">
            <a:avLst/>
          </a:prstGeom>
          <a:noFill/>
        </p:spPr>
        <p:txBody>
          <a:bodyPr wrap="square" rtlCol="0">
            <a:spAutoFit/>
          </a:bodyPr>
          <a:lstStyle/>
          <a:p>
            <a:pPr algn="ctr"/>
            <a:r>
              <a:rPr lang="it-IT" sz="2400" b="1" dirty="0" smtClean="0">
                <a:solidFill>
                  <a:srgbClr val="C0504D">
                    <a:lumMod val="75000"/>
                  </a:srgbClr>
                </a:solidFill>
                <a:latin typeface="Copperplate Gothic Bold" pitchFamily="34" charset="0"/>
              </a:rPr>
              <a:t>La Carta de </a:t>
            </a:r>
            <a:r>
              <a:rPr lang="it-IT" sz="2400" b="1" dirty="0" err="1" smtClean="0">
                <a:solidFill>
                  <a:srgbClr val="C0504D">
                    <a:lumMod val="75000"/>
                  </a:srgbClr>
                </a:solidFill>
                <a:latin typeface="Copperplate Gothic Bold" pitchFamily="34" charset="0"/>
              </a:rPr>
              <a:t>Logu</a:t>
            </a:r>
            <a:r>
              <a:rPr lang="it-IT" sz="2400" b="1" dirty="0" smtClean="0">
                <a:solidFill>
                  <a:srgbClr val="C0504D">
                    <a:lumMod val="75000"/>
                  </a:srgbClr>
                </a:solidFill>
                <a:latin typeface="Copperplate Gothic Bold" pitchFamily="34" charset="0"/>
              </a:rPr>
              <a:t>  prevede pene feroci per i pastori che si permettono di danneggiare i campi coltivati. E’ uno strumento che sancisce la supremazia dell’agricoltura sulla pastorizia, degli stanziali sui nomadi,  della campagna sulla montagna,  su quella Barbagia che rimane abitata da popolazioni ostili. </a:t>
            </a:r>
            <a:endParaRPr lang="it-IT" sz="2400" b="1" dirty="0">
              <a:solidFill>
                <a:srgbClr val="C0504D">
                  <a:lumMod val="75000"/>
                </a:srgbClr>
              </a:solidFill>
              <a:latin typeface="Copperplate Gothic Bold" pitchFamily="34" charset="0"/>
            </a:endParaRPr>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39" t="18360" r="14479" b="3510"/>
          <a:stretch/>
        </p:blipFill>
        <p:spPr bwMode="auto">
          <a:xfrm>
            <a:off x="-14897" y="1"/>
            <a:ext cx="53772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895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5010279" y="0"/>
            <a:ext cx="4133721" cy="6740307"/>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Quello delle </a:t>
            </a:r>
            <a:r>
              <a:rPr lang="it-IT" sz="2400" b="1" i="1" dirty="0" err="1" smtClean="0">
                <a:solidFill>
                  <a:schemeClr val="accent2">
                    <a:lumMod val="50000"/>
                  </a:schemeClr>
                </a:solidFill>
                <a:latin typeface="Copperplate Gothic Bold" pitchFamily="34" charset="0"/>
              </a:rPr>
              <a:t>Coronas</a:t>
            </a:r>
            <a:r>
              <a:rPr lang="it-IT" sz="2400" b="1" dirty="0" smtClean="0">
                <a:solidFill>
                  <a:schemeClr val="accent2">
                    <a:lumMod val="50000"/>
                  </a:schemeClr>
                </a:solidFill>
                <a:latin typeface="Copperplate Gothic Bold" pitchFamily="34" charset="0"/>
              </a:rPr>
              <a:t> </a:t>
            </a:r>
            <a:r>
              <a:rPr lang="it-IT" sz="2400" b="1" dirty="0">
                <a:solidFill>
                  <a:schemeClr val="accent2">
                    <a:lumMod val="50000"/>
                  </a:schemeClr>
                </a:solidFill>
                <a:latin typeface="Copperplate Gothic Bold" pitchFamily="34" charset="0"/>
              </a:rPr>
              <a:t>fu un governo assembleare che si ipotizza facesse rivivere lo spirito del parlamento del villaggio nuragico, composto dalle persone maggiorenti e presieduto dal capo del cantone per discutere questioni riguardanti la comunità (o le comunità se erano confederate), e per amministrare la giustizia.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010279" cy="688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1831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735297" y="0"/>
            <a:ext cx="4408703" cy="6571030"/>
          </a:xfrm>
          <a:prstGeom prst="rect">
            <a:avLst/>
          </a:prstGeom>
          <a:noFill/>
        </p:spPr>
        <p:txBody>
          <a:bodyPr wrap="square" rtlCol="0">
            <a:spAutoFit/>
          </a:bodyPr>
          <a:lstStyle/>
          <a:p>
            <a:pPr algn="ctr"/>
            <a:r>
              <a:rPr lang="it-IT" sz="3000" b="1" dirty="0" smtClean="0">
                <a:solidFill>
                  <a:srgbClr val="C0504D">
                    <a:lumMod val="75000"/>
                  </a:srgbClr>
                </a:solidFill>
                <a:latin typeface="Copperplate Gothic Bold" pitchFamily="34" charset="0"/>
              </a:rPr>
              <a:t>Eleonora muore di peste nel 1404, come il suo secondo figlio, Mariano, nel 1407. Suo marito Brancaleone muore, assassinato su ordine degli aragonesi, nel 1409, senza lasciare discendenti legittimi diretti</a:t>
            </a:r>
            <a:r>
              <a:rPr lang="it-IT" sz="3100" b="1" dirty="0" smtClean="0">
                <a:solidFill>
                  <a:srgbClr val="C0504D">
                    <a:lumMod val="75000"/>
                  </a:srgbClr>
                </a:solidFill>
                <a:latin typeface="Copperplate Gothic Bold" pitchFamily="34" charset="0"/>
              </a:rPr>
              <a:t>.</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92"/>
            <a:ext cx="4788405" cy="688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0" y="6493481"/>
            <a:ext cx="5135573" cy="369332"/>
          </a:xfrm>
          <a:prstGeom prst="rect">
            <a:avLst/>
          </a:prstGeom>
          <a:noFill/>
        </p:spPr>
        <p:txBody>
          <a:bodyPr wrap="none" rtlCol="0">
            <a:spAutoFit/>
          </a:bodyPr>
          <a:lstStyle/>
          <a:p>
            <a:r>
              <a:rPr lang="it-IT" b="1" dirty="0" smtClean="0">
                <a:solidFill>
                  <a:schemeClr val="accent2">
                    <a:lumMod val="50000"/>
                  </a:schemeClr>
                </a:solidFill>
                <a:latin typeface="Copperplate Gothic Bold" pitchFamily="34" charset="0"/>
              </a:rPr>
              <a:t>Casa di Eleonora a Oristano nell’800</a:t>
            </a:r>
            <a:endParaRPr lang="it-IT" b="1" dirty="0">
              <a:solidFill>
                <a:schemeClr val="accent2">
                  <a:lumMod val="50000"/>
                </a:schemeClr>
              </a:solidFill>
              <a:latin typeface="Copperplate Gothic Bold" pitchFamily="34" charset="0"/>
            </a:endParaRPr>
          </a:p>
        </p:txBody>
      </p:sp>
    </p:spTree>
    <p:extLst>
      <p:ext uri="{BB962C8B-B14F-4D97-AF65-F5344CB8AC3E}">
        <p14:creationId xmlns:p14="http://schemas.microsoft.com/office/powerpoint/2010/main" val="118764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6" name="CasellaDiTesto 5"/>
          <p:cNvSpPr txBox="1"/>
          <p:nvPr/>
        </p:nvSpPr>
        <p:spPr>
          <a:xfrm>
            <a:off x="21953" y="5945830"/>
            <a:ext cx="9171276" cy="923330"/>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La resistenza sarda durò per altri 16 anni. Poi gli aristocratici ad uno ad uno si vendettero, e l’isola cadde sotto la dominazione straniera degli spagnoli prima e dei Savoia in seguito. </a:t>
            </a:r>
            <a:endParaRPr lang="it-IT" b="1" dirty="0">
              <a:solidFill>
                <a:schemeClr val="accent2">
                  <a:lumMod val="50000"/>
                </a:schemeClr>
              </a:solidFill>
              <a:latin typeface="Copperplate Gothic Bold"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7" y="-80318"/>
            <a:ext cx="9130179" cy="607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5365837" y="121853"/>
            <a:ext cx="3590342" cy="369332"/>
          </a:xfrm>
          <a:prstGeom prst="rect">
            <a:avLst/>
          </a:prstGeom>
          <a:noFill/>
        </p:spPr>
        <p:txBody>
          <a:bodyPr wrap="none" rtlCol="0">
            <a:spAutoFit/>
          </a:bodyPr>
          <a:lstStyle/>
          <a:p>
            <a:r>
              <a:rPr lang="it-IT" b="1" dirty="0" smtClean="0">
                <a:solidFill>
                  <a:schemeClr val="bg1"/>
                </a:solidFill>
                <a:latin typeface="Copperplate Gothic Bold" pitchFamily="34" charset="0"/>
              </a:rPr>
              <a:t>Battaglia di Sanluri, 1409</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844978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8309" y="0"/>
            <a:ext cx="8964488" cy="6740307"/>
          </a:xfrm>
          <a:prstGeom prst="rect">
            <a:avLst/>
          </a:prstGeom>
          <a:noFill/>
        </p:spPr>
        <p:txBody>
          <a:bodyPr wrap="square" rtlCol="0">
            <a:spAutoFit/>
          </a:bodyPr>
          <a:lstStyle/>
          <a:p>
            <a:r>
              <a:rPr lang="it-IT" sz="4800" b="1" dirty="0" smtClean="0">
                <a:solidFill>
                  <a:schemeClr val="accent2">
                    <a:lumMod val="50000"/>
                  </a:schemeClr>
                </a:solidFill>
                <a:latin typeface="Copperplate Gothic Bold" pitchFamily="34" charset="0"/>
              </a:rPr>
              <a:t>Il periodo giudicale rimane il più complesso </a:t>
            </a:r>
            <a:r>
              <a:rPr lang="it-IT" sz="4800" b="1" dirty="0">
                <a:solidFill>
                  <a:schemeClr val="accent2">
                    <a:lumMod val="50000"/>
                  </a:schemeClr>
                </a:solidFill>
                <a:latin typeface="Copperplate Gothic Bold" pitchFamily="34" charset="0"/>
              </a:rPr>
              <a:t>sforzo che i sardi abbiano prodotto, nella loro storia millenaria, per </a:t>
            </a:r>
            <a:r>
              <a:rPr lang="it-IT" sz="4800" b="1" dirty="0" smtClean="0">
                <a:solidFill>
                  <a:schemeClr val="accent2">
                    <a:lumMod val="50000"/>
                  </a:schemeClr>
                </a:solidFill>
                <a:latin typeface="Copperplate Gothic Bold" pitchFamily="34" charset="0"/>
              </a:rPr>
              <a:t>organizzarsi </a:t>
            </a:r>
            <a:r>
              <a:rPr lang="it-IT" sz="4800" b="1" dirty="0">
                <a:solidFill>
                  <a:schemeClr val="accent2">
                    <a:lumMod val="50000"/>
                  </a:schemeClr>
                </a:solidFill>
                <a:latin typeface="Copperplate Gothic Bold" pitchFamily="34" charset="0"/>
              </a:rPr>
              <a:t>secondo il proprio genio, secondo consuetudini e leggi </a:t>
            </a:r>
            <a:r>
              <a:rPr lang="it-IT" sz="4800" b="1" dirty="0" smtClean="0">
                <a:solidFill>
                  <a:schemeClr val="accent2">
                    <a:lumMod val="50000"/>
                  </a:schemeClr>
                </a:solidFill>
                <a:latin typeface="Copperplate Gothic Bold" pitchFamily="34" charset="0"/>
              </a:rPr>
              <a:t>proprie. </a:t>
            </a:r>
            <a:endParaRPr lang="it-IT" sz="4800" b="1" dirty="0">
              <a:solidFill>
                <a:schemeClr val="accent2">
                  <a:lumMod val="50000"/>
                </a:schemeClr>
              </a:solidFill>
              <a:latin typeface="Copperplate Gothic Bold" pitchFamily="34" charset="0"/>
            </a:endParaRPr>
          </a:p>
        </p:txBody>
      </p:sp>
    </p:spTree>
    <p:extLst>
      <p:ext uri="{BB962C8B-B14F-4D97-AF65-F5344CB8AC3E}">
        <p14:creationId xmlns:p14="http://schemas.microsoft.com/office/powerpoint/2010/main" val="36242320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0" y="6139303"/>
            <a:ext cx="8964488" cy="707886"/>
          </a:xfrm>
          <a:prstGeom prst="rect">
            <a:avLst/>
          </a:prstGeom>
          <a:noFill/>
        </p:spPr>
        <p:txBody>
          <a:bodyPr wrap="square" rtlCol="0">
            <a:spAutoFit/>
          </a:bodyPr>
          <a:lstStyle/>
          <a:p>
            <a:r>
              <a:rPr lang="it-IT" sz="2000" b="1" dirty="0" smtClean="0">
                <a:solidFill>
                  <a:schemeClr val="accent2">
                    <a:lumMod val="50000"/>
                  </a:schemeClr>
                </a:solidFill>
                <a:latin typeface="Copperplate Gothic Bold" pitchFamily="34" charset="0"/>
              </a:rPr>
              <a:t>La Carta de </a:t>
            </a:r>
            <a:r>
              <a:rPr lang="it-IT" sz="2000" b="1" dirty="0" err="1" smtClean="0">
                <a:solidFill>
                  <a:schemeClr val="accent2">
                    <a:lumMod val="50000"/>
                  </a:schemeClr>
                </a:solidFill>
                <a:latin typeface="Copperplate Gothic Bold" pitchFamily="34" charset="0"/>
              </a:rPr>
              <a:t>Logu</a:t>
            </a:r>
            <a:r>
              <a:rPr lang="it-IT" sz="2000" b="1" dirty="0" smtClean="0">
                <a:solidFill>
                  <a:schemeClr val="accent2">
                    <a:lumMod val="50000"/>
                  </a:schemeClr>
                </a:solidFill>
                <a:latin typeface="Copperplate Gothic Bold" pitchFamily="34" charset="0"/>
              </a:rPr>
              <a:t> venne estesa a tutta l’isola, ma di fatto fu pian piano svuotata dei suoi contenuti più «scomodi».</a:t>
            </a:r>
            <a:endParaRPr lang="it-IT" sz="2000" b="1" dirty="0">
              <a:solidFill>
                <a:schemeClr val="accent2">
                  <a:lumMod val="50000"/>
                </a:schemeClr>
              </a:solidFill>
              <a:latin typeface="Copperplate Gothic Bold" pitchFamily="34" charset="0"/>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428" b="4983"/>
          <a:stretch/>
        </p:blipFill>
        <p:spPr bwMode="auto">
          <a:xfrm>
            <a:off x="0" y="-11775"/>
            <a:ext cx="9144000" cy="616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79512" y="301298"/>
            <a:ext cx="3091872" cy="369332"/>
          </a:xfrm>
          <a:prstGeom prst="rect">
            <a:avLst/>
          </a:prstGeom>
          <a:noFill/>
        </p:spPr>
        <p:txBody>
          <a:bodyPr wrap="none" rtlCol="0">
            <a:spAutoFit/>
          </a:bodyPr>
          <a:lstStyle/>
          <a:p>
            <a:r>
              <a:rPr lang="it-IT" b="1" dirty="0" smtClean="0">
                <a:solidFill>
                  <a:schemeClr val="accent2">
                    <a:lumMod val="50000"/>
                  </a:schemeClr>
                </a:solidFill>
                <a:latin typeface="Copperplate Gothic Bold" pitchFamily="34" charset="0"/>
              </a:rPr>
              <a:t>Casa di Eleonora oggi</a:t>
            </a:r>
            <a:endParaRPr lang="it-IT" b="1" dirty="0">
              <a:solidFill>
                <a:schemeClr val="accent2">
                  <a:lumMod val="50000"/>
                </a:schemeClr>
              </a:solidFill>
              <a:latin typeface="Copperplate Gothic Bold" pitchFamily="34" charset="0"/>
            </a:endParaRPr>
          </a:p>
        </p:txBody>
      </p:sp>
    </p:spTree>
    <p:extLst>
      <p:ext uri="{BB962C8B-B14F-4D97-AF65-F5344CB8AC3E}">
        <p14:creationId xmlns:p14="http://schemas.microsoft.com/office/powerpoint/2010/main" val="19113283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87120" y="2204864"/>
            <a:ext cx="8964488" cy="2215991"/>
          </a:xfrm>
          <a:prstGeom prst="rect">
            <a:avLst/>
          </a:prstGeom>
          <a:noFill/>
        </p:spPr>
        <p:txBody>
          <a:bodyPr wrap="square" rtlCol="0">
            <a:spAutoFit/>
          </a:bodyPr>
          <a:lstStyle/>
          <a:p>
            <a:pPr algn="ctr"/>
            <a:r>
              <a:rPr lang="it-IT" sz="13800" b="1" dirty="0" smtClean="0">
                <a:solidFill>
                  <a:srgbClr val="C0504D">
                    <a:lumMod val="50000"/>
                  </a:srgbClr>
                </a:solidFill>
                <a:latin typeface="Copperplate Gothic Bold" pitchFamily="34" charset="0"/>
              </a:rPr>
              <a:t>GRAZIE </a:t>
            </a:r>
            <a:endParaRPr lang="it-IT" sz="138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161428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4510549" y="6396335"/>
            <a:ext cx="4133721" cy="461665"/>
          </a:xfrm>
          <a:prstGeom prst="rect">
            <a:avLst/>
          </a:prstGeom>
          <a:noFill/>
        </p:spPr>
        <p:txBody>
          <a:bodyPr wrap="square" rtlCol="0">
            <a:spAutoFit/>
          </a:bodyPr>
          <a:lstStyle/>
          <a:p>
            <a:pPr algn="ctr"/>
            <a:r>
              <a:rPr lang="it-IT" sz="2400" b="1" dirty="0" smtClean="0">
                <a:solidFill>
                  <a:schemeClr val="accent2">
                    <a:lumMod val="50000"/>
                  </a:schemeClr>
                </a:solidFill>
                <a:latin typeface="Copperplate Gothic Bold" pitchFamily="34" charset="0"/>
              </a:rPr>
              <a:t>giustizia</a:t>
            </a:r>
            <a:r>
              <a:rPr lang="it-IT" sz="2400" b="1" dirty="0">
                <a:solidFill>
                  <a:schemeClr val="accent2">
                    <a:lumMod val="50000"/>
                  </a:schemeClr>
                </a:solidFill>
                <a:latin typeface="Copperplate Gothic Bold" pitchFamily="34" charset="0"/>
              </a:rPr>
              <a:t>. </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07504" y="6292911"/>
            <a:ext cx="5747856" cy="369332"/>
          </a:xfrm>
          <a:prstGeom prst="rect">
            <a:avLst/>
          </a:prstGeom>
          <a:noFill/>
        </p:spPr>
        <p:txBody>
          <a:bodyPr wrap="none" rtlCol="0">
            <a:spAutoFit/>
          </a:bodyPr>
          <a:lstStyle/>
          <a:p>
            <a:r>
              <a:rPr lang="it-IT" b="1" dirty="0" smtClean="0">
                <a:solidFill>
                  <a:schemeClr val="bg1"/>
                </a:solidFill>
                <a:latin typeface="Copperplate Gothic Bold" pitchFamily="34" charset="0"/>
              </a:rPr>
              <a:t>Castello della </a:t>
            </a:r>
            <a:r>
              <a:rPr lang="it-IT" b="1" dirty="0" err="1" smtClean="0">
                <a:solidFill>
                  <a:schemeClr val="bg1"/>
                </a:solidFill>
                <a:latin typeface="Copperplate Gothic Bold" pitchFamily="34" charset="0"/>
              </a:rPr>
              <a:t>Marmilla</a:t>
            </a:r>
            <a:r>
              <a:rPr lang="it-IT" b="1" dirty="0" smtClean="0">
                <a:solidFill>
                  <a:schemeClr val="bg1"/>
                </a:solidFill>
                <a:latin typeface="Copperplate Gothic Bold" pitchFamily="34" charset="0"/>
              </a:rPr>
              <a:t>, Las Plassas (Ca)</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3225360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3538" y="0"/>
            <a:ext cx="8964488" cy="6986528"/>
          </a:xfrm>
          <a:prstGeom prst="rect">
            <a:avLst/>
          </a:prstGeom>
          <a:noFill/>
        </p:spPr>
        <p:txBody>
          <a:bodyPr wrap="square" rtlCol="0">
            <a:spAutoFit/>
          </a:bodyPr>
          <a:lstStyle/>
          <a:p>
            <a:r>
              <a:rPr lang="it-IT" sz="2800" b="1" dirty="0" smtClean="0">
                <a:solidFill>
                  <a:srgbClr val="C0504D">
                    <a:lumMod val="50000"/>
                  </a:srgbClr>
                </a:solidFill>
                <a:latin typeface="Copperplate Gothic Bold" pitchFamily="34" charset="0"/>
              </a:rPr>
              <a:t>Gran parte del territorio sardo era demaniale e retto da leggi arcaiche, che prevedevano l’attribuzione, da parte del giudicato, si su </a:t>
            </a:r>
            <a:r>
              <a:rPr lang="it-IT" sz="2800" b="1" i="1" dirty="0" err="1" smtClean="0">
                <a:solidFill>
                  <a:srgbClr val="C0504D">
                    <a:lumMod val="50000"/>
                  </a:srgbClr>
                </a:solidFill>
                <a:latin typeface="Copperplate Gothic Bold" pitchFamily="34" charset="0"/>
              </a:rPr>
              <a:t>fundamentu</a:t>
            </a:r>
            <a:r>
              <a:rPr lang="it-IT" sz="2800" b="1" dirty="0" smtClean="0">
                <a:solidFill>
                  <a:srgbClr val="C0504D">
                    <a:lumMod val="50000"/>
                  </a:srgbClr>
                </a:solidFill>
                <a:latin typeface="Copperplate Gothic Bold" pitchFamily="34" charset="0"/>
              </a:rPr>
              <a:t>, che </a:t>
            </a:r>
            <a:r>
              <a:rPr lang="it-IT" sz="2800" dirty="0" smtClean="0">
                <a:solidFill>
                  <a:srgbClr val="C0504D">
                    <a:lumMod val="50000"/>
                  </a:srgbClr>
                </a:solidFill>
                <a:latin typeface="Copperplate Gothic Bold" pitchFamily="34" charset="0"/>
              </a:rPr>
              <a:t>i</a:t>
            </a:r>
            <a:r>
              <a:rPr lang="it-IT" sz="2800" dirty="0" smtClean="0">
                <a:latin typeface="Copperplate Gothic Bold" pitchFamily="34" charset="0"/>
              </a:rPr>
              <a:t>ndica </a:t>
            </a:r>
            <a:r>
              <a:rPr lang="it-IT" sz="2800" b="1" dirty="0">
                <a:latin typeface="Copperplate Gothic Bold" pitchFamily="34" charset="0"/>
              </a:rPr>
              <a:t>non solo </a:t>
            </a:r>
            <a:r>
              <a:rPr lang="it-IT" sz="2800" b="1" dirty="0" smtClean="0">
                <a:latin typeface="Copperplate Gothic Bold" pitchFamily="34" charset="0"/>
              </a:rPr>
              <a:t>e non tanto il </a:t>
            </a:r>
            <a:r>
              <a:rPr lang="it-IT" sz="2800" b="1" dirty="0">
                <a:latin typeface="Copperplate Gothic Bold" pitchFamily="34" charset="0"/>
              </a:rPr>
              <a:t>fondo fisico ma </a:t>
            </a:r>
            <a:r>
              <a:rPr lang="it-IT" sz="2800" b="1" dirty="0" smtClean="0">
                <a:latin typeface="Copperplate Gothic Bold" pitchFamily="34" charset="0"/>
              </a:rPr>
              <a:t>la </a:t>
            </a:r>
            <a:r>
              <a:rPr lang="it-IT" sz="2800" b="1" dirty="0">
                <a:latin typeface="Copperplate Gothic Bold" pitchFamily="34" charset="0"/>
              </a:rPr>
              <a:t>dotazione rurale definita dal giusto sostentamento e dai bisogni dei </a:t>
            </a:r>
            <a:r>
              <a:rPr lang="it-IT" sz="2800" b="1" dirty="0" smtClean="0">
                <a:latin typeface="Copperplate Gothic Bold" pitchFamily="34" charset="0"/>
              </a:rPr>
              <a:t>residenti della comunità </a:t>
            </a:r>
            <a:r>
              <a:rPr lang="it-IT" sz="2800" b="1" dirty="0" smtClean="0">
                <a:solidFill>
                  <a:srgbClr val="C0504D">
                    <a:lumMod val="50000"/>
                  </a:srgbClr>
                </a:solidFill>
                <a:latin typeface="Copperplate Gothic Bold" pitchFamily="34" charset="0"/>
              </a:rPr>
              <a:t>. </a:t>
            </a:r>
            <a:r>
              <a:rPr lang="it-IT" sz="2800" b="1" dirty="0">
                <a:solidFill>
                  <a:srgbClr val="C0504D">
                    <a:lumMod val="50000"/>
                  </a:srgbClr>
                </a:solidFill>
                <a:latin typeface="Copperplate Gothic Bold" pitchFamily="34" charset="0"/>
              </a:rPr>
              <a:t>Del </a:t>
            </a:r>
            <a:r>
              <a:rPr lang="it-IT" sz="2800" b="1" dirty="0" err="1" smtClean="0">
                <a:solidFill>
                  <a:srgbClr val="C0504D">
                    <a:lumMod val="50000"/>
                  </a:srgbClr>
                </a:solidFill>
                <a:latin typeface="Copperplate Gothic Bold" pitchFamily="34" charset="0"/>
              </a:rPr>
              <a:t>Fundamentu</a:t>
            </a:r>
            <a:r>
              <a:rPr lang="it-IT" sz="2800" b="1" dirty="0" smtClean="0">
                <a:solidFill>
                  <a:srgbClr val="C0504D">
                    <a:lumMod val="50000"/>
                  </a:srgbClr>
                </a:solidFill>
                <a:latin typeface="Copperplate Gothic Bold" pitchFamily="34" charset="0"/>
              </a:rPr>
              <a:t>, </a:t>
            </a:r>
            <a:r>
              <a:rPr lang="it-IT" sz="2800" b="1" dirty="0">
                <a:solidFill>
                  <a:srgbClr val="C0504D">
                    <a:lumMod val="50000"/>
                  </a:srgbClr>
                </a:solidFill>
                <a:latin typeface="Copperplate Gothic Bold" pitchFamily="34" charset="0"/>
              </a:rPr>
              <a:t>solo la parte più vicina al villaggio veniva recintata e coltivata da singoli proprietari. Il resto </a:t>
            </a:r>
            <a:r>
              <a:rPr lang="it-IT" sz="2800" b="1" dirty="0" smtClean="0">
                <a:solidFill>
                  <a:srgbClr val="C0504D">
                    <a:lumMod val="50000"/>
                  </a:srgbClr>
                </a:solidFill>
                <a:latin typeface="Copperplate Gothic Bold" pitchFamily="34" charset="0"/>
              </a:rPr>
              <a:t>era </a:t>
            </a:r>
            <a:r>
              <a:rPr lang="it-IT" sz="2800" b="1" dirty="0">
                <a:solidFill>
                  <a:srgbClr val="C0504D">
                    <a:lumMod val="50000"/>
                  </a:srgbClr>
                </a:solidFill>
                <a:latin typeface="Copperplate Gothic Bold" pitchFamily="34" charset="0"/>
              </a:rPr>
              <a:t>proprietà di tutta la collettività (una sorta di demanio) ed era diviso in due parti che venivano destinate ad anni alterni alla semina </a:t>
            </a:r>
            <a:r>
              <a:rPr lang="it-IT" sz="2800" b="1" dirty="0" smtClean="0">
                <a:solidFill>
                  <a:srgbClr val="C0504D">
                    <a:lumMod val="50000"/>
                  </a:srgbClr>
                </a:solidFill>
                <a:latin typeface="Copperplate Gothic Bold" pitchFamily="34" charset="0"/>
              </a:rPr>
              <a:t>e al pascolo. Anche la milizia era auto organizzata su base territoriale. </a:t>
            </a:r>
            <a:endParaRPr lang="it-IT" sz="28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29736922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395536" y="6282825"/>
            <a:ext cx="8964488" cy="523220"/>
          </a:xfrm>
          <a:prstGeom prst="rect">
            <a:avLst/>
          </a:prstGeom>
          <a:noFill/>
        </p:spPr>
        <p:txBody>
          <a:bodyPr wrap="square" rtlCol="0">
            <a:spAutoFit/>
          </a:bodyPr>
          <a:lstStyle/>
          <a:p>
            <a:r>
              <a:rPr lang="it-IT" sz="2800" b="1" dirty="0" smtClean="0">
                <a:solidFill>
                  <a:srgbClr val="C0504D">
                    <a:lumMod val="50000"/>
                  </a:srgbClr>
                </a:solidFill>
                <a:latin typeface="Copperplate Gothic Bold" pitchFamily="34" charset="0"/>
              </a:rPr>
              <a:t>e. </a:t>
            </a:r>
            <a:endParaRPr lang="it-IT" sz="2800" b="1" dirty="0">
              <a:solidFill>
                <a:srgbClr val="C0504D">
                  <a:lumMod val="50000"/>
                </a:srgbClr>
              </a:solidFill>
              <a:latin typeface="Copperplate Gothic Bold" pitchFamily="34"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1772801" cy="88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11560" y="550420"/>
            <a:ext cx="5129546" cy="1200329"/>
          </a:xfrm>
          <a:prstGeom prst="rect">
            <a:avLst/>
          </a:prstGeom>
          <a:noFill/>
        </p:spPr>
        <p:txBody>
          <a:bodyPr wrap="none" rtlCol="0">
            <a:spAutoFit/>
          </a:bodyPr>
          <a:lstStyle/>
          <a:p>
            <a:r>
              <a:rPr lang="it-IT" sz="2400" b="1" dirty="0" smtClean="0">
                <a:solidFill>
                  <a:schemeClr val="bg1"/>
                </a:solidFill>
                <a:latin typeface="Copperplate Gothic Bold" pitchFamily="34" charset="0"/>
              </a:rPr>
              <a:t>Zuri, Ghilarza (Or). </a:t>
            </a:r>
          </a:p>
          <a:p>
            <a:r>
              <a:rPr lang="it-IT" sz="2400" b="1" dirty="0" smtClean="0">
                <a:solidFill>
                  <a:schemeClr val="bg1"/>
                </a:solidFill>
                <a:latin typeface="Copperplate Gothic Bold" pitchFamily="34" charset="0"/>
              </a:rPr>
              <a:t>Chiesa di san Pietro, XIII sec.</a:t>
            </a:r>
          </a:p>
          <a:p>
            <a:r>
              <a:rPr lang="it-IT" sz="2400" b="1" dirty="0" smtClean="0">
                <a:solidFill>
                  <a:schemeClr val="bg1"/>
                </a:solidFill>
                <a:latin typeface="Copperplate Gothic Bold" pitchFamily="34" charset="0"/>
              </a:rPr>
              <a:t>Su </a:t>
            </a:r>
            <a:r>
              <a:rPr lang="it-IT" sz="2400" b="1" dirty="0" err="1" smtClean="0">
                <a:solidFill>
                  <a:schemeClr val="bg1"/>
                </a:solidFill>
                <a:latin typeface="Copperplate Gothic Bold" pitchFamily="34" charset="0"/>
              </a:rPr>
              <a:t>ballu</a:t>
            </a:r>
            <a:r>
              <a:rPr lang="it-IT" sz="2400" b="1" dirty="0" smtClean="0">
                <a:solidFill>
                  <a:schemeClr val="bg1"/>
                </a:solidFill>
                <a:latin typeface="Copperplate Gothic Bold" pitchFamily="34" charset="0"/>
              </a:rPr>
              <a:t> </a:t>
            </a:r>
            <a:r>
              <a:rPr lang="it-IT" sz="2400" b="1" dirty="0" err="1" smtClean="0">
                <a:solidFill>
                  <a:schemeClr val="bg1"/>
                </a:solidFill>
                <a:latin typeface="Copperplate Gothic Bold" pitchFamily="34" charset="0"/>
              </a:rPr>
              <a:t>tondu</a:t>
            </a:r>
            <a:r>
              <a:rPr lang="it-IT" sz="2400" b="1" dirty="0" smtClean="0">
                <a:solidFill>
                  <a:schemeClr val="bg1"/>
                </a:solidFill>
                <a:latin typeface="Copperplate Gothic Bold" pitchFamily="34" charset="0"/>
              </a:rPr>
              <a:t>. </a:t>
            </a:r>
            <a:endParaRPr lang="it-IT" sz="2400" b="1" dirty="0">
              <a:solidFill>
                <a:schemeClr val="bg1"/>
              </a:solidFill>
              <a:latin typeface="Copperplate Gothic Bold" pitchFamily="34" charset="0"/>
            </a:endParaRPr>
          </a:p>
        </p:txBody>
      </p:sp>
    </p:spTree>
    <p:extLst>
      <p:ext uri="{BB962C8B-B14F-4D97-AF65-F5344CB8AC3E}">
        <p14:creationId xmlns:p14="http://schemas.microsoft.com/office/powerpoint/2010/main" val="2228965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sp>
        <p:nvSpPr>
          <p:cNvPr id="5" name="CasellaDiTesto 4"/>
          <p:cNvSpPr txBox="1"/>
          <p:nvPr/>
        </p:nvSpPr>
        <p:spPr>
          <a:xfrm>
            <a:off x="63538" y="0"/>
            <a:ext cx="8964488" cy="6986528"/>
          </a:xfrm>
          <a:prstGeom prst="rect">
            <a:avLst/>
          </a:prstGeom>
          <a:noFill/>
        </p:spPr>
        <p:txBody>
          <a:bodyPr wrap="square" rtlCol="0">
            <a:spAutoFit/>
          </a:bodyPr>
          <a:lstStyle/>
          <a:p>
            <a:r>
              <a:rPr lang="it-IT" sz="2800" b="1" dirty="0" smtClean="0">
                <a:solidFill>
                  <a:srgbClr val="C0504D">
                    <a:lumMod val="50000"/>
                  </a:srgbClr>
                </a:solidFill>
                <a:latin typeface="Copperplate Gothic Bold" pitchFamily="34" charset="0"/>
              </a:rPr>
              <a:t>La consuetudine che favoriva le proprietà demaniali era stata favorita anche da più di 70 anni di dominazione germanica. Le persone in stato di servaggio non potevano lavorare  più di 4 giorni la settimana per il padrone, era loro permesso lavorare per conto proprio e costruirsi un patrimonio privato, ed emanciparsi. </a:t>
            </a:r>
          </a:p>
          <a:p>
            <a:r>
              <a:rPr lang="it-IT" sz="2800" b="1" dirty="0" smtClean="0">
                <a:solidFill>
                  <a:srgbClr val="C0504D">
                    <a:lumMod val="50000"/>
                  </a:srgbClr>
                </a:solidFill>
                <a:latin typeface="Copperplate Gothic Bold" pitchFamily="34" charset="0"/>
              </a:rPr>
              <a:t>Per quanto riguarda la legislazione sulle donne, le antiche leggi sarde prevedevano un’assoluta parità fra maschi e femmine nella spartizione del patrimonio, il mantenimento dei beni da parte della sposa dopo il matrimonio, la possibilità di ereditare anche le cariche più elevate dal padre o dal fratello. </a:t>
            </a:r>
            <a:endParaRPr lang="it-IT" sz="2800" b="1" dirty="0">
              <a:solidFill>
                <a:srgbClr val="C0504D">
                  <a:lumMod val="50000"/>
                </a:srgbClr>
              </a:solidFill>
              <a:latin typeface="Copperplate Gothic Bold" pitchFamily="34" charset="0"/>
            </a:endParaRPr>
          </a:p>
        </p:txBody>
      </p:sp>
    </p:spTree>
    <p:extLst>
      <p:ext uri="{BB962C8B-B14F-4D97-AF65-F5344CB8AC3E}">
        <p14:creationId xmlns:p14="http://schemas.microsoft.com/office/powerpoint/2010/main" val="1415440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16416" y="5507614"/>
            <a:ext cx="639763" cy="969963"/>
          </a:xfrm>
          <a:prstGeom prst="rect">
            <a:avLst/>
          </a:prstGeom>
          <a:gradFill>
            <a:gsLst>
              <a:gs pos="0">
                <a:srgbClr val="FFFF00"/>
              </a:gs>
              <a:gs pos="50000">
                <a:schemeClr val="accent1">
                  <a:tint val="44500"/>
                  <a:satMod val="160000"/>
                </a:schemeClr>
              </a:gs>
              <a:gs pos="100000">
                <a:schemeClr val="accent1">
                  <a:tint val="23500"/>
                  <a:satMod val="160000"/>
                </a:schemeClr>
              </a:gs>
            </a:gsLst>
            <a:lin ang="5400000" scaled="0"/>
          </a:gradFill>
          <a:ln>
            <a:solidFill>
              <a:schemeClr val="accent6">
                <a:lumMod val="50000"/>
                <a:alpha val="0"/>
              </a:schemeClr>
            </a:solidFill>
          </a:ln>
          <a:effectLst/>
        </p:spPr>
      </p:pic>
      <p:sp>
        <p:nvSpPr>
          <p:cNvPr id="4" name="CasellaDiTesto 3"/>
          <p:cNvSpPr txBox="1"/>
          <p:nvPr/>
        </p:nvSpPr>
        <p:spPr>
          <a:xfrm>
            <a:off x="8165192" y="6519446"/>
            <a:ext cx="917238" cy="338554"/>
          </a:xfrm>
          <a:prstGeom prst="rect">
            <a:avLst/>
          </a:prstGeom>
          <a:noFill/>
        </p:spPr>
        <p:txBody>
          <a:bodyPr wrap="none" rtlCol="0">
            <a:spAutoFit/>
          </a:bodyPr>
          <a:lstStyle/>
          <a:p>
            <a:pPr algn="ctr"/>
            <a:r>
              <a:rPr lang="it-IT" sz="800" b="1" dirty="0" smtClean="0">
                <a:solidFill>
                  <a:srgbClr val="C0504D">
                    <a:lumMod val="50000"/>
                  </a:srgbClr>
                </a:solidFill>
                <a:latin typeface="Times New Roman" pitchFamily="18" charset="0"/>
                <a:cs typeface="Times New Roman" pitchFamily="18" charset="0"/>
              </a:rPr>
              <a:t>Michela Zucca</a:t>
            </a:r>
          </a:p>
          <a:p>
            <a:pPr algn="ctr"/>
            <a:r>
              <a:rPr lang="it-IT" sz="800" b="1" dirty="0" smtClean="0">
                <a:solidFill>
                  <a:srgbClr val="C0504D">
                    <a:lumMod val="50000"/>
                  </a:srgbClr>
                </a:solidFill>
                <a:latin typeface="Times New Roman" pitchFamily="18" charset="0"/>
                <a:cs typeface="Times New Roman" pitchFamily="18" charset="0"/>
              </a:rPr>
              <a:t>Servizi Culturali</a:t>
            </a:r>
            <a:endParaRPr lang="it-IT" sz="800" b="1" dirty="0">
              <a:solidFill>
                <a:srgbClr val="C0504D">
                  <a:lumMod val="50000"/>
                </a:srgb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067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868</TotalTime>
  <Words>2190</Words>
  <Application>Microsoft Office PowerPoint</Application>
  <PresentationFormat>Presentazione su schermo (4:3)</PresentationFormat>
  <Paragraphs>168</Paragraphs>
  <Slides>44</Slides>
  <Notes>0</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54</cp:revision>
  <dcterms:created xsi:type="dcterms:W3CDTF">2013-09-05T09:06:40Z</dcterms:created>
  <dcterms:modified xsi:type="dcterms:W3CDTF">2013-09-13T22:59:52Z</dcterms:modified>
</cp:coreProperties>
</file>