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87" r:id="rId4"/>
    <p:sldId id="334" r:id="rId5"/>
    <p:sldId id="288" r:id="rId6"/>
    <p:sldId id="293" r:id="rId7"/>
    <p:sldId id="323" r:id="rId8"/>
    <p:sldId id="290" r:id="rId9"/>
    <p:sldId id="296" r:id="rId10"/>
    <p:sldId id="292" r:id="rId11"/>
    <p:sldId id="297" r:id="rId12"/>
    <p:sldId id="298" r:id="rId13"/>
    <p:sldId id="300" r:id="rId14"/>
    <p:sldId id="325" r:id="rId15"/>
    <p:sldId id="328" r:id="rId16"/>
    <p:sldId id="329" r:id="rId17"/>
    <p:sldId id="331" r:id="rId18"/>
    <p:sldId id="336" r:id="rId19"/>
    <p:sldId id="342" r:id="rId20"/>
    <p:sldId id="338" r:id="rId21"/>
    <p:sldId id="344" r:id="rId22"/>
    <p:sldId id="346" r:id="rId23"/>
    <p:sldId id="348" r:id="rId24"/>
    <p:sldId id="262" r:id="rId25"/>
    <p:sldId id="266" r:id="rId26"/>
    <p:sldId id="316" r:id="rId27"/>
    <p:sldId id="350" r:id="rId28"/>
    <p:sldId id="320" r:id="rId29"/>
    <p:sldId id="312" r:id="rId30"/>
    <p:sldId id="352" r:id="rId31"/>
    <p:sldId id="351" r:id="rId32"/>
    <p:sldId id="304" r:id="rId33"/>
    <p:sldId id="280" r:id="rId34"/>
    <p:sldId id="354" r:id="rId35"/>
    <p:sldId id="355" r:id="rId36"/>
    <p:sldId id="277" r:id="rId37"/>
    <p:sldId id="361" r:id="rId38"/>
    <p:sldId id="357" r:id="rId39"/>
    <p:sldId id="365" r:id="rId40"/>
    <p:sldId id="367" r:id="rId41"/>
    <p:sldId id="363" r:id="rId42"/>
    <p:sldId id="265"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0"/>
  </p:normalViewPr>
  <p:slideViewPr>
    <p:cSldViewPr>
      <p:cViewPr varScale="1">
        <p:scale>
          <a:sx n="72" d="100"/>
          <a:sy n="72" d="100"/>
        </p:scale>
        <p:origin x="-389"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A46D882-2AA0-491A-BF97-A2164EBD915A}" type="datetimeFigureOut">
              <a:rPr lang="it-IT" smtClean="0"/>
              <a:t>27/09/2013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41757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46D882-2AA0-491A-BF97-A2164EBD915A}" type="datetimeFigureOut">
              <a:rPr lang="it-IT" smtClean="0"/>
              <a:t>27/09/2013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11874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46D882-2AA0-491A-BF97-A2164EBD915A}" type="datetimeFigureOut">
              <a:rPr lang="it-IT" smtClean="0"/>
              <a:t>27/09/2013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38271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46D882-2AA0-491A-BF97-A2164EBD915A}" type="datetimeFigureOut">
              <a:rPr lang="it-IT" smtClean="0"/>
              <a:t>27/09/2013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90525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A46D882-2AA0-491A-BF97-A2164EBD915A}" type="datetimeFigureOut">
              <a:rPr lang="it-IT" smtClean="0"/>
              <a:t>27/09/2013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12798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A46D882-2AA0-491A-BF97-A2164EBD915A}" type="datetimeFigureOut">
              <a:rPr lang="it-IT" smtClean="0"/>
              <a:t>27/09/2013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5200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A46D882-2AA0-491A-BF97-A2164EBD915A}" type="datetimeFigureOut">
              <a:rPr lang="it-IT" smtClean="0"/>
              <a:t>27/09/2013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17047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A46D882-2AA0-491A-BF97-A2164EBD915A}" type="datetimeFigureOut">
              <a:rPr lang="it-IT" smtClean="0"/>
              <a:t>27/09/2013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84069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A46D882-2AA0-491A-BF97-A2164EBD915A}" type="datetimeFigureOut">
              <a:rPr lang="it-IT" smtClean="0"/>
              <a:t>27/09/2013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349409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A46D882-2AA0-491A-BF97-A2164EBD915A}" type="datetimeFigureOut">
              <a:rPr lang="it-IT" smtClean="0"/>
              <a:t>27/09/2013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293558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A46D882-2AA0-491A-BF97-A2164EBD915A}" type="datetimeFigureOut">
              <a:rPr lang="it-IT" smtClean="0"/>
              <a:t>27/09/2013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B35C1F-891F-4811-BF4F-583EF32A599E}" type="slidenum">
              <a:rPr lang="it-IT" smtClean="0"/>
              <a:t>‹N›</a:t>
            </a:fld>
            <a:endParaRPr lang="it-IT"/>
          </a:p>
        </p:txBody>
      </p:sp>
    </p:spTree>
    <p:extLst>
      <p:ext uri="{BB962C8B-B14F-4D97-AF65-F5344CB8AC3E}">
        <p14:creationId xmlns:p14="http://schemas.microsoft.com/office/powerpoint/2010/main" val="9116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6D882-2AA0-491A-BF97-A2164EBD915A}" type="datetimeFigureOut">
              <a:rPr lang="it-IT" smtClean="0"/>
              <a:t>27/09/2013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35C1F-891F-4811-BF4F-583EF32A599E}" type="slidenum">
              <a:rPr lang="it-IT" smtClean="0"/>
              <a:t>‹N›</a:t>
            </a:fld>
            <a:endParaRPr lang="it-IT"/>
          </a:p>
        </p:txBody>
      </p:sp>
    </p:spTree>
    <p:extLst>
      <p:ext uri="{BB962C8B-B14F-4D97-AF65-F5344CB8AC3E}">
        <p14:creationId xmlns:p14="http://schemas.microsoft.com/office/powerpoint/2010/main" val="20471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79512" y="764704"/>
            <a:ext cx="8964488" cy="5078313"/>
          </a:xfrm>
          <a:prstGeom prst="rect">
            <a:avLst/>
          </a:prstGeom>
          <a:noFill/>
        </p:spPr>
        <p:txBody>
          <a:bodyPr wrap="square" rtlCol="0">
            <a:spAutoFit/>
          </a:bodyPr>
          <a:lstStyle/>
          <a:p>
            <a:pPr algn="ctr"/>
            <a:r>
              <a:rPr lang="it-IT" sz="5400" b="1" dirty="0" smtClean="0">
                <a:solidFill>
                  <a:srgbClr val="C0504D">
                    <a:lumMod val="75000"/>
                  </a:srgbClr>
                </a:solidFill>
                <a:latin typeface="Copperplate Gothic Bold" pitchFamily="34" charset="0"/>
              </a:rPr>
              <a:t>Mangiar da streghe:</a:t>
            </a:r>
          </a:p>
          <a:p>
            <a:pPr algn="ctr"/>
            <a:r>
              <a:rPr lang="it-IT" sz="5400" b="1" dirty="0" smtClean="0">
                <a:solidFill>
                  <a:srgbClr val="C0504D">
                    <a:lumMod val="75000"/>
                  </a:srgbClr>
                </a:solidFill>
                <a:latin typeface="Copperplate Gothic Bold" pitchFamily="34" charset="0"/>
              </a:rPr>
              <a:t>bambini arrosto e unguenti per volare</a:t>
            </a:r>
          </a:p>
          <a:p>
            <a:pPr algn="ctr"/>
            <a:endParaRPr lang="it-IT" sz="5400" b="1" dirty="0" smtClean="0">
              <a:solidFill>
                <a:srgbClr val="C0504D">
                  <a:lumMod val="75000"/>
                </a:srgbClr>
              </a:solidFill>
              <a:latin typeface="Copperplate Gothic Bold" pitchFamily="34" charset="0"/>
            </a:endParaRPr>
          </a:p>
          <a:p>
            <a:pPr algn="ctr"/>
            <a:r>
              <a:rPr lang="it-IT" sz="5400" b="1" dirty="0" smtClean="0">
                <a:solidFill>
                  <a:srgbClr val="C0504D">
                    <a:lumMod val="75000"/>
                  </a:srgbClr>
                </a:solidFill>
                <a:latin typeface="Copperplate Gothic Bold" pitchFamily="34" charset="0"/>
              </a:rPr>
              <a:t>Alimentazione rituale e cibo del sabba</a:t>
            </a:r>
            <a:endParaRPr lang="it-IT" sz="5400" b="1" dirty="0">
              <a:solidFill>
                <a:srgbClr val="C0504D">
                  <a:lumMod val="75000"/>
                </a:srgbClr>
              </a:solidFill>
              <a:latin typeface="Copperplate Gothic Bold" pitchFamily="34" charset="0"/>
            </a:endParaRPr>
          </a:p>
        </p:txBody>
      </p:sp>
    </p:spTree>
    <p:extLst>
      <p:ext uri="{BB962C8B-B14F-4D97-AF65-F5344CB8AC3E}">
        <p14:creationId xmlns:p14="http://schemas.microsoft.com/office/powerpoint/2010/main" val="3793889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8316416" y="-7811"/>
            <a:ext cx="827584" cy="5632311"/>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Spesso il sacrificio è celebrato dalle donne.</a:t>
            </a: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 y="0"/>
            <a:ext cx="8332828" cy="687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273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6733367" y="-7811"/>
            <a:ext cx="2410633" cy="6370975"/>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Il sacrificio umano è praticato presso tutti i popoli schiavisti dell’antichità: vengono ammazzati fanciulle e ragazzi, come ricordano la storia di Ifigenia e del </a:t>
            </a:r>
            <a:r>
              <a:rPr lang="it-IT" sz="2400" b="1" dirty="0" err="1" smtClean="0">
                <a:solidFill>
                  <a:srgbClr val="C0504D">
                    <a:lumMod val="50000"/>
                  </a:srgbClr>
                </a:solidFill>
                <a:latin typeface="Copperplate Gothic Bold" pitchFamily="34" charset="0"/>
              </a:rPr>
              <a:t>MInotauro</a:t>
            </a:r>
            <a:r>
              <a:rPr lang="it-IT" sz="2400" b="1" dirty="0" smtClean="0">
                <a:solidFill>
                  <a:srgbClr val="C0504D">
                    <a:lumMod val="50000"/>
                  </a:srgbClr>
                </a:solidFill>
                <a:latin typeface="Copperplate Gothic Bold" pitchFamily="34" charset="0"/>
              </a:rPr>
              <a:t>.</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00"/>
            <a:ext cx="6733367" cy="689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094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419681" y="-7811"/>
            <a:ext cx="3724319" cy="6740307"/>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Anche fra gli ebrei è eseguito comunemente: Giacobbe non esita a sacrificare il figlio all’ordine di dio padre; lo stesso che sacrifica tutti i primogeniti egiziani. Anche il cannibalismo doveva essere conosciuto, tanto che Gesù impone di mangiare la propria carne e bere il proprio sangue durante la messa. </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75" t="2362" r="21875" b="2579"/>
          <a:stretch/>
        </p:blipFill>
        <p:spPr bwMode="auto">
          <a:xfrm>
            <a:off x="-9519" y="-23195"/>
            <a:ext cx="5429200" cy="688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379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9038" y="5477649"/>
            <a:ext cx="9153519" cy="1323439"/>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Una delle accuse che muovono i romani contro le baccanti è quella di consumare carne cruda: la gente civile  mangia pane e beve vino. Ancora una volta, le analogie fra le estasi della baccanti e il sabba delle streghe sono sorprendenti. </a:t>
            </a: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3" t="9095" r="1" b="10595"/>
          <a:stretch/>
        </p:blipFill>
        <p:spPr bwMode="auto">
          <a:xfrm>
            <a:off x="-127076" y="-31950"/>
            <a:ext cx="9271076" cy="549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350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4335141" y="0"/>
            <a:ext cx="4808859" cy="6817251"/>
          </a:xfrm>
          <a:prstGeom prst="rect">
            <a:avLst/>
          </a:prstGeom>
          <a:noFill/>
        </p:spPr>
        <p:txBody>
          <a:bodyPr wrap="square" rtlCol="0">
            <a:spAutoFit/>
          </a:bodyPr>
          <a:lstStyle/>
          <a:p>
            <a:r>
              <a:rPr lang="it-IT" sz="2300" b="1" i="1" dirty="0">
                <a:solidFill>
                  <a:schemeClr val="accent2">
                    <a:lumMod val="50000"/>
                  </a:schemeClr>
                </a:solidFill>
                <a:latin typeface="Copperplate Gothic Bold" pitchFamily="34" charset="0"/>
              </a:rPr>
              <a:t>De </a:t>
            </a:r>
            <a:r>
              <a:rPr lang="it-IT" sz="2300" b="1" i="1" dirty="0" err="1">
                <a:solidFill>
                  <a:schemeClr val="accent2">
                    <a:lumMod val="50000"/>
                  </a:schemeClr>
                </a:solidFill>
                <a:latin typeface="Copperplate Gothic Bold" pitchFamily="34" charset="0"/>
              </a:rPr>
              <a:t>lamiis</a:t>
            </a:r>
            <a:r>
              <a:rPr lang="it-IT" sz="2300" b="1" i="1" dirty="0">
                <a:solidFill>
                  <a:schemeClr val="accent2">
                    <a:lumMod val="50000"/>
                  </a:schemeClr>
                </a:solidFill>
                <a:latin typeface="Copperplate Gothic Bold" pitchFamily="34" charset="0"/>
              </a:rPr>
              <a:t> et </a:t>
            </a:r>
            <a:r>
              <a:rPr lang="it-IT" sz="2300" b="1" i="1" dirty="0" err="1">
                <a:solidFill>
                  <a:schemeClr val="accent2">
                    <a:lumMod val="50000"/>
                  </a:schemeClr>
                </a:solidFill>
                <a:latin typeface="Copperplate Gothic Bold" pitchFamily="34" charset="0"/>
              </a:rPr>
              <a:t>pythonicis</a:t>
            </a:r>
            <a:r>
              <a:rPr lang="it-IT" sz="2300" b="1" i="1" dirty="0">
                <a:solidFill>
                  <a:schemeClr val="accent2">
                    <a:lumMod val="50000"/>
                  </a:schemeClr>
                </a:solidFill>
                <a:latin typeface="Copperplate Gothic Bold" pitchFamily="34" charset="0"/>
              </a:rPr>
              <a:t> </a:t>
            </a:r>
            <a:r>
              <a:rPr lang="it-IT" sz="2300" b="1" i="1" dirty="0" err="1">
                <a:solidFill>
                  <a:schemeClr val="accent2">
                    <a:lumMod val="50000"/>
                  </a:schemeClr>
                </a:solidFill>
                <a:latin typeface="Copperplate Gothic Bold" pitchFamily="34" charset="0"/>
              </a:rPr>
              <a:t>mulieribus</a:t>
            </a:r>
            <a:r>
              <a:rPr lang="it-IT" sz="2300" b="1" dirty="0">
                <a:solidFill>
                  <a:schemeClr val="accent2">
                    <a:lumMod val="50000"/>
                  </a:schemeClr>
                </a:solidFill>
                <a:latin typeface="Copperplate Gothic Bold" pitchFamily="34" charset="0"/>
              </a:rPr>
              <a:t> (1489) di Ulrich Molitor (m. 1501), il primo trattato illustrato di stregoneria del XV </a:t>
            </a:r>
            <a:r>
              <a:rPr lang="it-IT" sz="2300" b="1" dirty="0" smtClean="0">
                <a:solidFill>
                  <a:schemeClr val="accent2">
                    <a:lumMod val="50000"/>
                  </a:schemeClr>
                </a:solidFill>
                <a:latin typeface="Copperplate Gothic Bold" pitchFamily="34" charset="0"/>
              </a:rPr>
              <a:t>secolo, mostra due streghe affaccendate attorno ad un paiolo fumante. La capacità di fabbricare unguenti a base di erbe è una delle fobie cittadine e maschili fin dai tempi dei Greci e del mito della maga Medea, georgiana e montanara, che ammazza i figli. In effetti però, le prime immagini del sabba non sono magiche ma alimentari….. </a:t>
            </a:r>
            <a:endParaRPr lang="it-IT" sz="2300" b="1" dirty="0">
              <a:solidFill>
                <a:schemeClr val="accent2">
                  <a:lumMod val="50000"/>
                </a:schemeClr>
              </a:solidFill>
              <a:latin typeface="Copperplate Gothic Bold"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57"/>
            <a:ext cx="4335141" cy="683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29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250" y="6519446"/>
            <a:ext cx="9153519" cy="338554"/>
          </a:xfrm>
          <a:prstGeom prst="rect">
            <a:avLst/>
          </a:prstGeom>
          <a:noFill/>
        </p:spPr>
        <p:txBody>
          <a:bodyPr wrap="square" rtlCol="0">
            <a:spAutoFit/>
          </a:bodyPr>
          <a:lstStyle/>
          <a:p>
            <a:r>
              <a:rPr lang="it-IT" sz="1600" b="1" dirty="0" smtClean="0">
                <a:solidFill>
                  <a:srgbClr val="C0504D">
                    <a:lumMod val="50000"/>
                  </a:srgbClr>
                </a:solidFill>
                <a:latin typeface="Copperplate Gothic Bold" pitchFamily="34" charset="0"/>
              </a:rPr>
              <a:t>Montagne di gnocchi e di tortellini, carne fino a scoppiare, vino  a volontà... </a:t>
            </a:r>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270" t="17767" r="12493" b="14419"/>
          <a:stretch/>
        </p:blipFill>
        <p:spPr bwMode="auto">
          <a:xfrm>
            <a:off x="-9519" y="0"/>
            <a:ext cx="9141331" cy="659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854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6015" y="6308300"/>
            <a:ext cx="9153519" cy="584775"/>
          </a:xfrm>
          <a:prstGeom prst="rect">
            <a:avLst/>
          </a:prstGeom>
          <a:noFill/>
        </p:spPr>
        <p:txBody>
          <a:bodyPr wrap="square" rtlCol="0">
            <a:spAutoFit/>
          </a:bodyPr>
          <a:lstStyle/>
          <a:p>
            <a:r>
              <a:rPr lang="it-IT" sz="1600" b="1" dirty="0" smtClean="0">
                <a:solidFill>
                  <a:srgbClr val="C0504D">
                    <a:lumMod val="50000"/>
                  </a:srgbClr>
                </a:solidFill>
                <a:latin typeface="Copperplate Gothic Bold" pitchFamily="34" charset="0"/>
              </a:rPr>
              <a:t>Un immaginario fatto di cibi proibiti dalla povertà: la carne che le donne non possono mai mangiare, il vino, il mangiare collettivo di feste e carnevali…</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7" y="0"/>
            <a:ext cx="9153519" cy="631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881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291900" y="-2382"/>
            <a:ext cx="3852100"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I paioli delle streghe simboleggiano l’ossessione maschile per l’incapacità di prepararsi da mangiare, la dipendenza dalle donne per la sopravvivenza, la paura di essere avvelenati. Molte sono ritratte nell’azione quotidiana di trasformare il cibo, nel primo antro magico: la cucina.  </a:t>
            </a:r>
            <a:endParaRPr lang="it-IT" sz="2400" b="1" dirty="0">
              <a:solidFill>
                <a:srgbClr val="C0504D">
                  <a:lumMod val="50000"/>
                </a:srgbClr>
              </a:solidFill>
              <a:latin typeface="Copperplate Gothic Bol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2"/>
            <a:ext cx="52919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19472"/>
            <a:ext cx="1626214" cy="861774"/>
          </a:xfrm>
          <a:prstGeom prst="rect">
            <a:avLst/>
          </a:prstGeom>
          <a:noFill/>
        </p:spPr>
        <p:txBody>
          <a:bodyPr wrap="none" rtlCol="0">
            <a:spAutoFit/>
          </a:bodyPr>
          <a:lstStyle/>
          <a:p>
            <a:r>
              <a:rPr lang="it-IT" sz="1600" b="1" dirty="0" smtClean="0">
                <a:solidFill>
                  <a:schemeClr val="bg1"/>
                </a:solidFill>
                <a:latin typeface="Copperplate Gothic Bold" pitchFamily="34" charset="0"/>
              </a:rPr>
              <a:t>Monumento </a:t>
            </a:r>
          </a:p>
          <a:p>
            <a:r>
              <a:rPr lang="it-IT" sz="1600" b="1" dirty="0" smtClean="0">
                <a:solidFill>
                  <a:schemeClr val="bg1"/>
                </a:solidFill>
                <a:latin typeface="Copperplate Gothic Bold" pitchFamily="34" charset="0"/>
              </a:rPr>
              <a:t>alla strega.</a:t>
            </a:r>
          </a:p>
          <a:p>
            <a:r>
              <a:rPr lang="it-IT" sz="1600" b="1" dirty="0" smtClean="0">
                <a:solidFill>
                  <a:schemeClr val="bg1"/>
                </a:solidFill>
                <a:latin typeface="Copperplate Gothic Bold" pitchFamily="34" charset="0"/>
              </a:rPr>
              <a:t>Triora (Im)</a:t>
            </a:r>
            <a:endParaRPr lang="it-IT" sz="1600" b="1" dirty="0">
              <a:solidFill>
                <a:schemeClr val="bg1"/>
              </a:solidFill>
              <a:latin typeface="Copperplate Gothic Bold" pitchFamily="34" charset="0"/>
            </a:endParaRPr>
          </a:p>
        </p:txBody>
      </p:sp>
    </p:spTree>
    <p:extLst>
      <p:ext uri="{BB962C8B-B14F-4D97-AF65-F5344CB8AC3E}">
        <p14:creationId xmlns:p14="http://schemas.microsoft.com/office/powerpoint/2010/main" val="2621294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196522" y="0"/>
            <a:ext cx="3947478" cy="7109639"/>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Durante il processo di Caterina </a:t>
            </a:r>
            <a:r>
              <a:rPr lang="it-IT" sz="2400" b="1" dirty="0">
                <a:solidFill>
                  <a:srgbClr val="C0504D">
                    <a:lumMod val="50000"/>
                  </a:srgbClr>
                </a:solidFill>
                <a:latin typeface="Copperplate Gothic Bold" pitchFamily="34" charset="0"/>
              </a:rPr>
              <a:t>Volterrani di Capannoli (Pisa) </a:t>
            </a:r>
            <a:r>
              <a:rPr lang="it-IT" sz="2400" b="1" dirty="0" smtClean="0">
                <a:solidFill>
                  <a:srgbClr val="C0504D">
                    <a:lumMod val="50000"/>
                  </a:srgbClr>
                </a:solidFill>
                <a:latin typeface="Copperplate Gothic Bold" pitchFamily="34" charset="0"/>
              </a:rPr>
              <a:t>tra </a:t>
            </a:r>
            <a:r>
              <a:rPr lang="it-IT" sz="2400" b="1" dirty="0">
                <a:solidFill>
                  <a:srgbClr val="C0504D">
                    <a:lumMod val="50000"/>
                  </a:srgbClr>
                </a:solidFill>
                <a:latin typeface="Copperplate Gothic Bold" pitchFamily="34" charset="0"/>
              </a:rPr>
              <a:t>le altre povere cose elencate sono citati: «Tre pentolini da cucina. </a:t>
            </a:r>
            <a:r>
              <a:rPr lang="it-IT" sz="2400" b="1" dirty="0" smtClean="0">
                <a:solidFill>
                  <a:srgbClr val="C0504D">
                    <a:lumMod val="50000"/>
                  </a:srgbClr>
                </a:solidFill>
                <a:latin typeface="Copperplate Gothic Bold" pitchFamily="34" charset="0"/>
              </a:rPr>
              <a:t> </a:t>
            </a:r>
            <a:r>
              <a:rPr lang="it-IT" sz="2400" b="1" dirty="0">
                <a:solidFill>
                  <a:srgbClr val="C0504D">
                    <a:lumMod val="50000"/>
                  </a:srgbClr>
                </a:solidFill>
                <a:latin typeface="Copperplate Gothic Bold" pitchFamily="34" charset="0"/>
              </a:rPr>
              <a:t>Una brocca di terra usata. </a:t>
            </a:r>
            <a:r>
              <a:rPr lang="it-IT" sz="2400" b="1" dirty="0" smtClean="0">
                <a:solidFill>
                  <a:srgbClr val="C0504D">
                    <a:lumMod val="50000"/>
                  </a:srgbClr>
                </a:solidFill>
                <a:latin typeface="Copperplate Gothic Bold" pitchFamily="34" charset="0"/>
              </a:rPr>
              <a:t> </a:t>
            </a:r>
            <a:r>
              <a:rPr lang="it-IT" sz="2400" b="1" dirty="0">
                <a:solidFill>
                  <a:srgbClr val="C0504D">
                    <a:lumMod val="50000"/>
                  </a:srgbClr>
                </a:solidFill>
                <a:latin typeface="Copperplate Gothic Bold" pitchFamily="34" charset="0"/>
              </a:rPr>
              <a:t>una candela benedetta. </a:t>
            </a:r>
            <a:r>
              <a:rPr lang="it-IT" sz="2400" b="1" dirty="0" smtClean="0">
                <a:solidFill>
                  <a:srgbClr val="C0504D">
                    <a:lumMod val="50000"/>
                  </a:srgbClr>
                </a:solidFill>
                <a:latin typeface="Copperplate Gothic Bold" pitchFamily="34" charset="0"/>
              </a:rPr>
              <a:t> </a:t>
            </a:r>
            <a:r>
              <a:rPr lang="it-IT" sz="2400" b="1" dirty="0">
                <a:solidFill>
                  <a:srgbClr val="C0504D">
                    <a:lumMod val="50000"/>
                  </a:srgbClr>
                </a:solidFill>
                <a:latin typeface="Copperplate Gothic Bold" pitchFamily="34" charset="0"/>
              </a:rPr>
              <a:t>Una zucca vota da olio. </a:t>
            </a:r>
            <a:r>
              <a:rPr lang="it-IT" sz="2400" b="1" dirty="0" smtClean="0">
                <a:solidFill>
                  <a:srgbClr val="C0504D">
                    <a:lumMod val="50000"/>
                  </a:srgbClr>
                </a:solidFill>
                <a:latin typeface="Copperplate Gothic Bold" pitchFamily="34" charset="0"/>
              </a:rPr>
              <a:t> </a:t>
            </a:r>
            <a:r>
              <a:rPr lang="it-IT" sz="2400" b="1" dirty="0">
                <a:solidFill>
                  <a:srgbClr val="C0504D">
                    <a:lumMod val="50000"/>
                  </a:srgbClr>
                </a:solidFill>
                <a:latin typeface="Copperplate Gothic Bold" pitchFamily="34" charset="0"/>
              </a:rPr>
              <a:t>Un albarello da </a:t>
            </a:r>
            <a:r>
              <a:rPr lang="it-IT" sz="2400" b="1" dirty="0" err="1">
                <a:solidFill>
                  <a:srgbClr val="C0504D">
                    <a:lumMod val="50000"/>
                  </a:srgbClr>
                </a:solidFill>
                <a:latin typeface="Copperplate Gothic Bold" pitchFamily="34" charset="0"/>
              </a:rPr>
              <a:t>spetiali</a:t>
            </a:r>
            <a:r>
              <a:rPr lang="it-IT" sz="2400" b="1" dirty="0">
                <a:solidFill>
                  <a:srgbClr val="C0504D">
                    <a:lumMod val="50000"/>
                  </a:srgbClr>
                </a:solidFill>
                <a:latin typeface="Copperplate Gothic Bold" pitchFamily="34" charset="0"/>
              </a:rPr>
              <a:t> invetriato di turchino, dentro il quale non ci è nulla. Un fiasco senza collo. In </a:t>
            </a:r>
            <a:r>
              <a:rPr lang="it-IT" sz="2400" b="1" dirty="0" err="1">
                <a:solidFill>
                  <a:srgbClr val="C0504D">
                    <a:lumMod val="50000"/>
                  </a:srgbClr>
                </a:solidFill>
                <a:latin typeface="Copperplate Gothic Bold" pitchFamily="34" charset="0"/>
              </a:rPr>
              <a:t>mezo</a:t>
            </a:r>
            <a:r>
              <a:rPr lang="it-IT" sz="2400" b="1" dirty="0">
                <a:solidFill>
                  <a:srgbClr val="C0504D">
                    <a:lumMod val="50000"/>
                  </a:srgbClr>
                </a:solidFill>
                <a:latin typeface="Copperplate Gothic Bold" pitchFamily="34" charset="0"/>
              </a:rPr>
              <a:t> staio di legno da misurare»</a:t>
            </a:r>
          </a:p>
          <a:p>
            <a:pPr algn="ctr"/>
            <a:endParaRPr lang="it-IT" sz="2400" b="1" dirty="0">
              <a:solidFill>
                <a:srgbClr val="C0504D">
                  <a:lumMod val="50000"/>
                </a:srgbClr>
              </a:solidFill>
              <a:latin typeface="Copperplate Gothic Bold"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457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371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35"/>
            <a:ext cx="8446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07504" y="4653136"/>
            <a:ext cx="1944216" cy="2031325"/>
          </a:xfrm>
          <a:prstGeom prst="rect">
            <a:avLst/>
          </a:prstGeom>
          <a:noFill/>
        </p:spPr>
        <p:txBody>
          <a:bodyPr wrap="square" rtlCol="0">
            <a:spAutoFit/>
          </a:bodyPr>
          <a:lstStyle/>
          <a:p>
            <a:r>
              <a:rPr lang="it-IT" b="1" dirty="0">
                <a:solidFill>
                  <a:srgbClr val="FF0000"/>
                </a:solidFill>
                <a:latin typeface="Copperplate Gothic Bold" pitchFamily="34" charset="0"/>
              </a:rPr>
              <a:t>Anche le streghe scozzesi sembrano </a:t>
            </a:r>
            <a:r>
              <a:rPr lang="it-IT" b="1" dirty="0" smtClean="0">
                <a:solidFill>
                  <a:srgbClr val="FF0000"/>
                </a:solidFill>
                <a:latin typeface="Copperplate Gothic Bold" pitchFamily="34" charset="0"/>
              </a:rPr>
              <a:t>non far altro che cucinare….</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1598560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63538" y="0"/>
            <a:ext cx="8964488" cy="6555641"/>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Malgrado ciò che comunemente viene fatto credere, l’uomo non è nato cacciatore, anzi: nella preistoria, la sua dieta è composta in gran parte da vegetali: frutta, semi, radici, tuberi. Molto prima di quanto si pensi, comincia ad addomesticare gli animali e ad allevarli, e a praticare la caseificazione. Agricoltura, addomesticazione, caseificazione sono  scoperte e praticate dalle  donne. La caccia è un’attività rituale che avviene in determinati periodi dell’anno, e influisce ben poco sulla dieta. </a:t>
            </a:r>
            <a:r>
              <a:rPr lang="it-IT" sz="2800" b="1" i="1" dirty="0" smtClean="0">
                <a:solidFill>
                  <a:srgbClr val="C0504D">
                    <a:lumMod val="50000"/>
                  </a:srgbClr>
                </a:solidFill>
                <a:latin typeface="Copperplate Gothic Bold" pitchFamily="34" charset="0"/>
              </a:rPr>
              <a:t>Il consumo di carne acquista importanza enorme, invece, dal punto di vista magico e religioso.  </a:t>
            </a:r>
            <a:endParaRPr lang="it-IT" sz="2800" b="1" i="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442054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6084168" y="1"/>
            <a:ext cx="3059832"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Nel libro di Molitor si vedono donne che siedono a tavola tranquille, consumando quello che sembra un pasto normale: solo che l’autore ci avverte che sono tre streghe. Evidentemente pranzare da sole era sospetto.</a:t>
            </a:r>
            <a:endParaRPr lang="it-IT" sz="2400" b="1" dirty="0">
              <a:solidFill>
                <a:schemeClr val="accent2">
                  <a:lumMod val="50000"/>
                </a:schemeClr>
              </a:solidFill>
              <a:latin typeface="Copperplate Gothic Bold" pitchFamily="34" charset="0"/>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51" t="11381" b="10916"/>
          <a:stretch/>
        </p:blipFill>
        <p:spPr bwMode="auto">
          <a:xfrm>
            <a:off x="-50030" y="1"/>
            <a:ext cx="614603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531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3275856" y="21816"/>
            <a:ext cx="5868144"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Non esiste miglior agente allucinatorio della fame: in un’Europa  sconvolta dalle guerre e dalle pestilenze, in cui le scorte alimentari sono drasticamente ridotte, si rompono i tradizionali legami di solidarietà che permettevano di nutrire gli elementi deboli, come le donne sole e prive di appoggio familiare. Il cibo che prima veniva dalla comunità viene ora negato, le risorse sono riservate a chi può lavorare. L’immaginario allucinatorio del paese di Cuccagna contrasta con queste povere tavole sabbatiche….</a:t>
            </a:r>
            <a:endParaRPr lang="it-IT" sz="2400" b="1" dirty="0">
              <a:solidFill>
                <a:srgbClr val="C0504D">
                  <a:lumMod val="50000"/>
                </a:srgbClr>
              </a:solidFill>
              <a:latin typeface="Copperplate Gothic Bold"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 y="21816"/>
            <a:ext cx="3366563" cy="683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341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321998" y="6062078"/>
            <a:ext cx="8573951" cy="830997"/>
          </a:xfrm>
          <a:prstGeom prst="rect">
            <a:avLst/>
          </a:prstGeom>
          <a:noFill/>
        </p:spPr>
        <p:txBody>
          <a:bodyPr wrap="square" rtlCol="0">
            <a:spAutoFit/>
          </a:bodyPr>
          <a:lstStyle/>
          <a:p>
            <a:pPr algn="ctr"/>
            <a:r>
              <a:rPr lang="it-IT" sz="2400" i="1" dirty="0" smtClean="0">
                <a:solidFill>
                  <a:prstClr val="black"/>
                </a:solidFill>
              </a:rPr>
              <a:t>De </a:t>
            </a:r>
            <a:r>
              <a:rPr lang="it-IT" sz="2400" i="1" dirty="0" err="1" smtClean="0">
                <a:solidFill>
                  <a:prstClr val="black"/>
                </a:solidFill>
              </a:rPr>
              <a:t>lamiis</a:t>
            </a:r>
            <a:r>
              <a:rPr lang="it-IT" sz="2400" i="1" dirty="0" smtClean="0">
                <a:solidFill>
                  <a:prstClr val="black"/>
                </a:solidFill>
              </a:rPr>
              <a:t> et </a:t>
            </a:r>
            <a:r>
              <a:rPr lang="it-IT" sz="2400" i="1" dirty="0" err="1" smtClean="0">
                <a:solidFill>
                  <a:prstClr val="black"/>
                </a:solidFill>
              </a:rPr>
              <a:t>pythonicis</a:t>
            </a:r>
            <a:r>
              <a:rPr lang="it-IT" sz="2400" i="1" dirty="0" smtClean="0">
                <a:solidFill>
                  <a:prstClr val="black"/>
                </a:solidFill>
              </a:rPr>
              <a:t> </a:t>
            </a:r>
            <a:r>
              <a:rPr lang="it-IT" sz="2400" i="1" dirty="0" err="1" smtClean="0">
                <a:solidFill>
                  <a:prstClr val="black"/>
                </a:solidFill>
              </a:rPr>
              <a:t>mulieribus</a:t>
            </a:r>
            <a:r>
              <a:rPr lang="it-IT" sz="2400" dirty="0" smtClean="0">
                <a:solidFill>
                  <a:prstClr val="black"/>
                </a:solidFill>
              </a:rPr>
              <a:t> (1489) di Ulrich Molitor (m. 1501), il primo trattato illustrato di stregoneria del XV secolo.</a:t>
            </a:r>
            <a:endParaRPr lang="it-IT" sz="2400" b="1" dirty="0">
              <a:solidFill>
                <a:srgbClr val="C0504D">
                  <a:lumMod val="50000"/>
                </a:srgbClr>
              </a:solidFill>
              <a:latin typeface="Copperplate Gothic Bold"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7" y="-1"/>
            <a:ext cx="8654308" cy="685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090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7388658" y="-18218"/>
            <a:ext cx="1863861" cy="6740307"/>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Anche quando, a causa delle torture degli inquisitori, appaiono diavoli a tavola, nella rappresentazione realista  la mensa è sempre povera.</a:t>
            </a:r>
            <a:endParaRPr lang="it-IT" sz="2400" b="1" dirty="0">
              <a:solidFill>
                <a:srgbClr val="C0504D">
                  <a:lumMod val="50000"/>
                </a:srgbClr>
              </a:solidFill>
              <a:latin typeface="Copperplate Gothic Bold" pitchFamily="34" charset="0"/>
            </a:endParaRPr>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91" t="6763" r="2792" b="7154"/>
          <a:stretch/>
        </p:blipFill>
        <p:spPr bwMode="auto">
          <a:xfrm>
            <a:off x="-61570" y="0"/>
            <a:ext cx="74502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874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4594073" y="0"/>
            <a:ext cx="4549928"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Tutte le testimonianze concordano, invece, sulla fabbricazione dell’unguento: un mix di erbe mortali se ingerite, venivano mescolate ad un eccipiente grasso (sugna, probabilmente; per gli inquisitori, grasso di bambino non battezzato) e poi spalmate nei punti più irrorati dai vasi sanguigni, come le pareti vaginali e le ascelle. L’assorbimento delle sostanze psicotrope era immediato e si volava… </a:t>
            </a:r>
            <a:endParaRPr lang="it-IT" sz="2400" b="1" dirty="0">
              <a:solidFill>
                <a:srgbClr val="C0504D">
                  <a:lumMod val="50000"/>
                </a:srgbClr>
              </a:solidFill>
              <a:latin typeface="Copperplate Gothic Bold"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80"/>
            <a:ext cx="4594072" cy="687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955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010279" y="0"/>
            <a:ext cx="4133721" cy="7571303"/>
          </a:xfrm>
          <a:prstGeom prst="rect">
            <a:avLst/>
          </a:prstGeom>
          <a:noFill/>
        </p:spPr>
        <p:txBody>
          <a:bodyPr wrap="square" rtlCol="0">
            <a:spAutoFit/>
          </a:bodyPr>
          <a:lstStyle/>
          <a:p>
            <a:r>
              <a:rPr lang="it-IT" sz="2100" b="1" i="1" dirty="0">
                <a:solidFill>
                  <a:schemeClr val="accent2">
                    <a:lumMod val="50000"/>
                  </a:schemeClr>
                </a:solidFill>
                <a:latin typeface="Copperplate Gothic Bold" pitchFamily="34" charset="0"/>
              </a:rPr>
              <a:t>Ricetta di Francis </a:t>
            </a:r>
            <a:r>
              <a:rPr lang="it-IT" sz="2100" b="1" i="1" dirty="0" smtClean="0">
                <a:solidFill>
                  <a:schemeClr val="accent2">
                    <a:lumMod val="50000"/>
                  </a:schemeClr>
                </a:solidFill>
                <a:latin typeface="Copperplate Gothic Bold" pitchFamily="34" charset="0"/>
              </a:rPr>
              <a:t>Bacon</a:t>
            </a:r>
          </a:p>
          <a:p>
            <a:endParaRPr lang="it-IT" sz="300" b="1" i="1" dirty="0">
              <a:solidFill>
                <a:schemeClr val="accent2">
                  <a:lumMod val="50000"/>
                </a:schemeClr>
              </a:solidFill>
              <a:latin typeface="Copperplate Gothic Bold" pitchFamily="34" charset="0"/>
            </a:endParaRPr>
          </a:p>
          <a:p>
            <a:r>
              <a:rPr lang="it-IT" sz="2100" b="1" dirty="0">
                <a:solidFill>
                  <a:schemeClr val="accent2">
                    <a:lumMod val="50000"/>
                  </a:schemeClr>
                </a:solidFill>
                <a:latin typeface="Copperplate Gothic Bold" pitchFamily="34" charset="0"/>
              </a:rPr>
              <a:t>Si dice che l’unguento usato dalle streghe sia fatto con grasso di bambini morti e poi riesumati; dal succo di </a:t>
            </a:r>
            <a:r>
              <a:rPr lang="it-IT" sz="2100" b="1" dirty="0" err="1">
                <a:solidFill>
                  <a:schemeClr val="accent2">
                    <a:lumMod val="50000"/>
                  </a:schemeClr>
                </a:solidFill>
                <a:latin typeface="Copperplate Gothic Bold" pitchFamily="34" charset="0"/>
              </a:rPr>
              <a:t>lactuca</a:t>
            </a:r>
            <a:r>
              <a:rPr lang="it-IT" sz="2100" b="1" dirty="0">
                <a:solidFill>
                  <a:schemeClr val="accent2">
                    <a:lumMod val="50000"/>
                  </a:schemeClr>
                </a:solidFill>
                <a:latin typeface="Copperplate Gothic Bold" pitchFamily="34" charset="0"/>
              </a:rPr>
              <a:t> </a:t>
            </a:r>
            <a:r>
              <a:rPr lang="it-IT" sz="2100" b="1" dirty="0" err="1">
                <a:solidFill>
                  <a:schemeClr val="accent2">
                    <a:lumMod val="50000"/>
                  </a:schemeClr>
                </a:solidFill>
                <a:latin typeface="Copperplate Gothic Bold" pitchFamily="34" charset="0"/>
              </a:rPr>
              <a:t>serriola</a:t>
            </a:r>
            <a:r>
              <a:rPr lang="it-IT" sz="2100" b="1" dirty="0">
                <a:solidFill>
                  <a:schemeClr val="accent2">
                    <a:lumMod val="50000"/>
                  </a:schemeClr>
                </a:solidFill>
                <a:latin typeface="Copperplate Gothic Bold" pitchFamily="34" charset="0"/>
              </a:rPr>
              <a:t> (oppure virosa), di </a:t>
            </a:r>
            <a:r>
              <a:rPr lang="it-IT" sz="2100" b="1" dirty="0" err="1">
                <a:solidFill>
                  <a:schemeClr val="accent2">
                    <a:lumMod val="50000"/>
                  </a:schemeClr>
                </a:solidFill>
                <a:latin typeface="Copperplate Gothic Bold" pitchFamily="34" charset="0"/>
              </a:rPr>
              <a:t>euphorbia</a:t>
            </a:r>
            <a:r>
              <a:rPr lang="it-IT" sz="2100" b="1" dirty="0">
                <a:solidFill>
                  <a:schemeClr val="accent2">
                    <a:lumMod val="50000"/>
                  </a:schemeClr>
                </a:solidFill>
                <a:latin typeface="Copperplate Gothic Bold" pitchFamily="34" charset="0"/>
              </a:rPr>
              <a:t>, di potentilla anserina mescolati a farina di grano fine. Io però penso che siano medicinali soporiferi, con i quali si preparano questi unguenti: come giusquiamo, </a:t>
            </a:r>
            <a:r>
              <a:rPr lang="it-IT" sz="2100" b="1" dirty="0" err="1">
                <a:solidFill>
                  <a:schemeClr val="accent2">
                    <a:lumMod val="50000"/>
                  </a:schemeClr>
                </a:solidFill>
                <a:latin typeface="Copperplate Gothic Bold" pitchFamily="34" charset="0"/>
              </a:rPr>
              <a:t>conium</a:t>
            </a:r>
            <a:r>
              <a:rPr lang="it-IT" sz="2100" b="1" dirty="0">
                <a:solidFill>
                  <a:schemeClr val="accent2">
                    <a:lumMod val="50000"/>
                  </a:schemeClr>
                </a:solidFill>
                <a:latin typeface="Copperplate Gothic Bold" pitchFamily="34" charset="0"/>
              </a:rPr>
              <a:t> (cicuta), mandragora, solanacee, tabacco, oppio, foglie di zafferano, foglie di pioppo.</a:t>
            </a: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2"/>
            <a:ext cx="4894411" cy="686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528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657850" y="0"/>
            <a:ext cx="3486150" cy="6817251"/>
          </a:xfrm>
          <a:prstGeom prst="rect">
            <a:avLst/>
          </a:prstGeom>
          <a:noFill/>
        </p:spPr>
        <p:txBody>
          <a:bodyPr wrap="square" rtlCol="0">
            <a:spAutoFit/>
          </a:bodyPr>
          <a:lstStyle/>
          <a:p>
            <a:r>
              <a:rPr lang="it-IT" sz="2300" b="1" i="1" dirty="0" err="1">
                <a:solidFill>
                  <a:schemeClr val="accent2">
                    <a:lumMod val="50000"/>
                  </a:schemeClr>
                </a:solidFill>
                <a:latin typeface="Copperplate Gothic Bold" pitchFamily="34" charset="0"/>
              </a:rPr>
              <a:t>Ricettta</a:t>
            </a:r>
            <a:r>
              <a:rPr lang="it-IT" sz="2300" b="1" i="1" dirty="0">
                <a:solidFill>
                  <a:schemeClr val="accent2">
                    <a:lumMod val="50000"/>
                  </a:schemeClr>
                </a:solidFill>
                <a:latin typeface="Copperplate Gothic Bold" pitchFamily="34" charset="0"/>
              </a:rPr>
              <a:t> di Gerolamo Cardano (De </a:t>
            </a:r>
            <a:r>
              <a:rPr lang="it-IT" sz="2300" b="1" i="1" dirty="0" err="1">
                <a:solidFill>
                  <a:schemeClr val="accent2">
                    <a:lumMod val="50000"/>
                  </a:schemeClr>
                </a:solidFill>
                <a:latin typeface="Copperplate Gothic Bold" pitchFamily="34" charset="0"/>
              </a:rPr>
              <a:t>Subtilitate</a:t>
            </a:r>
            <a:r>
              <a:rPr lang="it-IT" sz="2300" b="1" i="1" dirty="0">
                <a:solidFill>
                  <a:schemeClr val="accent2">
                    <a:lumMod val="50000"/>
                  </a:schemeClr>
                </a:solidFill>
                <a:latin typeface="Copperplate Gothic Bold" pitchFamily="34" charset="0"/>
              </a:rPr>
              <a:t>, 1547). </a:t>
            </a:r>
          </a:p>
          <a:p>
            <a:r>
              <a:rPr lang="it-IT" sz="2300" b="1" dirty="0">
                <a:solidFill>
                  <a:schemeClr val="accent2">
                    <a:lumMod val="50000"/>
                  </a:schemeClr>
                </a:solidFill>
                <a:latin typeface="Copperplate Gothic Bold" pitchFamily="34" charset="0"/>
              </a:rPr>
              <a:t> </a:t>
            </a:r>
          </a:p>
          <a:p>
            <a:r>
              <a:rPr lang="it-IT" sz="2300" b="1" dirty="0">
                <a:solidFill>
                  <a:schemeClr val="accent2">
                    <a:lumMod val="50000"/>
                  </a:schemeClr>
                </a:solidFill>
                <a:latin typeface="Copperplate Gothic Bold" pitchFamily="34" charset="0"/>
              </a:rPr>
              <a:t>Si prenda un grano di loglio, giusquiamo, cicuta, papavero rosso e nero, lattuga e </a:t>
            </a:r>
            <a:r>
              <a:rPr lang="it-IT" sz="2300" b="1" dirty="0" err="1">
                <a:solidFill>
                  <a:schemeClr val="accent2">
                    <a:lumMod val="50000"/>
                  </a:schemeClr>
                </a:solidFill>
                <a:latin typeface="Copperplate Gothic Bold" pitchFamily="34" charset="0"/>
              </a:rPr>
              <a:t>portoloca</a:t>
            </a:r>
            <a:r>
              <a:rPr lang="it-IT" sz="2300" b="1" dirty="0">
                <a:solidFill>
                  <a:schemeClr val="accent2">
                    <a:lumMod val="50000"/>
                  </a:schemeClr>
                </a:solidFill>
                <a:latin typeface="Copperplate Gothic Bold" pitchFamily="34" charset="0"/>
              </a:rPr>
              <a:t> in quattro parti uguali, e si prepari l'unzione a regola d'arte. Per ogni oncia del miscuglio aggiungere uno scrupolo di oppio </a:t>
            </a:r>
            <a:r>
              <a:rPr lang="it-IT" sz="2300" b="1" dirty="0" smtClean="0">
                <a:solidFill>
                  <a:schemeClr val="accent2">
                    <a:lumMod val="50000"/>
                  </a:schemeClr>
                </a:solidFill>
                <a:latin typeface="Copperplate Gothic Bold" pitchFamily="34" charset="0"/>
              </a:rPr>
              <a:t>tebano</a:t>
            </a:r>
            <a:r>
              <a:rPr lang="it-IT" sz="2300" b="1" dirty="0" smtClean="0">
                <a:solidFill>
                  <a:schemeClr val="accent2">
                    <a:lumMod val="50000"/>
                  </a:schemeClr>
                </a:solidFill>
                <a:latin typeface="Copperplate Gothic Bold" pitchFamily="34" charset="0"/>
              </a:rPr>
              <a:t>. </a:t>
            </a:r>
            <a:endParaRPr lang="it-IT" sz="2300" b="1" dirty="0">
              <a:solidFill>
                <a:schemeClr val="accent2">
                  <a:lumMod val="50000"/>
                </a:schemeClr>
              </a:solidFill>
              <a:latin typeface="Copperplate Gothic Bold"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28"/>
            <a:ext cx="5657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471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6015" y="5821567"/>
            <a:ext cx="9153519" cy="1077218"/>
          </a:xfrm>
          <a:prstGeom prst="rect">
            <a:avLst/>
          </a:prstGeom>
          <a:noFill/>
        </p:spPr>
        <p:txBody>
          <a:bodyPr wrap="square" rtlCol="0">
            <a:spAutoFit/>
          </a:bodyPr>
          <a:lstStyle/>
          <a:p>
            <a:r>
              <a:rPr lang="it-IT" sz="1600" b="1" i="1" dirty="0">
                <a:solidFill>
                  <a:schemeClr val="accent2">
                    <a:lumMod val="50000"/>
                  </a:schemeClr>
                </a:solidFill>
                <a:latin typeface="Copperplate Gothic Bold" pitchFamily="34" charset="0"/>
              </a:rPr>
              <a:t>Unguento verde delle streghe: ricetta del 1737</a:t>
            </a:r>
          </a:p>
          <a:p>
            <a:r>
              <a:rPr lang="it-IT" sz="1600" b="1" dirty="0">
                <a:solidFill>
                  <a:schemeClr val="accent2">
                    <a:lumMod val="50000"/>
                  </a:schemeClr>
                </a:solidFill>
                <a:latin typeface="Copperplate Gothic Bold" pitchFamily="34" charset="0"/>
              </a:rPr>
              <a:t>Si mescolino i succhi di atropa belladonna, giusquiamo, amanita </a:t>
            </a:r>
            <a:r>
              <a:rPr lang="it-IT" sz="1600" b="1" dirty="0" err="1">
                <a:solidFill>
                  <a:schemeClr val="accent2">
                    <a:lumMod val="50000"/>
                  </a:schemeClr>
                </a:solidFill>
                <a:latin typeface="Copperplate Gothic Bold" pitchFamily="34" charset="0"/>
              </a:rPr>
              <a:t>muscaria</a:t>
            </a:r>
            <a:r>
              <a:rPr lang="it-IT" sz="1600" b="1" dirty="0">
                <a:solidFill>
                  <a:schemeClr val="accent2">
                    <a:lumMod val="50000"/>
                  </a:schemeClr>
                </a:solidFill>
                <a:latin typeface="Copperplate Gothic Bold" pitchFamily="34" charset="0"/>
              </a:rPr>
              <a:t>, aconito, datura, digitale, papavero e </a:t>
            </a:r>
            <a:r>
              <a:rPr lang="it-IT" sz="1600" b="1" dirty="0" err="1">
                <a:solidFill>
                  <a:schemeClr val="accent2">
                    <a:lumMod val="50000"/>
                  </a:schemeClr>
                </a:solidFill>
                <a:latin typeface="Copperplate Gothic Bold" pitchFamily="34" charset="0"/>
              </a:rPr>
              <a:t>conium</a:t>
            </a:r>
            <a:r>
              <a:rPr lang="it-IT" sz="1600" b="1" dirty="0">
                <a:solidFill>
                  <a:schemeClr val="accent2">
                    <a:lumMod val="50000"/>
                  </a:schemeClr>
                </a:solidFill>
                <a:latin typeface="Copperplate Gothic Bold" pitchFamily="34" charset="0"/>
              </a:rPr>
              <a:t> con grasso; si spalmi l’unguento sul viso, sotto le ascelle, sulle mani. Volerete.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 y="0"/>
            <a:ext cx="9091948" cy="583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854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 y="0"/>
            <a:ext cx="91211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344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4958" y="6079673"/>
            <a:ext cx="9129042" cy="984885"/>
          </a:xfrm>
          <a:prstGeom prst="rect">
            <a:avLst/>
          </a:prstGeom>
          <a:noFill/>
        </p:spPr>
        <p:txBody>
          <a:bodyPr wrap="square" rtlCol="0">
            <a:spAutoFit/>
          </a:bodyPr>
          <a:lstStyle/>
          <a:p>
            <a:r>
              <a:rPr lang="it-IT" sz="1600" b="1" i="1" dirty="0">
                <a:solidFill>
                  <a:schemeClr val="accent2">
                    <a:lumMod val="50000"/>
                  </a:schemeClr>
                </a:solidFill>
                <a:latin typeface="Copperplate Gothic Bold" pitchFamily="34" charset="0"/>
              </a:rPr>
              <a:t>Pomata delle streghe di </a:t>
            </a:r>
            <a:r>
              <a:rPr lang="it-IT" sz="1600" b="1" i="1" dirty="0" err="1" smtClean="0">
                <a:solidFill>
                  <a:schemeClr val="accent2">
                    <a:lumMod val="50000"/>
                  </a:schemeClr>
                </a:solidFill>
                <a:latin typeface="Copperplate Gothic Bold" pitchFamily="34" charset="0"/>
              </a:rPr>
              <a:t>Krain</a:t>
            </a:r>
            <a:r>
              <a:rPr lang="it-IT" sz="1600" b="1" i="1" dirty="0" smtClean="0">
                <a:solidFill>
                  <a:schemeClr val="accent2">
                    <a:lumMod val="50000"/>
                  </a:schemeClr>
                </a:solidFill>
                <a:latin typeface="Copperplate Gothic Bold" pitchFamily="34" charset="0"/>
              </a:rPr>
              <a:t>:     </a:t>
            </a:r>
            <a:r>
              <a:rPr lang="it-IT" sz="1400" b="1" dirty="0" smtClean="0">
                <a:solidFill>
                  <a:schemeClr val="accent2">
                    <a:lumMod val="50000"/>
                  </a:schemeClr>
                </a:solidFill>
                <a:latin typeface="Copperplate Gothic Bold" pitchFamily="34" charset="0"/>
              </a:rPr>
              <a:t>Potentilla </a:t>
            </a:r>
            <a:r>
              <a:rPr lang="it-IT" sz="1400" b="1" dirty="0" err="1">
                <a:solidFill>
                  <a:schemeClr val="accent2">
                    <a:lumMod val="50000"/>
                  </a:schemeClr>
                </a:solidFill>
                <a:latin typeface="Copperplate Gothic Bold" pitchFamily="34" charset="0"/>
              </a:rPr>
              <a:t>erecta</a:t>
            </a:r>
            <a:r>
              <a:rPr lang="it-IT" sz="1400" b="1" dirty="0">
                <a:solidFill>
                  <a:schemeClr val="accent2">
                    <a:lumMod val="50000"/>
                  </a:schemeClr>
                </a:solidFill>
                <a:latin typeface="Copperplate Gothic Bold" pitchFamily="34" charset="0"/>
              </a:rPr>
              <a:t>, Atropa belladonna, </a:t>
            </a:r>
            <a:r>
              <a:rPr lang="it-IT" sz="1400" b="1" dirty="0" err="1">
                <a:solidFill>
                  <a:schemeClr val="accent2">
                    <a:lumMod val="50000"/>
                  </a:schemeClr>
                </a:solidFill>
                <a:latin typeface="Copperplate Gothic Bold" pitchFamily="34" charset="0"/>
              </a:rPr>
              <a:t>Gratiola</a:t>
            </a:r>
            <a:r>
              <a:rPr lang="it-IT" sz="1400" b="1" dirty="0">
                <a:solidFill>
                  <a:schemeClr val="accent2">
                    <a:lumMod val="50000"/>
                  </a:schemeClr>
                </a:solidFill>
                <a:latin typeface="Copperplate Gothic Bold" pitchFamily="34" charset="0"/>
              </a:rPr>
              <a:t> </a:t>
            </a:r>
            <a:r>
              <a:rPr lang="it-IT" sz="1400" b="1" dirty="0" err="1">
                <a:solidFill>
                  <a:schemeClr val="accent2">
                    <a:lumMod val="50000"/>
                  </a:schemeClr>
                </a:solidFill>
                <a:latin typeface="Copperplate Gothic Bold" pitchFamily="34" charset="0"/>
              </a:rPr>
              <a:t>officinalis</a:t>
            </a:r>
            <a:r>
              <a:rPr lang="it-IT" sz="1400" b="1" dirty="0">
                <a:solidFill>
                  <a:schemeClr val="accent2">
                    <a:lumMod val="50000"/>
                  </a:schemeClr>
                </a:solidFill>
                <a:latin typeface="Copperplate Gothic Bold" pitchFamily="34" charset="0"/>
              </a:rPr>
              <a:t>, </a:t>
            </a:r>
            <a:r>
              <a:rPr lang="it-IT" sz="1400" b="1" dirty="0" err="1">
                <a:solidFill>
                  <a:schemeClr val="accent2">
                    <a:lumMod val="50000"/>
                  </a:schemeClr>
                </a:solidFill>
                <a:latin typeface="Copperplate Gothic Bold" pitchFamily="34" charset="0"/>
              </a:rPr>
              <a:t>Conium</a:t>
            </a:r>
            <a:r>
              <a:rPr lang="it-IT" sz="1400" b="1" dirty="0">
                <a:solidFill>
                  <a:schemeClr val="accent2">
                    <a:lumMod val="50000"/>
                  </a:schemeClr>
                </a:solidFill>
                <a:latin typeface="Copperplate Gothic Bold" pitchFamily="34" charset="0"/>
              </a:rPr>
              <a:t> </a:t>
            </a:r>
            <a:r>
              <a:rPr lang="it-IT" sz="1400" b="1" dirty="0" err="1">
                <a:solidFill>
                  <a:schemeClr val="accent2">
                    <a:lumMod val="50000"/>
                  </a:schemeClr>
                </a:solidFill>
                <a:latin typeface="Copperplate Gothic Bold" pitchFamily="34" charset="0"/>
              </a:rPr>
              <a:t>maculatum</a:t>
            </a:r>
            <a:r>
              <a:rPr lang="it-IT" sz="1400" b="1" dirty="0">
                <a:solidFill>
                  <a:schemeClr val="accent2">
                    <a:lumMod val="50000"/>
                  </a:schemeClr>
                </a:solidFill>
                <a:latin typeface="Copperplate Gothic Bold" pitchFamily="34" charset="0"/>
              </a:rPr>
              <a:t> e </a:t>
            </a:r>
            <a:r>
              <a:rPr lang="it-IT" sz="1400" b="1" dirty="0" err="1">
                <a:solidFill>
                  <a:schemeClr val="accent2">
                    <a:lumMod val="50000"/>
                  </a:schemeClr>
                </a:solidFill>
                <a:latin typeface="Copperplate Gothic Bold" pitchFamily="34" charset="0"/>
              </a:rPr>
              <a:t>aconitum</a:t>
            </a:r>
            <a:r>
              <a:rPr lang="it-IT" sz="1400" b="1" dirty="0">
                <a:solidFill>
                  <a:schemeClr val="accent2">
                    <a:lumMod val="50000"/>
                  </a:schemeClr>
                </a:solidFill>
                <a:latin typeface="Copperplate Gothic Bold" pitchFamily="34" charset="0"/>
              </a:rPr>
              <a:t> </a:t>
            </a:r>
            <a:r>
              <a:rPr lang="it-IT" sz="1400" b="1" dirty="0" err="1">
                <a:solidFill>
                  <a:schemeClr val="accent2">
                    <a:lumMod val="50000"/>
                  </a:schemeClr>
                </a:solidFill>
                <a:latin typeface="Copperplate Gothic Bold" pitchFamily="34" charset="0"/>
              </a:rPr>
              <a:t>napellus</a:t>
            </a:r>
            <a:r>
              <a:rPr lang="it-IT" sz="1400" b="1" dirty="0">
                <a:solidFill>
                  <a:schemeClr val="accent2">
                    <a:lumMod val="50000"/>
                  </a:schemeClr>
                </a:solidFill>
                <a:latin typeface="Copperplate Gothic Bold" pitchFamily="34" charset="0"/>
              </a:rPr>
              <a:t> mescolati a grasso di maiale e spalmati su viso e braccia “fanno credere ad ogni donna di saper volare”.</a:t>
            </a:r>
          </a:p>
          <a:p>
            <a:pPr algn="ctr"/>
            <a:endParaRPr lang="it-IT" sz="1400" b="1" dirty="0">
              <a:solidFill>
                <a:srgbClr val="C0504D">
                  <a:lumMod val="50000"/>
                </a:srgbClr>
              </a:solidFill>
              <a:latin typeface="Copperplate Gothic Bold" pitchFamily="34" charset="0"/>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8" y="-14407"/>
            <a:ext cx="9117741" cy="609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724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19200" y="5225737"/>
            <a:ext cx="9163199" cy="1569660"/>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Dipinto in riparo </a:t>
            </a:r>
            <a:r>
              <a:rPr lang="it-IT" sz="2400" b="1" dirty="0" err="1" smtClean="0">
                <a:solidFill>
                  <a:srgbClr val="C0504D">
                    <a:lumMod val="50000"/>
                  </a:srgbClr>
                </a:solidFill>
                <a:latin typeface="Copperplate Gothic Bold" pitchFamily="34" charset="0"/>
              </a:rPr>
              <a:t>sottoroccia</a:t>
            </a:r>
            <a:r>
              <a:rPr lang="it-IT" sz="2400" b="1" dirty="0" smtClean="0">
                <a:solidFill>
                  <a:srgbClr val="C0504D">
                    <a:lumMod val="50000"/>
                  </a:srgbClr>
                </a:solidFill>
                <a:latin typeface="Copperplate Gothic Bold" pitchFamily="34" charset="0"/>
              </a:rPr>
              <a:t>. Danza di donne e animali cornuti, Mesolitico, </a:t>
            </a:r>
            <a:r>
              <a:rPr lang="it-IT" sz="2400" b="1" dirty="0" err="1" smtClean="0">
                <a:solidFill>
                  <a:srgbClr val="C0504D">
                    <a:lumMod val="50000"/>
                  </a:srgbClr>
                </a:solidFill>
                <a:latin typeface="Copperplate Gothic Bold" pitchFamily="34" charset="0"/>
              </a:rPr>
              <a:t>Cogul</a:t>
            </a:r>
            <a:r>
              <a:rPr lang="it-IT" sz="2400" b="1" dirty="0" smtClean="0">
                <a:solidFill>
                  <a:srgbClr val="C0504D">
                    <a:lumMod val="50000"/>
                  </a:srgbClr>
                </a:solidFill>
                <a:latin typeface="Copperplate Gothic Bold" pitchFamily="34" charset="0"/>
              </a:rPr>
              <a:t> (Spagna). E’ forse la prima danza delle streghe in Europa. Il legame fra ballo, donne e bestie lattifere è antico.</a:t>
            </a:r>
            <a:endParaRPr lang="it-IT" sz="2400" b="1" dirty="0">
              <a:solidFill>
                <a:srgbClr val="C0504D">
                  <a:lumMod val="50000"/>
                </a:srgbClr>
              </a:solidFill>
              <a:latin typeface="Copperplate Gothic Bold" pitchFamily="34"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1" y="0"/>
            <a:ext cx="9183464" cy="52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939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45" y="-862"/>
            <a:ext cx="9173545" cy="689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80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23247" y="6160369"/>
            <a:ext cx="9129042" cy="954107"/>
          </a:xfrm>
          <a:prstGeom prst="rect">
            <a:avLst/>
          </a:prstGeom>
          <a:noFill/>
        </p:spPr>
        <p:txBody>
          <a:bodyPr wrap="square" rtlCol="0">
            <a:spAutoFit/>
          </a:bodyPr>
          <a:lstStyle/>
          <a:p>
            <a:r>
              <a:rPr lang="it-IT" sz="1600" b="1" i="1" dirty="0">
                <a:solidFill>
                  <a:schemeClr val="accent2">
                    <a:lumMod val="50000"/>
                  </a:schemeClr>
                </a:solidFill>
                <a:latin typeface="Copperplate Gothic Bold" pitchFamily="34" charset="0"/>
              </a:rPr>
              <a:t>Ricetta di Domenica </a:t>
            </a:r>
            <a:r>
              <a:rPr lang="it-IT" sz="1600" b="1" i="1" dirty="0" err="1">
                <a:solidFill>
                  <a:schemeClr val="accent2">
                    <a:lumMod val="50000"/>
                  </a:schemeClr>
                </a:solidFill>
                <a:latin typeface="Copperplate Gothic Bold" pitchFamily="34" charset="0"/>
              </a:rPr>
              <a:t>Graziadei</a:t>
            </a:r>
            <a:r>
              <a:rPr lang="it-IT" sz="1600" b="1" i="1" dirty="0">
                <a:solidFill>
                  <a:schemeClr val="accent2">
                    <a:lumMod val="50000"/>
                  </a:schemeClr>
                </a:solidFill>
                <a:latin typeface="Copperplate Gothic Bold" pitchFamily="34" charset="0"/>
              </a:rPr>
              <a:t> di </a:t>
            </a:r>
            <a:r>
              <a:rPr lang="it-IT" sz="1600" b="1" i="1" dirty="0" smtClean="0">
                <a:solidFill>
                  <a:schemeClr val="accent2">
                    <a:lumMod val="50000"/>
                  </a:schemeClr>
                </a:solidFill>
                <a:latin typeface="Copperplate Gothic Bold" pitchFamily="34" charset="0"/>
              </a:rPr>
              <a:t>Nogaredo:   </a:t>
            </a:r>
            <a:r>
              <a:rPr lang="it-IT" sz="1400" b="1" dirty="0" smtClean="0">
                <a:solidFill>
                  <a:schemeClr val="accent2">
                    <a:lumMod val="50000"/>
                  </a:schemeClr>
                </a:solidFill>
                <a:latin typeface="Copperplate Gothic Bold" pitchFamily="34" charset="0"/>
              </a:rPr>
              <a:t>Si </a:t>
            </a:r>
            <a:r>
              <a:rPr lang="it-IT" sz="1400" b="1" dirty="0">
                <a:solidFill>
                  <a:schemeClr val="accent2">
                    <a:lumMod val="50000"/>
                  </a:schemeClr>
                </a:solidFill>
                <a:latin typeface="Copperplate Gothic Bold" pitchFamily="34" charset="0"/>
              </a:rPr>
              <a:t>piglia anco della </a:t>
            </a:r>
            <a:r>
              <a:rPr lang="it-IT" sz="1400" b="1" dirty="0" err="1">
                <a:solidFill>
                  <a:schemeClr val="accent2">
                    <a:lumMod val="50000"/>
                  </a:schemeClr>
                </a:solidFill>
                <a:latin typeface="Copperplate Gothic Bold" pitchFamily="34" charset="0"/>
              </a:rPr>
              <a:t>carazze</a:t>
            </a:r>
            <a:r>
              <a:rPr lang="it-IT" sz="1400" b="1" dirty="0">
                <a:solidFill>
                  <a:schemeClr val="accent2">
                    <a:lumMod val="50000"/>
                  </a:schemeClr>
                </a:solidFill>
                <a:latin typeface="Copperplate Gothic Bold" pitchFamily="34" charset="0"/>
              </a:rPr>
              <a:t>, delle radici della </a:t>
            </a:r>
            <a:r>
              <a:rPr lang="it-IT" sz="1400" b="1" dirty="0" err="1">
                <a:solidFill>
                  <a:schemeClr val="accent2">
                    <a:lumMod val="50000"/>
                  </a:schemeClr>
                </a:solidFill>
                <a:latin typeface="Copperplate Gothic Bold" pitchFamily="34" charset="0"/>
              </a:rPr>
              <a:t>fojarola</a:t>
            </a:r>
            <a:r>
              <a:rPr lang="it-IT" sz="1400" b="1" dirty="0">
                <a:solidFill>
                  <a:schemeClr val="accent2">
                    <a:lumMod val="50000"/>
                  </a:schemeClr>
                </a:solidFill>
                <a:latin typeface="Copperplate Gothic Bold" pitchFamily="34" charset="0"/>
              </a:rPr>
              <a:t> che ha le radici amare come </a:t>
            </a:r>
            <a:r>
              <a:rPr lang="it-IT" sz="1400" b="1" dirty="0" err="1">
                <a:solidFill>
                  <a:schemeClr val="accent2">
                    <a:lumMod val="50000"/>
                  </a:schemeClr>
                </a:solidFill>
                <a:latin typeface="Copperplate Gothic Bold" pitchFamily="34" charset="0"/>
              </a:rPr>
              <a:t>el</a:t>
            </a:r>
            <a:r>
              <a:rPr lang="it-IT" sz="1400" b="1" dirty="0">
                <a:solidFill>
                  <a:schemeClr val="accent2">
                    <a:lumMod val="50000"/>
                  </a:schemeClr>
                </a:solidFill>
                <a:latin typeface="Copperplate Gothic Bold" pitchFamily="34" charset="0"/>
              </a:rPr>
              <a:t> tossico che si fa anco li colori. Radice di lingue che noialtre le domandano </a:t>
            </a:r>
            <a:r>
              <a:rPr lang="it-IT" sz="1400" b="1" dirty="0" err="1">
                <a:solidFill>
                  <a:schemeClr val="accent2">
                    <a:lumMod val="50000"/>
                  </a:schemeClr>
                </a:solidFill>
                <a:latin typeface="Copperplate Gothic Bold" pitchFamily="34" charset="0"/>
              </a:rPr>
              <a:t>slavazzè</a:t>
            </a:r>
            <a:r>
              <a:rPr lang="it-IT" sz="1400" b="1" dirty="0">
                <a:solidFill>
                  <a:schemeClr val="accent2">
                    <a:lumMod val="50000"/>
                  </a:schemeClr>
                </a:solidFill>
                <a:latin typeface="Copperplate Gothic Bold" pitchFamily="34" charset="0"/>
              </a:rPr>
              <a:t>.</a:t>
            </a:r>
          </a:p>
          <a:p>
            <a:pPr algn="ctr"/>
            <a:endParaRPr lang="it-IT" sz="1200" b="1" dirty="0">
              <a:solidFill>
                <a:schemeClr val="accent2">
                  <a:lumMod val="50000"/>
                </a:schemeClr>
              </a:solidFill>
              <a:latin typeface="Copperplate Gothic Bol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3" y="-243408"/>
            <a:ext cx="9141542" cy="650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172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7571607" y="0"/>
            <a:ext cx="1572394" cy="6555641"/>
          </a:xfrm>
          <a:prstGeom prst="rect">
            <a:avLst/>
          </a:prstGeom>
          <a:noFill/>
        </p:spPr>
        <p:txBody>
          <a:bodyPr wrap="square" rtlCol="0">
            <a:spAutoFit/>
          </a:bodyPr>
          <a:lstStyle/>
          <a:p>
            <a:pPr algn="ctr"/>
            <a:r>
              <a:rPr lang="it-IT" sz="2000" b="1" dirty="0" smtClean="0">
                <a:solidFill>
                  <a:schemeClr val="accent2">
                    <a:lumMod val="50000"/>
                  </a:schemeClr>
                </a:solidFill>
                <a:latin typeface="Copperplate Gothic Bold" pitchFamily="34" charset="0"/>
              </a:rPr>
              <a:t>A un certo punto viene associato al sabba il rito cannibalico del sacrificio dell’infante: ma  di sicuro la messa nera non è di origine popolare.</a:t>
            </a:r>
            <a:endParaRPr lang="it-IT" sz="2000" b="1" dirty="0">
              <a:solidFill>
                <a:schemeClr val="accent2">
                  <a:lumMod val="50000"/>
                </a:schemeClr>
              </a:solidFill>
              <a:latin typeface="Copperplate Gothic Bold" pitchFamily="34"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1" y="-31656"/>
            <a:ext cx="7597938" cy="688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3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6193136" y="0"/>
            <a:ext cx="2937736"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L’accusa infamante è tipica del potere costituito: i bambini sono stati mangiati dai barbari,  dagli ebrei, dai cristiani, dagli eretici, dai lebbrosi, e poi saranno divorati dai comunisti, dagli anarchici, </a:t>
            </a:r>
            <a:r>
              <a:rPr lang="it-IT" sz="2400" b="1" dirty="0" smtClean="0">
                <a:solidFill>
                  <a:schemeClr val="accent2">
                    <a:lumMod val="50000"/>
                  </a:schemeClr>
                </a:solidFill>
                <a:latin typeface="Copperplate Gothic Bold" pitchFamily="34" charset="0"/>
              </a:rPr>
              <a:t>recentemente  dai cinesi. </a:t>
            </a:r>
            <a:endParaRPr lang="it-IT" sz="2400" b="1" dirty="0">
              <a:solidFill>
                <a:schemeClr val="accent2">
                  <a:lumMod val="50000"/>
                </a:schemeClr>
              </a:solidFill>
              <a:latin typeface="Copperplate Gothic Bold" pitchFamily="34"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 y="0"/>
            <a:ext cx="6194014" cy="686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098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2" y="5241"/>
            <a:ext cx="9186531" cy="688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3162" y="6396335"/>
            <a:ext cx="9143999" cy="461665"/>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a:t>
            </a:r>
            <a:endParaRPr lang="it-IT" sz="2400" b="1" dirty="0">
              <a:solidFill>
                <a:srgbClr val="C0504D">
                  <a:lumMod val="50000"/>
                </a:srgbClr>
              </a:solidFill>
              <a:latin typeface="Copperplate Gothic Bold"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61" y="-1"/>
            <a:ext cx="8720739" cy="685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32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 y="52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3162" y="6396335"/>
            <a:ext cx="9143999" cy="461665"/>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a:t>
            </a:r>
            <a:endParaRPr lang="it-IT" sz="2400" b="1" dirty="0">
              <a:solidFill>
                <a:srgbClr val="C0504D">
                  <a:lumMod val="50000"/>
                </a:srgbClr>
              </a:solidFill>
              <a:latin typeface="Copperplate Gothic Bol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06" y="-37920"/>
            <a:ext cx="8479433" cy="686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023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6884416" y="0"/>
            <a:ext cx="2259583" cy="6555641"/>
          </a:xfrm>
          <a:prstGeom prst="rect">
            <a:avLst/>
          </a:prstGeom>
          <a:noFill/>
        </p:spPr>
        <p:txBody>
          <a:bodyPr wrap="square" rtlCol="0">
            <a:spAutoFit/>
          </a:bodyPr>
          <a:lstStyle/>
          <a:p>
            <a:pPr algn="ctr"/>
            <a:r>
              <a:rPr lang="it-IT" sz="2000" b="1" dirty="0" smtClean="0">
                <a:solidFill>
                  <a:schemeClr val="accent2">
                    <a:lumMod val="50000"/>
                  </a:schemeClr>
                </a:solidFill>
                <a:latin typeface="Copperplate Gothic Bold" pitchFamily="34" charset="0"/>
              </a:rPr>
              <a:t>In tempi di  miseria, aumentano i bambini abbandonati, e non si escludono possibili reazioni alle accuse: ma di certo la messa nera è un rito praticato dall’alta nobiltà e dalla borghesia intellettuale, oltre che dal clero.</a:t>
            </a:r>
            <a:endParaRPr lang="it-IT" sz="2000" b="1" dirty="0">
              <a:solidFill>
                <a:schemeClr val="accent2">
                  <a:lumMod val="50000"/>
                </a:schemeClr>
              </a:solidFill>
              <a:latin typeface="Copperplate Gothic Bold" pitchFamily="34"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64399"/>
            <a:ext cx="6992937" cy="70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6205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21265" y="5661248"/>
            <a:ext cx="9129042" cy="1384995"/>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Lo scandalo dei veleni in Francia e l’obbligo </a:t>
            </a:r>
            <a:r>
              <a:rPr lang="it-IT" b="1" dirty="0" smtClean="0">
                <a:solidFill>
                  <a:srgbClr val="C0504D">
                    <a:lumMod val="50000"/>
                  </a:srgbClr>
                </a:solidFill>
                <a:latin typeface="Copperplate Gothic Bold" pitchFamily="34" charset="0"/>
              </a:rPr>
              <a:t>di essere .celebrata da un prete, in latino, al contrario fanno ben capire che non appartiene al patrimonio di magia popolare. Le uniche evidenze che abbiamo parlano di ambienti ricchi e colti. </a:t>
            </a:r>
            <a:endParaRPr lang="it-IT" b="1" dirty="0">
              <a:solidFill>
                <a:srgbClr val="C0504D">
                  <a:lumMod val="50000"/>
                </a:srgbClr>
              </a:solidFill>
              <a:latin typeface="Copperplate Gothic Bold" pitchFamily="34" charset="0"/>
            </a:endParaRPr>
          </a:p>
          <a:p>
            <a:pPr algn="ctr"/>
            <a:endParaRPr lang="it-IT" sz="1200" b="1" dirty="0">
              <a:solidFill>
                <a:srgbClr val="C0504D">
                  <a:lumMod val="50000"/>
                </a:srgbClr>
              </a:solidFill>
              <a:latin typeface="Copperplate Gothic Bold"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167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0" y="5945725"/>
            <a:ext cx="9129042" cy="923330"/>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Nel 1817 Mary e </a:t>
            </a:r>
            <a:r>
              <a:rPr lang="it-IT" b="1" dirty="0" err="1" smtClean="0">
                <a:solidFill>
                  <a:srgbClr val="C0504D">
                    <a:lumMod val="50000"/>
                  </a:srgbClr>
                </a:solidFill>
                <a:latin typeface="Copperplate Gothic Bold" pitchFamily="34" charset="0"/>
              </a:rPr>
              <a:t>Percy</a:t>
            </a:r>
            <a:r>
              <a:rPr lang="it-IT" b="1" dirty="0" smtClean="0">
                <a:solidFill>
                  <a:srgbClr val="C0504D">
                    <a:lumMod val="50000"/>
                  </a:srgbClr>
                </a:solidFill>
                <a:latin typeface="Copperplate Gothic Bold" pitchFamily="34" charset="0"/>
              </a:rPr>
              <a:t>  Shelley,  Byron e </a:t>
            </a:r>
            <a:r>
              <a:rPr lang="it-IT" b="1" dirty="0" err="1" smtClean="0">
                <a:solidFill>
                  <a:srgbClr val="C0504D">
                    <a:lumMod val="50000"/>
                  </a:srgbClr>
                </a:solidFill>
                <a:latin typeface="Copperplate Gothic Bold" pitchFamily="34" charset="0"/>
              </a:rPr>
              <a:t>Polidori</a:t>
            </a:r>
            <a:r>
              <a:rPr lang="it-IT" b="1" dirty="0" smtClean="0">
                <a:solidFill>
                  <a:srgbClr val="C0504D">
                    <a:lumMod val="50000"/>
                  </a:srgbClr>
                </a:solidFill>
                <a:latin typeface="Copperplate Gothic Bold" pitchFamily="34" charset="0"/>
              </a:rPr>
              <a:t>  vi celebrarono la messa nera e si mangiarono il bambino per propiziarsi la stesura di un romanzo gotico ciascuno. Ne uscirono </a:t>
            </a:r>
            <a:r>
              <a:rPr lang="it-IT" b="1" i="1" dirty="0" smtClean="0">
                <a:solidFill>
                  <a:srgbClr val="C0504D">
                    <a:lumMod val="50000"/>
                  </a:srgbClr>
                </a:solidFill>
                <a:latin typeface="Copperplate Gothic Bold" pitchFamily="34" charset="0"/>
              </a:rPr>
              <a:t>Frankenstein </a:t>
            </a:r>
            <a:r>
              <a:rPr lang="it-IT" b="1" dirty="0" smtClean="0">
                <a:solidFill>
                  <a:srgbClr val="C0504D">
                    <a:lumMod val="50000"/>
                  </a:srgbClr>
                </a:solidFill>
                <a:latin typeface="Copperplate Gothic Bold" pitchFamily="34" charset="0"/>
              </a:rPr>
              <a:t>e </a:t>
            </a:r>
            <a:r>
              <a:rPr lang="it-IT" b="1" i="1" dirty="0" smtClean="0">
                <a:solidFill>
                  <a:srgbClr val="C0504D">
                    <a:lumMod val="50000"/>
                  </a:srgbClr>
                </a:solidFill>
                <a:latin typeface="Copperplate Gothic Bold" pitchFamily="34" charset="0"/>
              </a:rPr>
              <a:t>Il vampiro</a:t>
            </a:r>
            <a:r>
              <a:rPr lang="it-IT" b="1" dirty="0" smtClean="0">
                <a:solidFill>
                  <a:srgbClr val="C0504D">
                    <a:lumMod val="50000"/>
                  </a:srgbClr>
                </a:solidFill>
                <a:latin typeface="Copperplate Gothic Bold" pitchFamily="34" charset="0"/>
              </a:rPr>
              <a:t>. </a:t>
            </a:r>
            <a:endParaRPr lang="it-IT" b="1" dirty="0">
              <a:solidFill>
                <a:srgbClr val="C0504D">
                  <a:lumMod val="50000"/>
                </a:srgbClr>
              </a:solidFill>
              <a:latin typeface="Copperplate Gothic Bold" pitchFamily="34" charset="0"/>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3302"/>
          <a:stretch/>
        </p:blipFill>
        <p:spPr bwMode="auto">
          <a:xfrm>
            <a:off x="0" y="-1"/>
            <a:ext cx="9144000" cy="594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588668" y="293046"/>
            <a:ext cx="3047629" cy="369332"/>
          </a:xfrm>
          <a:prstGeom prst="rect">
            <a:avLst/>
          </a:prstGeom>
          <a:noFill/>
        </p:spPr>
        <p:txBody>
          <a:bodyPr wrap="none" rtlCol="0">
            <a:spAutoFit/>
          </a:bodyPr>
          <a:lstStyle/>
          <a:p>
            <a:r>
              <a:rPr lang="it-IT" b="1" dirty="0" smtClean="0">
                <a:solidFill>
                  <a:schemeClr val="accent2">
                    <a:lumMod val="50000"/>
                  </a:schemeClr>
                </a:solidFill>
                <a:latin typeface="Copperplate Gothic Bold" pitchFamily="34" charset="0"/>
              </a:rPr>
              <a:t>Villa </a:t>
            </a:r>
            <a:r>
              <a:rPr lang="it-IT" b="1" dirty="0" err="1" smtClean="0">
                <a:solidFill>
                  <a:schemeClr val="accent2">
                    <a:lumMod val="50000"/>
                  </a:schemeClr>
                </a:solidFill>
                <a:latin typeface="Copperplate Gothic Bold" pitchFamily="34" charset="0"/>
              </a:rPr>
              <a:t>Diodati</a:t>
            </a:r>
            <a:r>
              <a:rPr lang="it-IT" b="1" dirty="0" smtClean="0">
                <a:solidFill>
                  <a:schemeClr val="accent2">
                    <a:lumMod val="50000"/>
                  </a:schemeClr>
                </a:solidFill>
                <a:latin typeface="Copperplate Gothic Bold" pitchFamily="34" charset="0"/>
              </a:rPr>
              <a:t>, Ginevra</a:t>
            </a:r>
            <a:endParaRPr lang="it-IT"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67824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3" r="2241"/>
          <a:stretch/>
        </p:blipFill>
        <p:spPr bwMode="auto">
          <a:xfrm>
            <a:off x="0" y="0"/>
            <a:ext cx="92097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7504" y="81498"/>
            <a:ext cx="2963825" cy="646331"/>
          </a:xfrm>
          <a:prstGeom prst="rect">
            <a:avLst/>
          </a:prstGeom>
          <a:noFill/>
        </p:spPr>
        <p:txBody>
          <a:bodyPr wrap="none" rtlCol="0">
            <a:spAutoFit/>
          </a:bodyPr>
          <a:lstStyle/>
          <a:p>
            <a:r>
              <a:rPr lang="it-IT" b="1" dirty="0" smtClean="0">
                <a:solidFill>
                  <a:schemeClr val="bg1"/>
                </a:solidFill>
                <a:latin typeface="Copperplate Gothic Bold" pitchFamily="34" charset="0"/>
              </a:rPr>
              <a:t>Chiesa parrocchiale </a:t>
            </a:r>
          </a:p>
          <a:p>
            <a:r>
              <a:rPr lang="it-IT" b="1" dirty="0" smtClean="0">
                <a:solidFill>
                  <a:schemeClr val="bg1"/>
                </a:solidFill>
                <a:latin typeface="Copperplate Gothic Bold" pitchFamily="34" charset="0"/>
              </a:rPr>
              <a:t>Elva (</a:t>
            </a:r>
            <a:r>
              <a:rPr lang="it-IT" b="1" dirty="0" err="1" smtClean="0">
                <a:solidFill>
                  <a:schemeClr val="bg1"/>
                </a:solidFill>
                <a:latin typeface="Copperplate Gothic Bold" pitchFamily="34" charset="0"/>
              </a:rPr>
              <a:t>Cn</a:t>
            </a:r>
            <a:r>
              <a:rPr lang="it-IT" b="1" dirty="0" smtClean="0">
                <a:solidFill>
                  <a:schemeClr val="bg1"/>
                </a:solidFill>
                <a:latin typeface="Copperplate Gothic Bold" pitchFamily="34" charset="0"/>
              </a:rPr>
              <a:t>)</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358045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4443728" y="-7811"/>
            <a:ext cx="4700271" cy="6986528"/>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La caccia era praticata più come rito iniziatico e come prova di coraggio che per ragioni alimentari. La preparazione della carne assumeva connotazioni magiche e alcune parti venivano e vengono consumate immediatamente. Barra, quando ammazzò </a:t>
            </a:r>
            <a:r>
              <a:rPr lang="it-IT" sz="2800" b="1" dirty="0" err="1" smtClean="0">
                <a:solidFill>
                  <a:srgbClr val="C0504D">
                    <a:lumMod val="50000"/>
                  </a:srgbClr>
                </a:solidFill>
                <a:latin typeface="Copperplate Gothic Bold" pitchFamily="34" charset="0"/>
              </a:rPr>
              <a:t>Turatello</a:t>
            </a:r>
            <a:r>
              <a:rPr lang="it-IT" sz="2800" b="1" dirty="0" smtClean="0">
                <a:solidFill>
                  <a:srgbClr val="C0504D">
                    <a:lumMod val="50000"/>
                  </a:srgbClr>
                </a:solidFill>
                <a:latin typeface="Copperplate Gothic Bold" pitchFamily="34" charset="0"/>
              </a:rPr>
              <a:t>, gli mangiò il fegato.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26742" y="1208057"/>
            <a:ext cx="6878527" cy="44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98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813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0" y="4272677"/>
            <a:ext cx="6059465" cy="2585323"/>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Ma è soprattutto la Messa in cui si celebra il sacrificio, si trasforma il pane in carne e il vino in sangue (e la transustanziazione, per un cattolico, </a:t>
            </a:r>
            <a:r>
              <a:rPr lang="it-IT" b="1" i="1" dirty="0" smtClean="0">
                <a:solidFill>
                  <a:srgbClr val="C0504D">
                    <a:lumMod val="50000"/>
                  </a:srgbClr>
                </a:solidFill>
                <a:latin typeface="Copperplate Gothic Bold" pitchFamily="34" charset="0"/>
              </a:rPr>
              <a:t>non è un atto simbolico</a:t>
            </a:r>
            <a:r>
              <a:rPr lang="it-IT" b="1" dirty="0" smtClean="0">
                <a:solidFill>
                  <a:srgbClr val="C0504D">
                    <a:lumMod val="50000"/>
                  </a:srgbClr>
                </a:solidFill>
                <a:latin typeface="Copperplate Gothic Bold" pitchFamily="34" charset="0"/>
              </a:rPr>
              <a:t>) e si consuma il rito di antropofagia che risale alla notte dei tempi. Il cibo conserva una valenza magica specialmente da quando il sapere legato alla sua preparazione torna ad essere una conoscenza elitaria. </a:t>
            </a:r>
            <a:endParaRPr lang="it-IT" b="1" dirty="0">
              <a:solidFill>
                <a:srgbClr val="C0504D">
                  <a:lumMod val="50000"/>
                </a:srgbClr>
              </a:solidFill>
              <a:latin typeface="Copperplate Gothic Bold" pitchFamily="34" charset="0"/>
            </a:endParaRPr>
          </a:p>
        </p:txBody>
      </p:sp>
      <p:sp>
        <p:nvSpPr>
          <p:cNvPr id="6" name="CasellaDiTesto 5"/>
          <p:cNvSpPr txBox="1"/>
          <p:nvPr/>
        </p:nvSpPr>
        <p:spPr>
          <a:xfrm>
            <a:off x="5724128" y="-30120"/>
            <a:ext cx="3419872" cy="2308324"/>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Anche  se le streghe fanno una brutta fine (e finiscono a loro volta in pentola), il cibo rituale rimane: così le ossa «da mordere» da </a:t>
            </a:r>
            <a:r>
              <a:rPr lang="it-IT" b="1" dirty="0" err="1" smtClean="0">
                <a:solidFill>
                  <a:schemeClr val="accent2">
                    <a:lumMod val="50000"/>
                  </a:schemeClr>
                </a:solidFill>
                <a:latin typeface="Copperplate Gothic Bold" pitchFamily="34" charset="0"/>
              </a:rPr>
              <a:t>mamgiare</a:t>
            </a:r>
            <a:r>
              <a:rPr lang="it-IT" b="1" dirty="0" smtClean="0">
                <a:solidFill>
                  <a:schemeClr val="accent2">
                    <a:lumMod val="50000"/>
                  </a:schemeClr>
                </a:solidFill>
                <a:latin typeface="Copperplate Gothic Bold" pitchFamily="34" charset="0"/>
              </a:rPr>
              <a:t> il giorno dei morti, in tutta Italia, e ad Halloween</a:t>
            </a:r>
            <a:endParaRPr lang="it-IT" b="1" dirty="0">
              <a:solidFill>
                <a:schemeClr val="accent2">
                  <a:lumMod val="50000"/>
                </a:schemeClr>
              </a:solidFill>
              <a:latin typeface="Copperplate Gothic Bold"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8" y="-14407"/>
            <a:ext cx="5808172"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465" y="2420888"/>
            <a:ext cx="3084535"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9273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87120" y="2204864"/>
            <a:ext cx="8964488" cy="2215991"/>
          </a:xfrm>
          <a:prstGeom prst="rect">
            <a:avLst/>
          </a:prstGeom>
          <a:noFill/>
        </p:spPr>
        <p:txBody>
          <a:bodyPr wrap="square" rtlCol="0">
            <a:spAutoFit/>
          </a:bodyPr>
          <a:lstStyle/>
          <a:p>
            <a:pPr algn="ctr"/>
            <a:r>
              <a:rPr lang="it-IT" sz="13800" b="1" dirty="0">
                <a:solidFill>
                  <a:srgbClr val="C0504D">
                    <a:lumMod val="50000"/>
                  </a:srgbClr>
                </a:solidFill>
                <a:latin typeface="Copperplate Gothic Bold" pitchFamily="34" charset="0"/>
              </a:rPr>
              <a:t>GRAZIE </a:t>
            </a:r>
          </a:p>
        </p:txBody>
      </p:sp>
    </p:spTree>
    <p:extLst>
      <p:ext uri="{BB962C8B-B14F-4D97-AF65-F5344CB8AC3E}">
        <p14:creationId xmlns:p14="http://schemas.microsoft.com/office/powerpoint/2010/main" val="1899434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7380312" y="-7811"/>
            <a:ext cx="1763687" cy="6986528"/>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Non si hanno notizie di sacrifici animali  fra i popoli che praticano la religione della natura.</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90" y="0"/>
            <a:ext cx="75309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961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7294250" y="-7811"/>
            <a:ext cx="1849749" cy="6740307"/>
          </a:xfrm>
          <a:prstGeom prst="rect">
            <a:avLst/>
          </a:prstGeom>
          <a:noFill/>
        </p:spPr>
        <p:txBody>
          <a:bodyPr wrap="square" rtlCol="0">
            <a:spAutoFit/>
          </a:bodyPr>
          <a:lstStyle/>
          <a:p>
            <a:r>
              <a:rPr lang="it-IT" sz="2700" b="1" dirty="0" smtClean="0">
                <a:solidFill>
                  <a:srgbClr val="C0504D">
                    <a:lumMod val="50000"/>
                  </a:srgbClr>
                </a:solidFill>
                <a:latin typeface="Copperplate Gothic Bold" pitchFamily="34" charset="0"/>
              </a:rPr>
              <a:t>La bevanda sacra è l’idromele, consumato in cerimonie di trance collettive simili al sabba delle streghe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9519" y="-36676"/>
            <a:ext cx="261039" cy="7017306"/>
          </a:xfrm>
          <a:prstGeom prst="rect">
            <a:avLst/>
          </a:prstGeom>
          <a:solidFill>
            <a:schemeClr val="tx1"/>
          </a:solid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8" name="CasellaDiTesto 7"/>
          <p:cNvSpPr txBox="1"/>
          <p:nvPr/>
        </p:nvSpPr>
        <p:spPr>
          <a:xfrm>
            <a:off x="7109519" y="-36676"/>
            <a:ext cx="184731" cy="7017306"/>
          </a:xfrm>
          <a:prstGeom prst="rect">
            <a:avLst/>
          </a:prstGeom>
          <a:solidFill>
            <a:schemeClr val="tx1"/>
          </a:solidFill>
        </p:spPr>
        <p:txBody>
          <a:bodyPr wrap="non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1632688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5117124" y="-7811"/>
            <a:ext cx="4026875" cy="6555641"/>
          </a:xfrm>
          <a:prstGeom prst="rect">
            <a:avLst/>
          </a:prstGeom>
          <a:noFill/>
        </p:spPr>
        <p:txBody>
          <a:bodyPr wrap="square" rtlCol="0">
            <a:spAutoFit/>
          </a:bodyPr>
          <a:lstStyle/>
          <a:p>
            <a:r>
              <a:rPr lang="it-IT" sz="3000" b="1" dirty="0" smtClean="0">
                <a:solidFill>
                  <a:srgbClr val="C0504D">
                    <a:lumMod val="50000"/>
                  </a:srgbClr>
                </a:solidFill>
                <a:latin typeface="Copperplate Gothic Bold" pitchFamily="34" charset="0"/>
              </a:rPr>
              <a:t>La bevanda sacra veniva scaldata e miscelata nel calderone o situla. Erano le donne che facevano l’idromele: l’analogia col calderone delle streghe e col vino che dicono di bere al sabba è evidente.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171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974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9519" y="6552188"/>
            <a:ext cx="9144000" cy="338554"/>
          </a:xfrm>
          <a:prstGeom prst="rect">
            <a:avLst/>
          </a:prstGeom>
          <a:noFill/>
        </p:spPr>
        <p:txBody>
          <a:bodyPr wrap="square" rtlCol="0">
            <a:spAutoFit/>
          </a:bodyPr>
          <a:lstStyle/>
          <a:p>
            <a:r>
              <a:rPr lang="it-IT" sz="1600" b="1" dirty="0" smtClean="0">
                <a:solidFill>
                  <a:srgbClr val="C0504D">
                    <a:lumMod val="50000"/>
                  </a:srgbClr>
                </a:solidFill>
                <a:latin typeface="Copperplate Gothic Bold" pitchFamily="34" charset="0"/>
              </a:rPr>
              <a:t>La situazione è molto diversa nelle società divise in classi, come i Greci.</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11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a:solidFill>
                  <a:srgbClr val="C0504D">
                    <a:lumMod val="50000"/>
                  </a:srgbClr>
                </a:solidFill>
                <a:latin typeface="Times New Roman" pitchFamily="18" charset="0"/>
                <a:cs typeface="Times New Roman" pitchFamily="18" charset="0"/>
              </a:rPr>
              <a:t>Michela Zucca</a:t>
            </a:r>
          </a:p>
          <a:p>
            <a:pPr algn="ctr"/>
            <a:r>
              <a:rPr lang="it-IT" sz="800" b="1" dirty="0">
                <a:solidFill>
                  <a:srgbClr val="C0504D">
                    <a:lumMod val="50000"/>
                  </a:srgbClr>
                </a:solidFill>
                <a:latin typeface="Times New Roman" pitchFamily="18" charset="0"/>
                <a:cs typeface="Times New Roman" pitchFamily="18" charset="0"/>
              </a:rPr>
              <a:t>Servizi Culturali</a:t>
            </a:r>
          </a:p>
        </p:txBody>
      </p:sp>
      <p:sp>
        <p:nvSpPr>
          <p:cNvPr id="5" name="CasellaDiTesto 4"/>
          <p:cNvSpPr txBox="1"/>
          <p:nvPr/>
        </p:nvSpPr>
        <p:spPr>
          <a:xfrm>
            <a:off x="0" y="5730985"/>
            <a:ext cx="9153519" cy="1200329"/>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Per i poveri, partecipare ai sacrifici è l’unica occasione in cui possono consumare carne, e i maggiorenti ne approfittano per usare l’occasione.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 y="0"/>
            <a:ext cx="9174505" cy="580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65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TotalTime>
  <Words>1665</Words>
  <Application>Microsoft Office PowerPoint</Application>
  <PresentationFormat>Presentazione su schermo (4:3)</PresentationFormat>
  <Paragraphs>176</Paragraphs>
  <Slides>42</Slides>
  <Notes>0</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48</cp:revision>
  <dcterms:created xsi:type="dcterms:W3CDTF">2013-09-25T11:59:36Z</dcterms:created>
  <dcterms:modified xsi:type="dcterms:W3CDTF">2013-09-27T11:00:53Z</dcterms:modified>
</cp:coreProperties>
</file>