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8" r:id="rId2"/>
    <p:sldId id="277" r:id="rId3"/>
    <p:sldId id="283" r:id="rId4"/>
    <p:sldId id="269" r:id="rId5"/>
    <p:sldId id="270" r:id="rId6"/>
    <p:sldId id="271" r:id="rId7"/>
    <p:sldId id="272" r:id="rId8"/>
    <p:sldId id="279" r:id="rId9"/>
    <p:sldId id="281" r:id="rId10"/>
    <p:sldId id="273" r:id="rId11"/>
    <p:sldId id="284" r:id="rId12"/>
    <p:sldId id="288" r:id="rId13"/>
    <p:sldId id="287" r:id="rId14"/>
    <p:sldId id="346" r:id="rId15"/>
    <p:sldId id="289" r:id="rId16"/>
    <p:sldId id="261" r:id="rId17"/>
    <p:sldId id="349" r:id="rId18"/>
    <p:sldId id="348" r:id="rId19"/>
    <p:sldId id="290" r:id="rId20"/>
    <p:sldId id="351" r:id="rId21"/>
    <p:sldId id="353" r:id="rId22"/>
    <p:sldId id="363" r:id="rId23"/>
    <p:sldId id="354" r:id="rId24"/>
    <p:sldId id="355" r:id="rId25"/>
    <p:sldId id="357" r:id="rId26"/>
    <p:sldId id="362" r:id="rId27"/>
    <p:sldId id="359" r:id="rId28"/>
    <p:sldId id="360" r:id="rId29"/>
    <p:sldId id="263" r:id="rId30"/>
    <p:sldId id="364" r:id="rId31"/>
    <p:sldId id="365" r:id="rId32"/>
    <p:sldId id="336" r:id="rId33"/>
    <p:sldId id="323" r:id="rId34"/>
    <p:sldId id="339" r:id="rId35"/>
    <p:sldId id="337" r:id="rId36"/>
    <p:sldId id="316" r:id="rId37"/>
    <p:sldId id="325" r:id="rId38"/>
    <p:sldId id="318" r:id="rId39"/>
    <p:sldId id="320" r:id="rId40"/>
    <p:sldId id="322" r:id="rId41"/>
    <p:sldId id="327" r:id="rId42"/>
    <p:sldId id="309" r:id="rId43"/>
    <p:sldId id="306" r:id="rId44"/>
    <p:sldId id="307" r:id="rId45"/>
    <p:sldId id="311" r:id="rId46"/>
    <p:sldId id="330" r:id="rId47"/>
    <p:sldId id="304" r:id="rId48"/>
    <p:sldId id="305" r:id="rId49"/>
    <p:sldId id="332" r:id="rId50"/>
    <p:sldId id="293" r:id="rId51"/>
    <p:sldId id="294" r:id="rId52"/>
    <p:sldId id="303" r:id="rId53"/>
    <p:sldId id="340" r:id="rId54"/>
    <p:sldId id="343" r:id="rId55"/>
    <p:sldId id="344" r:id="rId56"/>
    <p:sldId id="342" r:id="rId57"/>
    <p:sldId id="291" r:id="rId58"/>
    <p:sldId id="298" r:id="rId59"/>
    <p:sldId id="312" r:id="rId6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5040"/>
    <a:srgbClr val="4ECDDE"/>
    <a:srgbClr val="FFFFFF"/>
    <a:srgbClr val="00FF00"/>
    <a:srgbClr val="E9CE97"/>
    <a:srgbClr val="EDD6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39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034756-65A3-4EB9-947A-4C40C890A5D6}" type="datetimeFigureOut">
              <a:rPr lang="it-IT" smtClean="0"/>
              <a:t>06/10/2013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378067-BD2D-4274-B8DF-230606967B98}" type="slidenum">
              <a:rPr lang="it-IT" smtClean="0"/>
              <a:t>‹N›</a:t>
            </a:fld>
            <a:endParaRPr lang="it-IT"/>
          </a:p>
        </p:txBody>
      </p:sp>
    </p:spTree>
    <p:extLst>
      <p:ext uri="{BB962C8B-B14F-4D97-AF65-F5344CB8AC3E}">
        <p14:creationId xmlns:p14="http://schemas.microsoft.com/office/powerpoint/2010/main" val="411480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1378067-BD2D-4274-B8DF-230606967B98}" type="slidenum">
              <a:rPr lang="it-IT" smtClean="0">
                <a:solidFill>
                  <a:prstClr val="black"/>
                </a:solidFill>
              </a:rPr>
              <a:pPr/>
              <a:t>39</a:t>
            </a:fld>
            <a:endParaRPr lang="it-IT">
              <a:solidFill>
                <a:prstClr val="black"/>
              </a:solidFill>
            </a:endParaRPr>
          </a:p>
        </p:txBody>
      </p:sp>
    </p:spTree>
    <p:extLst>
      <p:ext uri="{BB962C8B-B14F-4D97-AF65-F5344CB8AC3E}">
        <p14:creationId xmlns:p14="http://schemas.microsoft.com/office/powerpoint/2010/main" val="4210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1378067-BD2D-4274-B8DF-230606967B98}" type="slidenum">
              <a:rPr lang="it-IT" smtClean="0">
                <a:solidFill>
                  <a:prstClr val="black"/>
                </a:solidFill>
              </a:rPr>
              <a:pPr/>
              <a:t>40</a:t>
            </a:fld>
            <a:endParaRPr lang="it-IT">
              <a:solidFill>
                <a:prstClr val="black"/>
              </a:solidFill>
            </a:endParaRPr>
          </a:p>
        </p:txBody>
      </p:sp>
    </p:spTree>
    <p:extLst>
      <p:ext uri="{BB962C8B-B14F-4D97-AF65-F5344CB8AC3E}">
        <p14:creationId xmlns:p14="http://schemas.microsoft.com/office/powerpoint/2010/main" val="4210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1378067-BD2D-4274-B8DF-230606967B98}" type="slidenum">
              <a:rPr lang="it-IT" smtClean="0"/>
              <a:t>44</a:t>
            </a:fld>
            <a:endParaRPr lang="it-IT"/>
          </a:p>
        </p:txBody>
      </p:sp>
    </p:spTree>
    <p:extLst>
      <p:ext uri="{BB962C8B-B14F-4D97-AF65-F5344CB8AC3E}">
        <p14:creationId xmlns:p14="http://schemas.microsoft.com/office/powerpoint/2010/main" val="1154348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1F7CEF1-2064-441B-9050-764DE22CA8F7}" type="datetimeFigureOut">
              <a:rPr lang="it-IT" smtClean="0"/>
              <a:t>06/10/2013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79121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1F7CEF1-2064-441B-9050-764DE22CA8F7}" type="datetimeFigureOut">
              <a:rPr lang="it-IT" smtClean="0"/>
              <a:t>06/10/2013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72927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1F7CEF1-2064-441B-9050-764DE22CA8F7}" type="datetimeFigureOut">
              <a:rPr lang="it-IT" smtClean="0"/>
              <a:t>06/10/2013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3375592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1F7CEF1-2064-441B-9050-764DE22CA8F7}" type="datetimeFigureOut">
              <a:rPr lang="it-IT" smtClean="0"/>
              <a:t>06/10/2013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3128656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1F7CEF1-2064-441B-9050-764DE22CA8F7}" type="datetimeFigureOut">
              <a:rPr lang="it-IT" smtClean="0"/>
              <a:t>06/10/2013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153534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1F7CEF1-2064-441B-9050-764DE22CA8F7}" type="datetimeFigureOut">
              <a:rPr lang="it-IT" smtClean="0"/>
              <a:t>06/10/2013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411016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1F7CEF1-2064-441B-9050-764DE22CA8F7}" type="datetimeFigureOut">
              <a:rPr lang="it-IT" smtClean="0"/>
              <a:t>06/10/2013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1926108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1F7CEF1-2064-441B-9050-764DE22CA8F7}" type="datetimeFigureOut">
              <a:rPr lang="it-IT" smtClean="0"/>
              <a:t>06/10/2013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296253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1F7CEF1-2064-441B-9050-764DE22CA8F7}" type="datetimeFigureOut">
              <a:rPr lang="it-IT" smtClean="0"/>
              <a:t>06/10/2013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245189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1F7CEF1-2064-441B-9050-764DE22CA8F7}" type="datetimeFigureOut">
              <a:rPr lang="it-IT" smtClean="0"/>
              <a:t>06/10/2013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277550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1F7CEF1-2064-441B-9050-764DE22CA8F7}" type="datetimeFigureOut">
              <a:rPr lang="it-IT" smtClean="0"/>
              <a:t>06/10/2013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D268C78-422F-4435-AB90-DC57E6881307}" type="slidenum">
              <a:rPr lang="it-IT" smtClean="0"/>
              <a:t>‹N›</a:t>
            </a:fld>
            <a:endParaRPr lang="it-IT"/>
          </a:p>
        </p:txBody>
      </p:sp>
    </p:spTree>
    <p:extLst>
      <p:ext uri="{BB962C8B-B14F-4D97-AF65-F5344CB8AC3E}">
        <p14:creationId xmlns:p14="http://schemas.microsoft.com/office/powerpoint/2010/main" val="252309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7CEF1-2064-441B-9050-764DE22CA8F7}" type="datetimeFigureOut">
              <a:rPr lang="it-IT" smtClean="0"/>
              <a:t>06/10/2013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68C78-422F-4435-AB90-DC57E6881307}" type="slidenum">
              <a:rPr lang="it-IT" smtClean="0"/>
              <a:t>‹N›</a:t>
            </a:fld>
            <a:endParaRPr lang="it-IT"/>
          </a:p>
        </p:txBody>
      </p:sp>
    </p:spTree>
    <p:extLst>
      <p:ext uri="{BB962C8B-B14F-4D97-AF65-F5344CB8AC3E}">
        <p14:creationId xmlns:p14="http://schemas.microsoft.com/office/powerpoint/2010/main" val="2048389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764704"/>
            <a:ext cx="9144000" cy="5509200"/>
          </a:xfrm>
          <a:prstGeom prst="rect">
            <a:avLst/>
          </a:prstGeom>
          <a:noFill/>
        </p:spPr>
        <p:txBody>
          <a:bodyPr wrap="square" rtlCol="0">
            <a:spAutoFit/>
          </a:bodyPr>
          <a:lstStyle/>
          <a:p>
            <a:pPr algn="ctr"/>
            <a:r>
              <a:rPr lang="it-IT" sz="8000" b="1" dirty="0" smtClean="0">
                <a:solidFill>
                  <a:srgbClr val="FF0000"/>
                </a:solidFill>
                <a:latin typeface="Viner Hand ITC" pitchFamily="66" charset="0"/>
              </a:rPr>
              <a:t>LE ACCABBADORE:</a:t>
            </a:r>
          </a:p>
          <a:p>
            <a:pPr algn="ctr"/>
            <a:r>
              <a:rPr lang="it-IT" sz="4800" b="1" dirty="0" smtClean="0">
                <a:solidFill>
                  <a:srgbClr val="FF0000"/>
                </a:solidFill>
                <a:latin typeface="Viner Hand ITC" pitchFamily="66" charset="0"/>
              </a:rPr>
              <a:t>Signore della vita e della morte</a:t>
            </a:r>
          </a:p>
          <a:p>
            <a:pPr algn="ctr"/>
            <a:endParaRPr lang="it-IT" sz="4800" b="1" dirty="0">
              <a:solidFill>
                <a:srgbClr val="FF0000"/>
              </a:solidFill>
            </a:endParaRPr>
          </a:p>
          <a:p>
            <a:pPr algn="ctr"/>
            <a:r>
              <a:rPr lang="it-IT" sz="4800" b="1" dirty="0" smtClean="0">
                <a:solidFill>
                  <a:srgbClr val="FF0000"/>
                </a:solidFill>
                <a:latin typeface="Viner Hand ITC" pitchFamily="66" charset="0"/>
              </a:rPr>
              <a:t>Pratiche eutanasiche</a:t>
            </a:r>
          </a:p>
          <a:p>
            <a:pPr algn="ctr"/>
            <a:r>
              <a:rPr lang="it-IT" sz="4800" b="1" dirty="0" smtClean="0">
                <a:solidFill>
                  <a:srgbClr val="FF0000"/>
                </a:solidFill>
                <a:latin typeface="Viner Hand ITC" pitchFamily="66" charset="0"/>
              </a:rPr>
              <a:t>nelle civiltà tradizionali</a:t>
            </a:r>
            <a:endParaRPr lang="it-IT" sz="4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2835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1115" y="6211669"/>
            <a:ext cx="9121768" cy="707886"/>
          </a:xfrm>
          <a:prstGeom prst="rect">
            <a:avLst/>
          </a:prstGeom>
          <a:noFill/>
        </p:spPr>
        <p:txBody>
          <a:bodyPr wrap="square" rtlCol="0">
            <a:spAutoFit/>
          </a:bodyPr>
          <a:lstStyle/>
          <a:p>
            <a:pPr algn="ctr"/>
            <a:r>
              <a:rPr lang="it-IT" sz="2000" b="1" dirty="0" smtClean="0">
                <a:solidFill>
                  <a:srgbClr val="FF0000"/>
                </a:solidFill>
                <a:latin typeface="Viner Hand ITC" pitchFamily="66" charset="0"/>
              </a:rPr>
              <a:t>E si dice che col Sedano selvatico venissero drogati i vecchi prima </a:t>
            </a:r>
          </a:p>
          <a:p>
            <a:pPr algn="ctr"/>
            <a:r>
              <a:rPr lang="it-IT" sz="2000" b="1" dirty="0" smtClean="0">
                <a:solidFill>
                  <a:srgbClr val="FF0000"/>
                </a:solidFill>
                <a:latin typeface="Viner Hand ITC" pitchFamily="66" charset="0"/>
              </a:rPr>
              <a:t>di buttarli giù dalla rupe…. </a:t>
            </a:r>
            <a:endParaRPr lang="it-IT" sz="20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 y="-92343"/>
            <a:ext cx="7606665"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7604758" y="49551"/>
            <a:ext cx="1528125" cy="5324535"/>
          </a:xfrm>
          <a:prstGeom prst="rect">
            <a:avLst/>
          </a:prstGeom>
          <a:noFill/>
        </p:spPr>
        <p:txBody>
          <a:bodyPr wrap="square" rtlCol="0">
            <a:spAutoFit/>
          </a:bodyPr>
          <a:lstStyle/>
          <a:p>
            <a:r>
              <a:rPr lang="it-IT" sz="2000" b="1" dirty="0" smtClean="0">
                <a:solidFill>
                  <a:srgbClr val="FF0000"/>
                </a:solidFill>
                <a:latin typeface="Viner Hand ITC" pitchFamily="66" charset="0"/>
              </a:rPr>
              <a:t>In realtà nemmeno i commentatori antichi sanno riferire con certezza  quale sia l’erba  che provoca il riso sardonico: anche perché la Sardegna è priva di veleni. </a:t>
            </a:r>
            <a:endParaRPr lang="it-IT" sz="2000" b="1" dirty="0">
              <a:solidFill>
                <a:srgbClr val="FF0000"/>
              </a:solidFill>
              <a:latin typeface="Viner Hand ITC" pitchFamily="66" charset="0"/>
            </a:endParaRPr>
          </a:p>
        </p:txBody>
      </p:sp>
    </p:spTree>
    <p:extLst>
      <p:ext uri="{BB962C8B-B14F-4D97-AF65-F5344CB8AC3E}">
        <p14:creationId xmlns:p14="http://schemas.microsoft.com/office/powerpoint/2010/main" val="42686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6786473"/>
          </a:xfrm>
          <a:prstGeom prst="rect">
            <a:avLst/>
          </a:prstGeom>
          <a:noFill/>
        </p:spPr>
        <p:txBody>
          <a:bodyPr wrap="square" rtlCol="0">
            <a:spAutoFit/>
          </a:bodyPr>
          <a:lstStyle/>
          <a:p>
            <a:pPr algn="ctr"/>
            <a:r>
              <a:rPr lang="it-IT" sz="2900" b="1" dirty="0" smtClean="0">
                <a:solidFill>
                  <a:srgbClr val="FF0000"/>
                </a:solidFill>
                <a:latin typeface="Viner Hand ITC" pitchFamily="66" charset="0"/>
              </a:rPr>
              <a:t>L’usanza, all’apparenza sanguinaria,  è pienamente giustificata nel contesto di una società in cui le risorse erano limitate, e non si potevano sprecare alimenti per individui non produttivi. Per questa ragione veniva praticato un feroce controllo delle nascite. Anche in Sardegna  sono stati invenuti i </a:t>
            </a:r>
            <a:r>
              <a:rPr lang="it-IT" sz="2900" b="1" dirty="0" err="1" smtClean="0">
                <a:solidFill>
                  <a:srgbClr val="FF0000"/>
                </a:solidFill>
                <a:latin typeface="Viner Hand ITC" pitchFamily="66" charset="0"/>
              </a:rPr>
              <a:t>tophet</a:t>
            </a:r>
            <a:r>
              <a:rPr lang="it-IT" sz="2900" b="1" dirty="0" smtClean="0">
                <a:solidFill>
                  <a:srgbClr val="FF0000"/>
                </a:solidFill>
                <a:latin typeface="Viner Hand ITC" pitchFamily="66" charset="0"/>
              </a:rPr>
              <a:t>, siti in cui si sacrificavano i bambini, si dice al dio </a:t>
            </a:r>
            <a:r>
              <a:rPr lang="it-IT" sz="2900" b="1" dirty="0" err="1" smtClean="0">
                <a:solidFill>
                  <a:srgbClr val="FF0000"/>
                </a:solidFill>
                <a:latin typeface="Viner Hand ITC" pitchFamily="66" charset="0"/>
              </a:rPr>
              <a:t>Baal</a:t>
            </a:r>
            <a:r>
              <a:rPr lang="it-IT" sz="2900" b="1" dirty="0" smtClean="0">
                <a:solidFill>
                  <a:srgbClr val="FF0000"/>
                </a:solidFill>
                <a:latin typeface="Viner Hand ITC" pitchFamily="66" charset="0"/>
              </a:rPr>
              <a:t> e poi alla dea </a:t>
            </a:r>
            <a:r>
              <a:rPr lang="it-IT" sz="2900" b="1" dirty="0" err="1" smtClean="0">
                <a:solidFill>
                  <a:srgbClr val="FF0000"/>
                </a:solidFill>
                <a:latin typeface="Viner Hand ITC" pitchFamily="66" charset="0"/>
              </a:rPr>
              <a:t>Tanit</a:t>
            </a:r>
            <a:r>
              <a:rPr lang="it-IT" sz="2900" b="1" dirty="0" smtClean="0">
                <a:solidFill>
                  <a:srgbClr val="FF0000"/>
                </a:solidFill>
                <a:latin typeface="Viner Hand ITC" pitchFamily="66" charset="0"/>
              </a:rPr>
              <a:t>, divinità cartaginesi </a:t>
            </a:r>
            <a:r>
              <a:rPr lang="it-IT" sz="2900" dirty="0" smtClean="0"/>
              <a:t>.</a:t>
            </a:r>
            <a:r>
              <a:rPr lang="it-IT" sz="2900" b="1" dirty="0" smtClean="0">
                <a:solidFill>
                  <a:srgbClr val="FF0000"/>
                </a:solidFill>
                <a:latin typeface="Viner Hand ITC" pitchFamily="66" charset="0"/>
              </a:rPr>
              <a:t> affini a Crono  (che, si dice, divorasse i propri figli) e alle misteriose divinità delle origini. In realtà, si tratta delle forze che garantiscono l’ordine dell’universo e quindi, in primo luogo, l’equilibrio demografico e la giusta ripartizione del cibo, che deve andare agli individui adulti, in grado di  lavorare  e di provvedere alla comunità.  </a:t>
            </a:r>
            <a:endParaRPr lang="it-IT" sz="29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2872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580112" y="6381328"/>
            <a:ext cx="2643672" cy="369332"/>
          </a:xfrm>
          <a:prstGeom prst="rect">
            <a:avLst/>
          </a:prstGeom>
          <a:noFill/>
        </p:spPr>
        <p:txBody>
          <a:bodyPr wrap="none" rtlCol="0">
            <a:spAutoFit/>
          </a:bodyPr>
          <a:lstStyle/>
          <a:p>
            <a:r>
              <a:rPr lang="it-IT" b="1" dirty="0" err="1" smtClean="0">
                <a:solidFill>
                  <a:schemeClr val="bg1"/>
                </a:solidFill>
                <a:latin typeface="Viner Hand ITC" pitchFamily="66" charset="0"/>
              </a:rPr>
              <a:t>Tophet</a:t>
            </a:r>
            <a:r>
              <a:rPr lang="it-IT" b="1" dirty="0" smtClean="0">
                <a:solidFill>
                  <a:schemeClr val="bg1"/>
                </a:solidFill>
                <a:latin typeface="Viner Hand ITC" pitchFamily="66" charset="0"/>
              </a:rPr>
              <a:t> di Sant’Antioco</a:t>
            </a:r>
            <a:endParaRPr lang="it-IT" b="1" dirty="0">
              <a:solidFill>
                <a:schemeClr val="bg1"/>
              </a:solidFill>
              <a:latin typeface="Viner Hand ITC" pitchFamily="66" charset="0"/>
            </a:endParaRPr>
          </a:p>
        </p:txBody>
      </p:sp>
    </p:spTree>
    <p:extLst>
      <p:ext uri="{BB962C8B-B14F-4D97-AF65-F5344CB8AC3E}">
        <p14:creationId xmlns:p14="http://schemas.microsoft.com/office/powerpoint/2010/main" val="3487943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016827" y="117693"/>
            <a:ext cx="5127173" cy="6740307"/>
          </a:xfrm>
          <a:prstGeom prst="rect">
            <a:avLst/>
          </a:prstGeom>
          <a:noFill/>
        </p:spPr>
        <p:txBody>
          <a:bodyPr wrap="square" rtlCol="0">
            <a:spAutoFit/>
          </a:bodyPr>
          <a:lstStyle/>
          <a:p>
            <a:pPr algn="ctr"/>
            <a:r>
              <a:rPr lang="it-IT" sz="2700" b="1" dirty="0" smtClean="0">
                <a:solidFill>
                  <a:srgbClr val="FF0000"/>
                </a:solidFill>
                <a:latin typeface="Viner Hand ITC" pitchFamily="66" charset="0"/>
              </a:rPr>
              <a:t>Ma l’omicidio dei vecchi potrebbe  svelare anche altre cause. Si trovano tracce di pratiche simili in tutta l’Europa mediterranea, specialmente  nelle zone e nelle epoche caratterizzate da culture </a:t>
            </a:r>
            <a:r>
              <a:rPr lang="it-IT" sz="2700" b="1" dirty="0" err="1" smtClean="0">
                <a:solidFill>
                  <a:srgbClr val="FF0000"/>
                </a:solidFill>
                <a:latin typeface="Viner Hand ITC" pitchFamily="66" charset="0"/>
              </a:rPr>
              <a:t>matrifocali</a:t>
            </a:r>
            <a:r>
              <a:rPr lang="it-IT" sz="2700" b="1" dirty="0" smtClean="0">
                <a:solidFill>
                  <a:srgbClr val="FF0000"/>
                </a:solidFill>
                <a:latin typeface="Viner Hand ITC" pitchFamily="66" charset="0"/>
              </a:rPr>
              <a:t>, come la Sardegna. Uccidere i maschi vecchi impedirebbe l’accumulo di potere e la creazione di regimi gerontocratici, garantendo i giovani e le donne. Se non eliminati, i capi tribù monopolizzano donne,</a:t>
            </a:r>
          </a:p>
          <a:p>
            <a:pPr algn="ctr"/>
            <a:r>
              <a:rPr lang="it-IT" sz="2700" b="1" dirty="0" smtClean="0">
                <a:solidFill>
                  <a:srgbClr val="FF0000"/>
                </a:solidFill>
                <a:latin typeface="Viner Hand ITC" pitchFamily="66" charset="0"/>
              </a:rPr>
              <a:t>ricchezze e prestigio.  </a:t>
            </a:r>
            <a:endParaRPr lang="it-IT" sz="27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683" r="21746"/>
          <a:stretch/>
        </p:blipFill>
        <p:spPr bwMode="auto">
          <a:xfrm>
            <a:off x="-1" y="-25628"/>
            <a:ext cx="40168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76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2541" y="5195985"/>
            <a:ext cx="9121459" cy="1615827"/>
          </a:xfrm>
          <a:prstGeom prst="rect">
            <a:avLst/>
          </a:prstGeom>
          <a:noFill/>
        </p:spPr>
        <p:txBody>
          <a:bodyPr wrap="square" rtlCol="0">
            <a:spAutoFit/>
          </a:bodyPr>
          <a:lstStyle/>
          <a:p>
            <a:pPr algn="ctr"/>
            <a:r>
              <a:rPr lang="it-IT" sz="2400" b="1" dirty="0" smtClean="0">
                <a:solidFill>
                  <a:srgbClr val="FF0000"/>
                </a:solidFill>
                <a:latin typeface="Viner Hand ITC" pitchFamily="66" charset="0"/>
              </a:rPr>
              <a:t>A Verucchio, entroterra di Rimini, nella tomba </a:t>
            </a:r>
            <a:r>
              <a:rPr lang="it-IT" sz="2400" b="1" dirty="0">
                <a:solidFill>
                  <a:srgbClr val="FF0000"/>
                </a:solidFill>
                <a:latin typeface="Viner Hand ITC" pitchFamily="66" charset="0"/>
              </a:rPr>
              <a:t>102 della necropoli Lippi, scavata nel </a:t>
            </a:r>
            <a:r>
              <a:rPr lang="it-IT" sz="2400" b="1" dirty="0" smtClean="0">
                <a:solidFill>
                  <a:srgbClr val="FF0000"/>
                </a:solidFill>
                <a:latin typeface="Viner Hand ITC" pitchFamily="66" charset="0"/>
              </a:rPr>
              <a:t>1972, periodo </a:t>
            </a:r>
            <a:r>
              <a:rPr lang="it-IT" sz="2400" b="1" dirty="0" err="1" smtClean="0">
                <a:solidFill>
                  <a:srgbClr val="FF0000"/>
                </a:solidFill>
                <a:latin typeface="Viner Hand ITC" pitchFamily="66" charset="0"/>
              </a:rPr>
              <a:t>pre</a:t>
            </a:r>
            <a:r>
              <a:rPr lang="it-IT" sz="2400" b="1" dirty="0" smtClean="0">
                <a:solidFill>
                  <a:srgbClr val="FF0000"/>
                </a:solidFill>
                <a:latin typeface="Viner Hand ITC" pitchFamily="66" charset="0"/>
              </a:rPr>
              <a:t> etrusco, attribuita ad una bambina picena, si trova un martello di legno simile a quelli dell’</a:t>
            </a:r>
            <a:r>
              <a:rPr lang="it-IT" sz="2400" b="1" dirty="0" err="1" smtClean="0">
                <a:solidFill>
                  <a:srgbClr val="FF0000"/>
                </a:solidFill>
                <a:latin typeface="Viner Hand ITC" pitchFamily="66" charset="0"/>
              </a:rPr>
              <a:t>accabbadora</a:t>
            </a:r>
            <a:r>
              <a:rPr lang="it-IT" sz="2400" b="1" dirty="0" smtClean="0">
                <a:solidFill>
                  <a:srgbClr val="FF0000"/>
                </a:solidFill>
                <a:latin typeface="Viner Hand ITC" pitchFamily="66" charset="0"/>
              </a:rPr>
              <a:t>. Adesso è nel museo archeologico locale.   </a:t>
            </a:r>
            <a:endParaRPr lang="it-IT" sz="24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2290" name="Picture 2" descr="C:\Users\gaia\Desktop\pcvecchietto\pcvecchio\Miei Documenti\Verucchio - martello legno.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2698"/>
          <a:stretch/>
        </p:blipFill>
        <p:spPr bwMode="auto">
          <a:xfrm>
            <a:off x="22541" y="0"/>
            <a:ext cx="9121459" cy="519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262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7017306"/>
          </a:xfrm>
          <a:prstGeom prst="rect">
            <a:avLst/>
          </a:prstGeom>
          <a:noFill/>
        </p:spPr>
        <p:txBody>
          <a:bodyPr wrap="square" rtlCol="0">
            <a:spAutoFit/>
          </a:bodyPr>
          <a:lstStyle/>
          <a:p>
            <a:pPr algn="ctr"/>
            <a:r>
              <a:rPr lang="it-IT" sz="2900" b="1" dirty="0" smtClean="0">
                <a:solidFill>
                  <a:srgbClr val="FF0000"/>
                </a:solidFill>
                <a:latin typeface="Viner Hand ITC" pitchFamily="66" charset="0"/>
              </a:rPr>
              <a:t>A Roma uno dei riti più arcaici era quello detto degli Argei, dalla radice </a:t>
            </a:r>
            <a:r>
              <a:rPr lang="it-IT" sz="2900" b="1" i="1" dirty="0" err="1" smtClean="0">
                <a:solidFill>
                  <a:srgbClr val="FF0000"/>
                </a:solidFill>
                <a:latin typeface="Viner Hand ITC" pitchFamily="66" charset="0"/>
              </a:rPr>
              <a:t>arg</a:t>
            </a:r>
            <a:r>
              <a:rPr lang="it-IT" sz="2900" b="1" dirty="0" smtClean="0">
                <a:solidFill>
                  <a:srgbClr val="FF0000"/>
                </a:solidFill>
                <a:latin typeface="Viner Hand ITC" pitchFamily="66" charset="0"/>
              </a:rPr>
              <a:t>,  «bianco», in senso di «vecchio», e risale a quando esisteva ancora un regime </a:t>
            </a:r>
            <a:r>
              <a:rPr lang="it-IT" sz="2900" b="1" dirty="0" err="1" smtClean="0">
                <a:solidFill>
                  <a:srgbClr val="FF0000"/>
                </a:solidFill>
                <a:latin typeface="Viner Hand ITC" pitchFamily="66" charset="0"/>
              </a:rPr>
              <a:t>matrifocale</a:t>
            </a:r>
            <a:r>
              <a:rPr lang="it-IT" sz="2900" b="1" dirty="0" smtClean="0">
                <a:solidFill>
                  <a:srgbClr val="FF0000"/>
                </a:solidFill>
                <a:latin typeface="Viner Hand ITC" pitchFamily="66" charset="0"/>
              </a:rPr>
              <a:t> o, meglio, si stava passando dalla </a:t>
            </a:r>
            <a:r>
              <a:rPr lang="it-IT" sz="2900" b="1" dirty="0" err="1" smtClean="0">
                <a:solidFill>
                  <a:srgbClr val="FF0000"/>
                </a:solidFill>
                <a:latin typeface="Viner Hand ITC" pitchFamily="66" charset="0"/>
              </a:rPr>
              <a:t>matrifocalità</a:t>
            </a:r>
            <a:r>
              <a:rPr lang="it-IT" sz="2900" b="1" dirty="0" smtClean="0">
                <a:solidFill>
                  <a:srgbClr val="FF0000"/>
                </a:solidFill>
                <a:latin typeface="Viner Hand ITC" pitchFamily="66" charset="0"/>
              </a:rPr>
              <a:t> al patriarcato.  Si costruivano dei fantocci  ai quali venivano legati mani e piedi, e poi  le Vestali li buttavano giù dal ponte </a:t>
            </a:r>
            <a:r>
              <a:rPr lang="it-IT" sz="2900" b="1" dirty="0" err="1" smtClean="0">
                <a:solidFill>
                  <a:srgbClr val="FF0000"/>
                </a:solidFill>
                <a:latin typeface="Viner Hand ITC" pitchFamily="66" charset="0"/>
              </a:rPr>
              <a:t>Sublicio</a:t>
            </a:r>
            <a:r>
              <a:rPr lang="it-IT" sz="2900" b="1" dirty="0" smtClean="0">
                <a:solidFill>
                  <a:srgbClr val="FF0000"/>
                </a:solidFill>
                <a:latin typeface="Viner Hand ITC" pitchFamily="66" charset="0"/>
              </a:rPr>
              <a:t>, al grido di  </a:t>
            </a:r>
            <a:r>
              <a:rPr lang="it-IT" sz="2900" b="1" i="1" dirty="0" err="1" smtClean="0">
                <a:solidFill>
                  <a:srgbClr val="FF0000"/>
                </a:solidFill>
                <a:latin typeface="Viner Hand ITC" pitchFamily="66" charset="0"/>
              </a:rPr>
              <a:t>sexagenarios</a:t>
            </a:r>
            <a:r>
              <a:rPr lang="it-IT" sz="2900" b="1" i="1" dirty="0" smtClean="0">
                <a:solidFill>
                  <a:srgbClr val="FF0000"/>
                </a:solidFill>
                <a:latin typeface="Viner Hand ITC" pitchFamily="66" charset="0"/>
              </a:rPr>
              <a:t> </a:t>
            </a:r>
            <a:r>
              <a:rPr lang="it-IT" sz="2900" b="1" i="1" dirty="0">
                <a:solidFill>
                  <a:srgbClr val="FF0000"/>
                </a:solidFill>
                <a:latin typeface="Viner Hand ITC" pitchFamily="66" charset="0"/>
              </a:rPr>
              <a:t>de ponte</a:t>
            </a:r>
            <a:r>
              <a:rPr lang="it-IT" sz="2900" b="1" dirty="0">
                <a:solidFill>
                  <a:srgbClr val="FF0000"/>
                </a:solidFill>
                <a:latin typeface="Viner Hand ITC" pitchFamily="66" charset="0"/>
              </a:rPr>
              <a:t>, cioè: si gettino i vecchi dal </a:t>
            </a:r>
            <a:r>
              <a:rPr lang="it-IT" sz="2900" b="1" dirty="0" smtClean="0">
                <a:solidFill>
                  <a:srgbClr val="FF0000"/>
                </a:solidFill>
                <a:latin typeface="Viner Hand ITC" pitchFamily="66" charset="0"/>
              </a:rPr>
              <a:t>ponte. Ovviamente nei tempi antichi erano persone vere.  Si diceva che avveniva quando gli uomini  (anche stavolta, si parla solo di maschi, e </a:t>
            </a:r>
            <a:r>
              <a:rPr lang="it-IT" sz="2900" b="1" dirty="0" err="1" smtClean="0">
                <a:solidFill>
                  <a:srgbClr val="FF0000"/>
                </a:solidFill>
                <a:latin typeface="Viner Hand ITC" pitchFamily="66" charset="0"/>
              </a:rPr>
              <a:t>guarca</a:t>
            </a:r>
            <a:r>
              <a:rPr lang="it-IT" sz="2900" b="1" dirty="0" smtClean="0">
                <a:solidFill>
                  <a:srgbClr val="FF0000"/>
                </a:solidFill>
                <a:latin typeface="Viner Hand ITC" pitchFamily="66" charset="0"/>
              </a:rPr>
              <a:t> caso, sono uccisi dalle sacerdotesse….) compivano i sessant’anni. Poi </a:t>
            </a:r>
            <a:r>
              <a:rPr lang="it-IT" sz="2900" b="1" dirty="0">
                <a:solidFill>
                  <a:srgbClr val="FF0000"/>
                </a:solidFill>
                <a:latin typeface="Viner Hand ITC" pitchFamily="66" charset="0"/>
              </a:rPr>
              <a:t>si cercava di </a:t>
            </a:r>
            <a:r>
              <a:rPr lang="it-IT" sz="2900" b="1" dirty="0" smtClean="0">
                <a:solidFill>
                  <a:srgbClr val="FF0000"/>
                </a:solidFill>
                <a:latin typeface="Viner Hand ITC" pitchFamily="66" charset="0"/>
              </a:rPr>
              <a:t>spiegare il rito </a:t>
            </a:r>
            <a:r>
              <a:rPr lang="it-IT" sz="2900" b="1" dirty="0">
                <a:solidFill>
                  <a:srgbClr val="FF0000"/>
                </a:solidFill>
                <a:latin typeface="Viner Hand ITC" pitchFamily="66" charset="0"/>
              </a:rPr>
              <a:t>con </a:t>
            </a:r>
            <a:r>
              <a:rPr lang="it-IT" sz="2900" b="1" dirty="0" smtClean="0">
                <a:solidFill>
                  <a:srgbClr val="FF0000"/>
                </a:solidFill>
                <a:latin typeface="Viner Hand ITC" pitchFamily="66" charset="0"/>
              </a:rPr>
              <a:t>la volontà di esclusione </a:t>
            </a:r>
            <a:r>
              <a:rPr lang="it-IT" sz="2900" b="1" dirty="0">
                <a:solidFill>
                  <a:srgbClr val="FF0000"/>
                </a:solidFill>
                <a:latin typeface="Viner Hand ITC" pitchFamily="66" charset="0"/>
              </a:rPr>
              <a:t>dei vecchi dal </a:t>
            </a:r>
            <a:endParaRPr lang="it-IT" sz="2900" b="1" dirty="0" smtClean="0">
              <a:solidFill>
                <a:srgbClr val="FF0000"/>
              </a:solidFill>
              <a:latin typeface="Viner Hand ITC" pitchFamily="66" charset="0"/>
            </a:endParaRPr>
          </a:p>
          <a:p>
            <a:pPr algn="ctr"/>
            <a:r>
              <a:rPr lang="it-IT" sz="2900" b="1" dirty="0" smtClean="0">
                <a:solidFill>
                  <a:srgbClr val="FF0000"/>
                </a:solidFill>
                <a:latin typeface="Viner Hand ITC" pitchFamily="66" charset="0"/>
              </a:rPr>
              <a:t>diritto </a:t>
            </a:r>
            <a:r>
              <a:rPr lang="it-IT" sz="2900" b="1" dirty="0">
                <a:solidFill>
                  <a:srgbClr val="FF0000"/>
                </a:solidFill>
                <a:latin typeface="Viner Hand ITC" pitchFamily="66" charset="0"/>
              </a:rPr>
              <a:t>di </a:t>
            </a:r>
            <a:r>
              <a:rPr lang="it-IT" sz="2900" b="1" dirty="0" smtClean="0">
                <a:solidFill>
                  <a:srgbClr val="FF0000"/>
                </a:solidFill>
                <a:latin typeface="Viner Hand ITC" pitchFamily="66" charset="0"/>
              </a:rPr>
              <a:t>votare, cioè di esercitare il potere. </a:t>
            </a:r>
            <a:endParaRPr lang="it-IT" sz="29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27144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0"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16415" y="117693"/>
            <a:ext cx="821201" cy="5324535"/>
          </a:xfrm>
          <a:prstGeom prst="rect">
            <a:avLst/>
          </a:prstGeom>
          <a:noFill/>
        </p:spPr>
        <p:txBody>
          <a:bodyPr wrap="square" rtlCol="0">
            <a:spAutoFit/>
          </a:bodyPr>
          <a:lstStyle/>
          <a:p>
            <a:pPr algn="ctr"/>
            <a:r>
              <a:rPr lang="it-IT" sz="2000" b="1" dirty="0" smtClean="0">
                <a:solidFill>
                  <a:srgbClr val="FF0000"/>
                </a:solidFill>
                <a:latin typeface="Viner Hand ITC" pitchFamily="66" charset="0"/>
              </a:rPr>
              <a:t>Le vestali romane sono figure sacerdotali, proprio come l’</a:t>
            </a:r>
            <a:r>
              <a:rPr lang="it-IT" sz="2000" b="1" dirty="0" err="1" smtClean="0">
                <a:solidFill>
                  <a:srgbClr val="FF0000"/>
                </a:solidFill>
                <a:latin typeface="Viner Hand ITC" pitchFamily="66" charset="0"/>
              </a:rPr>
              <a:t>accabbadora</a:t>
            </a:r>
            <a:r>
              <a:rPr lang="it-IT" sz="2000" b="1" dirty="0" smtClean="0">
                <a:solidFill>
                  <a:srgbClr val="FF0000"/>
                </a:solidFill>
                <a:latin typeface="Viner Hand ITC" pitchFamily="66" charset="0"/>
              </a:rPr>
              <a:t>.  </a:t>
            </a:r>
            <a:endParaRPr lang="it-IT" sz="20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105"/>
            <a:ext cx="8316416" cy="686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582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39"/>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6137" y="4554471"/>
            <a:ext cx="9144001" cy="2246769"/>
          </a:xfrm>
          <a:prstGeom prst="rect">
            <a:avLst/>
          </a:prstGeom>
          <a:noFill/>
        </p:spPr>
        <p:txBody>
          <a:bodyPr wrap="square" rtlCol="0">
            <a:spAutoFit/>
          </a:bodyPr>
          <a:lstStyle/>
          <a:p>
            <a:pPr algn="ctr"/>
            <a:r>
              <a:rPr lang="it-IT" sz="2000" b="1" dirty="0" smtClean="0">
                <a:solidFill>
                  <a:srgbClr val="FF0000"/>
                </a:solidFill>
                <a:latin typeface="Viner Hand ITC" pitchFamily="66" charset="0"/>
              </a:rPr>
              <a:t>Di fatto poi gran parte delle società si evolvono in senso patriarcale e gerontocratico: non più eliminati, i vecchi maschi si spartiscono donne, proprietà e potere, cedendo la supremazia soltanto agli eredi designati. La  gerontocrazia viene limitata soltanto dalle cause naturali, che in passato comunque funzionano: malattie, carestie, guerre. Nelle comunità egualitarie però, in cui esiste scarsità di risorse e le donne svolgono ancora un ruolo fondamentale,   l’equilibrio demografico deve essere mantenuto. </a:t>
            </a:r>
            <a:endParaRPr lang="it-IT" sz="20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99" t="23682" r="1"/>
          <a:stretch/>
        </p:blipFill>
        <p:spPr bwMode="auto">
          <a:xfrm>
            <a:off x="-142472" y="-99392"/>
            <a:ext cx="9286472" cy="465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63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6786473"/>
          </a:xfrm>
          <a:prstGeom prst="rect">
            <a:avLst/>
          </a:prstGeom>
          <a:noFill/>
        </p:spPr>
        <p:txBody>
          <a:bodyPr wrap="square" rtlCol="0">
            <a:spAutoFit/>
          </a:bodyPr>
          <a:lstStyle/>
          <a:p>
            <a:pPr algn="ctr"/>
            <a:r>
              <a:rPr lang="it-IT" sz="2900" b="1" dirty="0" smtClean="0">
                <a:solidFill>
                  <a:srgbClr val="FF0000"/>
                </a:solidFill>
                <a:latin typeface="Viner Hand ITC" pitchFamily="66" charset="0"/>
              </a:rPr>
              <a:t>Non si sa a quando risale il complesso rituale celebrato dalle </a:t>
            </a:r>
            <a:r>
              <a:rPr lang="it-IT" sz="2900" b="1" dirty="0" err="1" smtClean="0">
                <a:solidFill>
                  <a:srgbClr val="FF0000"/>
                </a:solidFill>
                <a:latin typeface="Viner Hand ITC" pitchFamily="66" charset="0"/>
              </a:rPr>
              <a:t>accabbadore</a:t>
            </a:r>
            <a:r>
              <a:rPr lang="it-IT" sz="2900" b="1" dirty="0" smtClean="0">
                <a:solidFill>
                  <a:srgbClr val="FF0000"/>
                </a:solidFill>
                <a:latin typeface="Viner Hand ITC" pitchFamily="66" charset="0"/>
              </a:rPr>
              <a:t>. Probabilmente, alla preistoria: nel corso del tempo, si è adattato alla nuova religione, senza cambiare in maniera sostanziale. Nessuno ne parla, nemmeno il clero, </a:t>
            </a:r>
            <a:r>
              <a:rPr lang="it-IT" sz="2900" b="1" dirty="0" err="1" smtClean="0">
                <a:solidFill>
                  <a:srgbClr val="FF0000"/>
                </a:solidFill>
                <a:latin typeface="Viner Hand ITC" pitchFamily="66" charset="0"/>
              </a:rPr>
              <a:t>perhé</a:t>
            </a:r>
            <a:r>
              <a:rPr lang="it-IT" sz="2900" b="1" dirty="0" smtClean="0">
                <a:solidFill>
                  <a:srgbClr val="FF0000"/>
                </a:solidFill>
                <a:latin typeface="Viner Hand ITC" pitchFamily="66" charset="0"/>
              </a:rPr>
              <a:t> è sostanzialmente accettato da tutti. Quindi, nessuno ne parla: si tratta di una pratica necessaria, spiacevole, tabù. Fino al momento del bisogno, viene rimossa dalle conversazioni. Il primo che ne parla, in alcune poesie, è  </a:t>
            </a:r>
            <a:r>
              <a:rPr lang="it-IT" sz="2900" b="1" dirty="0">
                <a:solidFill>
                  <a:srgbClr val="FF0000"/>
                </a:solidFill>
                <a:latin typeface="Viner Hand ITC" pitchFamily="66" charset="0"/>
              </a:rPr>
              <a:t>padre </a:t>
            </a:r>
            <a:r>
              <a:rPr lang="it-IT" sz="2900" b="1" dirty="0" err="1">
                <a:solidFill>
                  <a:srgbClr val="FF0000"/>
                </a:solidFill>
                <a:latin typeface="Viner Hand ITC" pitchFamily="66" charset="0"/>
              </a:rPr>
              <a:t>Bonaventura</a:t>
            </a:r>
            <a:r>
              <a:rPr lang="it-IT" sz="2900" b="1" dirty="0">
                <a:solidFill>
                  <a:srgbClr val="FF0000"/>
                </a:solidFill>
                <a:latin typeface="Viner Hand ITC" pitchFamily="66" charset="0"/>
              </a:rPr>
              <a:t> Licheri, il gesuita che a metà del '700 accompagnava il missionario piemontese Giovanni Battista Vassallo, impegnato nell'evangelizzazione della Sardegna centrale</a:t>
            </a:r>
            <a:r>
              <a:rPr lang="it-IT" sz="2900" b="1" dirty="0" smtClean="0">
                <a:solidFill>
                  <a:srgbClr val="FF0000"/>
                </a:solidFill>
                <a:latin typeface="Viner Hand ITC" pitchFamily="66" charset="0"/>
              </a:rPr>
              <a:t>. Poi i benpensanti fanno tacere chiunque osi riferire sotto pena di denuncia. </a:t>
            </a:r>
            <a:endParaRPr lang="it-IT" sz="29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8718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6990" y="6186790"/>
            <a:ext cx="9144000" cy="584775"/>
          </a:xfrm>
          <a:prstGeom prst="rect">
            <a:avLst/>
          </a:prstGeom>
          <a:noFill/>
        </p:spPr>
        <p:txBody>
          <a:bodyPr wrap="square" rtlCol="0">
            <a:spAutoFit/>
          </a:bodyPr>
          <a:lstStyle/>
          <a:p>
            <a:pPr algn="ctr"/>
            <a:r>
              <a:rPr lang="it-IT" sz="1600" b="1" dirty="0" smtClean="0">
                <a:solidFill>
                  <a:srgbClr val="FF0000"/>
                </a:solidFill>
                <a:latin typeface="Viner Hand ITC" pitchFamily="66" charset="0"/>
              </a:rPr>
              <a:t>Nelle civiltà tradizionali tutte le azioni connesse al sacro,  alla vita e alla morte sono prerogativa femminile: spesso l’</a:t>
            </a:r>
            <a:r>
              <a:rPr lang="it-IT" sz="1600" b="1" dirty="0" err="1" smtClean="0">
                <a:solidFill>
                  <a:srgbClr val="FF0000"/>
                </a:solidFill>
                <a:latin typeface="Viner Hand ITC" pitchFamily="66" charset="0"/>
              </a:rPr>
              <a:t>accabbadora</a:t>
            </a:r>
            <a:r>
              <a:rPr lang="it-IT" sz="1600" b="1" dirty="0" smtClean="0">
                <a:solidFill>
                  <a:srgbClr val="FF0000"/>
                </a:solidFill>
                <a:latin typeface="Viner Hand ITC" pitchFamily="66" charset="0"/>
              </a:rPr>
              <a:t> è anche l’ostetrica, talvolta la perpetua….</a:t>
            </a:r>
            <a:endParaRPr lang="it-IT" sz="16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 y="0"/>
            <a:ext cx="9147989" cy="618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495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6740307"/>
          </a:xfrm>
          <a:prstGeom prst="rect">
            <a:avLst/>
          </a:prstGeom>
          <a:noFill/>
        </p:spPr>
        <p:txBody>
          <a:bodyPr wrap="square" rtlCol="0">
            <a:spAutoFit/>
          </a:bodyPr>
          <a:lstStyle/>
          <a:p>
            <a:pPr algn="ctr"/>
            <a:r>
              <a:rPr lang="it-IT" sz="2700" b="1" dirty="0" smtClean="0">
                <a:solidFill>
                  <a:srgbClr val="FF0000"/>
                </a:solidFill>
                <a:latin typeface="Viner Hand ITC" pitchFamily="66" charset="0"/>
              </a:rPr>
              <a:t>Dicevano che quando gli uomini raggiungevano i settant’anni , o perché fossero poltroni oppure perché non avevano niente da fare, gli stessi figli se li caricavano a spalla e li portavano a gettarli via. Li buttavano nel Monte </a:t>
            </a:r>
            <a:r>
              <a:rPr lang="it-IT" sz="2700" b="1" dirty="0" err="1" smtClean="0">
                <a:solidFill>
                  <a:srgbClr val="FF0000"/>
                </a:solidFill>
                <a:latin typeface="Viner Hand ITC" pitchFamily="66" charset="0"/>
              </a:rPr>
              <a:t>Maradu</a:t>
            </a:r>
            <a:r>
              <a:rPr lang="it-IT" sz="2700" b="1" dirty="0" smtClean="0">
                <a:solidFill>
                  <a:srgbClr val="FF0000"/>
                </a:solidFill>
                <a:latin typeface="Viner Hand ITC" pitchFamily="66" charset="0"/>
              </a:rPr>
              <a:t>. Una volta, un ragazzo caricò il padre sulle spalle e partì. Il padre era disperato, perché il figlio lo stava trascinando per gettarlo via. Ad un certo punto, mentre salivano sul Monte </a:t>
            </a:r>
            <a:r>
              <a:rPr lang="it-IT" sz="2700" b="1" dirty="0" err="1" smtClean="0">
                <a:solidFill>
                  <a:srgbClr val="FF0000"/>
                </a:solidFill>
                <a:latin typeface="Viner Hand ITC" pitchFamily="66" charset="0"/>
              </a:rPr>
              <a:t>Maradu</a:t>
            </a:r>
            <a:r>
              <a:rPr lang="it-IT" sz="2700" b="1" dirty="0" smtClean="0">
                <a:solidFill>
                  <a:srgbClr val="FF0000"/>
                </a:solidFill>
                <a:latin typeface="Viner Hand ITC" pitchFamily="66" charset="0"/>
              </a:rPr>
              <a:t>, gli disse: “Su, figlio mio, riposati qui, ora, perché anch’io ho fatto riposare mio padre quando sono andato a gettarlo via”. E il figlio esclamò allora: “Avete riposato davvero qui?” “Si, ho riposato qui. Ora anche tu riposa un pochino. E poi continuerai ad andare avanti”. Sentito ciò, riprese il padre e lo riportò a casa, e non lo gettò più via. Perché pensò che anche suo figlio avrebbe gettato via lui, </a:t>
            </a:r>
          </a:p>
          <a:p>
            <a:pPr algn="ctr"/>
            <a:r>
              <a:rPr lang="it-IT" sz="2700" b="1" dirty="0" smtClean="0">
                <a:solidFill>
                  <a:srgbClr val="FF0000"/>
                </a:solidFill>
                <a:latin typeface="Viner Hand ITC" pitchFamily="66" charset="0"/>
              </a:rPr>
              <a:t>una volta diventato vecchio. </a:t>
            </a:r>
            <a:endParaRPr lang="it-IT" sz="27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8147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858002" y="0"/>
            <a:ext cx="2285998" cy="6771084"/>
          </a:xfrm>
          <a:prstGeom prst="rect">
            <a:avLst/>
          </a:prstGeom>
          <a:noFill/>
        </p:spPr>
        <p:txBody>
          <a:bodyPr wrap="square" rtlCol="0">
            <a:spAutoFit/>
          </a:bodyPr>
          <a:lstStyle/>
          <a:p>
            <a:pPr algn="ctr"/>
            <a:r>
              <a:rPr lang="it-IT" sz="3100" b="1" dirty="0" smtClean="0">
                <a:solidFill>
                  <a:srgbClr val="FF0000"/>
                </a:solidFill>
                <a:latin typeface="Viner Hand ITC" pitchFamily="66" charset="0"/>
              </a:rPr>
              <a:t>In Sardegna i due sessi conducevano vite separate: ciò permetteva  alle donne un potere decisionale altrove impensabile.</a:t>
            </a:r>
            <a:endParaRPr lang="it-IT" sz="31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507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036841" y="116632"/>
            <a:ext cx="4107159" cy="6986528"/>
          </a:xfrm>
          <a:prstGeom prst="rect">
            <a:avLst/>
          </a:prstGeom>
          <a:noFill/>
        </p:spPr>
        <p:txBody>
          <a:bodyPr wrap="square" rtlCol="0">
            <a:spAutoFit/>
          </a:bodyPr>
          <a:lstStyle/>
          <a:p>
            <a:pPr algn="ctr"/>
            <a:r>
              <a:rPr lang="it-IT" sz="3100" b="1" dirty="0" smtClean="0">
                <a:solidFill>
                  <a:srgbClr val="FF0000"/>
                </a:solidFill>
                <a:latin typeface="Viner Hand ITC" pitchFamily="66" charset="0"/>
              </a:rPr>
              <a:t>La famiglia decideva di rivolgersi all’</a:t>
            </a:r>
            <a:r>
              <a:rPr lang="it-IT" sz="3100" b="1" dirty="0" err="1" smtClean="0">
                <a:solidFill>
                  <a:srgbClr val="FF0000"/>
                </a:solidFill>
                <a:latin typeface="Viner Hand ITC" pitchFamily="66" charset="0"/>
              </a:rPr>
              <a:t>accabbadora</a:t>
            </a:r>
            <a:r>
              <a:rPr lang="it-IT" sz="3100" b="1" dirty="0" smtClean="0">
                <a:solidFill>
                  <a:srgbClr val="FF0000"/>
                </a:solidFill>
                <a:latin typeface="Viner Hand ITC" pitchFamily="66" charset="0"/>
              </a:rPr>
              <a:t> quando si erano perse tutte le speranze. In molti casi, era lei stessa a farsi viva, quando si sapeva che in una casa c’era un moribondo. Si trattava di una decisione sofferta, mai presa a cuor leggero. </a:t>
            </a:r>
            <a:endParaRPr lang="it-IT" sz="31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704"/>
            <a:ext cx="5036842" cy="686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754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6021399"/>
            <a:ext cx="9144000" cy="892552"/>
          </a:xfrm>
          <a:prstGeom prst="rect">
            <a:avLst/>
          </a:prstGeom>
          <a:noFill/>
        </p:spPr>
        <p:txBody>
          <a:bodyPr wrap="square" rtlCol="0">
            <a:spAutoFit/>
          </a:bodyPr>
          <a:lstStyle/>
          <a:p>
            <a:pPr algn="ctr"/>
            <a:r>
              <a:rPr lang="it-IT" sz="2500" b="1" i="1" dirty="0" err="1" smtClean="0">
                <a:solidFill>
                  <a:srgbClr val="FF0000"/>
                </a:solidFill>
                <a:latin typeface="Viner Hand ITC" pitchFamily="66" charset="0"/>
              </a:rPr>
              <a:t>Acabar</a:t>
            </a:r>
            <a:r>
              <a:rPr lang="it-IT" sz="2500" b="1" dirty="0" smtClean="0">
                <a:solidFill>
                  <a:srgbClr val="FF0000"/>
                </a:solidFill>
                <a:latin typeface="Viner Hand ITC" pitchFamily="66" charset="0"/>
              </a:rPr>
              <a:t>  significa spegnere, terminare, finire: si tratta </a:t>
            </a:r>
          </a:p>
          <a:p>
            <a:pPr algn="ctr"/>
            <a:r>
              <a:rPr lang="it-IT" sz="2500" b="1" dirty="0" smtClean="0">
                <a:solidFill>
                  <a:srgbClr val="FF0000"/>
                </a:solidFill>
                <a:latin typeface="Viner Hand ITC" pitchFamily="66" charset="0"/>
              </a:rPr>
              <a:t>di un’azione priva di violenza, breve, quasi dolce. </a:t>
            </a:r>
            <a:endParaRPr lang="it-IT" sz="25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12293" cy="606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124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015685" y="116632"/>
            <a:ext cx="5128316" cy="6555641"/>
          </a:xfrm>
          <a:prstGeom prst="rect">
            <a:avLst/>
          </a:prstGeom>
          <a:noFill/>
        </p:spPr>
        <p:txBody>
          <a:bodyPr wrap="square" rtlCol="0">
            <a:spAutoFit/>
          </a:bodyPr>
          <a:lstStyle/>
          <a:p>
            <a:pPr algn="ctr"/>
            <a:r>
              <a:rPr lang="it-IT" sz="3000" b="1" dirty="0" smtClean="0">
                <a:solidFill>
                  <a:srgbClr val="FF0000"/>
                </a:solidFill>
                <a:latin typeface="Viner Hand ITC" pitchFamily="66" charset="0"/>
              </a:rPr>
              <a:t>Era una donna stimata, anche se la maggior parte della gente non la salutava perché la temeva. Non veniva ricompensata in denaro: le davano qualche piccolo regalo, in cibo. Era una donna povera, perché una signora benestante non avrebbe svolto un compito tanto ingrato. Arrivava quando i tentativi per far morire l’ammalato erano già  tutti falliti.  </a:t>
            </a:r>
            <a:endParaRPr lang="it-IT" sz="30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156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747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288776" y="6304002"/>
            <a:ext cx="5128316" cy="553998"/>
          </a:xfrm>
          <a:prstGeom prst="rect">
            <a:avLst/>
          </a:prstGeom>
          <a:noFill/>
        </p:spPr>
        <p:txBody>
          <a:bodyPr wrap="square" rtlCol="0">
            <a:spAutoFit/>
          </a:bodyPr>
          <a:lstStyle/>
          <a:p>
            <a:pPr algn="ctr"/>
            <a:r>
              <a:rPr lang="it-IT" sz="3000" b="1" dirty="0" smtClean="0">
                <a:solidFill>
                  <a:srgbClr val="FF0000"/>
                </a:solidFill>
                <a:latin typeface="Viner Hand ITC" pitchFamily="66" charset="0"/>
              </a:rPr>
              <a:t>.  </a:t>
            </a:r>
            <a:endParaRPr lang="it-IT" sz="30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8482131" cy="685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669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6786473"/>
          </a:xfrm>
          <a:prstGeom prst="rect">
            <a:avLst/>
          </a:prstGeom>
          <a:noFill/>
        </p:spPr>
        <p:txBody>
          <a:bodyPr wrap="square" rtlCol="0">
            <a:spAutoFit/>
          </a:bodyPr>
          <a:lstStyle/>
          <a:p>
            <a:pPr algn="ctr"/>
            <a:r>
              <a:rPr lang="it-IT" sz="2900" b="1" dirty="0" smtClean="0">
                <a:solidFill>
                  <a:srgbClr val="FF0000"/>
                </a:solidFill>
                <a:latin typeface="Viner Hand ITC" pitchFamily="66" charset="0"/>
              </a:rPr>
              <a:t>Spesso bastava tenere un particolare tipo di </a:t>
            </a:r>
            <a:r>
              <a:rPr lang="it-IT" sz="2900" b="1" dirty="0" err="1" smtClean="0">
                <a:solidFill>
                  <a:srgbClr val="FF0000"/>
                </a:solidFill>
                <a:latin typeface="Viner Hand ITC" pitchFamily="66" charset="0"/>
              </a:rPr>
              <a:t>attittu</a:t>
            </a:r>
            <a:r>
              <a:rPr lang="it-IT" sz="2900" b="1" dirty="0" smtClean="0">
                <a:solidFill>
                  <a:srgbClr val="FF0000"/>
                </a:solidFill>
                <a:latin typeface="Viner Hand ITC" pitchFamily="66" charset="0"/>
              </a:rPr>
              <a:t>, veglia funebre, in sua presenza: le donne di casa, aiutate dalle anziane prefiche del paese (le </a:t>
            </a:r>
            <a:r>
              <a:rPr lang="it-IT" sz="2900" b="1" dirty="0" err="1" smtClean="0">
                <a:solidFill>
                  <a:srgbClr val="FF0000"/>
                </a:solidFill>
                <a:latin typeface="Viner Hand ITC" pitchFamily="66" charset="0"/>
              </a:rPr>
              <a:t>attittadoras</a:t>
            </a:r>
            <a:r>
              <a:rPr lang="it-IT" sz="2900" b="1" dirty="0" smtClean="0">
                <a:solidFill>
                  <a:srgbClr val="FF0000"/>
                </a:solidFill>
                <a:latin typeface="Viner Hand ITC" pitchFamily="66" charset="0"/>
              </a:rPr>
              <a:t>) letteralmente gli «cantavano» tutti i suoi peccati, in modo che se ci fosse stato qualcosa di irrisolto che poteva legarlo a terra, ne sarebbe stato </a:t>
            </a:r>
            <a:r>
              <a:rPr lang="it-IT" sz="2900" b="1" dirty="0" err="1" smtClean="0">
                <a:solidFill>
                  <a:srgbClr val="FF0000"/>
                </a:solidFill>
                <a:latin typeface="Viner Hand ITC" pitchFamily="66" charset="0"/>
              </a:rPr>
              <a:t>scioto</a:t>
            </a:r>
            <a:r>
              <a:rPr lang="it-IT" sz="2900" b="1" dirty="0" smtClean="0">
                <a:solidFill>
                  <a:srgbClr val="FF0000"/>
                </a:solidFill>
                <a:latin typeface="Viner Hand ITC" pitchFamily="66" charset="0"/>
              </a:rPr>
              <a:t>. Poi si toglievano tutte le immagini sacre dalla stanza , dal letto e dal corpo del malato. Infine gli si faceva fare un bel bagno nell’acqua fredda, per purificarlo, e veniva lasciato sul pavimento, avvolto nei panni bagnati. Se non se lo portava via una polmonite fulminante, interveniva l’</a:t>
            </a:r>
            <a:r>
              <a:rPr lang="it-IT" sz="2900" b="1" dirty="0" err="1" smtClean="0">
                <a:solidFill>
                  <a:srgbClr val="FF0000"/>
                </a:solidFill>
                <a:latin typeface="Viner Hand ITC" pitchFamily="66" charset="0"/>
              </a:rPr>
              <a:t>accabbadora</a:t>
            </a:r>
            <a:r>
              <a:rPr lang="it-IT" sz="2900" b="1" dirty="0" smtClean="0">
                <a:solidFill>
                  <a:srgbClr val="FF0000"/>
                </a:solidFill>
                <a:latin typeface="Viner Hand ITC" pitchFamily="66" charset="0"/>
              </a:rPr>
              <a:t>. Alcuni uscivano e lasciavano la porta aperta. In altri casi, tutta la famiglia (quanto meno le donne) assistevano al rito.  </a:t>
            </a:r>
            <a:endParaRPr lang="it-IT" sz="29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39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 y="5744378"/>
            <a:ext cx="9144000" cy="1200329"/>
          </a:xfrm>
          <a:prstGeom prst="rect">
            <a:avLst/>
          </a:prstGeom>
          <a:noFill/>
        </p:spPr>
        <p:txBody>
          <a:bodyPr wrap="square" rtlCol="0">
            <a:spAutoFit/>
          </a:bodyPr>
          <a:lstStyle/>
          <a:p>
            <a:pPr algn="ctr"/>
            <a:r>
              <a:rPr lang="it-IT" sz="2400" b="1" dirty="0" smtClean="0">
                <a:solidFill>
                  <a:srgbClr val="FF0000"/>
                </a:solidFill>
                <a:latin typeface="Viner Hand ITC" pitchFamily="66" charset="0"/>
              </a:rPr>
              <a:t>Giogo rituale,  che veniva usato per spaventare il moribondo, nella speranza che morisse di paura al solo vederlo, per non doverlo finire attivamente. Era un’azione preventiva. </a:t>
            </a:r>
            <a:endParaRPr lang="it-IT" sz="24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422"/>
          <a:stretch/>
        </p:blipFill>
        <p:spPr bwMode="auto">
          <a:xfrm>
            <a:off x="-1" y="0"/>
            <a:ext cx="9143999" cy="580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733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486399" y="0"/>
            <a:ext cx="3643545" cy="6986528"/>
          </a:xfrm>
          <a:prstGeom prst="rect">
            <a:avLst/>
          </a:prstGeom>
          <a:noFill/>
        </p:spPr>
        <p:txBody>
          <a:bodyPr wrap="square" rtlCol="0">
            <a:spAutoFit/>
          </a:bodyPr>
          <a:lstStyle/>
          <a:p>
            <a:pPr algn="ctr"/>
            <a:r>
              <a:rPr lang="it-IT" sz="2800" b="1" dirty="0" smtClean="0">
                <a:solidFill>
                  <a:srgbClr val="FF0000"/>
                </a:solidFill>
                <a:latin typeface="Viner Hand ITC" pitchFamily="66" charset="0"/>
              </a:rPr>
              <a:t>La prime parole che pronunciava erano «Dio c’è». Come a dire: abbiamo tolto tutte le immagini cristiane, ma esiste comunque un altro Dio, che sa quello che stiamo facendo e perché, e non ci condanna. Poi pregava e prendeva in mano la testa del moribondo: un atto breve, secco, </a:t>
            </a:r>
            <a:r>
              <a:rPr lang="it-IT" sz="2800" b="1" dirty="0" err="1" smtClean="0">
                <a:solidFill>
                  <a:srgbClr val="FF0000"/>
                </a:solidFill>
                <a:latin typeface="Viner Hand ITC" pitchFamily="66" charset="0"/>
              </a:rPr>
              <a:t>etutto</a:t>
            </a:r>
            <a:r>
              <a:rPr lang="it-IT" sz="2800" b="1" dirty="0" smtClean="0">
                <a:solidFill>
                  <a:srgbClr val="FF0000"/>
                </a:solidFill>
                <a:latin typeface="Viner Hand ITC" pitchFamily="66" charset="0"/>
              </a:rPr>
              <a:t> era finito. </a:t>
            </a:r>
            <a:endParaRPr lang="it-IT" sz="2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6" y="28415"/>
            <a:ext cx="5463667" cy="682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198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193799" y="0"/>
            <a:ext cx="6936146" cy="6986528"/>
          </a:xfrm>
          <a:prstGeom prst="rect">
            <a:avLst/>
          </a:prstGeom>
          <a:noFill/>
        </p:spPr>
        <p:txBody>
          <a:bodyPr wrap="square" rtlCol="0">
            <a:spAutoFit/>
          </a:bodyPr>
          <a:lstStyle/>
          <a:p>
            <a:pPr algn="ctr"/>
            <a:r>
              <a:rPr lang="it-IT" sz="2800" b="1" dirty="0" smtClean="0">
                <a:solidFill>
                  <a:srgbClr val="FF0000"/>
                </a:solidFill>
                <a:latin typeface="Viner Hand ITC" pitchFamily="66" charset="0"/>
              </a:rPr>
              <a:t>Gli strumenti utilizzati potevano essere diversi: </a:t>
            </a:r>
            <a:r>
              <a:rPr lang="it-IT" sz="2800" b="1" i="1" dirty="0" smtClean="0">
                <a:solidFill>
                  <a:srgbClr val="FF0000"/>
                </a:solidFill>
                <a:latin typeface="Viner Hand ITC" pitchFamily="66" charset="0"/>
              </a:rPr>
              <a:t>s’osso </a:t>
            </a:r>
            <a:r>
              <a:rPr lang="it-IT" sz="2800" b="1" i="1" dirty="0" err="1" smtClean="0">
                <a:solidFill>
                  <a:srgbClr val="FF0000"/>
                </a:solidFill>
                <a:latin typeface="Viner Hand ITC" pitchFamily="66" charset="0"/>
              </a:rPr>
              <a:t>sanadore</a:t>
            </a:r>
            <a:r>
              <a:rPr lang="it-IT" sz="2800" b="1" dirty="0" smtClean="0">
                <a:solidFill>
                  <a:srgbClr val="FF0000"/>
                </a:solidFill>
                <a:latin typeface="Viner Hand ITC" pitchFamily="66" charset="0"/>
              </a:rPr>
              <a:t>, un osso di cavallo che veniva conficcato nel collo, così come la misericordia, il pugnale che si usa per il colpo di grazia. Entrambi fanno un foro piccolissimo  e spargono poco sangue, in modo che poi il cadavere potesse essere esposto. Alcune lo strangolavano a mani nude; altre lo soffocavano; non si esclude l’uso del veleno. Molto diffuso l’utilizzo del giogo, </a:t>
            </a:r>
            <a:r>
              <a:rPr lang="it-IT" sz="2800" b="1" i="1" dirty="0" smtClean="0">
                <a:solidFill>
                  <a:srgbClr val="FF0000"/>
                </a:solidFill>
                <a:latin typeface="Viner Hand ITC" pitchFamily="66" charset="0"/>
              </a:rPr>
              <a:t>su </a:t>
            </a:r>
            <a:r>
              <a:rPr lang="it-IT" sz="2800" b="1" i="1" dirty="0" err="1" smtClean="0">
                <a:solidFill>
                  <a:srgbClr val="FF0000"/>
                </a:solidFill>
                <a:latin typeface="Viner Hand ITC" pitchFamily="66" charset="0"/>
              </a:rPr>
              <a:t>juale</a:t>
            </a:r>
            <a:r>
              <a:rPr lang="it-IT" sz="2800" b="1" dirty="0" smtClean="0">
                <a:solidFill>
                  <a:srgbClr val="FF0000"/>
                </a:solidFill>
                <a:latin typeface="Viner Hand ITC" pitchFamily="66" charset="0"/>
              </a:rPr>
              <a:t>:   gli veniva messo sotto al collo, gli si sollevava la testa e la si faceva cadere pesantemente sul legno, provocando la rottura dell’osso del collo, Ma il metodo più diffuso era il colpo con un grosso martello di legno, </a:t>
            </a:r>
            <a:r>
              <a:rPr lang="it-IT" sz="2800" b="1" i="1" dirty="0" smtClean="0">
                <a:solidFill>
                  <a:srgbClr val="FF0000"/>
                </a:solidFill>
                <a:latin typeface="Viner Hand ITC" pitchFamily="66" charset="0"/>
              </a:rPr>
              <a:t>su </a:t>
            </a:r>
            <a:r>
              <a:rPr lang="it-IT" sz="2800" b="1" i="1" dirty="0" err="1" smtClean="0">
                <a:solidFill>
                  <a:srgbClr val="FF0000"/>
                </a:solidFill>
                <a:latin typeface="Viner Hand ITC" pitchFamily="66" charset="0"/>
              </a:rPr>
              <a:t>mazzoccu</a:t>
            </a:r>
            <a:r>
              <a:rPr lang="it-IT" sz="2800" b="1" dirty="0" smtClean="0">
                <a:solidFill>
                  <a:srgbClr val="FF0000"/>
                </a:solidFill>
                <a:latin typeface="Viner Hand ITC" pitchFamily="66" charset="0"/>
              </a:rPr>
              <a:t>.</a:t>
            </a:r>
            <a:endParaRPr lang="it-IT" sz="2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330910" y="2332101"/>
            <a:ext cx="6855618" cy="219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667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 y="5744378"/>
            <a:ext cx="9144000" cy="1077218"/>
          </a:xfrm>
          <a:prstGeom prst="rect">
            <a:avLst/>
          </a:prstGeom>
          <a:noFill/>
        </p:spPr>
        <p:txBody>
          <a:bodyPr wrap="square" rtlCol="0">
            <a:spAutoFit/>
          </a:bodyPr>
          <a:lstStyle/>
          <a:p>
            <a:pPr algn="ctr"/>
            <a:r>
              <a:rPr lang="it-IT" sz="3200" b="1" dirty="0" smtClean="0">
                <a:solidFill>
                  <a:srgbClr val="FF0000"/>
                </a:solidFill>
                <a:latin typeface="Viner Hand ITC" pitchFamily="66" charset="0"/>
              </a:rPr>
              <a:t>Su </a:t>
            </a:r>
            <a:r>
              <a:rPr lang="it-IT" sz="3200" b="1" dirty="0" err="1" smtClean="0">
                <a:solidFill>
                  <a:srgbClr val="FF0000"/>
                </a:solidFill>
                <a:latin typeface="Viner Hand ITC" pitchFamily="66" charset="0"/>
              </a:rPr>
              <a:t>mazzoccu</a:t>
            </a:r>
            <a:r>
              <a:rPr lang="it-IT" sz="3200" b="1" dirty="0" smtClean="0">
                <a:solidFill>
                  <a:srgbClr val="FF0000"/>
                </a:solidFill>
                <a:latin typeface="Viner Hand ITC" pitchFamily="66" charset="0"/>
              </a:rPr>
              <a:t> del museo di Luras: per ora è l’unico. Gli altri stanno ancora nascosti….. </a:t>
            </a:r>
            <a:endParaRPr lang="it-IT" sz="32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 y="-46382"/>
            <a:ext cx="9172711"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53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 y="6027003"/>
            <a:ext cx="9144000" cy="830997"/>
          </a:xfrm>
          <a:prstGeom prst="rect">
            <a:avLst/>
          </a:prstGeom>
          <a:noFill/>
        </p:spPr>
        <p:txBody>
          <a:bodyPr wrap="square" rtlCol="0">
            <a:spAutoFit/>
          </a:bodyPr>
          <a:lstStyle/>
          <a:p>
            <a:pPr algn="ctr"/>
            <a:r>
              <a:rPr lang="it-IT" sz="4800" b="1" dirty="0" smtClean="0">
                <a:solidFill>
                  <a:srgbClr val="FF0000"/>
                </a:solidFill>
                <a:latin typeface="Viner Hand ITC" pitchFamily="66" charset="0"/>
              </a:rPr>
              <a:t>nelle civiltà tradizionali</a:t>
            </a:r>
            <a:endParaRPr lang="it-IT" sz="4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395536" y="0"/>
            <a:ext cx="3744416" cy="3970318"/>
          </a:xfrm>
          <a:prstGeom prst="rect">
            <a:avLst/>
          </a:prstGeom>
          <a:noFill/>
        </p:spPr>
        <p:txBody>
          <a:bodyPr wrap="square" rtlCol="0">
            <a:spAutoFit/>
          </a:bodyPr>
          <a:lstStyle/>
          <a:p>
            <a:r>
              <a:rPr lang="it-IT" b="1" dirty="0" smtClean="0">
                <a:solidFill>
                  <a:srgbClr val="FF0000"/>
                </a:solidFill>
                <a:latin typeface="Viner Hand ITC" pitchFamily="66" charset="0"/>
              </a:rPr>
              <a:t>Molte testimonianze leggendarie </a:t>
            </a:r>
          </a:p>
          <a:p>
            <a:r>
              <a:rPr lang="it-IT" b="1" dirty="0" smtClean="0">
                <a:solidFill>
                  <a:srgbClr val="FF0000"/>
                </a:solidFill>
                <a:latin typeface="Viner Hand ITC" pitchFamily="66" charset="0"/>
              </a:rPr>
              <a:t>e toponomastiche parlano di quest’antica usanza  </a:t>
            </a:r>
          </a:p>
          <a:p>
            <a:endParaRPr lang="it-IT" b="1" dirty="0">
              <a:solidFill>
                <a:srgbClr val="FF0000"/>
              </a:solidFill>
              <a:latin typeface="Viner Hand ITC" pitchFamily="66" charset="0"/>
            </a:endParaRPr>
          </a:p>
          <a:p>
            <a:endParaRPr lang="it-IT" b="1" dirty="0" smtClean="0">
              <a:solidFill>
                <a:srgbClr val="FF0000"/>
              </a:solidFill>
              <a:latin typeface="Viner Hand ITC" pitchFamily="66" charset="0"/>
            </a:endParaRPr>
          </a:p>
          <a:p>
            <a:endParaRPr lang="it-IT" b="1" dirty="0">
              <a:solidFill>
                <a:srgbClr val="FF0000"/>
              </a:solidFill>
              <a:latin typeface="Viner Hand ITC" pitchFamily="66" charset="0"/>
            </a:endParaRPr>
          </a:p>
          <a:p>
            <a:endParaRPr lang="it-IT" b="1" dirty="0" smtClean="0">
              <a:solidFill>
                <a:srgbClr val="FF0000"/>
              </a:solidFill>
              <a:latin typeface="Viner Hand ITC" pitchFamily="66" charset="0"/>
            </a:endParaRPr>
          </a:p>
          <a:p>
            <a:endParaRPr lang="it-IT" b="1" dirty="0">
              <a:solidFill>
                <a:srgbClr val="FF0000"/>
              </a:solidFill>
              <a:latin typeface="Viner Hand ITC" pitchFamily="66" charset="0"/>
            </a:endParaRPr>
          </a:p>
          <a:p>
            <a:endParaRPr lang="it-IT" b="1" dirty="0" smtClean="0">
              <a:solidFill>
                <a:srgbClr val="FF0000"/>
              </a:solidFill>
              <a:latin typeface="Viner Hand ITC" pitchFamily="66" charset="0"/>
            </a:endParaRPr>
          </a:p>
          <a:p>
            <a:endParaRPr lang="it-IT" b="1" dirty="0">
              <a:solidFill>
                <a:srgbClr val="FF0000"/>
              </a:solidFill>
              <a:latin typeface="Viner Hand ITC" pitchFamily="66" charset="0"/>
            </a:endParaRPr>
          </a:p>
          <a:p>
            <a:endParaRPr lang="it-IT" b="1" dirty="0" smtClean="0">
              <a:solidFill>
                <a:srgbClr val="FF0000"/>
              </a:solidFill>
              <a:latin typeface="Viner Hand ITC" pitchFamily="66" charset="0"/>
            </a:endParaRPr>
          </a:p>
          <a:p>
            <a:endParaRPr lang="it-IT" b="1" dirty="0">
              <a:solidFill>
                <a:srgbClr val="FF0000"/>
              </a:solidFill>
              <a:latin typeface="Viner Hand ITC" pitchFamily="66" charset="0"/>
            </a:endParaRPr>
          </a:p>
          <a:p>
            <a:endParaRPr lang="it-IT" b="1" dirty="0" smtClean="0">
              <a:solidFill>
                <a:srgbClr val="FF0000"/>
              </a:solidFill>
              <a:latin typeface="Viner Hand ITC" pitchFamily="66" charset="0"/>
            </a:endParaRPr>
          </a:p>
          <a:p>
            <a:endParaRPr lang="it-IT" b="1" dirty="0" smtClean="0">
              <a:solidFill>
                <a:srgbClr val="FF0000"/>
              </a:solidFill>
              <a:latin typeface="Viner Hand ITC" pitchFamily="66" charset="0"/>
            </a:endParaRPr>
          </a:p>
        </p:txBody>
      </p:sp>
      <p:sp>
        <p:nvSpPr>
          <p:cNvPr id="7" name="CasellaDiTesto 6"/>
          <p:cNvSpPr txBox="1"/>
          <p:nvPr/>
        </p:nvSpPr>
        <p:spPr>
          <a:xfrm>
            <a:off x="5148064" y="5922007"/>
            <a:ext cx="2216893" cy="923330"/>
          </a:xfrm>
          <a:prstGeom prst="rect">
            <a:avLst/>
          </a:prstGeom>
          <a:noFill/>
        </p:spPr>
        <p:txBody>
          <a:bodyPr wrap="square" rtlCol="0">
            <a:spAutoFit/>
          </a:bodyPr>
          <a:lstStyle/>
          <a:p>
            <a:r>
              <a:rPr lang="it-IT" b="1" dirty="0">
                <a:solidFill>
                  <a:srgbClr val="FF0000"/>
                </a:solidFill>
                <a:latin typeface="Viner Hand ITC" pitchFamily="66" charset="0"/>
              </a:rPr>
              <a:t>Su </a:t>
            </a:r>
            <a:r>
              <a:rPr lang="it-IT" b="1" dirty="0" err="1">
                <a:solidFill>
                  <a:srgbClr val="FF0000"/>
                </a:solidFill>
                <a:latin typeface="Viner Hand ITC" pitchFamily="66" charset="0"/>
              </a:rPr>
              <a:t>Mammuscone</a:t>
            </a:r>
            <a:endParaRPr lang="it-IT" b="1" dirty="0">
              <a:solidFill>
                <a:srgbClr val="FF0000"/>
              </a:solidFill>
              <a:latin typeface="Viner Hand ITC" pitchFamily="66" charset="0"/>
            </a:endParaRPr>
          </a:p>
          <a:p>
            <a:r>
              <a:rPr lang="it-IT" b="1" dirty="0">
                <a:solidFill>
                  <a:srgbClr val="FF0000"/>
                </a:solidFill>
                <a:latin typeface="Viner Hand ITC" pitchFamily="66" charset="0"/>
              </a:rPr>
              <a:t>Cossoine, Sassari</a:t>
            </a:r>
          </a:p>
          <a:p>
            <a:endParaRPr lang="it-IT" dirty="0"/>
          </a:p>
        </p:txBody>
      </p:sp>
    </p:spTree>
    <p:extLst>
      <p:ext uri="{BB962C8B-B14F-4D97-AF65-F5344CB8AC3E}">
        <p14:creationId xmlns:p14="http://schemas.microsoft.com/office/powerpoint/2010/main" val="115739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 y="5966853"/>
            <a:ext cx="9144000" cy="523220"/>
          </a:xfrm>
          <a:prstGeom prst="rect">
            <a:avLst/>
          </a:prstGeom>
          <a:noFill/>
        </p:spPr>
        <p:txBody>
          <a:bodyPr wrap="square" rtlCol="0">
            <a:spAutoFit/>
          </a:bodyPr>
          <a:lstStyle/>
          <a:p>
            <a:pPr algn="ctr"/>
            <a:r>
              <a:rPr lang="it-IT" sz="2800" b="1" dirty="0" smtClean="0">
                <a:solidFill>
                  <a:srgbClr val="FF0000"/>
                </a:solidFill>
                <a:latin typeface="Viner Hand ITC" pitchFamily="66" charset="0"/>
              </a:rPr>
              <a:t>L’eutanasia tradizionale però non si </a:t>
            </a:r>
            <a:r>
              <a:rPr lang="it-IT" sz="2800" b="1" dirty="0" smtClean="0">
                <a:solidFill>
                  <a:srgbClr val="FF0000"/>
                </a:solidFill>
                <a:latin typeface="Viner Hand ITC" pitchFamily="66" charset="0"/>
              </a:rPr>
              <a:t>praticava</a:t>
            </a:r>
            <a:endParaRPr lang="it-IT" sz="2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889"/>
            <a:ext cx="9144804" cy="652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07505" y="75982"/>
            <a:ext cx="4104456" cy="2462213"/>
          </a:xfrm>
          <a:prstGeom prst="rect">
            <a:avLst/>
          </a:prstGeom>
          <a:noFill/>
        </p:spPr>
        <p:txBody>
          <a:bodyPr wrap="square" rtlCol="0">
            <a:spAutoFit/>
          </a:bodyPr>
          <a:lstStyle/>
          <a:p>
            <a:r>
              <a:rPr lang="it-IT" sz="2200" b="1" dirty="0">
                <a:solidFill>
                  <a:srgbClr val="FF0000"/>
                </a:solidFill>
                <a:latin typeface="Viner Hand ITC" pitchFamily="66" charset="0"/>
              </a:rPr>
              <a:t>Le </a:t>
            </a:r>
            <a:r>
              <a:rPr lang="it-IT" sz="2200" b="1" dirty="0" err="1">
                <a:solidFill>
                  <a:srgbClr val="FF0000"/>
                </a:solidFill>
                <a:latin typeface="Viner Hand ITC" pitchFamily="66" charset="0"/>
              </a:rPr>
              <a:t>accabbadore</a:t>
            </a:r>
            <a:r>
              <a:rPr lang="it-IT" sz="2200" b="1" dirty="0">
                <a:solidFill>
                  <a:srgbClr val="FF0000"/>
                </a:solidFill>
                <a:latin typeface="Viner Hand ITC" pitchFamily="66" charset="0"/>
              </a:rPr>
              <a:t> vennero processate a Luras nel ‘29, e ad </a:t>
            </a:r>
            <a:r>
              <a:rPr lang="it-IT" sz="2200" b="1" dirty="0" smtClean="0">
                <a:solidFill>
                  <a:srgbClr val="FF0000"/>
                </a:solidFill>
                <a:latin typeface="Viner Hand ITC" pitchFamily="66" charset="0"/>
              </a:rPr>
              <a:t>Orgosolo </a:t>
            </a:r>
            <a:r>
              <a:rPr lang="it-IT" sz="2200" b="1" dirty="0">
                <a:solidFill>
                  <a:srgbClr val="FF0000"/>
                </a:solidFill>
                <a:latin typeface="Viner Hand ITC" pitchFamily="66" charset="0"/>
              </a:rPr>
              <a:t>nel ‘52. In entrambi i </a:t>
            </a:r>
            <a:r>
              <a:rPr lang="it-IT" sz="2200" b="1" dirty="0" smtClean="0">
                <a:solidFill>
                  <a:srgbClr val="FF0000"/>
                </a:solidFill>
                <a:latin typeface="Viner Hand ITC" pitchFamily="66" charset="0"/>
              </a:rPr>
              <a:t>casi furono  assolte, perché tutta la comunità le difese.  Da allora sembrano scomparse…..</a:t>
            </a:r>
            <a:endParaRPr lang="it-IT" sz="2200" b="1" dirty="0">
              <a:solidFill>
                <a:srgbClr val="FF0000"/>
              </a:solidFill>
              <a:latin typeface="Viner Hand ITC" pitchFamily="66" charset="0"/>
            </a:endParaRPr>
          </a:p>
        </p:txBody>
      </p:sp>
      <p:sp>
        <p:nvSpPr>
          <p:cNvPr id="7" name="CasellaDiTesto 6"/>
          <p:cNvSpPr txBox="1"/>
          <p:nvPr/>
        </p:nvSpPr>
        <p:spPr>
          <a:xfrm>
            <a:off x="1" y="6467403"/>
            <a:ext cx="9144804" cy="369332"/>
          </a:xfrm>
          <a:prstGeom prst="rect">
            <a:avLst/>
          </a:prstGeom>
          <a:noFill/>
        </p:spPr>
        <p:txBody>
          <a:bodyPr wrap="square" rtlCol="0">
            <a:spAutoFit/>
          </a:bodyPr>
          <a:lstStyle/>
          <a:p>
            <a:r>
              <a:rPr lang="it-IT" b="1" dirty="0" smtClean="0">
                <a:solidFill>
                  <a:srgbClr val="FF0000"/>
                </a:solidFill>
                <a:latin typeface="Viner Hand ITC" pitchFamily="66" charset="0"/>
              </a:rPr>
              <a:t>Ma chiunque conosce la porta  a cui, all’occorrenza, bisogna saper bussare….</a:t>
            </a:r>
            <a:endParaRPr lang="it-IT" b="1" dirty="0">
              <a:solidFill>
                <a:srgbClr val="FF0000"/>
              </a:solidFill>
              <a:latin typeface="Viner Hand ITC" pitchFamily="66" charset="0"/>
            </a:endParaRPr>
          </a:p>
        </p:txBody>
      </p:sp>
    </p:spTree>
    <p:extLst>
      <p:ext uri="{BB962C8B-B14F-4D97-AF65-F5344CB8AC3E}">
        <p14:creationId xmlns:p14="http://schemas.microsoft.com/office/powerpoint/2010/main" val="1523703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 y="5966853"/>
            <a:ext cx="9144000" cy="954107"/>
          </a:xfrm>
          <a:prstGeom prst="rect">
            <a:avLst/>
          </a:prstGeom>
          <a:noFill/>
        </p:spPr>
        <p:txBody>
          <a:bodyPr wrap="square" rtlCol="0">
            <a:spAutoFit/>
          </a:bodyPr>
          <a:lstStyle/>
          <a:p>
            <a:pPr algn="ctr"/>
            <a:r>
              <a:rPr lang="it-IT" sz="2800" b="1" dirty="0" smtClean="0">
                <a:solidFill>
                  <a:srgbClr val="FF0000"/>
                </a:solidFill>
                <a:latin typeface="Viner Hand ITC" pitchFamily="66" charset="0"/>
              </a:rPr>
              <a:t>L’eutanasia tradizionale però non si </a:t>
            </a:r>
            <a:r>
              <a:rPr lang="it-IT" sz="2800" b="1" dirty="0" smtClean="0">
                <a:solidFill>
                  <a:srgbClr val="FF0000"/>
                </a:solidFill>
                <a:latin typeface="Viner Hand ITC" pitchFamily="66" charset="0"/>
              </a:rPr>
              <a:t>praticava </a:t>
            </a:r>
            <a:r>
              <a:rPr lang="it-IT" sz="2800" b="1" dirty="0" smtClean="0">
                <a:solidFill>
                  <a:srgbClr val="FF0000"/>
                </a:solidFill>
                <a:latin typeface="Viner Hand ITC" pitchFamily="66" charset="0"/>
              </a:rPr>
              <a:t>soltanto in Sardegna. Era diffusa in tutto il mondo.  </a:t>
            </a:r>
            <a:endParaRPr lang="it-IT" sz="2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3" y="24326"/>
            <a:ext cx="8922713" cy="594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620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3877985"/>
          </a:xfrm>
          <a:prstGeom prst="rect">
            <a:avLst/>
          </a:prstGeom>
          <a:noFill/>
        </p:spPr>
        <p:txBody>
          <a:bodyPr wrap="square" rtlCol="0">
            <a:spAutoFit/>
          </a:bodyPr>
          <a:lstStyle/>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pPr algn="ctr"/>
            <a:r>
              <a:rPr lang="it-IT" sz="6600" b="1" dirty="0" smtClean="0">
                <a:solidFill>
                  <a:srgbClr val="FF0000"/>
                </a:solidFill>
                <a:latin typeface="Viner Hand ITC" pitchFamily="66" charset="0"/>
              </a:rPr>
              <a:t>TICINESI</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35170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841" y="5115946"/>
            <a:ext cx="9144000" cy="1862048"/>
          </a:xfrm>
          <a:prstGeom prst="rect">
            <a:avLst/>
          </a:prstGeom>
          <a:noFill/>
        </p:spPr>
        <p:txBody>
          <a:bodyPr wrap="square" rtlCol="0">
            <a:spAutoFit/>
          </a:bodyPr>
          <a:lstStyle/>
          <a:p>
            <a:r>
              <a:rPr lang="it-IT" sz="2300" b="1" dirty="0" smtClean="0">
                <a:solidFill>
                  <a:srgbClr val="FF0000"/>
                </a:solidFill>
                <a:latin typeface="Viner Hand ITC" pitchFamily="66" charset="0"/>
              </a:rPr>
              <a:t>In Val di </a:t>
            </a:r>
            <a:r>
              <a:rPr lang="it-IT" sz="2300" b="1" dirty="0" err="1" smtClean="0">
                <a:solidFill>
                  <a:srgbClr val="FF0000"/>
                </a:solidFill>
                <a:latin typeface="Viner Hand ITC" pitchFamily="66" charset="0"/>
              </a:rPr>
              <a:t>Blenio</a:t>
            </a:r>
            <a:r>
              <a:rPr lang="it-IT" sz="2300" b="1" dirty="0" smtClean="0">
                <a:solidFill>
                  <a:srgbClr val="FF0000"/>
                </a:solidFill>
                <a:latin typeface="Viner Hand ITC" pitchFamily="66" charset="0"/>
              </a:rPr>
              <a:t>, in Canton Ticino, si usava propiziare la  morte di un agonizzante stendendolo a terra e appoggiandogli sulla gola un giogo per buoi: un movimento secco, rapido, e si spezzava l’osso </a:t>
            </a:r>
          </a:p>
          <a:p>
            <a:r>
              <a:rPr lang="it-IT" sz="2300" b="1" dirty="0" smtClean="0">
                <a:solidFill>
                  <a:srgbClr val="FF0000"/>
                </a:solidFill>
                <a:latin typeface="Viner Hand ITC" pitchFamily="66" charset="0"/>
              </a:rPr>
              <a:t>del collo facendo leva col legno. La pratica è condannata dalla Chiesa varie e varie volte, ma….</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 y="-4363"/>
            <a:ext cx="9143411" cy="512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8357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4985980"/>
          </a:xfrm>
          <a:prstGeom prst="rect">
            <a:avLst/>
          </a:prstGeom>
          <a:noFill/>
        </p:spPr>
        <p:txBody>
          <a:bodyPr wrap="square" rtlCol="0">
            <a:spAutoFit/>
          </a:bodyPr>
          <a:lstStyle/>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pPr algn="ctr"/>
            <a:r>
              <a:rPr lang="it-IT" sz="6600" b="1" dirty="0" smtClean="0">
                <a:solidFill>
                  <a:srgbClr val="FF0000"/>
                </a:solidFill>
                <a:latin typeface="Viner Hand ITC" pitchFamily="66" charset="0"/>
              </a:rPr>
              <a:t>ERULI </a:t>
            </a:r>
          </a:p>
          <a:p>
            <a:pPr algn="ctr"/>
            <a:r>
              <a:rPr lang="it-IT" sz="6600" b="1" dirty="0" smtClean="0">
                <a:solidFill>
                  <a:srgbClr val="FF0000"/>
                </a:solidFill>
                <a:latin typeface="Viner Hand ITC" pitchFamily="66" charset="0"/>
              </a:rPr>
              <a:t>E POPOLAZIONI DANUBIANE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41930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6555641"/>
          </a:xfrm>
          <a:prstGeom prst="rect">
            <a:avLst/>
          </a:prstGeom>
          <a:noFill/>
        </p:spPr>
        <p:txBody>
          <a:bodyPr wrap="square" rtlCol="0">
            <a:spAutoFit/>
          </a:bodyPr>
          <a:lstStyle/>
          <a:p>
            <a:r>
              <a:rPr lang="it-IT" sz="3000" b="1" dirty="0" smtClean="0">
                <a:solidFill>
                  <a:srgbClr val="FF0000"/>
                </a:solidFill>
                <a:latin typeface="Viner Hand ITC" pitchFamily="66" charset="0"/>
              </a:rPr>
              <a:t>Ed ecco che cosa racconta Procopio degli Eruli danubiani nel VII sec.:  "presso </a:t>
            </a:r>
            <a:r>
              <a:rPr lang="it-IT" sz="3000" b="1" dirty="0">
                <a:solidFill>
                  <a:srgbClr val="FF0000"/>
                </a:solidFill>
                <a:latin typeface="Viner Hand ITC" pitchFamily="66" charset="0"/>
              </a:rPr>
              <a:t>di loro non era permesso di vivere </a:t>
            </a:r>
            <a:r>
              <a:rPr lang="it-IT" sz="3000" b="1" dirty="0" err="1">
                <a:solidFill>
                  <a:srgbClr val="FF0000"/>
                </a:solidFill>
                <a:latin typeface="Viner Hand ITC" pitchFamily="66" charset="0"/>
              </a:rPr>
              <a:t>nè</a:t>
            </a:r>
            <a:r>
              <a:rPr lang="it-IT" sz="3000" b="1" dirty="0">
                <a:solidFill>
                  <a:srgbClr val="FF0000"/>
                </a:solidFill>
                <a:latin typeface="Viner Hand ITC" pitchFamily="66" charset="0"/>
              </a:rPr>
              <a:t> ai vecchi </a:t>
            </a:r>
            <a:r>
              <a:rPr lang="it-IT" sz="3000" b="1" dirty="0" err="1">
                <a:solidFill>
                  <a:srgbClr val="FF0000"/>
                </a:solidFill>
                <a:latin typeface="Viner Hand ITC" pitchFamily="66" charset="0"/>
              </a:rPr>
              <a:t>nè</a:t>
            </a:r>
            <a:r>
              <a:rPr lang="it-IT" sz="3000" b="1" dirty="0">
                <a:solidFill>
                  <a:srgbClr val="FF0000"/>
                </a:solidFill>
                <a:latin typeface="Viner Hand ITC" pitchFamily="66" charset="0"/>
              </a:rPr>
              <a:t> ai malati; quando qualcun di loro si facesse vecchio o cadesse malato </a:t>
            </a:r>
            <a:r>
              <a:rPr lang="it-IT" sz="3000" b="1" dirty="0" err="1">
                <a:solidFill>
                  <a:srgbClr val="FF0000"/>
                </a:solidFill>
                <a:latin typeface="Viner Hand ITC" pitchFamily="66" charset="0"/>
              </a:rPr>
              <a:t>avea</a:t>
            </a:r>
            <a:r>
              <a:rPr lang="it-IT" sz="3000" b="1" dirty="0">
                <a:solidFill>
                  <a:srgbClr val="FF0000"/>
                </a:solidFill>
                <a:latin typeface="Viner Hand ITC" pitchFamily="66" charset="0"/>
              </a:rPr>
              <a:t> egli obbligo di pregare i parenti suoi di toglierlo al più presto d'infra i vivi, e coloro, messa assieme un'alta catasta di legna e adagiato l'uomo in cima a quella, </a:t>
            </a:r>
            <a:r>
              <a:rPr lang="it-IT" sz="3000" b="1" dirty="0" err="1">
                <a:solidFill>
                  <a:srgbClr val="FF0000"/>
                </a:solidFill>
                <a:latin typeface="Viner Hand ITC" pitchFamily="66" charset="0"/>
              </a:rPr>
              <a:t>mandavangli</a:t>
            </a:r>
            <a:r>
              <a:rPr lang="it-IT" sz="3000" b="1" dirty="0">
                <a:solidFill>
                  <a:srgbClr val="FF0000"/>
                </a:solidFill>
                <a:latin typeface="Viner Hand ITC" pitchFamily="66" charset="0"/>
              </a:rPr>
              <a:t> un altro erulo, d'altra famiglia però, con un pugnale; </a:t>
            </a:r>
            <a:r>
              <a:rPr lang="it-IT" sz="3000" b="1" dirty="0" err="1">
                <a:solidFill>
                  <a:srgbClr val="FF0000"/>
                </a:solidFill>
                <a:latin typeface="Viner Hand ITC" pitchFamily="66" charset="0"/>
              </a:rPr>
              <a:t>poichè</a:t>
            </a:r>
            <a:r>
              <a:rPr lang="it-IT" sz="3000" b="1" dirty="0">
                <a:solidFill>
                  <a:srgbClr val="FF0000"/>
                </a:solidFill>
                <a:latin typeface="Viner Hand ITC" pitchFamily="66" charset="0"/>
              </a:rPr>
              <a:t> non era lecito che l'uccisore fosse un </a:t>
            </a:r>
            <a:r>
              <a:rPr lang="it-IT" sz="3000" b="1" dirty="0" smtClean="0">
                <a:solidFill>
                  <a:srgbClr val="FF0000"/>
                </a:solidFill>
                <a:latin typeface="Viner Hand ITC" pitchFamily="66" charset="0"/>
              </a:rPr>
              <a:t>parente’’. </a:t>
            </a:r>
            <a:endParaRPr lang="it-IT" sz="3000" b="1" dirty="0">
              <a:solidFill>
                <a:srgbClr val="FF0000"/>
              </a:solidFill>
              <a:latin typeface="Viner Hand ITC" pitchFamily="66" charset="0"/>
            </a:endParaRPr>
          </a:p>
          <a:p>
            <a:r>
              <a:rPr lang="it-IT" sz="3000" b="1" dirty="0" smtClean="0">
                <a:solidFill>
                  <a:srgbClr val="FF0000"/>
                </a:solidFill>
                <a:latin typeface="Viner Hand ITC" pitchFamily="66" charset="0"/>
              </a:rPr>
              <a:t>Poi davano </a:t>
            </a:r>
            <a:r>
              <a:rPr lang="it-IT" sz="3000" b="1" dirty="0">
                <a:solidFill>
                  <a:srgbClr val="FF0000"/>
                </a:solidFill>
                <a:latin typeface="Viner Hand ITC" pitchFamily="66" charset="0"/>
              </a:rPr>
              <a:t>fuoco alla pira e poi provvedevano a seppellire i resti del morto. Se il morto aveva moglie era considerata virtuosa colei che si toglieva la vita impiccandosi nei pressi della tomba </a:t>
            </a:r>
            <a:r>
              <a:rPr lang="it-IT" sz="3000" b="1" dirty="0" smtClean="0">
                <a:solidFill>
                  <a:srgbClr val="FF0000"/>
                </a:solidFill>
                <a:latin typeface="Viner Hand ITC" pitchFamily="66" charset="0"/>
              </a:rPr>
              <a: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61999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727811" y="5109315"/>
            <a:ext cx="6416189" cy="1815882"/>
          </a:xfrm>
          <a:prstGeom prst="rect">
            <a:avLst/>
          </a:prstGeom>
          <a:noFill/>
        </p:spPr>
        <p:txBody>
          <a:bodyPr wrap="square" rtlCol="0">
            <a:spAutoFit/>
          </a:bodyPr>
          <a:lstStyle/>
          <a:p>
            <a:r>
              <a:rPr lang="it-IT" sz="2800" b="1" dirty="0" smtClean="0">
                <a:solidFill>
                  <a:srgbClr val="FF0000"/>
                </a:solidFill>
                <a:latin typeface="Viner Hand ITC" pitchFamily="66" charset="0"/>
              </a:rPr>
              <a:t>Gli Eruli si spostarono, per secoli, su gran parte del territorio europeo, </a:t>
            </a:r>
          </a:p>
          <a:p>
            <a:r>
              <a:rPr lang="it-IT" sz="2800" b="1" dirty="0" smtClean="0">
                <a:solidFill>
                  <a:srgbClr val="FF0000"/>
                </a:solidFill>
                <a:latin typeface="Viner Hand ITC" pitchFamily="66" charset="0"/>
              </a:rPr>
              <a:t>e si presume osservassero e diffusero</a:t>
            </a:r>
          </a:p>
          <a:p>
            <a:r>
              <a:rPr lang="it-IT" sz="2800" b="1" dirty="0" smtClean="0">
                <a:solidFill>
                  <a:srgbClr val="FF0000"/>
                </a:solidFill>
                <a:latin typeface="Viner Hand ITC" pitchFamily="66" charset="0"/>
              </a:rPr>
              <a:t>le pratiche </a:t>
            </a:r>
            <a:r>
              <a:rPr lang="it-IT" sz="2800" b="1" dirty="0" err="1" smtClean="0">
                <a:solidFill>
                  <a:srgbClr val="FF0000"/>
                </a:solidFill>
                <a:latin typeface="Viner Hand ITC" pitchFamily="66" charset="0"/>
              </a:rPr>
              <a:t>eunasiche</a:t>
            </a:r>
            <a:r>
              <a:rPr lang="it-IT" sz="2800" b="1" dirty="0" smtClean="0">
                <a:solidFill>
                  <a:srgbClr val="FF0000"/>
                </a:solidFill>
                <a:latin typeface="Viner Hand ITC" pitchFamily="66" charset="0"/>
              </a:rPr>
              <a:t> e </a:t>
            </a:r>
            <a:r>
              <a:rPr lang="it-IT" sz="2800" b="1" dirty="0" err="1" smtClean="0">
                <a:solidFill>
                  <a:srgbClr val="FF0000"/>
                </a:solidFill>
                <a:latin typeface="Viner Hand ITC" pitchFamily="66" charset="0"/>
              </a:rPr>
              <a:t>senicide</a:t>
            </a:r>
            <a:r>
              <a:rPr lang="it-IT" sz="2800" b="1" dirty="0" smtClean="0">
                <a:solidFill>
                  <a:srgbClr val="FF0000"/>
                </a:solidFill>
                <a:latin typeface="Viner Hand ITC" pitchFamily="66" charset="0"/>
              </a:rPr>
              <a:t>.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3" y="-99392"/>
            <a:ext cx="9115237" cy="520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9" y="4619984"/>
            <a:ext cx="2747020" cy="221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804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3877985"/>
          </a:xfrm>
          <a:prstGeom prst="rect">
            <a:avLst/>
          </a:prstGeom>
          <a:noFill/>
        </p:spPr>
        <p:txBody>
          <a:bodyPr wrap="square" rtlCol="0">
            <a:spAutoFit/>
          </a:bodyPr>
          <a:lstStyle/>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pPr algn="ctr"/>
            <a:r>
              <a:rPr lang="it-IT" sz="6600" b="1" dirty="0" smtClean="0">
                <a:solidFill>
                  <a:srgbClr val="FF0000"/>
                </a:solidFill>
                <a:latin typeface="Viner Hand ITC" pitchFamily="66" charset="0"/>
              </a:rPr>
              <a:t>SVEDESI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0528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6632"/>
            <a:ext cx="9144000" cy="6740307"/>
          </a:xfrm>
          <a:prstGeom prst="rect">
            <a:avLst/>
          </a:prstGeom>
          <a:noFill/>
        </p:spPr>
        <p:txBody>
          <a:bodyPr wrap="square" rtlCol="0">
            <a:spAutoFit/>
          </a:bodyPr>
          <a:lstStyle/>
          <a:p>
            <a:pPr algn="ctr"/>
            <a:r>
              <a:rPr lang="it-IT" sz="3600" b="1" i="1" dirty="0" err="1" smtClean="0">
                <a:solidFill>
                  <a:srgbClr val="FF0000"/>
                </a:solidFill>
                <a:latin typeface="Viner Hand ITC" pitchFamily="66" charset="0"/>
              </a:rPr>
              <a:t>Ättestupa</a:t>
            </a:r>
            <a:r>
              <a:rPr lang="it-IT" sz="3600" b="1" dirty="0" smtClean="0">
                <a:solidFill>
                  <a:srgbClr val="FF0000"/>
                </a:solidFill>
                <a:latin typeface="Viner Hand ITC" pitchFamily="66" charset="0"/>
              </a:rPr>
              <a:t> è il nome che prende il precipizio in cui veniva praticato il </a:t>
            </a:r>
            <a:r>
              <a:rPr lang="it-IT" sz="3600" b="1" dirty="0" err="1" smtClean="0">
                <a:solidFill>
                  <a:srgbClr val="FF0000"/>
                </a:solidFill>
                <a:latin typeface="Viner Hand ITC" pitchFamily="66" charset="0"/>
              </a:rPr>
              <a:t>senicidio</a:t>
            </a:r>
            <a:r>
              <a:rPr lang="it-IT" sz="3600" b="1" dirty="0" smtClean="0">
                <a:solidFill>
                  <a:srgbClr val="FF0000"/>
                </a:solidFill>
                <a:latin typeface="Viner Hand ITC" pitchFamily="66" charset="0"/>
              </a:rPr>
              <a:t> in Svezia e nell’esterno nord. Nelle antiche saghe, si dice che i vecchi venissero gettati, o si buttassero giù da soli, quando diventavano incapaci di svolgere il lavoro comunitario nel villaggio. Il toponimo e la leggenda sono presenti in numerose montagne svedesi dotate di profondi burroni. Una variante del mito prevede l’esistenza dell’</a:t>
            </a:r>
            <a:r>
              <a:rPr lang="it-IT" sz="3600" b="1" i="1" dirty="0" err="1" smtClean="0">
                <a:solidFill>
                  <a:srgbClr val="FF0000"/>
                </a:solidFill>
                <a:latin typeface="Viner Hand ITC" pitchFamily="66" charset="0"/>
              </a:rPr>
              <a:t>ätteklubba</a:t>
            </a:r>
            <a:r>
              <a:rPr lang="it-IT" sz="3600" b="1" dirty="0" smtClean="0">
                <a:solidFill>
                  <a:srgbClr val="FF0000"/>
                </a:solidFill>
                <a:latin typeface="Viner Hand ITC" pitchFamily="66" charset="0"/>
              </a:rPr>
              <a:t>, uno speciale bastone dall’uso analogo a </a:t>
            </a:r>
            <a:r>
              <a:rPr lang="it-IT" sz="3600" b="1" i="1" dirty="0" smtClean="0">
                <a:solidFill>
                  <a:srgbClr val="FF0000"/>
                </a:solidFill>
                <a:latin typeface="Viner Hand ITC" pitchFamily="66" charset="0"/>
              </a:rPr>
              <a:t>su </a:t>
            </a:r>
            <a:r>
              <a:rPr lang="it-IT" sz="3600" b="1" i="1" dirty="0" err="1" smtClean="0">
                <a:solidFill>
                  <a:srgbClr val="FF0000"/>
                </a:solidFill>
                <a:latin typeface="Viner Hand ITC" pitchFamily="66" charset="0"/>
              </a:rPr>
              <a:t>mazzoccu</a:t>
            </a:r>
            <a:r>
              <a:rPr lang="it-IT" sz="3600" b="1" dirty="0" smtClean="0">
                <a:solidFill>
                  <a:srgbClr val="FF0000"/>
                </a:solidFill>
                <a:latin typeface="Viner Hand ITC" pitchFamily="66" charset="0"/>
              </a:rPr>
              <a:t>. </a:t>
            </a:r>
            <a:endParaRPr lang="it-IT" sz="36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59648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6822913" y="0"/>
            <a:ext cx="2292102" cy="6817251"/>
          </a:xfrm>
          <a:prstGeom prst="rect">
            <a:avLst/>
          </a:prstGeom>
          <a:noFill/>
        </p:spPr>
        <p:txBody>
          <a:bodyPr wrap="square" rtlCol="0">
            <a:spAutoFit/>
          </a:bodyPr>
          <a:lstStyle/>
          <a:p>
            <a:r>
              <a:rPr lang="it-IT" sz="2300" b="1" i="1" dirty="0" smtClean="0">
                <a:solidFill>
                  <a:srgbClr val="FF0000"/>
                </a:solidFill>
                <a:latin typeface="Viner Hand ITC" pitchFamily="66" charset="0"/>
              </a:rPr>
              <a:t>Solino, grammatico latino del III sec,, nel De Mirabilia Mundi sostiene che fra gli Iperborei del Polo Nord,  dove c’è luce solo metà dell’anno , il clima è così salubre che nessuno si ammala, e i vecchi  si gettano nel mare  da un precipizio.</a:t>
            </a:r>
            <a:endParaRPr lang="it-IT" sz="2300" b="1" dirty="0">
              <a:solidFill>
                <a:srgbClr val="FF0000"/>
              </a:solidFill>
              <a:latin typeface="Viner Hand ITC" pitchFamily="66"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3618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6027003"/>
            <a:ext cx="9144000" cy="830997"/>
          </a:xfrm>
          <a:prstGeom prst="rect">
            <a:avLst/>
          </a:prstGeom>
          <a:noFill/>
        </p:spPr>
        <p:txBody>
          <a:bodyPr wrap="square" rtlCol="0">
            <a:spAutoFit/>
          </a:bodyPr>
          <a:lstStyle/>
          <a:p>
            <a:pPr algn="ctr"/>
            <a:r>
              <a:rPr lang="it-IT" sz="4800" b="1" dirty="0" smtClean="0">
                <a:solidFill>
                  <a:srgbClr val="FF0000"/>
                </a:solidFill>
                <a:latin typeface="Viner Hand ITC" pitchFamily="66" charset="0"/>
              </a:rPr>
              <a:t>nelle civiltà tradizionali</a:t>
            </a:r>
            <a:endParaRPr lang="it-IT" sz="4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51520" y="476672"/>
            <a:ext cx="6404317" cy="646331"/>
          </a:xfrm>
          <a:prstGeom prst="rect">
            <a:avLst/>
          </a:prstGeom>
          <a:noFill/>
        </p:spPr>
        <p:txBody>
          <a:bodyPr wrap="none" rtlCol="0">
            <a:spAutoFit/>
          </a:bodyPr>
          <a:lstStyle/>
          <a:p>
            <a:r>
              <a:rPr lang="it-IT" b="1" dirty="0" smtClean="0">
                <a:solidFill>
                  <a:srgbClr val="FF0000"/>
                </a:solidFill>
                <a:latin typeface="Viner Hand ITC" pitchFamily="66" charset="0"/>
              </a:rPr>
              <a:t>Complesso </a:t>
            </a:r>
            <a:r>
              <a:rPr lang="it-IT" b="1" dirty="0" err="1" smtClean="0">
                <a:solidFill>
                  <a:srgbClr val="FF0000"/>
                </a:solidFill>
                <a:latin typeface="Viner Hand ITC" pitchFamily="66" charset="0"/>
              </a:rPr>
              <a:t>prenuragico</a:t>
            </a:r>
            <a:r>
              <a:rPr lang="it-IT" b="1" dirty="0" smtClean="0">
                <a:solidFill>
                  <a:srgbClr val="FF0000"/>
                </a:solidFill>
                <a:latin typeface="Viner Hand ITC" pitchFamily="66" charset="0"/>
              </a:rPr>
              <a:t> di Monte </a:t>
            </a:r>
            <a:r>
              <a:rPr lang="it-IT" b="1" dirty="0" err="1" smtClean="0">
                <a:solidFill>
                  <a:srgbClr val="FF0000"/>
                </a:solidFill>
                <a:latin typeface="Viner Hand ITC" pitchFamily="66" charset="0"/>
              </a:rPr>
              <a:t>Baranta</a:t>
            </a:r>
            <a:r>
              <a:rPr lang="it-IT" b="1" dirty="0" smtClean="0">
                <a:solidFill>
                  <a:srgbClr val="FF0000"/>
                </a:solidFill>
                <a:latin typeface="Viner Hand ITC" pitchFamily="66" charset="0"/>
              </a:rPr>
              <a:t>, Olmedo (</a:t>
            </a:r>
            <a:r>
              <a:rPr lang="it-IT" b="1" dirty="0" err="1" smtClean="0">
                <a:solidFill>
                  <a:srgbClr val="FF0000"/>
                </a:solidFill>
                <a:latin typeface="Viner Hand ITC" pitchFamily="66" charset="0"/>
              </a:rPr>
              <a:t>Ss</a:t>
            </a:r>
            <a:r>
              <a:rPr lang="it-IT" b="1" dirty="0" smtClean="0">
                <a:solidFill>
                  <a:srgbClr val="FF0000"/>
                </a:solidFill>
                <a:latin typeface="Viner Hand ITC" pitchFamily="66" charset="0"/>
              </a:rPr>
              <a:t>).</a:t>
            </a:r>
          </a:p>
          <a:p>
            <a:r>
              <a:rPr lang="it-IT" b="1" dirty="0" smtClean="0">
                <a:solidFill>
                  <a:srgbClr val="FF0000"/>
                </a:solidFill>
                <a:latin typeface="Viner Hand ITC" pitchFamily="66" charset="0"/>
              </a:rPr>
              <a:t>Da questa muraglia si dice si buttassero i vecchi. 2.400 a.C.</a:t>
            </a:r>
            <a:endParaRPr lang="it-IT" b="1" dirty="0">
              <a:solidFill>
                <a:srgbClr val="FF0000"/>
              </a:solidFill>
              <a:latin typeface="Viner Hand ITC" pitchFamily="66" charset="0"/>
            </a:endParaRPr>
          </a:p>
        </p:txBody>
      </p:sp>
    </p:spTree>
    <p:extLst>
      <p:ext uri="{BB962C8B-B14F-4D97-AF65-F5344CB8AC3E}">
        <p14:creationId xmlns:p14="http://schemas.microsoft.com/office/powerpoint/2010/main" val="112404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81642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39552" y="4725144"/>
            <a:ext cx="3816424" cy="1015663"/>
          </a:xfrm>
          <a:prstGeom prst="rect">
            <a:avLst/>
          </a:prstGeom>
          <a:noFill/>
        </p:spPr>
        <p:txBody>
          <a:bodyPr wrap="square" rtlCol="0">
            <a:spAutoFit/>
          </a:bodyPr>
          <a:lstStyle/>
          <a:p>
            <a:r>
              <a:rPr lang="it-IT" sz="2000" b="1" i="1" dirty="0" err="1" smtClean="0">
                <a:solidFill>
                  <a:prstClr val="white"/>
                </a:solidFill>
                <a:latin typeface="Viner Hand ITC" pitchFamily="66" charset="0"/>
              </a:rPr>
              <a:t>Ätteklubba</a:t>
            </a:r>
            <a:r>
              <a:rPr lang="it-IT" sz="2000" b="1" i="1" dirty="0" smtClean="0">
                <a:solidFill>
                  <a:prstClr val="white"/>
                </a:solidFill>
                <a:latin typeface="Viner Hand ITC" pitchFamily="66" charset="0"/>
              </a:rPr>
              <a:t> svedese.</a:t>
            </a:r>
            <a:endParaRPr lang="it-IT" sz="2000" dirty="0" smtClean="0">
              <a:solidFill>
                <a:prstClr val="white"/>
              </a:solidFill>
            </a:endParaRPr>
          </a:p>
          <a:p>
            <a:r>
              <a:rPr lang="it-IT" sz="2000" b="1" dirty="0" smtClean="0">
                <a:solidFill>
                  <a:prstClr val="white"/>
                </a:solidFill>
                <a:latin typeface="Viner Hand ITC" pitchFamily="66" charset="0"/>
              </a:rPr>
              <a:t>Lungo 80-90 cm. </a:t>
            </a:r>
          </a:p>
          <a:p>
            <a:r>
              <a:rPr lang="it-IT" sz="2000" b="1" dirty="0" smtClean="0">
                <a:solidFill>
                  <a:prstClr val="white"/>
                </a:solidFill>
                <a:latin typeface="Viner Hand ITC" pitchFamily="66" charset="0"/>
              </a:rPr>
              <a:t>È datato al XVIII sec. </a:t>
            </a:r>
            <a:endParaRPr lang="it-IT" sz="2000" b="1" dirty="0">
              <a:solidFill>
                <a:prstClr val="white"/>
              </a:solidFill>
              <a:latin typeface="Viner Hand ITC" pitchFamily="66" charset="0"/>
            </a:endParaRPr>
          </a:p>
        </p:txBody>
      </p:sp>
    </p:spTree>
    <p:extLst>
      <p:ext uri="{BB962C8B-B14F-4D97-AF65-F5344CB8AC3E}">
        <p14:creationId xmlns:p14="http://schemas.microsoft.com/office/powerpoint/2010/main" val="2831280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3877985"/>
          </a:xfrm>
          <a:prstGeom prst="rect">
            <a:avLst/>
          </a:prstGeom>
          <a:noFill/>
        </p:spPr>
        <p:txBody>
          <a:bodyPr wrap="square" rtlCol="0">
            <a:spAutoFit/>
          </a:bodyPr>
          <a:lstStyle/>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pPr algn="ctr"/>
            <a:r>
              <a:rPr lang="it-IT" sz="6600" b="1" dirty="0" smtClean="0">
                <a:solidFill>
                  <a:srgbClr val="FF0000"/>
                </a:solidFill>
                <a:latin typeface="Viner Hand ITC" pitchFamily="66" charset="0"/>
              </a:rPr>
              <a:t>BRETONI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4382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26732"/>
            <a:ext cx="9144000" cy="6740307"/>
          </a:xfrm>
          <a:prstGeom prst="rect">
            <a:avLst/>
          </a:prstGeom>
          <a:noFill/>
        </p:spPr>
        <p:txBody>
          <a:bodyPr wrap="square" rtlCol="0">
            <a:spAutoFit/>
          </a:bodyPr>
          <a:lstStyle/>
          <a:p>
            <a:pPr algn="ctr"/>
            <a:r>
              <a:rPr lang="it-IT" sz="2700" b="1" dirty="0" smtClean="0">
                <a:solidFill>
                  <a:srgbClr val="FF0000"/>
                </a:solidFill>
                <a:latin typeface="Viner Hand ITC" pitchFamily="66" charset="0"/>
              </a:rPr>
              <a:t>In Bretagna l’eutanasia era somministrata dalle donne anziane col «Mel </a:t>
            </a:r>
            <a:r>
              <a:rPr lang="it-IT" sz="2700" b="1" dirty="0" err="1" smtClean="0">
                <a:solidFill>
                  <a:srgbClr val="FF0000"/>
                </a:solidFill>
                <a:latin typeface="Viner Hand ITC" pitchFamily="66" charset="0"/>
              </a:rPr>
              <a:t>beniguet</a:t>
            </a:r>
            <a:r>
              <a:rPr lang="it-IT" sz="2700" b="1" dirty="0" smtClean="0">
                <a:solidFill>
                  <a:srgbClr val="FF0000"/>
                </a:solidFill>
                <a:latin typeface="Viner Hand ITC" pitchFamily="66" charset="0"/>
              </a:rPr>
              <a:t>», il sasso benedetto, di solito un sasso arrotondato, o un’antica ascia preistorica resa liscia dall’uso,  o anche un martello di legno. Tutti i villaggi ne possedevano uno, di solito stava in chiesa ed era custodito da sagrestano.  Il rito era considerato cristiano, e arricchito da aspersioni con acqua benedetta, preghiere, benedizioni, segni di croce e invocazioni a Dio. Era consumato alla presenza di tutto il paese, in una radura nel bosco, accanto ad un grande fuoco. Di solito era richiesto dall’agonizzante e avveniva senza violenza. Terminava con le parole «Per la santa Trinità, in nome del Padre, del Figlio e dello Spirito Santo, grazie al martello </a:t>
            </a:r>
            <a:r>
              <a:rPr lang="it-IT" sz="2700" b="1" dirty="0" err="1" smtClean="0">
                <a:solidFill>
                  <a:srgbClr val="FF0000"/>
                </a:solidFill>
                <a:latin typeface="Viner Hand ITC" pitchFamily="66" charset="0"/>
              </a:rPr>
              <a:t>benedeto</a:t>
            </a:r>
            <a:r>
              <a:rPr lang="it-IT" sz="2700" b="1" dirty="0" smtClean="0">
                <a:solidFill>
                  <a:srgbClr val="FF0000"/>
                </a:solidFill>
                <a:latin typeface="Viner Hand ITC" pitchFamily="66" charset="0"/>
              </a:rPr>
              <a:t> che libera i vecchi, riposa in pace. Hai </a:t>
            </a:r>
            <a:r>
              <a:rPr lang="it-IT" sz="2700" b="1" dirty="0" err="1" smtClean="0">
                <a:solidFill>
                  <a:srgbClr val="FF0000"/>
                </a:solidFill>
                <a:latin typeface="Viner Hand ITC" pitchFamily="66" charset="0"/>
              </a:rPr>
              <a:t>vissutio</a:t>
            </a:r>
            <a:r>
              <a:rPr lang="it-IT" sz="2700" b="1" dirty="0" smtClean="0">
                <a:solidFill>
                  <a:srgbClr val="FF0000"/>
                </a:solidFill>
                <a:latin typeface="Viner Hand ITC" pitchFamily="66" charset="0"/>
              </a:rPr>
              <a:t> bene». L’usanza è attestata almeno fino al 1830, poi probabilmente prosegue.</a:t>
            </a:r>
            <a:endParaRPr lang="it-IT" sz="27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84477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313741" y="0"/>
            <a:ext cx="2830259" cy="6632585"/>
          </a:xfrm>
          <a:prstGeom prst="rect">
            <a:avLst/>
          </a:prstGeom>
          <a:noFill/>
        </p:spPr>
        <p:txBody>
          <a:bodyPr wrap="square" rtlCol="0">
            <a:spAutoFit/>
          </a:bodyPr>
          <a:lstStyle/>
          <a:p>
            <a:pPr algn="ctr"/>
            <a:r>
              <a:rPr lang="it-IT" sz="2500" b="1" dirty="0" smtClean="0">
                <a:solidFill>
                  <a:srgbClr val="FF0000"/>
                </a:solidFill>
                <a:latin typeface="Viner Hand ITC" pitchFamily="66" charset="0"/>
              </a:rPr>
              <a:t>Il </a:t>
            </a:r>
            <a:r>
              <a:rPr lang="it-IT" sz="2500" b="1" dirty="0">
                <a:solidFill>
                  <a:srgbClr val="FF0000"/>
                </a:solidFill>
                <a:latin typeface="Viner Hand ITC" pitchFamily="66" charset="0"/>
              </a:rPr>
              <a:t>più famoso "martello" è in realtà una palla ed è stato a lungo conservato in un armadio nella sacrestia della cappella </a:t>
            </a:r>
            <a:r>
              <a:rPr lang="it-IT" sz="2500" b="1" dirty="0" smtClean="0">
                <a:solidFill>
                  <a:srgbClr val="FF0000"/>
                </a:solidFill>
                <a:latin typeface="Viner Hand ITC" pitchFamily="66" charset="0"/>
              </a:rPr>
              <a:t>di </a:t>
            </a:r>
            <a:r>
              <a:rPr lang="it-IT" sz="2500" b="1" dirty="0" err="1" smtClean="0">
                <a:solidFill>
                  <a:srgbClr val="FF0000"/>
                </a:solidFill>
                <a:latin typeface="Viner Hand ITC" pitchFamily="66" charset="0"/>
              </a:rPr>
              <a:t>Locmeltro</a:t>
            </a:r>
            <a:r>
              <a:rPr lang="it-IT" sz="2500" b="1" dirty="0" smtClean="0">
                <a:solidFill>
                  <a:srgbClr val="FF0000"/>
                </a:solidFill>
                <a:latin typeface="Viner Hand ITC" pitchFamily="66" charset="0"/>
              </a:rPr>
              <a:t> </a:t>
            </a:r>
            <a:r>
              <a:rPr lang="it-IT" sz="2500" b="1" dirty="0">
                <a:solidFill>
                  <a:srgbClr val="FF0000"/>
                </a:solidFill>
                <a:latin typeface="Viner Hand ITC" pitchFamily="66" charset="0"/>
              </a:rPr>
              <a:t>in </a:t>
            </a:r>
            <a:r>
              <a:rPr lang="it-IT" sz="2500" b="1" dirty="0" err="1">
                <a:solidFill>
                  <a:srgbClr val="FF0000"/>
                </a:solidFill>
                <a:latin typeface="Viner Hand ITC" pitchFamily="66" charset="0"/>
              </a:rPr>
              <a:t>Guern</a:t>
            </a:r>
            <a:r>
              <a:rPr lang="it-IT" sz="2500" b="1" dirty="0">
                <a:solidFill>
                  <a:srgbClr val="FF0000"/>
                </a:solidFill>
                <a:latin typeface="Viner Hand ITC" pitchFamily="66" charset="0"/>
              </a:rPr>
              <a:t> </a:t>
            </a:r>
            <a:r>
              <a:rPr lang="it-IT" sz="2500" b="1" dirty="0" smtClean="0">
                <a:solidFill>
                  <a:srgbClr val="FF0000"/>
                </a:solidFill>
                <a:latin typeface="Viner Hand ITC" pitchFamily="66" charset="0"/>
              </a:rPr>
              <a:t>(ancora oggi sta nel </a:t>
            </a:r>
            <a:r>
              <a:rPr lang="it-IT" sz="2500" b="1" dirty="0">
                <a:solidFill>
                  <a:srgbClr val="FF0000"/>
                </a:solidFill>
                <a:latin typeface="Viner Hand ITC" pitchFamily="66" charset="0"/>
              </a:rPr>
              <a:t>presbiterio) ed è fatta di granito, </a:t>
            </a:r>
            <a:r>
              <a:rPr lang="it-IT" sz="2500" b="1" dirty="0" smtClean="0">
                <a:solidFill>
                  <a:srgbClr val="FF0000"/>
                </a:solidFill>
                <a:latin typeface="Viner Hand ITC" pitchFamily="66" charset="0"/>
              </a:rPr>
              <a:t>misura </a:t>
            </a:r>
            <a:r>
              <a:rPr lang="it-IT" sz="2500" b="1" dirty="0">
                <a:solidFill>
                  <a:srgbClr val="FF0000"/>
                </a:solidFill>
                <a:latin typeface="Viner Hand ITC" pitchFamily="66" charset="0"/>
              </a:rPr>
              <a:t>42 centimetri di circonferenza e pesa </a:t>
            </a:r>
            <a:r>
              <a:rPr lang="it-IT" sz="2500" b="1" dirty="0" smtClean="0">
                <a:solidFill>
                  <a:srgbClr val="FF0000"/>
                </a:solidFill>
                <a:latin typeface="Viner Hand ITC" pitchFamily="66" charset="0"/>
              </a:rPr>
              <a:t> 3 kg. </a:t>
            </a:r>
            <a:endParaRPr lang="it-IT" sz="25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2" y="0"/>
            <a:ext cx="628458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658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3811012"/>
            <a:ext cx="9144000" cy="830997"/>
          </a:xfrm>
          <a:prstGeom prst="rect">
            <a:avLst/>
          </a:prstGeom>
          <a:noFill/>
        </p:spPr>
        <p:txBody>
          <a:bodyPr wrap="square" rtlCol="0">
            <a:spAutoFit/>
          </a:bodyPr>
          <a:lstStyle/>
          <a:p>
            <a:pPr algn="ctr"/>
            <a:r>
              <a:rPr lang="it-IT" sz="4800" b="1" dirty="0" smtClean="0">
                <a:solidFill>
                  <a:srgbClr val="FF0000"/>
                </a:solidFill>
                <a:latin typeface="Viner Hand ITC" pitchFamily="66" charset="0"/>
              </a:rPr>
              <a:t>nelle civiltà tradizionali</a:t>
            </a:r>
            <a:endParaRPr lang="it-IT" sz="4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4476"/>
            <a:ext cx="9144001" cy="497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0" y="4926197"/>
            <a:ext cx="9144000" cy="2215991"/>
          </a:xfrm>
          <a:prstGeom prst="rect">
            <a:avLst/>
          </a:prstGeom>
          <a:noFill/>
        </p:spPr>
        <p:txBody>
          <a:bodyPr wrap="square" rtlCol="0">
            <a:spAutoFit/>
          </a:bodyPr>
          <a:lstStyle/>
          <a:p>
            <a:r>
              <a:rPr lang="fr-FR" dirty="0"/>
              <a:t> </a:t>
            </a:r>
            <a:r>
              <a:rPr lang="fr-FR" sz="2000" b="1" dirty="0" smtClean="0">
                <a:solidFill>
                  <a:srgbClr val="FF0000"/>
                </a:solidFill>
                <a:latin typeface="Viner Hand ITC" pitchFamily="66" charset="0"/>
              </a:rPr>
              <a:t>Ne</a:t>
            </a:r>
            <a:r>
              <a:rPr lang="it-IT" sz="2000" b="1" dirty="0" smtClean="0">
                <a:solidFill>
                  <a:srgbClr val="FF0000"/>
                </a:solidFill>
                <a:latin typeface="Viner Hand ITC" pitchFamily="66" charset="0"/>
              </a:rPr>
              <a:t>l 1892 a </a:t>
            </a:r>
            <a:r>
              <a:rPr lang="it-IT" sz="2000" b="1" dirty="0" err="1">
                <a:solidFill>
                  <a:srgbClr val="FF0000"/>
                </a:solidFill>
                <a:latin typeface="Viner Hand ITC" pitchFamily="66" charset="0"/>
              </a:rPr>
              <a:t>Locmariaquer</a:t>
            </a:r>
            <a:r>
              <a:rPr lang="it-IT" sz="2000" b="1" dirty="0">
                <a:solidFill>
                  <a:srgbClr val="FF0000"/>
                </a:solidFill>
                <a:latin typeface="Viner Hand ITC" pitchFamily="66" charset="0"/>
              </a:rPr>
              <a:t> </a:t>
            </a:r>
            <a:r>
              <a:rPr lang="it-IT" sz="2000" b="1" dirty="0" smtClean="0">
                <a:solidFill>
                  <a:srgbClr val="FF0000"/>
                </a:solidFill>
                <a:latin typeface="Viner Hand ITC" pitchFamily="66" charset="0"/>
              </a:rPr>
              <a:t>l’archeologo dilettante </a:t>
            </a:r>
            <a:r>
              <a:rPr lang="it-IT" sz="2000" b="1" dirty="0" err="1" smtClean="0">
                <a:solidFill>
                  <a:srgbClr val="FF0000"/>
                </a:solidFill>
                <a:latin typeface="Viner Hand ITC" pitchFamily="66" charset="0"/>
              </a:rPr>
              <a:t>M.Mahé</a:t>
            </a:r>
            <a:r>
              <a:rPr lang="it-IT" sz="2000" b="1" dirty="0" smtClean="0">
                <a:solidFill>
                  <a:srgbClr val="FF0000"/>
                </a:solidFill>
                <a:latin typeface="Viner Hand ITC" pitchFamily="66" charset="0"/>
              </a:rPr>
              <a:t> </a:t>
            </a:r>
            <a:r>
              <a:rPr lang="it-IT" sz="2000" b="1" dirty="0">
                <a:solidFill>
                  <a:srgbClr val="FF0000"/>
                </a:solidFill>
                <a:latin typeface="Viner Hand ITC" pitchFamily="66" charset="0"/>
              </a:rPr>
              <a:t>indica l'esistenza di un martello benedetto. </a:t>
            </a:r>
            <a:r>
              <a:rPr lang="it-IT" sz="2000" b="1" dirty="0" smtClean="0">
                <a:solidFill>
                  <a:srgbClr val="FF0000"/>
                </a:solidFill>
                <a:latin typeface="Viner Hand ITC" pitchFamily="66" charset="0"/>
              </a:rPr>
              <a:t>Dopo qualche decennio, è </a:t>
            </a:r>
            <a:r>
              <a:rPr lang="it-IT" sz="2000" b="1" dirty="0">
                <a:solidFill>
                  <a:srgbClr val="FF0000"/>
                </a:solidFill>
                <a:latin typeface="Viner Hand ITC" pitchFamily="66" charset="0"/>
              </a:rPr>
              <a:t>stato trovato nascosto </a:t>
            </a:r>
            <a:r>
              <a:rPr lang="it-IT" sz="2000" b="1" dirty="0" smtClean="0">
                <a:solidFill>
                  <a:srgbClr val="FF0000"/>
                </a:solidFill>
                <a:latin typeface="Viner Hand ITC" pitchFamily="66" charset="0"/>
              </a:rPr>
              <a:t>sotto </a:t>
            </a:r>
            <a:r>
              <a:rPr lang="it-IT" sz="2000" b="1" dirty="0">
                <a:solidFill>
                  <a:srgbClr val="FF0000"/>
                </a:solidFill>
                <a:latin typeface="Viner Hand ITC" pitchFamily="66" charset="0"/>
              </a:rPr>
              <a:t>il tavolo della cucina di </a:t>
            </a:r>
            <a:r>
              <a:rPr lang="it-IT" sz="2000" b="1" dirty="0" smtClean="0">
                <a:solidFill>
                  <a:srgbClr val="FF0000"/>
                </a:solidFill>
                <a:latin typeface="Viner Hand ITC" pitchFamily="66" charset="0"/>
              </a:rPr>
              <a:t>una fattoria. </a:t>
            </a:r>
            <a:r>
              <a:rPr lang="it-IT" sz="2000" b="1" dirty="0">
                <a:solidFill>
                  <a:srgbClr val="FF0000"/>
                </a:solidFill>
                <a:latin typeface="Viner Hand ITC" pitchFamily="66" charset="0"/>
              </a:rPr>
              <a:t>I proprietari </a:t>
            </a:r>
            <a:r>
              <a:rPr lang="it-IT" sz="2000" b="1" dirty="0" smtClean="0">
                <a:solidFill>
                  <a:srgbClr val="FF0000"/>
                </a:solidFill>
                <a:latin typeface="Viner Hand ITC" pitchFamily="66" charset="0"/>
              </a:rPr>
              <a:t>lo sapevano  </a:t>
            </a:r>
            <a:r>
              <a:rPr lang="it-IT" sz="2000" b="1" dirty="0">
                <a:solidFill>
                  <a:srgbClr val="FF0000"/>
                </a:solidFill>
                <a:latin typeface="Viner Hand ITC" pitchFamily="66" charset="0"/>
              </a:rPr>
              <a:t>e </a:t>
            </a:r>
            <a:r>
              <a:rPr lang="it-IT" sz="2000" b="1" dirty="0" smtClean="0">
                <a:solidFill>
                  <a:srgbClr val="FF0000"/>
                </a:solidFill>
                <a:latin typeface="Viner Hand ITC" pitchFamily="66" charset="0"/>
              </a:rPr>
              <a:t>hanno detto </a:t>
            </a:r>
            <a:r>
              <a:rPr lang="it-IT" sz="2000" b="1" dirty="0">
                <a:solidFill>
                  <a:srgbClr val="FF0000"/>
                </a:solidFill>
                <a:latin typeface="Viner Hand ITC" pitchFamily="66" charset="0"/>
              </a:rPr>
              <a:t>che </a:t>
            </a:r>
            <a:r>
              <a:rPr lang="it-IT" sz="2000" b="1" dirty="0" smtClean="0">
                <a:solidFill>
                  <a:srgbClr val="FF0000"/>
                </a:solidFill>
                <a:latin typeface="Viner Hand ITC" pitchFamily="66" charset="0"/>
              </a:rPr>
              <a:t>la «pietra benedetta»  "era utilizzata </a:t>
            </a:r>
            <a:r>
              <a:rPr lang="it-IT" sz="2000" b="1" dirty="0">
                <a:solidFill>
                  <a:srgbClr val="FF0000"/>
                </a:solidFill>
                <a:latin typeface="Viner Hand ITC" pitchFamily="66" charset="0"/>
              </a:rPr>
              <a:t>per stordire e uccidere gli indifesi anziani diventano troppo ingombranti." L'oggetto, </a:t>
            </a:r>
            <a:r>
              <a:rPr lang="it-IT" sz="2000" b="1" dirty="0" smtClean="0">
                <a:solidFill>
                  <a:srgbClr val="FF0000"/>
                </a:solidFill>
                <a:latin typeface="Viner Hand ITC" pitchFamily="66" charset="0"/>
              </a:rPr>
              <a:t>un’ascia levigata in dolerite,  </a:t>
            </a:r>
            <a:r>
              <a:rPr lang="it-IT" sz="2000" b="1" dirty="0">
                <a:solidFill>
                  <a:srgbClr val="FF0000"/>
                </a:solidFill>
                <a:latin typeface="Viner Hand ITC" pitchFamily="66" charset="0"/>
              </a:rPr>
              <a:t>pesa 4,1 kg, </a:t>
            </a:r>
            <a:r>
              <a:rPr lang="it-IT" sz="2000" b="1" dirty="0" smtClean="0">
                <a:solidFill>
                  <a:srgbClr val="FF0000"/>
                </a:solidFill>
                <a:latin typeface="Viner Hand ITC" pitchFamily="66" charset="0"/>
              </a:rPr>
              <a:t>e misura di circonferenza 44 cm. </a:t>
            </a:r>
            <a:endParaRPr lang="it-IT" sz="2000" b="1" dirty="0">
              <a:solidFill>
                <a:srgbClr val="FF0000"/>
              </a:solidFill>
              <a:latin typeface="Viner Hand ITC" pitchFamily="66" charset="0"/>
            </a:endParaRPr>
          </a:p>
          <a:p>
            <a:endParaRPr lang="it-IT" b="1" dirty="0">
              <a:solidFill>
                <a:srgbClr val="FF0000"/>
              </a:solidFill>
              <a:latin typeface="Viner Hand ITC" pitchFamily="66" charset="0"/>
            </a:endParaRPr>
          </a:p>
        </p:txBody>
      </p:sp>
    </p:spTree>
    <p:extLst>
      <p:ext uri="{BB962C8B-B14F-4D97-AF65-F5344CB8AC3E}">
        <p14:creationId xmlns:p14="http://schemas.microsoft.com/office/powerpoint/2010/main" val="3013197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716016" y="0"/>
            <a:ext cx="4427984" cy="7017306"/>
          </a:xfrm>
          <a:prstGeom prst="rect">
            <a:avLst/>
          </a:prstGeom>
          <a:noFill/>
        </p:spPr>
        <p:txBody>
          <a:bodyPr wrap="square" rtlCol="0">
            <a:spAutoFit/>
          </a:bodyPr>
          <a:lstStyle/>
          <a:p>
            <a:pPr algn="ctr"/>
            <a:r>
              <a:rPr lang="it-IT" sz="2500" b="1" dirty="0" smtClean="0">
                <a:solidFill>
                  <a:srgbClr val="FF0000"/>
                </a:solidFill>
                <a:latin typeface="Viner Hand ITC" pitchFamily="66" charset="0"/>
              </a:rPr>
              <a:t>Nel 1906 si registra il caso di un’ </a:t>
            </a:r>
            <a:r>
              <a:rPr lang="it-IT" sz="2500" b="1" dirty="0">
                <a:solidFill>
                  <a:srgbClr val="FF0000"/>
                </a:solidFill>
                <a:latin typeface="Viner Hand ITC" pitchFamily="66" charset="0"/>
              </a:rPr>
              <a:t>ascia preistorica </a:t>
            </a:r>
            <a:r>
              <a:rPr lang="it-IT" sz="2500" b="1" dirty="0" smtClean="0">
                <a:solidFill>
                  <a:srgbClr val="FF0000"/>
                </a:solidFill>
                <a:latin typeface="Viner Hand ITC" pitchFamily="66" charset="0"/>
              </a:rPr>
              <a:t>a lungo conservata </a:t>
            </a:r>
            <a:r>
              <a:rPr lang="it-IT" sz="2500" b="1" dirty="0">
                <a:solidFill>
                  <a:srgbClr val="FF0000"/>
                </a:solidFill>
                <a:latin typeface="Viner Hand ITC" pitchFamily="66" charset="0"/>
              </a:rPr>
              <a:t>da una famiglia di </a:t>
            </a:r>
            <a:r>
              <a:rPr lang="it-IT" sz="2500" b="1" dirty="0" err="1">
                <a:solidFill>
                  <a:srgbClr val="FF0000"/>
                </a:solidFill>
                <a:latin typeface="Viner Hand ITC" pitchFamily="66" charset="0"/>
              </a:rPr>
              <a:t>Corseul</a:t>
            </a:r>
            <a:r>
              <a:rPr lang="it-IT" sz="2500" b="1" dirty="0">
                <a:solidFill>
                  <a:srgbClr val="FF0000"/>
                </a:solidFill>
                <a:latin typeface="Viner Hand ITC" pitchFamily="66" charset="0"/>
              </a:rPr>
              <a:t> </a:t>
            </a:r>
            <a:r>
              <a:rPr lang="it-IT" sz="2500" b="1" dirty="0" smtClean="0">
                <a:solidFill>
                  <a:srgbClr val="FF0000"/>
                </a:solidFill>
                <a:latin typeface="Viner Hand ITC" pitchFamily="66" charset="0"/>
              </a:rPr>
              <a:t>che veniva data in prestito  </a:t>
            </a:r>
            <a:r>
              <a:rPr lang="it-IT" sz="2500" b="1" dirty="0">
                <a:solidFill>
                  <a:srgbClr val="FF0000"/>
                </a:solidFill>
                <a:latin typeface="Viner Hand ITC" pitchFamily="66" charset="0"/>
              </a:rPr>
              <a:t>"per </a:t>
            </a:r>
            <a:r>
              <a:rPr lang="it-IT" sz="2500" b="1" dirty="0" smtClean="0">
                <a:solidFill>
                  <a:srgbClr val="FF0000"/>
                </a:solidFill>
                <a:latin typeface="Viner Hand ITC" pitchFamily="66" charset="0"/>
              </a:rPr>
              <a:t>ché l’</a:t>
            </a:r>
            <a:r>
              <a:rPr lang="it-IT" sz="2500" b="1" dirty="0" err="1" smtClean="0">
                <a:solidFill>
                  <a:srgbClr val="FF0000"/>
                </a:solidFill>
                <a:latin typeface="Viner Hand ITC" pitchFamily="66" charset="0"/>
              </a:rPr>
              <a:t>agonizante</a:t>
            </a:r>
            <a:r>
              <a:rPr lang="it-IT" sz="2500" b="1" dirty="0" smtClean="0">
                <a:solidFill>
                  <a:srgbClr val="FF0000"/>
                </a:solidFill>
                <a:latin typeface="Viner Hand ITC" pitchFamily="66" charset="0"/>
              </a:rPr>
              <a:t> potesse abbracciarla  nel </a:t>
            </a:r>
            <a:r>
              <a:rPr lang="it-IT" sz="2500" b="1" dirty="0">
                <a:solidFill>
                  <a:srgbClr val="FF0000"/>
                </a:solidFill>
                <a:latin typeface="Viner Hand ITC" pitchFamily="66" charset="0"/>
              </a:rPr>
              <a:t>momento della morte." L'ultimo proprietario </a:t>
            </a:r>
            <a:r>
              <a:rPr lang="it-IT" sz="2500" b="1" dirty="0" smtClean="0">
                <a:solidFill>
                  <a:srgbClr val="FF0000"/>
                </a:solidFill>
                <a:latin typeface="Viner Hand ITC" pitchFamily="66" charset="0"/>
              </a:rPr>
              <a:t>ha voluto essere sepolto </a:t>
            </a:r>
            <a:r>
              <a:rPr lang="it-IT" sz="2500" b="1" dirty="0">
                <a:solidFill>
                  <a:srgbClr val="FF0000"/>
                </a:solidFill>
                <a:latin typeface="Viner Hand ITC" pitchFamily="66" charset="0"/>
              </a:rPr>
              <a:t>con lei. Questo suggerisce che i rituali associati </a:t>
            </a:r>
            <a:r>
              <a:rPr lang="it-IT" sz="2500" b="1" dirty="0" smtClean="0">
                <a:solidFill>
                  <a:srgbClr val="FF0000"/>
                </a:solidFill>
                <a:latin typeface="Viner Hand ITC" pitchFamily="66" charset="0"/>
              </a:rPr>
              <a:t>al </a:t>
            </a:r>
            <a:r>
              <a:rPr lang="it-IT" sz="2500" b="1" dirty="0">
                <a:solidFill>
                  <a:srgbClr val="FF0000"/>
                </a:solidFill>
                <a:latin typeface="Viner Hand ITC" pitchFamily="66" charset="0"/>
              </a:rPr>
              <a:t>"martello benedetto" non si sono limitati a una zona ristretta </a:t>
            </a:r>
            <a:r>
              <a:rPr lang="it-IT" sz="2500" b="1" dirty="0" smtClean="0">
                <a:solidFill>
                  <a:srgbClr val="FF0000"/>
                </a:solidFill>
                <a:latin typeface="Viner Hand ITC" pitchFamily="66" charset="0"/>
              </a:rPr>
              <a:t>alla Bretagna. Esistono molti  </a:t>
            </a:r>
          </a:p>
          <a:p>
            <a:pPr algn="ctr"/>
            <a:r>
              <a:rPr lang="it-IT" sz="2500" b="1" dirty="0" smtClean="0">
                <a:solidFill>
                  <a:srgbClr val="FF0000"/>
                </a:solidFill>
                <a:latin typeface="Viner Hand ITC" pitchFamily="66" charset="0"/>
              </a:rPr>
              <a:t>racconti simili anche </a:t>
            </a:r>
          </a:p>
          <a:p>
            <a:pPr algn="ctr"/>
            <a:r>
              <a:rPr lang="it-IT" sz="2500" b="1" dirty="0" smtClean="0">
                <a:solidFill>
                  <a:srgbClr val="FF0000"/>
                </a:solidFill>
                <a:latin typeface="Viner Hand ITC" pitchFamily="66" charset="0"/>
              </a:rPr>
              <a:t>nelle  isole </a:t>
            </a:r>
            <a:r>
              <a:rPr lang="it-IT" sz="2500" b="1" dirty="0">
                <a:solidFill>
                  <a:srgbClr val="FF0000"/>
                </a:solidFill>
                <a:latin typeface="Viner Hand ITC" pitchFamily="66" charset="0"/>
              </a:rPr>
              <a:t>britanniche.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7897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447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3877985"/>
          </a:xfrm>
          <a:prstGeom prst="rect">
            <a:avLst/>
          </a:prstGeom>
          <a:noFill/>
        </p:spPr>
        <p:txBody>
          <a:bodyPr wrap="square" rtlCol="0">
            <a:spAutoFit/>
          </a:bodyPr>
          <a:lstStyle/>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pPr algn="ctr"/>
            <a:r>
              <a:rPr lang="it-IT" sz="6600" b="1" dirty="0" smtClean="0">
                <a:solidFill>
                  <a:srgbClr val="FF0000"/>
                </a:solidFill>
                <a:latin typeface="Viner Hand ITC" pitchFamily="66" charset="0"/>
              </a:rPr>
              <a:t>SERBI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30735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 y="0"/>
            <a:ext cx="9144001" cy="6740307"/>
          </a:xfrm>
          <a:prstGeom prst="rect">
            <a:avLst/>
          </a:prstGeom>
          <a:noFill/>
        </p:spPr>
        <p:txBody>
          <a:bodyPr wrap="square" rtlCol="0">
            <a:spAutoFit/>
          </a:bodyPr>
          <a:lstStyle/>
          <a:p>
            <a:pPr algn="ctr"/>
            <a:r>
              <a:rPr lang="it-IT" sz="4800" b="1" dirty="0" smtClean="0">
                <a:solidFill>
                  <a:srgbClr val="FF0000"/>
                </a:solidFill>
                <a:latin typeface="Viner Hand ITC" pitchFamily="66" charset="0"/>
              </a:rPr>
              <a:t>La pratica del </a:t>
            </a:r>
            <a:r>
              <a:rPr lang="it-IT" sz="4800" b="1" dirty="0" err="1" smtClean="0">
                <a:solidFill>
                  <a:srgbClr val="FF0000"/>
                </a:solidFill>
                <a:latin typeface="Viner Hand ITC" pitchFamily="66" charset="0"/>
              </a:rPr>
              <a:t>senicidio</a:t>
            </a:r>
            <a:r>
              <a:rPr lang="it-IT" sz="4800" b="1" dirty="0" smtClean="0">
                <a:solidFill>
                  <a:srgbClr val="FF0000"/>
                </a:solidFill>
                <a:latin typeface="Viner Hand ITC" pitchFamily="66" charset="0"/>
              </a:rPr>
              <a:t> in Serbia orientale è attestata fino almeno al 1918 e prende il nome di </a:t>
            </a:r>
            <a:r>
              <a:rPr lang="it-IT" sz="4800" b="1" dirty="0" err="1" smtClean="0">
                <a:solidFill>
                  <a:srgbClr val="FF0000"/>
                </a:solidFill>
                <a:latin typeface="Viner Hand ITC" pitchFamily="66" charset="0"/>
              </a:rPr>
              <a:t>Lapot</a:t>
            </a:r>
            <a:r>
              <a:rPr lang="it-IT" sz="4800" b="1" dirty="0" smtClean="0">
                <a:solidFill>
                  <a:srgbClr val="FF0000"/>
                </a:solidFill>
                <a:latin typeface="Viner Hand ITC" pitchFamily="66" charset="0"/>
              </a:rPr>
              <a:t>. Viene imputata all’invasione romana, ed era praticata con un’ascia o un bastone, alla presenza dell’intero villaggio. Si dice che alle origini colpiva a 50 anni…  </a:t>
            </a:r>
            <a:endParaRPr lang="it-IT" sz="4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00743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 y="5905972"/>
            <a:ext cx="9144001" cy="1077218"/>
          </a:xfrm>
          <a:prstGeom prst="rect">
            <a:avLst/>
          </a:prstGeom>
          <a:noFill/>
        </p:spPr>
        <p:txBody>
          <a:bodyPr wrap="square" rtlCol="0">
            <a:spAutoFit/>
          </a:bodyPr>
          <a:lstStyle/>
          <a:p>
            <a:pPr algn="ctr"/>
            <a:r>
              <a:rPr lang="it-IT" sz="3100" b="1" dirty="0" smtClean="0">
                <a:solidFill>
                  <a:srgbClr val="FF0000"/>
                </a:solidFill>
                <a:latin typeface="Viner Hand ITC" pitchFamily="66" charset="0"/>
              </a:rPr>
              <a:t>Ricostruzione del </a:t>
            </a:r>
            <a:r>
              <a:rPr lang="it-IT" sz="3100" b="1" dirty="0" err="1" smtClean="0">
                <a:solidFill>
                  <a:srgbClr val="FF0000"/>
                </a:solidFill>
                <a:latin typeface="Viner Hand ITC" pitchFamily="66" charset="0"/>
              </a:rPr>
              <a:t>Lapot</a:t>
            </a:r>
            <a:r>
              <a:rPr lang="it-IT" sz="3100" b="1" dirty="0" smtClean="0">
                <a:solidFill>
                  <a:srgbClr val="FF0000"/>
                </a:solidFill>
                <a:latin typeface="Viner Hand ITC" pitchFamily="66" charset="0"/>
              </a:rPr>
              <a:t> nel documentario </a:t>
            </a:r>
          </a:p>
          <a:p>
            <a:pPr algn="ctr"/>
            <a:r>
              <a:rPr lang="it-IT" sz="3100" b="1" dirty="0" smtClean="0">
                <a:solidFill>
                  <a:srgbClr val="FF0000"/>
                </a:solidFill>
                <a:latin typeface="Viner Hand ITC" pitchFamily="66" charset="0"/>
              </a:rPr>
              <a:t>di </a:t>
            </a:r>
            <a:r>
              <a:rPr lang="it-IT" sz="3100" b="1" dirty="0" err="1" smtClean="0">
                <a:solidFill>
                  <a:srgbClr val="FF0000"/>
                </a:solidFill>
                <a:latin typeface="Viner Hand ITC" pitchFamily="66" charset="0"/>
              </a:rPr>
              <a:t>Goran</a:t>
            </a:r>
            <a:r>
              <a:rPr lang="it-IT" sz="3100" b="1" dirty="0" smtClean="0">
                <a:solidFill>
                  <a:srgbClr val="FF0000"/>
                </a:solidFill>
                <a:latin typeface="Viner Hand ITC" pitchFamily="66" charset="0"/>
              </a:rPr>
              <a:t> </a:t>
            </a:r>
            <a:r>
              <a:rPr lang="it-IT" sz="3100" b="1" dirty="0" err="1" smtClean="0">
                <a:solidFill>
                  <a:srgbClr val="FF0000"/>
                </a:solidFill>
                <a:latin typeface="Viner Hand ITC" pitchFamily="66" charset="0"/>
              </a:rPr>
              <a:t>Paskalievic</a:t>
            </a:r>
            <a:r>
              <a:rPr lang="it-IT" sz="3100" b="1" dirty="0" smtClean="0">
                <a:solidFill>
                  <a:srgbClr val="FF0000"/>
                </a:solidFill>
                <a:latin typeface="Viner Hand ITC" pitchFamily="66" charset="0"/>
              </a:rPr>
              <a:t> </a:t>
            </a:r>
            <a:endParaRPr lang="it-IT" sz="31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3865"/>
            <a:ext cx="9101749" cy="591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987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3877985"/>
          </a:xfrm>
          <a:prstGeom prst="rect">
            <a:avLst/>
          </a:prstGeom>
          <a:noFill/>
        </p:spPr>
        <p:txBody>
          <a:bodyPr wrap="square" rtlCol="0">
            <a:spAutoFit/>
          </a:bodyPr>
          <a:lstStyle/>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pPr algn="ctr"/>
            <a:r>
              <a:rPr lang="it-IT" sz="6600" b="1" dirty="0" smtClean="0">
                <a:solidFill>
                  <a:srgbClr val="FF0000"/>
                </a:solidFill>
                <a:latin typeface="Viner Hand ITC" pitchFamily="66" charset="0"/>
              </a:rPr>
              <a:t>GIAPPONESI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573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6027003"/>
            <a:ext cx="9144000" cy="830997"/>
          </a:xfrm>
          <a:prstGeom prst="rect">
            <a:avLst/>
          </a:prstGeom>
          <a:noFill/>
        </p:spPr>
        <p:txBody>
          <a:bodyPr wrap="square" rtlCol="0">
            <a:spAutoFit/>
          </a:bodyPr>
          <a:lstStyle/>
          <a:p>
            <a:pPr algn="ctr"/>
            <a:r>
              <a:rPr lang="it-IT" sz="4800" b="1" dirty="0" smtClean="0">
                <a:solidFill>
                  <a:srgbClr val="FF0000"/>
                </a:solidFill>
                <a:latin typeface="Viner Hand ITC" pitchFamily="66" charset="0"/>
              </a:rPr>
              <a:t>nelle civiltà tradizionali</a:t>
            </a:r>
            <a:endParaRPr lang="it-IT" sz="4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988841" y="692696"/>
            <a:ext cx="6404317" cy="646331"/>
          </a:xfrm>
          <a:prstGeom prst="rect">
            <a:avLst/>
          </a:prstGeom>
          <a:noFill/>
        </p:spPr>
        <p:txBody>
          <a:bodyPr wrap="none" rtlCol="0">
            <a:spAutoFit/>
          </a:bodyPr>
          <a:lstStyle/>
          <a:p>
            <a:r>
              <a:rPr lang="it-IT" b="1" dirty="0" smtClean="0">
                <a:solidFill>
                  <a:srgbClr val="FF0000"/>
                </a:solidFill>
                <a:latin typeface="Viner Hand ITC" pitchFamily="66" charset="0"/>
              </a:rPr>
              <a:t>Complesso </a:t>
            </a:r>
            <a:r>
              <a:rPr lang="it-IT" b="1" dirty="0" err="1" smtClean="0">
                <a:solidFill>
                  <a:srgbClr val="FF0000"/>
                </a:solidFill>
                <a:latin typeface="Viner Hand ITC" pitchFamily="66" charset="0"/>
              </a:rPr>
              <a:t>prenuragico</a:t>
            </a:r>
            <a:r>
              <a:rPr lang="it-IT" b="1" dirty="0" smtClean="0">
                <a:solidFill>
                  <a:srgbClr val="FF0000"/>
                </a:solidFill>
                <a:latin typeface="Viner Hand ITC" pitchFamily="66" charset="0"/>
              </a:rPr>
              <a:t> di Monte </a:t>
            </a:r>
            <a:r>
              <a:rPr lang="it-IT" b="1" dirty="0" err="1" smtClean="0">
                <a:solidFill>
                  <a:srgbClr val="FF0000"/>
                </a:solidFill>
                <a:latin typeface="Viner Hand ITC" pitchFamily="66" charset="0"/>
              </a:rPr>
              <a:t>Baranta</a:t>
            </a:r>
            <a:r>
              <a:rPr lang="it-IT" b="1" dirty="0" smtClean="0">
                <a:solidFill>
                  <a:srgbClr val="FF0000"/>
                </a:solidFill>
                <a:latin typeface="Viner Hand ITC" pitchFamily="66" charset="0"/>
              </a:rPr>
              <a:t>, Olmedo (</a:t>
            </a:r>
            <a:r>
              <a:rPr lang="it-IT" b="1" dirty="0" err="1" smtClean="0">
                <a:solidFill>
                  <a:srgbClr val="FF0000"/>
                </a:solidFill>
                <a:latin typeface="Viner Hand ITC" pitchFamily="66" charset="0"/>
              </a:rPr>
              <a:t>Ss</a:t>
            </a:r>
            <a:r>
              <a:rPr lang="it-IT" b="1" dirty="0" smtClean="0">
                <a:solidFill>
                  <a:srgbClr val="FF0000"/>
                </a:solidFill>
                <a:latin typeface="Viner Hand ITC" pitchFamily="66" charset="0"/>
              </a:rPr>
              <a:t>).</a:t>
            </a:r>
          </a:p>
          <a:p>
            <a:r>
              <a:rPr lang="it-IT" b="1" dirty="0" smtClean="0">
                <a:solidFill>
                  <a:srgbClr val="FF0000"/>
                </a:solidFill>
                <a:latin typeface="Viner Hand ITC" pitchFamily="66" charset="0"/>
              </a:rPr>
              <a:t>Da questa muraglia si dice si buttassero i vecchi. 2.400 a.C.</a:t>
            </a:r>
            <a:endParaRPr lang="it-IT" b="1" dirty="0">
              <a:solidFill>
                <a:srgbClr val="FF0000"/>
              </a:solidFill>
              <a:latin typeface="Viner Hand ITC" pitchFamily="66"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395536" y="552683"/>
            <a:ext cx="4283968" cy="923330"/>
          </a:xfrm>
          <a:prstGeom prst="rect">
            <a:avLst/>
          </a:prstGeom>
          <a:noFill/>
        </p:spPr>
        <p:txBody>
          <a:bodyPr wrap="square" rtlCol="0">
            <a:spAutoFit/>
          </a:bodyPr>
          <a:lstStyle/>
          <a:p>
            <a:r>
              <a:rPr lang="it-IT" b="1" dirty="0" smtClean="0">
                <a:solidFill>
                  <a:srgbClr val="FF0000"/>
                </a:solidFill>
                <a:latin typeface="Viner Hand ITC" pitchFamily="66" charset="0"/>
              </a:rPr>
              <a:t>Questo corridoio conduce al precipizio: qui i vecchi, dopo essere stati storditi, venivano buttati giù</a:t>
            </a:r>
            <a:endParaRPr lang="it-IT" b="1" dirty="0">
              <a:solidFill>
                <a:srgbClr val="FF0000"/>
              </a:solidFill>
              <a:latin typeface="Viner Hand ITC" pitchFamily="66" charset="0"/>
            </a:endParaRPr>
          </a:p>
        </p:txBody>
      </p:sp>
    </p:spTree>
    <p:extLst>
      <p:ext uri="{BB962C8B-B14F-4D97-AF65-F5344CB8AC3E}">
        <p14:creationId xmlns:p14="http://schemas.microsoft.com/office/powerpoint/2010/main" val="178840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 y="0"/>
            <a:ext cx="9144001" cy="7032694"/>
          </a:xfrm>
          <a:prstGeom prst="rect">
            <a:avLst/>
          </a:prstGeom>
          <a:noFill/>
        </p:spPr>
        <p:txBody>
          <a:bodyPr wrap="square" rtlCol="0">
            <a:spAutoFit/>
          </a:bodyPr>
          <a:lstStyle/>
          <a:p>
            <a:pPr algn="ctr"/>
            <a:endParaRPr lang="it-IT" sz="4000" b="1" dirty="0" smtClean="0">
              <a:solidFill>
                <a:srgbClr val="FF0000"/>
              </a:solidFill>
              <a:latin typeface="Viner Hand ITC" pitchFamily="66" charset="0"/>
            </a:endParaRPr>
          </a:p>
          <a:p>
            <a:pPr algn="ctr"/>
            <a:endParaRPr lang="it-IT" sz="4000" b="1" dirty="0" smtClean="0">
              <a:solidFill>
                <a:srgbClr val="FF0000"/>
              </a:solidFill>
              <a:latin typeface="Viner Hand ITC" pitchFamily="66" charset="0"/>
            </a:endParaRPr>
          </a:p>
          <a:p>
            <a:pPr algn="ctr"/>
            <a:endParaRPr lang="it-IT" sz="4000" b="1" dirty="0">
              <a:solidFill>
                <a:srgbClr val="FF0000"/>
              </a:solidFill>
              <a:latin typeface="Viner Hand ITC" pitchFamily="66" charset="0"/>
            </a:endParaRPr>
          </a:p>
          <a:p>
            <a:pPr algn="ctr"/>
            <a:endParaRPr lang="it-IT" sz="4000" b="1" dirty="0" smtClean="0">
              <a:solidFill>
                <a:srgbClr val="FF0000"/>
              </a:solidFill>
              <a:latin typeface="Viner Hand ITC" pitchFamily="66" charset="0"/>
            </a:endParaRPr>
          </a:p>
          <a:p>
            <a:pPr algn="ctr"/>
            <a:endParaRPr lang="it-IT" sz="4000" b="1" dirty="0">
              <a:solidFill>
                <a:srgbClr val="FF0000"/>
              </a:solidFill>
              <a:latin typeface="Viner Hand ITC" pitchFamily="66" charset="0"/>
            </a:endParaRPr>
          </a:p>
          <a:p>
            <a:pPr algn="ctr"/>
            <a:endParaRPr lang="it-IT" sz="4000" b="1" dirty="0" smtClean="0">
              <a:solidFill>
                <a:srgbClr val="FF0000"/>
              </a:solidFill>
              <a:latin typeface="Viner Hand ITC" pitchFamily="66" charset="0"/>
            </a:endParaRPr>
          </a:p>
          <a:p>
            <a:pPr algn="ctr"/>
            <a:endParaRPr lang="it-IT" sz="2900" b="1" dirty="0" smtClean="0">
              <a:solidFill>
                <a:srgbClr val="FF0000"/>
              </a:solidFill>
              <a:latin typeface="Viner Hand ITC" pitchFamily="66" charset="0"/>
            </a:endParaRPr>
          </a:p>
          <a:p>
            <a:pPr algn="ctr"/>
            <a:r>
              <a:rPr lang="it-IT" sz="2600" b="1" dirty="0" smtClean="0">
                <a:solidFill>
                  <a:srgbClr val="FF0000"/>
                </a:solidFill>
                <a:latin typeface="Viner Hand ITC" pitchFamily="66" charset="0"/>
              </a:rPr>
              <a:t>In Giappone, ma anche in Corea e in gran parte dell’estremo Oriente, il </a:t>
            </a:r>
            <a:r>
              <a:rPr lang="it-IT" sz="2600" b="1" dirty="0" err="1" smtClean="0">
                <a:solidFill>
                  <a:srgbClr val="FF0000"/>
                </a:solidFill>
                <a:latin typeface="Viner Hand ITC" pitchFamily="66" charset="0"/>
              </a:rPr>
              <a:t>senicidio</a:t>
            </a:r>
            <a:r>
              <a:rPr lang="it-IT" sz="2600" b="1" dirty="0" smtClean="0">
                <a:solidFill>
                  <a:srgbClr val="FF0000"/>
                </a:solidFill>
                <a:latin typeface="Viner Hand ITC" pitchFamily="66" charset="0"/>
              </a:rPr>
              <a:t> tradizionale  si chiama </a:t>
            </a:r>
            <a:r>
              <a:rPr lang="it-IT" sz="2600" b="1" dirty="0" err="1" smtClean="0">
                <a:solidFill>
                  <a:srgbClr val="FF0000"/>
                </a:solidFill>
                <a:latin typeface="Viner Hand ITC" pitchFamily="66" charset="0"/>
              </a:rPr>
              <a:t>Ubasute</a:t>
            </a:r>
            <a:r>
              <a:rPr lang="it-IT" sz="2600" b="1" dirty="0" smtClean="0">
                <a:solidFill>
                  <a:srgbClr val="FF0000"/>
                </a:solidFill>
                <a:latin typeface="Viner Hand ITC" pitchFamily="66" charset="0"/>
              </a:rPr>
              <a:t> e viene praticata principalmente con le madri anziane, ma talvolta anche coi padri. Madri e padri venivano abbandonati in montagna dai figli, dove morivano di fame o di disidratazione.   Ancora oggi,</a:t>
            </a:r>
          </a:p>
          <a:p>
            <a:pPr algn="ctr"/>
            <a:r>
              <a:rPr lang="it-IT" sz="2600" b="1" dirty="0" smtClean="0">
                <a:solidFill>
                  <a:srgbClr val="FF0000"/>
                </a:solidFill>
                <a:latin typeface="Viner Hand ITC" pitchFamily="66" charset="0"/>
              </a:rPr>
              <a:t> il tasso di suicidi fra gli anziani  è altissimo. </a:t>
            </a:r>
            <a:endParaRPr lang="it-IT" sz="26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9" y="0"/>
            <a:ext cx="9074899" cy="406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306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23528" y="476672"/>
            <a:ext cx="3251211" cy="646331"/>
          </a:xfrm>
          <a:prstGeom prst="rect">
            <a:avLst/>
          </a:prstGeom>
          <a:noFill/>
        </p:spPr>
        <p:txBody>
          <a:bodyPr wrap="none" rtlCol="0">
            <a:spAutoFit/>
          </a:bodyPr>
          <a:lstStyle/>
          <a:p>
            <a:r>
              <a:rPr lang="it-IT" b="1" dirty="0" smtClean="0">
                <a:solidFill>
                  <a:srgbClr val="FF0000"/>
                </a:solidFill>
                <a:latin typeface="Viner Hand ITC" pitchFamily="66" charset="0"/>
              </a:rPr>
              <a:t>Montagna dell’</a:t>
            </a:r>
            <a:r>
              <a:rPr lang="it-IT" b="1" dirty="0" err="1" smtClean="0">
                <a:solidFill>
                  <a:srgbClr val="FF0000"/>
                </a:solidFill>
                <a:latin typeface="Viner Hand ITC" pitchFamily="66" charset="0"/>
              </a:rPr>
              <a:t>Ubasute</a:t>
            </a:r>
            <a:endParaRPr lang="it-IT" b="1" dirty="0" smtClean="0">
              <a:solidFill>
                <a:srgbClr val="FF0000"/>
              </a:solidFill>
              <a:latin typeface="Viner Hand ITC" pitchFamily="66" charset="0"/>
            </a:endParaRPr>
          </a:p>
          <a:p>
            <a:r>
              <a:rPr lang="it-IT" b="1" dirty="0" err="1" smtClean="0">
                <a:solidFill>
                  <a:srgbClr val="FF0000"/>
                </a:solidFill>
                <a:latin typeface="Viner Hand ITC" pitchFamily="66" charset="0"/>
              </a:rPr>
              <a:t>Chikuna</a:t>
            </a:r>
            <a:r>
              <a:rPr lang="it-IT" b="1" dirty="0" smtClean="0">
                <a:solidFill>
                  <a:srgbClr val="FF0000"/>
                </a:solidFill>
                <a:latin typeface="Viner Hand ITC" pitchFamily="66" charset="0"/>
              </a:rPr>
              <a:t>, Nagano, Giappone</a:t>
            </a:r>
            <a:endParaRPr lang="it-IT" b="1" dirty="0">
              <a:solidFill>
                <a:srgbClr val="FF0000"/>
              </a:solidFill>
              <a:latin typeface="Viner Hand ITC" pitchFamily="66" charset="0"/>
            </a:endParaRPr>
          </a:p>
        </p:txBody>
      </p:sp>
    </p:spTree>
    <p:extLst>
      <p:ext uri="{BB962C8B-B14F-4D97-AF65-F5344CB8AC3E}">
        <p14:creationId xmlns:p14="http://schemas.microsoft.com/office/powerpoint/2010/main" val="4103068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858002" y="0"/>
            <a:ext cx="2285998" cy="6986528"/>
          </a:xfrm>
          <a:prstGeom prst="rect">
            <a:avLst/>
          </a:prstGeom>
          <a:noFill/>
        </p:spPr>
        <p:txBody>
          <a:bodyPr wrap="square" rtlCol="0">
            <a:spAutoFit/>
          </a:bodyPr>
          <a:lstStyle/>
          <a:p>
            <a:pPr algn="ctr"/>
            <a:r>
              <a:rPr lang="it-IT" sz="3200" b="1" dirty="0" smtClean="0">
                <a:solidFill>
                  <a:srgbClr val="FF0000"/>
                </a:solidFill>
                <a:latin typeface="Viner Hand ITC" pitchFamily="66" charset="0"/>
              </a:rPr>
              <a:t>Spesso era ordinato dal signore feudale, in periodi di guerra in cui il cibo era scarso. Si dice che le loro anime vaghino per i boschi….</a:t>
            </a:r>
            <a:endParaRPr lang="it-IT" sz="32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653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4893647"/>
          </a:xfrm>
          <a:prstGeom prst="rect">
            <a:avLst/>
          </a:prstGeom>
          <a:noFill/>
        </p:spPr>
        <p:txBody>
          <a:bodyPr wrap="square" rtlCol="0">
            <a:spAutoFit/>
          </a:bodyPr>
          <a:lstStyle/>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pPr algn="ctr"/>
            <a:r>
              <a:rPr lang="it-IT" sz="6600" b="1" dirty="0" smtClean="0">
                <a:solidFill>
                  <a:srgbClr val="FF0000"/>
                </a:solidFill>
                <a:latin typeface="Viner Hand ITC" pitchFamily="66" charset="0"/>
              </a:rPr>
              <a:t>Popoli indigeni </a:t>
            </a:r>
          </a:p>
          <a:p>
            <a:pPr algn="ctr"/>
            <a:r>
              <a:rPr lang="it-IT" sz="6600" b="1" dirty="0" smtClean="0">
                <a:solidFill>
                  <a:srgbClr val="FF0000"/>
                </a:solidFill>
                <a:latin typeface="Viner Hand ITC" pitchFamily="66" charset="0"/>
              </a:rPr>
              <a:t>nord americani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48142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6555641"/>
          </a:xfrm>
          <a:prstGeom prst="rect">
            <a:avLst/>
          </a:prstGeom>
          <a:noFill/>
        </p:spPr>
        <p:txBody>
          <a:bodyPr wrap="square" rtlCol="0">
            <a:spAutoFit/>
          </a:bodyPr>
          <a:lstStyle/>
          <a:p>
            <a:pPr algn="ctr"/>
            <a:r>
              <a:rPr lang="it-IT" sz="3000" b="1" dirty="0" smtClean="0">
                <a:solidFill>
                  <a:srgbClr val="FF0000"/>
                </a:solidFill>
                <a:latin typeface="Viner Hand ITC" pitchFamily="66" charset="0"/>
              </a:rPr>
              <a:t>Fra i popoli indigeni nord americani il </a:t>
            </a:r>
            <a:r>
              <a:rPr lang="it-IT" sz="3000" b="1" dirty="0" err="1" smtClean="0">
                <a:solidFill>
                  <a:srgbClr val="FF0000"/>
                </a:solidFill>
                <a:latin typeface="Viner Hand ITC" pitchFamily="66" charset="0"/>
              </a:rPr>
              <a:t>senicidio</a:t>
            </a:r>
            <a:r>
              <a:rPr lang="it-IT" sz="3000" b="1" dirty="0" smtClean="0">
                <a:solidFill>
                  <a:srgbClr val="FF0000"/>
                </a:solidFill>
                <a:latin typeface="Viner Hand ITC" pitchFamily="66" charset="0"/>
              </a:rPr>
              <a:t> è attestato quasi ovunque, fra i </a:t>
            </a:r>
            <a:r>
              <a:rPr lang="it-IT" sz="3000" b="1" dirty="0" err="1" smtClean="0">
                <a:solidFill>
                  <a:srgbClr val="FF0000"/>
                </a:solidFill>
                <a:latin typeface="Viner Hand ITC" pitchFamily="66" charset="0"/>
              </a:rPr>
              <a:t>Cree</a:t>
            </a:r>
            <a:r>
              <a:rPr lang="it-IT" sz="3000" b="1" dirty="0" smtClean="0">
                <a:solidFill>
                  <a:srgbClr val="FF0000"/>
                </a:solidFill>
                <a:latin typeface="Viner Hand ITC" pitchFamily="66" charset="0"/>
              </a:rPr>
              <a:t> come fra i Comanche, fra i </a:t>
            </a:r>
            <a:r>
              <a:rPr lang="it-IT" sz="3000" b="1" dirty="0" err="1" smtClean="0">
                <a:solidFill>
                  <a:srgbClr val="FF0000"/>
                </a:solidFill>
                <a:latin typeface="Viner Hand ITC" pitchFamily="66" charset="0"/>
              </a:rPr>
              <a:t>Chippewa</a:t>
            </a:r>
            <a:r>
              <a:rPr lang="it-IT" sz="3000" b="1" dirty="0" smtClean="0">
                <a:solidFill>
                  <a:srgbClr val="FF0000"/>
                </a:solidFill>
                <a:latin typeface="Viner Hand ITC" pitchFamily="66" charset="0"/>
              </a:rPr>
              <a:t> o nelle tribù dell’Alaska: si evitavano agli anziani i danni della decadenza fisica. Venivano abbandonati con pochi viveri, si lasciava crollare loro la capanna addosso, venivano strangolati sui bordi di una buca….</a:t>
            </a:r>
          </a:p>
          <a:p>
            <a:pPr algn="ctr"/>
            <a:r>
              <a:rPr lang="it-IT" sz="3000" b="1" dirty="0" smtClean="0">
                <a:solidFill>
                  <a:srgbClr val="FF0000"/>
                </a:solidFill>
                <a:latin typeface="Viner Hand ITC" pitchFamily="66" charset="0"/>
              </a:rPr>
              <a:t>Quando un vecchio sentiva approssimarsi l’ora della fine,. Spesso distribuiva i propri averi fra i parenti, si ritirava in un luogo tranquillo, veniva preparato con la «medicina» e aspettava tranquillo la propria fine.  Talvolta si suicidava, </a:t>
            </a:r>
            <a:r>
              <a:rPr lang="it-IT" sz="3000" b="1" dirty="0" err="1" smtClean="0">
                <a:solidFill>
                  <a:srgbClr val="FF0000"/>
                </a:solidFill>
                <a:latin typeface="Viner Hand ITC" pitchFamily="66" charset="0"/>
              </a:rPr>
              <a:t>ammzzando</a:t>
            </a:r>
            <a:r>
              <a:rPr lang="it-IT" sz="3000" b="1" dirty="0" smtClean="0">
                <a:solidFill>
                  <a:srgbClr val="FF0000"/>
                </a:solidFill>
                <a:latin typeface="Viner Hand ITC" pitchFamily="66" charset="0"/>
              </a:rPr>
              <a:t> prima la moglie se era malata e sola.</a:t>
            </a:r>
            <a:endParaRPr lang="it-IT" sz="20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94442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45"/>
            <a:ext cx="9177806" cy="508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33805" y="5096979"/>
            <a:ext cx="9110196" cy="1815882"/>
          </a:xfrm>
          <a:prstGeom prst="rect">
            <a:avLst/>
          </a:prstGeom>
          <a:noFill/>
        </p:spPr>
        <p:txBody>
          <a:bodyPr wrap="square" rtlCol="0">
            <a:spAutoFit/>
          </a:bodyPr>
          <a:lstStyle/>
          <a:p>
            <a:r>
              <a:rPr lang="it-IT" sz="2800" b="1" dirty="0" smtClean="0">
                <a:solidFill>
                  <a:srgbClr val="FF0000"/>
                </a:solidFill>
                <a:latin typeface="Viner Hand ITC" pitchFamily="66" charset="0"/>
              </a:rPr>
              <a:t>Sono soprattutto i popoli cacciatori nomadi, soggetti a periodi in cui la scarsità di cibo può diventare carestia, a non potersi permettere il sostentamento di individui deboli e lenti, incapaci di provvedere a se stessi. </a:t>
            </a:r>
            <a:endParaRPr lang="it-IT" sz="2800" b="1" dirty="0">
              <a:solidFill>
                <a:srgbClr val="FF0000"/>
              </a:solidFill>
              <a:latin typeface="Viner Hand ITC" pitchFamily="66" charset="0"/>
            </a:endParaRPr>
          </a:p>
        </p:txBody>
      </p:sp>
    </p:spTree>
    <p:extLst>
      <p:ext uri="{BB962C8B-B14F-4D97-AF65-F5344CB8AC3E}">
        <p14:creationId xmlns:p14="http://schemas.microsoft.com/office/powerpoint/2010/main" val="3847678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3877985"/>
          </a:xfrm>
          <a:prstGeom prst="rect">
            <a:avLst/>
          </a:prstGeom>
          <a:noFill/>
        </p:spPr>
        <p:txBody>
          <a:bodyPr wrap="square" rtlCol="0">
            <a:spAutoFit/>
          </a:bodyPr>
          <a:lstStyle/>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endParaRPr lang="it-IT" sz="3000" b="1" dirty="0">
              <a:solidFill>
                <a:srgbClr val="FF0000"/>
              </a:solidFill>
              <a:latin typeface="Viner Hand ITC" pitchFamily="66" charset="0"/>
            </a:endParaRPr>
          </a:p>
          <a:p>
            <a:endParaRPr lang="it-IT" sz="3000" b="1" dirty="0" smtClean="0">
              <a:solidFill>
                <a:srgbClr val="FF0000"/>
              </a:solidFill>
              <a:latin typeface="Viner Hand ITC" pitchFamily="66" charset="0"/>
            </a:endParaRPr>
          </a:p>
          <a:p>
            <a:pPr algn="ctr"/>
            <a:r>
              <a:rPr lang="it-IT" sz="6600" b="1" dirty="0" smtClean="0">
                <a:solidFill>
                  <a:srgbClr val="FF0000"/>
                </a:solidFill>
                <a:latin typeface="Viner Hand ITC" pitchFamily="66" charset="0"/>
              </a:rPr>
              <a:t>INUIT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79048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206" y="3477312"/>
            <a:ext cx="9144000" cy="3293209"/>
          </a:xfrm>
          <a:prstGeom prst="rect">
            <a:avLst/>
          </a:prstGeom>
          <a:noFill/>
        </p:spPr>
        <p:txBody>
          <a:bodyPr wrap="square" rtlCol="0">
            <a:spAutoFit/>
          </a:bodyPr>
          <a:lstStyle/>
          <a:p>
            <a:pPr algn="ctr"/>
            <a:r>
              <a:rPr lang="it-IT" sz="2600" b="1" dirty="0" smtClean="0">
                <a:solidFill>
                  <a:srgbClr val="FF0000"/>
                </a:solidFill>
                <a:latin typeface="Viner Hand ITC" pitchFamily="66" charset="0"/>
              </a:rPr>
              <a:t>Gli Inuit sono considerati, da parte  di tutti gli osservatori, uno dei popoli più gentili dell’umanità, incline al riso e all’allegria, in cui la guerra è sconosciuta, così come la pena di morte, e un omicida sarebbe stato fuggito da tutti come un appestato. Eppure abbandonavano i vecchi, facendoli morire di freddo, e talvolta uccidevano anche le vedove e gli orfani. Non potevano sostenere persone che non fossero in grado di cacciare, pescare e muoversi velocemente. </a:t>
            </a:r>
            <a:endParaRPr lang="it-IT" sz="26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2" y="35453"/>
            <a:ext cx="9128408" cy="344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730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6971139"/>
          </a:xfrm>
          <a:prstGeom prst="rect">
            <a:avLst/>
          </a:prstGeom>
          <a:noFill/>
        </p:spPr>
        <p:txBody>
          <a:bodyPr wrap="square" rtlCol="0">
            <a:spAutoFit/>
          </a:bodyPr>
          <a:lstStyle/>
          <a:p>
            <a:pPr algn="ctr"/>
            <a:r>
              <a:rPr lang="it-IT" sz="3000" b="1" dirty="0">
                <a:solidFill>
                  <a:srgbClr val="FF0000"/>
                </a:solidFill>
                <a:latin typeface="Viner Hand ITC" pitchFamily="66" charset="0"/>
              </a:rPr>
              <a:t>« ...se qualcuno non solo è incurabile ma anche oppresso da continue sofferenze, i sacerdoti e i magistrati, poiché non è più in grado di rendersi utile e la sua esistenza, gravosa per gli altri, è per lui solo fonte di dolore (e quindi non fa che sopravvivere alla propria morte), lo esortano a non prolungare quel male pestilenziale...In questo modo li convincono a porre fine alla propria vita digiunando o facendosi addormentare, così da non accorgersi nemmeno di morire. Ma non obbligano comunque nessuno ad uccidersi contro la propria volontà, né gli rivolgono meno cure... Chi invece si toglie la vita senza aver ricevuto prima il permesso dei magistrati e dei sacerdoti è considerato </a:t>
            </a:r>
            <a:r>
              <a:rPr lang="it-IT" sz="3000" b="1" dirty="0" smtClean="0">
                <a:solidFill>
                  <a:srgbClr val="FF0000"/>
                </a:solidFill>
                <a:latin typeface="Viner Hand ITC" pitchFamily="66" charset="0"/>
              </a:rPr>
              <a:t>indegno »</a:t>
            </a:r>
          </a:p>
          <a:p>
            <a:pPr algn="ctr"/>
            <a:r>
              <a:rPr lang="it-IT" sz="2000" b="1" dirty="0" smtClean="0">
                <a:solidFill>
                  <a:srgbClr val="FF0000"/>
                </a:solidFill>
                <a:latin typeface="Viner Hand ITC" pitchFamily="66" charset="0"/>
              </a:rPr>
              <a:t>Thomas Moore, Utopia </a:t>
            </a:r>
            <a:endParaRPr lang="it-IT" sz="20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7448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4708981"/>
          </a:xfrm>
          <a:prstGeom prst="rect">
            <a:avLst/>
          </a:prstGeom>
          <a:noFill/>
        </p:spPr>
        <p:txBody>
          <a:bodyPr wrap="square" rtlCol="0">
            <a:spAutoFit/>
          </a:bodyPr>
          <a:lstStyle/>
          <a:p>
            <a:pPr algn="ctr"/>
            <a:endParaRPr lang="it-IT" sz="2700" b="1" dirty="0" smtClean="0">
              <a:solidFill>
                <a:srgbClr val="FF0000"/>
              </a:solidFill>
              <a:latin typeface="Viner Hand ITC" pitchFamily="66" charset="0"/>
            </a:endParaRPr>
          </a:p>
          <a:p>
            <a:pPr algn="ctr"/>
            <a:endParaRPr lang="it-IT" sz="2700" b="1" dirty="0">
              <a:solidFill>
                <a:srgbClr val="FF0000"/>
              </a:solidFill>
              <a:latin typeface="Viner Hand ITC" pitchFamily="66" charset="0"/>
            </a:endParaRPr>
          </a:p>
          <a:p>
            <a:pPr algn="ctr"/>
            <a:endParaRPr lang="it-IT" sz="2700" b="1" dirty="0" smtClean="0">
              <a:solidFill>
                <a:srgbClr val="FF0000"/>
              </a:solidFill>
              <a:latin typeface="Viner Hand ITC" pitchFamily="66" charset="0"/>
            </a:endParaRPr>
          </a:p>
          <a:p>
            <a:pPr algn="ctr"/>
            <a:endParaRPr lang="it-IT" sz="2700" b="1" dirty="0">
              <a:solidFill>
                <a:srgbClr val="FF0000"/>
              </a:solidFill>
              <a:latin typeface="Viner Hand ITC" pitchFamily="66" charset="0"/>
            </a:endParaRPr>
          </a:p>
          <a:p>
            <a:pPr algn="ctr"/>
            <a:endParaRPr lang="it-IT" sz="2700" b="1" dirty="0">
              <a:solidFill>
                <a:srgbClr val="FF0000"/>
              </a:solidFill>
              <a:latin typeface="Viner Hand ITC" pitchFamily="66" charset="0"/>
            </a:endParaRPr>
          </a:p>
          <a:p>
            <a:pPr algn="ctr"/>
            <a:endParaRPr lang="it-IT" sz="2700" b="1" dirty="0" smtClean="0">
              <a:solidFill>
                <a:srgbClr val="FF0000"/>
              </a:solidFill>
              <a:latin typeface="Viner Hand ITC" pitchFamily="66" charset="0"/>
            </a:endParaRPr>
          </a:p>
          <a:p>
            <a:pPr algn="ctr"/>
            <a:r>
              <a:rPr lang="it-IT" sz="13800" b="1" dirty="0" smtClean="0">
                <a:solidFill>
                  <a:srgbClr val="FF0000"/>
                </a:solidFill>
                <a:latin typeface="Viner Hand ITC" pitchFamily="66" charset="0"/>
              </a:rPr>
              <a:t>GRAZIE  </a:t>
            </a:r>
            <a:endParaRPr lang="it-IT" sz="138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91345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 y="4403654"/>
            <a:ext cx="9144000" cy="2585323"/>
          </a:xfrm>
          <a:prstGeom prst="rect">
            <a:avLst/>
          </a:prstGeom>
          <a:noFill/>
        </p:spPr>
        <p:txBody>
          <a:bodyPr wrap="square" rtlCol="0">
            <a:spAutoFit/>
          </a:bodyPr>
          <a:lstStyle/>
          <a:p>
            <a:pPr algn="ctr"/>
            <a:r>
              <a:rPr lang="it-IT" sz="2600" b="1" dirty="0">
                <a:solidFill>
                  <a:srgbClr val="FF0000"/>
                </a:solidFill>
                <a:latin typeface="Viner Hand ITC" pitchFamily="66" charset="0"/>
              </a:rPr>
              <a:t>“</a:t>
            </a:r>
            <a:r>
              <a:rPr lang="it-IT" sz="2600" b="1" dirty="0" err="1">
                <a:solidFill>
                  <a:srgbClr val="FF0000"/>
                </a:solidFill>
                <a:latin typeface="Viner Hand ITC" pitchFamily="66" charset="0"/>
              </a:rPr>
              <a:t>Babbai</a:t>
            </a:r>
            <a:r>
              <a:rPr lang="it-IT" sz="2600" b="1" dirty="0">
                <a:solidFill>
                  <a:srgbClr val="FF0000"/>
                </a:solidFill>
                <a:latin typeface="Viner Hand ITC" pitchFamily="66" charset="0"/>
              </a:rPr>
              <a:t>” significa “babbo”, nonno, vecchio ed “</a:t>
            </a:r>
            <a:r>
              <a:rPr lang="it-IT" sz="2600" b="1" dirty="0" err="1">
                <a:solidFill>
                  <a:srgbClr val="FF0000"/>
                </a:solidFill>
                <a:latin typeface="Viner Hand ITC" pitchFamily="66" charset="0"/>
              </a:rPr>
              <a:t>Eca</a:t>
            </a:r>
            <a:r>
              <a:rPr lang="it-IT" sz="2600" b="1" dirty="0">
                <a:solidFill>
                  <a:srgbClr val="FF0000"/>
                </a:solidFill>
                <a:latin typeface="Viner Hand ITC" pitchFamily="66" charset="0"/>
              </a:rPr>
              <a:t>” significa “entrata” o “uscita” da o verso un sentiero campestre. </a:t>
            </a:r>
            <a:r>
              <a:rPr lang="it-IT" sz="2600" b="1" dirty="0" err="1">
                <a:solidFill>
                  <a:srgbClr val="FF0000"/>
                </a:solidFill>
                <a:latin typeface="Viner Hand ITC" pitchFamily="66" charset="0"/>
              </a:rPr>
              <a:t>Babbaieca</a:t>
            </a:r>
            <a:r>
              <a:rPr lang="it-IT" sz="2600" b="1" dirty="0">
                <a:solidFill>
                  <a:srgbClr val="FF0000"/>
                </a:solidFill>
                <a:latin typeface="Viner Hand ITC" pitchFamily="66" charset="0"/>
              </a:rPr>
              <a:t> significa quindi uscita del nonno, del vecchio. A Gairo </a:t>
            </a:r>
            <a:r>
              <a:rPr lang="it-IT" sz="2600" b="1" dirty="0" smtClean="0">
                <a:solidFill>
                  <a:srgbClr val="FF0000"/>
                </a:solidFill>
                <a:latin typeface="Viner Hand ITC" pitchFamily="66" charset="0"/>
              </a:rPr>
              <a:t>(</a:t>
            </a:r>
            <a:r>
              <a:rPr lang="it-IT" sz="2600" b="1" dirty="0" err="1" smtClean="0">
                <a:solidFill>
                  <a:srgbClr val="FF0000"/>
                </a:solidFill>
                <a:latin typeface="Viner Hand ITC" pitchFamily="66" charset="0"/>
              </a:rPr>
              <a:t>Og</a:t>
            </a:r>
            <a:r>
              <a:rPr lang="it-IT" sz="2600" b="1" dirty="0" smtClean="0">
                <a:solidFill>
                  <a:srgbClr val="FF0000"/>
                </a:solidFill>
                <a:latin typeface="Viner Hand ITC" pitchFamily="66" charset="0"/>
              </a:rPr>
              <a:t>) è </a:t>
            </a:r>
            <a:r>
              <a:rPr lang="it-IT" sz="2600" b="1" dirty="0">
                <a:solidFill>
                  <a:srgbClr val="FF0000"/>
                </a:solidFill>
                <a:latin typeface="Viner Hand ITC" pitchFamily="66" charset="0"/>
              </a:rPr>
              <a:t>il toponimo di un sentiero che finisce in un precipizio nel quale in età preistorica venivano spinti i vecchi dai propri </a:t>
            </a:r>
            <a:r>
              <a:rPr lang="it-IT" sz="2600" b="1" dirty="0" smtClean="0">
                <a:solidFill>
                  <a:srgbClr val="FF0000"/>
                </a:solidFill>
                <a:latin typeface="Viner Hand ITC" pitchFamily="66" charset="0"/>
              </a:rPr>
              <a:t>figli. </a:t>
            </a:r>
            <a:endParaRPr lang="it-IT" sz="26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0" y="-25666"/>
            <a:ext cx="9153929" cy="442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52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907" y="5667434"/>
            <a:ext cx="9121768" cy="1246495"/>
          </a:xfrm>
          <a:prstGeom prst="rect">
            <a:avLst/>
          </a:prstGeom>
          <a:noFill/>
        </p:spPr>
        <p:txBody>
          <a:bodyPr wrap="square" rtlCol="0">
            <a:spAutoFit/>
          </a:bodyPr>
          <a:lstStyle/>
          <a:p>
            <a:pPr algn="ctr"/>
            <a:r>
              <a:rPr lang="it-IT" sz="2500" b="1" dirty="0" smtClean="0">
                <a:solidFill>
                  <a:srgbClr val="FF0000"/>
                </a:solidFill>
                <a:latin typeface="Viner Hand ITC" pitchFamily="66" charset="0"/>
              </a:rPr>
              <a:t>Anche al nuraghe </a:t>
            </a:r>
            <a:r>
              <a:rPr lang="it-IT" sz="2500" b="1" dirty="0" err="1" smtClean="0">
                <a:solidFill>
                  <a:srgbClr val="FF0000"/>
                </a:solidFill>
                <a:latin typeface="Viner Hand ITC" pitchFamily="66" charset="0"/>
              </a:rPr>
              <a:t>Ardasai</a:t>
            </a:r>
            <a:r>
              <a:rPr lang="it-IT" sz="2500" b="1" dirty="0" smtClean="0">
                <a:solidFill>
                  <a:srgbClr val="FF0000"/>
                </a:solidFill>
                <a:latin typeface="Viner Hand ITC" pitchFamily="66" charset="0"/>
              </a:rPr>
              <a:t>, a Seui (Nu), 1,500 a.C. esiste</a:t>
            </a:r>
          </a:p>
          <a:p>
            <a:pPr algn="ctr"/>
            <a:r>
              <a:rPr lang="it-IT" sz="2500" b="1" dirty="0" smtClean="0">
                <a:solidFill>
                  <a:srgbClr val="FF0000"/>
                </a:solidFill>
                <a:latin typeface="Viner Hand ITC" pitchFamily="66" charset="0"/>
              </a:rPr>
              <a:t>Un misterioso sentiero che porta al precipizio, e si </a:t>
            </a:r>
          </a:p>
          <a:p>
            <a:pPr algn="ctr"/>
            <a:r>
              <a:rPr lang="it-IT" sz="2500" b="1" dirty="0" smtClean="0">
                <a:solidFill>
                  <a:srgbClr val="FF0000"/>
                </a:solidFill>
                <a:latin typeface="Viner Hand ITC" pitchFamily="66" charset="0"/>
              </a:rPr>
              <a:t>tramandano leggende paurose…. </a:t>
            </a:r>
            <a:endParaRPr lang="it-IT" sz="25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64"/>
          <a:stretch/>
        </p:blipFill>
        <p:spPr bwMode="auto">
          <a:xfrm>
            <a:off x="-1907" y="0"/>
            <a:ext cx="9123675" cy="575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606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7693"/>
            <a:ext cx="9144000" cy="7309693"/>
          </a:xfrm>
          <a:prstGeom prst="rect">
            <a:avLst/>
          </a:prstGeom>
          <a:noFill/>
        </p:spPr>
        <p:txBody>
          <a:bodyPr wrap="square" rtlCol="0">
            <a:spAutoFit/>
          </a:bodyPr>
          <a:lstStyle/>
          <a:p>
            <a:pPr algn="ctr"/>
            <a:r>
              <a:rPr lang="it-IT" sz="2600" b="1" dirty="0" smtClean="0">
                <a:solidFill>
                  <a:srgbClr val="FF0000"/>
                </a:solidFill>
                <a:latin typeface="Viner Hand ITC" pitchFamily="66" charset="0"/>
              </a:rPr>
              <a:t>“</a:t>
            </a:r>
            <a:r>
              <a:rPr lang="it-IT" sz="2600" b="1" dirty="0">
                <a:solidFill>
                  <a:srgbClr val="FF0000"/>
                </a:solidFill>
                <a:latin typeface="Viner Hand ITC" pitchFamily="66" charset="0"/>
              </a:rPr>
              <a:t>Gli abitanti della Sardegna, che sono Cartaginesi d’origine, hanno un’usanza </a:t>
            </a:r>
            <a:r>
              <a:rPr lang="it-IT" sz="2600" b="1" dirty="0" err="1" smtClean="0">
                <a:solidFill>
                  <a:srgbClr val="FF0000"/>
                </a:solidFill>
                <a:latin typeface="Viner Hand ITC" pitchFamily="66" charset="0"/>
              </a:rPr>
              <a:t>barbara.Essi</a:t>
            </a:r>
            <a:r>
              <a:rPr lang="it-IT" sz="2600" b="1" dirty="0" smtClean="0">
                <a:solidFill>
                  <a:srgbClr val="FF0000"/>
                </a:solidFill>
                <a:latin typeface="Viner Hand ITC" pitchFamily="66" charset="0"/>
              </a:rPr>
              <a:t> </a:t>
            </a:r>
            <a:r>
              <a:rPr lang="it-IT" sz="2600" b="1" dirty="0">
                <a:solidFill>
                  <a:srgbClr val="FF0000"/>
                </a:solidFill>
                <a:latin typeface="Viner Hand ITC" pitchFamily="66" charset="0"/>
              </a:rPr>
              <a:t>sacrificano a Crono, in giorni stabiliti, non solo i più belli dei loro prigionieri, ma anche i vecchi che hanno superato i settant’anni. Ai sacrificati piangere sembra cosa turpe e vile, mentre abbracciarsi e ridere nel momento supremo sembra coraggioso e nobile. Per questo si definisce </a:t>
            </a:r>
            <a:r>
              <a:rPr lang="it-IT" sz="2600" b="1" dirty="0" err="1">
                <a:solidFill>
                  <a:srgbClr val="FF0000"/>
                </a:solidFill>
                <a:latin typeface="Viner Hand ITC" pitchFamily="66" charset="0"/>
              </a:rPr>
              <a:t>sardonios</a:t>
            </a:r>
            <a:r>
              <a:rPr lang="it-IT" sz="2600" b="1" dirty="0">
                <a:solidFill>
                  <a:srgbClr val="FF0000"/>
                </a:solidFill>
                <a:latin typeface="Viner Hand ITC" pitchFamily="66" charset="0"/>
              </a:rPr>
              <a:t> il riso simulato a causa della propria </a:t>
            </a:r>
            <a:r>
              <a:rPr lang="it-IT" sz="2600" b="1" dirty="0" err="1">
                <a:solidFill>
                  <a:srgbClr val="FF0000"/>
                </a:solidFill>
                <a:latin typeface="Viner Hand ITC" pitchFamily="66" charset="0"/>
              </a:rPr>
              <a:t>sventura</a:t>
            </a:r>
            <a:r>
              <a:rPr lang="it-IT" sz="2600" b="1" dirty="0" err="1" smtClean="0">
                <a:solidFill>
                  <a:srgbClr val="FF0000"/>
                </a:solidFill>
                <a:latin typeface="Viner Hand ITC" pitchFamily="66" charset="0"/>
              </a:rPr>
              <a:t>.”Il</a:t>
            </a:r>
            <a:r>
              <a:rPr lang="it-IT" sz="2600" b="1" dirty="0" smtClean="0">
                <a:solidFill>
                  <a:srgbClr val="FF0000"/>
                </a:solidFill>
                <a:latin typeface="Viner Hand ITC" pitchFamily="66" charset="0"/>
              </a:rPr>
              <a:t> rito tramandato da uno scoliasta di Omero è riportato anche dal greco  </a:t>
            </a:r>
            <a:r>
              <a:rPr lang="it-IT" sz="2600" b="1" dirty="0" err="1">
                <a:solidFill>
                  <a:srgbClr val="FF0000"/>
                </a:solidFill>
                <a:latin typeface="Viner Hand ITC" pitchFamily="66" charset="0"/>
              </a:rPr>
              <a:t>Timeo</a:t>
            </a:r>
            <a:r>
              <a:rPr lang="it-IT" sz="2600" b="1" dirty="0">
                <a:solidFill>
                  <a:srgbClr val="FF0000"/>
                </a:solidFill>
                <a:latin typeface="Viner Hand ITC" pitchFamily="66" charset="0"/>
              </a:rPr>
              <a:t>: “Gli abitanti della Sardegna quando i loro genitori sono vecchi e si stima che abbiano vissuto abbastanza, li spingono verso il luogo in cui saranno sepolti. Qui scavano delle buche e posizionano gli anziani sul bordo; poi i figli colpiscono i propri padri a bastonate e li spingono sulle fosse. Gli anziani si rallegrano di andare incontro alla morte come se fossero felici e muoiono tra il riso e la gioia”. </a:t>
            </a:r>
            <a:r>
              <a:rPr lang="it-IT" sz="2600" b="1" dirty="0" smtClean="0">
                <a:solidFill>
                  <a:srgbClr val="FF0000"/>
                </a:solidFill>
                <a:latin typeface="Viner Hand ITC" pitchFamily="66" charset="0"/>
              </a:rPr>
              <a:t>Siamo al IV sec. a. C. </a:t>
            </a:r>
            <a:endParaRPr lang="it-IT" sz="2600" b="1" dirty="0">
              <a:solidFill>
                <a:srgbClr val="FF0000"/>
              </a:solidFill>
              <a:latin typeface="Viner Hand ITC" pitchFamily="66" charset="0"/>
            </a:endParaRPr>
          </a:p>
          <a:p>
            <a:pPr algn="ctr"/>
            <a:r>
              <a:rPr lang="it-IT" sz="2700" b="1" dirty="0" smtClean="0">
                <a:solidFill>
                  <a:srgbClr val="FF0000"/>
                </a:solidFill>
                <a:latin typeface="Viner Hand ITC" pitchFamily="66" charset="0"/>
              </a:rPr>
              <a:t>. </a:t>
            </a:r>
            <a:endParaRPr lang="it-IT" sz="27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02458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335351" y="15146"/>
            <a:ext cx="2808312" cy="6247864"/>
          </a:xfrm>
          <a:prstGeom prst="rect">
            <a:avLst/>
          </a:prstGeom>
          <a:noFill/>
        </p:spPr>
        <p:txBody>
          <a:bodyPr wrap="square" rtlCol="0">
            <a:spAutoFit/>
          </a:bodyPr>
          <a:lstStyle/>
          <a:p>
            <a:pPr algn="ctr"/>
            <a:r>
              <a:rPr lang="it-IT" sz="2500" b="1" dirty="0" smtClean="0">
                <a:solidFill>
                  <a:srgbClr val="FF0000"/>
                </a:solidFill>
                <a:latin typeface="Viner Hand ITC" pitchFamily="66" charset="0"/>
              </a:rPr>
              <a:t>“</a:t>
            </a:r>
            <a:r>
              <a:rPr lang="it-IT" sz="2500" b="1" dirty="0">
                <a:solidFill>
                  <a:srgbClr val="FF0000"/>
                </a:solidFill>
                <a:latin typeface="Viner Hand ITC" pitchFamily="66" charset="0"/>
              </a:rPr>
              <a:t>Esiste fra i Sardi una pianta dolciastra simile al sedano selvatico; coloro che la mangiano distendono le mascelle e la carne</a:t>
            </a:r>
            <a:r>
              <a:rPr lang="it-IT" sz="2500" b="1" dirty="0" smtClean="0">
                <a:solidFill>
                  <a:srgbClr val="FF0000"/>
                </a:solidFill>
                <a:latin typeface="Viner Hand ITC" pitchFamily="66" charset="0"/>
              </a:rPr>
              <a:t>” </a:t>
            </a:r>
            <a:r>
              <a:rPr lang="it-IT" sz="2500" b="1" dirty="0" err="1" smtClean="0">
                <a:solidFill>
                  <a:srgbClr val="FF0000"/>
                </a:solidFill>
                <a:latin typeface="Viner Hand ITC" pitchFamily="66" charset="0"/>
              </a:rPr>
              <a:t>Lucillio</a:t>
            </a:r>
            <a:r>
              <a:rPr lang="it-IT" sz="2500" b="1" dirty="0" smtClean="0">
                <a:solidFill>
                  <a:srgbClr val="FF0000"/>
                </a:solidFill>
                <a:latin typeface="Viner Hand ITC" pitchFamily="66" charset="0"/>
              </a:rPr>
              <a:t> </a:t>
            </a:r>
            <a:r>
              <a:rPr lang="it-IT" sz="2500" b="1" dirty="0">
                <a:solidFill>
                  <a:srgbClr val="FF0000"/>
                </a:solidFill>
                <a:latin typeface="Viner Hand ITC" pitchFamily="66" charset="0"/>
              </a:rPr>
              <a:t>di </a:t>
            </a:r>
            <a:r>
              <a:rPr lang="it-IT" sz="2500" b="1" dirty="0" err="1" smtClean="0">
                <a:solidFill>
                  <a:srgbClr val="FF0000"/>
                </a:solidFill>
                <a:latin typeface="Viner Hand ITC" pitchFamily="66" charset="0"/>
              </a:rPr>
              <a:t>Tarra</a:t>
            </a:r>
            <a:r>
              <a:rPr lang="it-IT" sz="2500" b="1" dirty="0" smtClean="0">
                <a:solidFill>
                  <a:srgbClr val="FF0000"/>
                </a:solidFill>
                <a:latin typeface="Viner Hand ITC" pitchFamily="66" charset="0"/>
              </a:rPr>
              <a:t> riferisce che “..</a:t>
            </a:r>
            <a:r>
              <a:rPr lang="it-IT" sz="2500" b="1" dirty="0">
                <a:solidFill>
                  <a:srgbClr val="FF0000"/>
                </a:solidFill>
                <a:latin typeface="Viner Hand ITC" pitchFamily="66" charset="0"/>
              </a:rPr>
              <a:t>quelli che ne mangiano hanno l’aria di ridere ma in realtà muoiono tra le </a:t>
            </a:r>
            <a:r>
              <a:rPr lang="it-IT" sz="2500" b="1" dirty="0" smtClean="0">
                <a:solidFill>
                  <a:srgbClr val="FF0000"/>
                </a:solidFill>
                <a:latin typeface="Viner Hand ITC" pitchFamily="66" charset="0"/>
              </a:rPr>
              <a:t>convulsioni». </a:t>
            </a:r>
            <a:endParaRPr lang="it-IT" sz="2500" b="1" dirty="0">
              <a:solidFill>
                <a:srgbClr val="FF0000"/>
              </a:solidFill>
              <a:latin typeface="Viner Hand ITC"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092"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7" y="25153"/>
            <a:ext cx="6402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4664364" y="6597352"/>
            <a:ext cx="1761820" cy="369332"/>
          </a:xfrm>
          <a:prstGeom prst="rect">
            <a:avLst/>
          </a:prstGeom>
          <a:solidFill>
            <a:schemeClr val="tx1"/>
          </a:solidFill>
        </p:spPr>
        <p:txBody>
          <a:bodyPr wrap="square" rtlCol="0">
            <a:spAutoFit/>
          </a:bodyPr>
          <a:lstStyle/>
          <a:p>
            <a:endParaRPr lang="it-IT" dirty="0">
              <a:solidFill>
                <a:prstClr val="black"/>
              </a:solidFill>
            </a:endParaRPr>
          </a:p>
        </p:txBody>
      </p:sp>
    </p:spTree>
    <p:extLst>
      <p:ext uri="{BB962C8B-B14F-4D97-AF65-F5344CB8AC3E}">
        <p14:creationId xmlns:p14="http://schemas.microsoft.com/office/powerpoint/2010/main" val="109907650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1080</TotalTime>
  <Words>3430</Words>
  <Application>Microsoft Office PowerPoint</Application>
  <PresentationFormat>Presentazione su schermo (4:3)</PresentationFormat>
  <Paragraphs>284</Paragraphs>
  <Slides>59</Slides>
  <Notes>3</Notes>
  <HiddenSlides>0</HiddenSlides>
  <MMClips>0</MMClips>
  <ScaleCrop>false</ScaleCrop>
  <HeadingPairs>
    <vt:vector size="4" baseType="variant">
      <vt:variant>
        <vt:lpstr>Tema</vt:lpstr>
      </vt:variant>
      <vt:variant>
        <vt:i4>1</vt:i4>
      </vt:variant>
      <vt:variant>
        <vt:lpstr>Titoli diapositive</vt:lpstr>
      </vt:variant>
      <vt:variant>
        <vt:i4>59</vt:i4>
      </vt:variant>
    </vt:vector>
  </HeadingPairs>
  <TitlesOfParts>
    <vt:vector size="60"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59</cp:revision>
  <dcterms:created xsi:type="dcterms:W3CDTF">2013-10-01T21:22:44Z</dcterms:created>
  <dcterms:modified xsi:type="dcterms:W3CDTF">2013-10-06T11:50:02Z</dcterms:modified>
</cp:coreProperties>
</file>