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89" r:id="rId2"/>
    <p:sldId id="293" r:id="rId3"/>
    <p:sldId id="297" r:id="rId4"/>
    <p:sldId id="294" r:id="rId5"/>
    <p:sldId id="295" r:id="rId6"/>
    <p:sldId id="300" r:id="rId7"/>
    <p:sldId id="298" r:id="rId8"/>
    <p:sldId id="302" r:id="rId9"/>
    <p:sldId id="319" r:id="rId10"/>
    <p:sldId id="304" r:id="rId11"/>
    <p:sldId id="306" r:id="rId12"/>
    <p:sldId id="309" r:id="rId13"/>
    <p:sldId id="310" r:id="rId14"/>
    <p:sldId id="307" r:id="rId15"/>
    <p:sldId id="312" r:id="rId16"/>
    <p:sldId id="321" r:id="rId17"/>
    <p:sldId id="325" r:id="rId18"/>
    <p:sldId id="327" r:id="rId19"/>
    <p:sldId id="315" r:id="rId20"/>
    <p:sldId id="314" r:id="rId21"/>
    <p:sldId id="329" r:id="rId22"/>
    <p:sldId id="331" r:id="rId23"/>
    <p:sldId id="333" r:id="rId24"/>
    <p:sldId id="336" r:id="rId25"/>
    <p:sldId id="340" r:id="rId26"/>
    <p:sldId id="338" r:id="rId27"/>
    <p:sldId id="342" r:id="rId28"/>
    <p:sldId id="344" r:id="rId29"/>
    <p:sldId id="347" r:id="rId30"/>
    <p:sldId id="345" r:id="rId31"/>
    <p:sldId id="299" r:id="rId32"/>
    <p:sldId id="274" r:id="rId33"/>
    <p:sldId id="349" r:id="rId34"/>
    <p:sldId id="276" r:id="rId35"/>
    <p:sldId id="350" r:id="rId36"/>
    <p:sldId id="277" r:id="rId37"/>
    <p:sldId id="279" r:id="rId38"/>
    <p:sldId id="281" r:id="rId39"/>
    <p:sldId id="352" r:id="rId40"/>
    <p:sldId id="282" r:id="rId41"/>
    <p:sldId id="323" r:id="rId4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808"/>
    <a:srgbClr val="FDF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88" autoAdjust="0"/>
  </p:normalViewPr>
  <p:slideViewPr>
    <p:cSldViewPr>
      <p:cViewPr varScale="1">
        <p:scale>
          <a:sx n="72" d="100"/>
          <a:sy n="72" d="100"/>
        </p:scale>
        <p:origin x="-394"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075E7F-E034-4991-870E-9579F1F681BB}" type="datetimeFigureOut">
              <a:rPr lang="it-IT" smtClean="0"/>
              <a:t>16/10/2013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D80734-FF69-41C9-852E-F7681327C93C}" type="slidenum">
              <a:rPr lang="it-IT" smtClean="0"/>
              <a:t>‹N›</a:t>
            </a:fld>
            <a:endParaRPr lang="it-IT"/>
          </a:p>
        </p:txBody>
      </p:sp>
    </p:spTree>
    <p:extLst>
      <p:ext uri="{BB962C8B-B14F-4D97-AF65-F5344CB8AC3E}">
        <p14:creationId xmlns:p14="http://schemas.microsoft.com/office/powerpoint/2010/main" val="3846329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smtClean="0">
                <a:solidFill>
                  <a:prstClr val="black"/>
                </a:solidFill>
              </a:rPr>
              <a:pPr/>
              <a:t>16</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a:solidFill>
                  <a:prstClr val="black"/>
                </a:solidFill>
              </a:rPr>
              <a:pPr/>
              <a:t>29</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smtClean="0">
                <a:solidFill>
                  <a:prstClr val="black"/>
                </a:solidFill>
              </a:rPr>
              <a:pPr/>
              <a:t>30</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a:solidFill>
                  <a:prstClr val="black"/>
                </a:solidFill>
              </a:rPr>
              <a:pPr/>
              <a:t>32</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a:solidFill>
                  <a:prstClr val="black"/>
                </a:solidFill>
              </a:rPr>
              <a:pPr/>
              <a:t>33</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a:solidFill>
                  <a:prstClr val="black"/>
                </a:solidFill>
              </a:rPr>
              <a:pPr/>
              <a:t>34</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a:solidFill>
                  <a:prstClr val="black"/>
                </a:solidFill>
              </a:rPr>
              <a:pPr/>
              <a:t>35</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a:solidFill>
                  <a:prstClr val="black"/>
                </a:solidFill>
              </a:rPr>
              <a:pPr/>
              <a:t>36</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a:solidFill>
                  <a:prstClr val="black"/>
                </a:solidFill>
              </a:rPr>
              <a:pPr/>
              <a:t>37</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a:solidFill>
                  <a:prstClr val="black"/>
                </a:solidFill>
              </a:rPr>
              <a:pPr/>
              <a:t>38</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a:solidFill>
                  <a:prstClr val="black"/>
                </a:solidFill>
              </a:rPr>
              <a:pPr/>
              <a:t>40</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smtClean="0">
                <a:solidFill>
                  <a:prstClr val="black"/>
                </a:solidFill>
              </a:rPr>
              <a:pPr/>
              <a:t>18</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smtClean="0">
                <a:solidFill>
                  <a:prstClr val="black"/>
                </a:solidFill>
              </a:rPr>
              <a:pPr/>
              <a:t>21</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smtClean="0">
                <a:solidFill>
                  <a:prstClr val="black"/>
                </a:solidFill>
              </a:rPr>
              <a:pPr/>
              <a:t>22</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smtClean="0">
                <a:solidFill>
                  <a:prstClr val="black"/>
                </a:solidFill>
              </a:rPr>
              <a:pPr/>
              <a:t>23</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smtClean="0">
                <a:solidFill>
                  <a:prstClr val="black"/>
                </a:solidFill>
              </a:rPr>
              <a:pPr/>
              <a:t>24</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smtClean="0">
                <a:solidFill>
                  <a:prstClr val="black"/>
                </a:solidFill>
              </a:rPr>
              <a:pPr/>
              <a:t>25</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smtClean="0">
                <a:solidFill>
                  <a:prstClr val="black"/>
                </a:solidFill>
              </a:rPr>
              <a:pPr/>
              <a:t>27</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D80734-FF69-41C9-852E-F7681327C93C}" type="slidenum">
              <a:rPr lang="it-IT" smtClean="0">
                <a:solidFill>
                  <a:prstClr val="black"/>
                </a:solidFill>
              </a:rPr>
              <a:pPr/>
              <a:t>28</a:t>
            </a:fld>
            <a:endParaRPr lang="it-IT">
              <a:solidFill>
                <a:prstClr val="black"/>
              </a:solidFill>
            </a:endParaRPr>
          </a:p>
        </p:txBody>
      </p:sp>
    </p:spTree>
    <p:extLst>
      <p:ext uri="{BB962C8B-B14F-4D97-AF65-F5344CB8AC3E}">
        <p14:creationId xmlns:p14="http://schemas.microsoft.com/office/powerpoint/2010/main" val="298635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647A9AE-F940-4E7E-808F-257E02E91641}" type="datetimeFigureOut">
              <a:rPr lang="it-IT" smtClean="0"/>
              <a:t>16/10/2013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3938662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647A9AE-F940-4E7E-808F-257E02E91641}" type="datetimeFigureOut">
              <a:rPr lang="it-IT" smtClean="0"/>
              <a:t>16/10/2013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73042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647A9AE-F940-4E7E-808F-257E02E91641}" type="datetimeFigureOut">
              <a:rPr lang="it-IT" smtClean="0"/>
              <a:t>16/10/2013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2720426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647A9AE-F940-4E7E-808F-257E02E91641}" type="datetimeFigureOut">
              <a:rPr lang="it-IT" smtClean="0"/>
              <a:t>16/10/2013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164578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647A9AE-F940-4E7E-808F-257E02E91641}" type="datetimeFigureOut">
              <a:rPr lang="it-IT" smtClean="0"/>
              <a:t>16/10/2013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78433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647A9AE-F940-4E7E-808F-257E02E91641}" type="datetimeFigureOut">
              <a:rPr lang="it-IT" smtClean="0"/>
              <a:t>16/10/2013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186102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647A9AE-F940-4E7E-808F-257E02E91641}" type="datetimeFigureOut">
              <a:rPr lang="it-IT" smtClean="0"/>
              <a:t>16/10/2013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1275620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647A9AE-F940-4E7E-808F-257E02E91641}" type="datetimeFigureOut">
              <a:rPr lang="it-IT" smtClean="0"/>
              <a:t>16/10/2013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840193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647A9AE-F940-4E7E-808F-257E02E91641}" type="datetimeFigureOut">
              <a:rPr lang="it-IT" smtClean="0"/>
              <a:t>16/10/2013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333091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647A9AE-F940-4E7E-808F-257E02E91641}" type="datetimeFigureOut">
              <a:rPr lang="it-IT" smtClean="0"/>
              <a:t>16/10/2013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3065575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647A9AE-F940-4E7E-808F-257E02E91641}" type="datetimeFigureOut">
              <a:rPr lang="it-IT" smtClean="0"/>
              <a:t>16/10/2013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1D6C657-1B0E-4DF4-9551-59DE4341AF52}" type="slidenum">
              <a:rPr lang="it-IT" smtClean="0"/>
              <a:t>‹N›</a:t>
            </a:fld>
            <a:endParaRPr lang="it-IT"/>
          </a:p>
        </p:txBody>
      </p:sp>
    </p:spTree>
    <p:extLst>
      <p:ext uri="{BB962C8B-B14F-4D97-AF65-F5344CB8AC3E}">
        <p14:creationId xmlns:p14="http://schemas.microsoft.com/office/powerpoint/2010/main" val="406705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47A9AE-F940-4E7E-808F-257E02E91641}" type="datetimeFigureOut">
              <a:rPr lang="it-IT" smtClean="0"/>
              <a:t>16/10/2013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6C657-1B0E-4DF4-9551-59DE4341AF52}" type="slidenum">
              <a:rPr lang="it-IT" smtClean="0"/>
              <a:t>‹N›</a:t>
            </a:fld>
            <a:endParaRPr lang="it-IT"/>
          </a:p>
        </p:txBody>
      </p:sp>
    </p:spTree>
    <p:extLst>
      <p:ext uri="{BB962C8B-B14F-4D97-AF65-F5344CB8AC3E}">
        <p14:creationId xmlns:p14="http://schemas.microsoft.com/office/powerpoint/2010/main" val="637035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9307" y="980728"/>
            <a:ext cx="9216706" cy="3600986"/>
          </a:xfrm>
          <a:prstGeom prst="rect">
            <a:avLst/>
          </a:prstGeom>
          <a:noFill/>
        </p:spPr>
        <p:txBody>
          <a:bodyPr wrap="square" rtlCol="0">
            <a:spAutoFit/>
          </a:bodyPr>
          <a:lstStyle/>
          <a:p>
            <a:pPr algn="ctr"/>
            <a:r>
              <a:rPr lang="it-IT" sz="6000" b="1" dirty="0" smtClean="0">
                <a:solidFill>
                  <a:srgbClr val="F79646">
                    <a:lumMod val="75000"/>
                  </a:srgbClr>
                </a:solidFill>
                <a:latin typeface="Times New Roman" pitchFamily="18" charset="0"/>
                <a:cs typeface="Times New Roman" pitchFamily="18" charset="0"/>
              </a:rPr>
              <a:t>“Sa </a:t>
            </a:r>
            <a:r>
              <a:rPr lang="it-IT" sz="6000" b="1" dirty="0" err="1" smtClean="0">
                <a:solidFill>
                  <a:srgbClr val="F79646">
                    <a:lumMod val="75000"/>
                  </a:srgbClr>
                </a:solidFill>
                <a:latin typeface="Times New Roman" pitchFamily="18" charset="0"/>
                <a:cs typeface="Times New Roman" pitchFamily="18" charset="0"/>
              </a:rPr>
              <a:t>Reina</a:t>
            </a:r>
            <a:r>
              <a:rPr lang="it-IT" sz="6000" b="1" dirty="0" smtClean="0">
                <a:solidFill>
                  <a:srgbClr val="F79646">
                    <a:lumMod val="75000"/>
                  </a:srgbClr>
                </a:solidFill>
                <a:latin typeface="Times New Roman" pitchFamily="18" charset="0"/>
                <a:cs typeface="Times New Roman" pitchFamily="18" charset="0"/>
              </a:rPr>
              <a:t>” e le sue amiche: </a:t>
            </a:r>
          </a:p>
          <a:p>
            <a:pPr algn="ctr"/>
            <a:r>
              <a:rPr lang="it-IT" sz="6000" b="1" dirty="0" smtClean="0">
                <a:solidFill>
                  <a:srgbClr val="F79646">
                    <a:lumMod val="75000"/>
                  </a:srgbClr>
                </a:solidFill>
                <a:latin typeface="Times New Roman" pitchFamily="18" charset="0"/>
                <a:cs typeface="Times New Roman" pitchFamily="18" charset="0"/>
              </a:rPr>
              <a:t>le </a:t>
            </a:r>
            <a:r>
              <a:rPr lang="it-IT" sz="6000" b="1" dirty="0" err="1" smtClean="0">
                <a:solidFill>
                  <a:srgbClr val="F79646">
                    <a:lumMod val="75000"/>
                  </a:srgbClr>
                </a:solidFill>
                <a:latin typeface="Times New Roman" pitchFamily="18" charset="0"/>
                <a:cs typeface="Times New Roman" pitchFamily="18" charset="0"/>
              </a:rPr>
              <a:t>banditesse</a:t>
            </a:r>
            <a:r>
              <a:rPr lang="it-IT" sz="6000" b="1" dirty="0" smtClean="0">
                <a:solidFill>
                  <a:srgbClr val="F79646">
                    <a:lumMod val="75000"/>
                  </a:srgbClr>
                </a:solidFill>
                <a:latin typeface="Times New Roman" pitchFamily="18" charset="0"/>
                <a:cs typeface="Times New Roman" pitchFamily="18" charset="0"/>
              </a:rPr>
              <a:t> sarde.</a:t>
            </a:r>
          </a:p>
          <a:p>
            <a:pPr algn="ctr"/>
            <a:endParaRPr lang="it-IT" sz="3600" b="1" dirty="0" smtClean="0">
              <a:solidFill>
                <a:srgbClr val="F79646">
                  <a:lumMod val="75000"/>
                </a:srgbClr>
              </a:solidFill>
              <a:latin typeface="Times New Roman" pitchFamily="18" charset="0"/>
              <a:cs typeface="Times New Roman" pitchFamily="18" charset="0"/>
            </a:endParaRPr>
          </a:p>
          <a:p>
            <a:pPr algn="ctr"/>
            <a:r>
              <a:rPr lang="it-IT" sz="3600" b="1" dirty="0" smtClean="0">
                <a:solidFill>
                  <a:srgbClr val="F79646">
                    <a:lumMod val="75000"/>
                  </a:srgbClr>
                </a:solidFill>
                <a:latin typeface="Times New Roman" pitchFamily="18" charset="0"/>
                <a:cs typeface="Times New Roman" pitchFamily="18" charset="0"/>
              </a:rPr>
              <a:t>Rivoltose e delinquenti </a:t>
            </a:r>
          </a:p>
          <a:p>
            <a:pPr algn="ctr"/>
            <a:r>
              <a:rPr lang="it-IT" sz="3600" b="1" dirty="0" smtClean="0">
                <a:solidFill>
                  <a:srgbClr val="F79646">
                    <a:lumMod val="75000"/>
                  </a:srgbClr>
                </a:solidFill>
                <a:latin typeface="Times New Roman" pitchFamily="18" charset="0"/>
                <a:cs typeface="Times New Roman" pitchFamily="18" charset="0"/>
              </a:rPr>
              <a:t>per proteggere la propria comunità.</a:t>
            </a: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340525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932040" y="0"/>
            <a:ext cx="4245358" cy="6817251"/>
          </a:xfrm>
          <a:prstGeom prst="rect">
            <a:avLst/>
          </a:prstGeom>
          <a:noFill/>
        </p:spPr>
        <p:txBody>
          <a:bodyPr wrap="square" rtlCol="0">
            <a:spAutoFit/>
          </a:bodyPr>
          <a:lstStyle/>
          <a:p>
            <a:pPr algn="ctr"/>
            <a:r>
              <a:rPr lang="it-IT" sz="2300" b="1" dirty="0" smtClean="0">
                <a:solidFill>
                  <a:srgbClr val="F79646">
                    <a:lumMod val="75000"/>
                  </a:srgbClr>
                </a:solidFill>
                <a:latin typeface="Times New Roman" pitchFamily="18" charset="0"/>
                <a:cs typeface="Times New Roman" pitchFamily="18" charset="0"/>
              </a:rPr>
              <a:t>«Lucia </a:t>
            </a:r>
            <a:r>
              <a:rPr lang="it-IT" sz="2300" b="1" dirty="0" err="1">
                <a:solidFill>
                  <a:srgbClr val="F79646">
                    <a:lumMod val="75000"/>
                  </a:srgbClr>
                </a:solidFill>
                <a:latin typeface="Times New Roman" pitchFamily="18" charset="0"/>
                <a:cs typeface="Times New Roman" pitchFamily="18" charset="0"/>
              </a:rPr>
              <a:t>Delitala</a:t>
            </a:r>
            <a:r>
              <a:rPr lang="it-IT" sz="2300" b="1" dirty="0">
                <a:solidFill>
                  <a:srgbClr val="F79646">
                    <a:lumMod val="75000"/>
                  </a:srgbClr>
                </a:solidFill>
                <a:latin typeface="Times New Roman" pitchFamily="18" charset="0"/>
                <a:cs typeface="Times New Roman" pitchFamily="18" charset="0"/>
              </a:rPr>
              <a:t> è stata due anni in prigione. </a:t>
            </a:r>
            <a:r>
              <a:rPr lang="it-IT" sz="2300" b="1" dirty="0" smtClean="0">
                <a:solidFill>
                  <a:srgbClr val="F79646">
                    <a:lumMod val="75000"/>
                  </a:srgbClr>
                </a:solidFill>
                <a:latin typeface="Times New Roman" pitchFamily="18" charset="0"/>
                <a:cs typeface="Times New Roman" pitchFamily="18" charset="0"/>
              </a:rPr>
              <a:t>E’ </a:t>
            </a:r>
            <a:r>
              <a:rPr lang="it-IT" sz="2300" b="1" dirty="0">
                <a:solidFill>
                  <a:srgbClr val="F79646">
                    <a:lumMod val="75000"/>
                  </a:srgbClr>
                </a:solidFill>
                <a:latin typeface="Times New Roman" pitchFamily="18" charset="0"/>
                <a:cs typeface="Times New Roman" pitchFamily="18" charset="0"/>
              </a:rPr>
              <a:t>una giovane di circa quarant'anni che non si è voluta sposare per non dipendere da un </a:t>
            </a:r>
            <a:r>
              <a:rPr lang="it-IT" sz="2300" b="1" dirty="0" smtClean="0">
                <a:solidFill>
                  <a:srgbClr val="F79646">
                    <a:lumMod val="75000"/>
                  </a:srgbClr>
                </a:solidFill>
                <a:latin typeface="Times New Roman" pitchFamily="18" charset="0"/>
                <a:cs typeface="Times New Roman" pitchFamily="18" charset="0"/>
              </a:rPr>
              <a:t>uomo. </a:t>
            </a:r>
            <a:r>
              <a:rPr lang="it-IT" sz="2300" b="1" dirty="0">
                <a:solidFill>
                  <a:srgbClr val="F79646">
                    <a:lumMod val="75000"/>
                  </a:srgbClr>
                </a:solidFill>
                <a:latin typeface="Times New Roman" pitchFamily="18" charset="0"/>
                <a:cs typeface="Times New Roman" pitchFamily="18" charset="0"/>
              </a:rPr>
              <a:t>Ha due mustacchi da granatiere e usa le armi e il cavallo come un gendarme. </a:t>
            </a:r>
            <a:r>
              <a:rPr lang="it-IT" sz="2300" b="1" dirty="0">
                <a:solidFill>
                  <a:srgbClr val="F79646">
                    <a:lumMod val="75000"/>
                  </a:srgbClr>
                </a:solidFill>
                <a:latin typeface="Times New Roman" pitchFamily="18" charset="0"/>
                <a:cs typeface="Times New Roman" pitchFamily="18" charset="0"/>
              </a:rPr>
              <a:t>Ora che </a:t>
            </a:r>
            <a:r>
              <a:rPr lang="it-IT" sz="2300" b="1" dirty="0" smtClean="0">
                <a:solidFill>
                  <a:srgbClr val="F79646">
                    <a:lumMod val="75000"/>
                  </a:srgbClr>
                </a:solidFill>
                <a:latin typeface="Times New Roman" pitchFamily="18" charset="0"/>
                <a:cs typeface="Times New Roman" pitchFamily="18" charset="0"/>
              </a:rPr>
              <a:t>è </a:t>
            </a:r>
            <a:r>
              <a:rPr lang="it-IT" sz="2300" b="1" dirty="0">
                <a:solidFill>
                  <a:srgbClr val="F79646">
                    <a:lumMod val="75000"/>
                  </a:srgbClr>
                </a:solidFill>
                <a:latin typeface="Times New Roman" pitchFamily="18" charset="0"/>
                <a:cs typeface="Times New Roman" pitchFamily="18" charset="0"/>
              </a:rPr>
              <a:t>stata </a:t>
            </a:r>
            <a:r>
              <a:rPr lang="it-IT" sz="2300" b="1" dirty="0" smtClean="0">
                <a:solidFill>
                  <a:srgbClr val="F79646">
                    <a:lumMod val="75000"/>
                  </a:srgbClr>
                </a:solidFill>
                <a:latin typeface="Times New Roman" pitchFamily="18" charset="0"/>
                <a:cs typeface="Times New Roman" pitchFamily="18" charset="0"/>
              </a:rPr>
              <a:t>graziata</a:t>
            </a:r>
            <a:r>
              <a:rPr lang="it-IT" sz="2300" b="1" dirty="0">
                <a:solidFill>
                  <a:srgbClr val="F79646">
                    <a:lumMod val="75000"/>
                  </a:srgbClr>
                </a:solidFill>
                <a:latin typeface="Times New Roman" pitchFamily="18" charset="0"/>
                <a:cs typeface="Times New Roman" pitchFamily="18" charset="0"/>
              </a:rPr>
              <a:t>, vive abbastanza tranquilla».</a:t>
            </a:r>
          </a:p>
          <a:p>
            <a:pPr algn="ctr"/>
            <a:r>
              <a:rPr lang="it-IT" sz="2300" b="1" dirty="0">
                <a:solidFill>
                  <a:srgbClr val="F79646">
                    <a:lumMod val="75000"/>
                  </a:srgbClr>
                </a:solidFill>
                <a:latin typeface="Times New Roman" pitchFamily="18" charset="0"/>
                <a:cs typeface="Times New Roman" pitchFamily="18" charset="0"/>
              </a:rPr>
              <a:t>Questo </a:t>
            </a:r>
            <a:r>
              <a:rPr lang="it-IT" sz="2300" b="1" dirty="0" smtClean="0">
                <a:solidFill>
                  <a:srgbClr val="F79646">
                    <a:lumMod val="75000"/>
                  </a:srgbClr>
                </a:solidFill>
                <a:latin typeface="Times New Roman" pitchFamily="18" charset="0"/>
                <a:cs typeface="Times New Roman" pitchFamily="18" charset="0"/>
              </a:rPr>
              <a:t>il ritratto della </a:t>
            </a:r>
            <a:r>
              <a:rPr lang="it-IT" sz="2300" b="1" dirty="0">
                <a:solidFill>
                  <a:srgbClr val="F79646">
                    <a:lumMod val="75000"/>
                  </a:srgbClr>
                </a:solidFill>
                <a:latin typeface="Times New Roman" pitchFamily="18" charset="0"/>
                <a:cs typeface="Times New Roman" pitchFamily="18" charset="0"/>
              </a:rPr>
              <a:t>nobildonna sarda </a:t>
            </a:r>
            <a:r>
              <a:rPr lang="it-IT" sz="2300" b="1" dirty="0" smtClean="0">
                <a:solidFill>
                  <a:srgbClr val="F79646">
                    <a:lumMod val="75000"/>
                  </a:srgbClr>
                </a:solidFill>
                <a:latin typeface="Times New Roman" pitchFamily="18" charset="0"/>
                <a:cs typeface="Times New Roman" pitchFamily="18" charset="0"/>
              </a:rPr>
              <a:t>a capo dei banditi ribelli al Piemonte nel </a:t>
            </a:r>
            <a:r>
              <a:rPr lang="it-IT" sz="2300" b="1" dirty="0">
                <a:solidFill>
                  <a:srgbClr val="F79646">
                    <a:lumMod val="75000"/>
                  </a:srgbClr>
                </a:solidFill>
                <a:latin typeface="Times New Roman" pitchFamily="18" charset="0"/>
                <a:cs typeface="Times New Roman" pitchFamily="18" charset="0"/>
              </a:rPr>
              <a:t>Settecento </a:t>
            </a:r>
            <a:r>
              <a:rPr lang="it-IT" sz="2300" b="1" dirty="0" smtClean="0">
                <a:solidFill>
                  <a:srgbClr val="F79646">
                    <a:lumMod val="75000"/>
                  </a:srgbClr>
                </a:solidFill>
                <a:latin typeface="Times New Roman" pitchFamily="18" charset="0"/>
                <a:cs typeface="Times New Roman" pitchFamily="18" charset="0"/>
              </a:rPr>
              <a:t>che </a:t>
            </a:r>
            <a:r>
              <a:rPr lang="it-IT" sz="2300" b="1" dirty="0">
                <a:solidFill>
                  <a:srgbClr val="F79646">
                    <a:lumMod val="75000"/>
                  </a:srgbClr>
                </a:solidFill>
                <a:latin typeface="Times New Roman" pitchFamily="18" charset="0"/>
                <a:cs typeface="Times New Roman" pitchFamily="18" charset="0"/>
              </a:rPr>
              <a:t>il viceré di Sardegna, </a:t>
            </a:r>
            <a:r>
              <a:rPr lang="it-IT" sz="2300" b="1" dirty="0" err="1" smtClean="0">
                <a:solidFill>
                  <a:srgbClr val="F79646">
                    <a:lumMod val="75000"/>
                  </a:srgbClr>
                </a:solidFill>
                <a:latin typeface="Times New Roman" pitchFamily="18" charset="0"/>
                <a:cs typeface="Times New Roman" pitchFamily="18" charset="0"/>
              </a:rPr>
              <a:t>eva</a:t>
            </a:r>
            <a:r>
              <a:rPr lang="it-IT" sz="2300" b="1" dirty="0" smtClean="0">
                <a:solidFill>
                  <a:srgbClr val="F79646">
                    <a:lumMod val="75000"/>
                  </a:srgbClr>
                </a:solidFill>
                <a:latin typeface="Times New Roman" pitchFamily="18" charset="0"/>
                <a:cs typeface="Times New Roman" pitchFamily="18" charset="0"/>
              </a:rPr>
              <a:t> </a:t>
            </a:r>
            <a:r>
              <a:rPr lang="it-IT" sz="2300" b="1" dirty="0">
                <a:solidFill>
                  <a:srgbClr val="F79646">
                    <a:lumMod val="75000"/>
                  </a:srgbClr>
                </a:solidFill>
                <a:latin typeface="Times New Roman" pitchFamily="18" charset="0"/>
                <a:cs typeface="Times New Roman" pitchFamily="18" charset="0"/>
              </a:rPr>
              <a:t>verso il 1735 al re Carlo Emanuele III, </a:t>
            </a:r>
            <a:r>
              <a:rPr lang="it-IT" sz="2300" b="1" dirty="0" smtClean="0">
                <a:solidFill>
                  <a:srgbClr val="F79646">
                    <a:lumMod val="75000"/>
                  </a:srgbClr>
                </a:solidFill>
                <a:latin typeface="Times New Roman" pitchFamily="18" charset="0"/>
                <a:cs typeface="Times New Roman" pitchFamily="18" charset="0"/>
              </a:rPr>
              <a:t>fermamente intenzionato </a:t>
            </a:r>
            <a:r>
              <a:rPr lang="it-IT" sz="2300" b="1" dirty="0">
                <a:solidFill>
                  <a:srgbClr val="F79646">
                    <a:lumMod val="75000"/>
                  </a:srgbClr>
                </a:solidFill>
                <a:latin typeface="Times New Roman" pitchFamily="18" charset="0"/>
                <a:cs typeface="Times New Roman" pitchFamily="18" charset="0"/>
              </a:rPr>
              <a:t>a sradicare dall'isola la piaga del banditismo e della </a:t>
            </a:r>
            <a:r>
              <a:rPr lang="it-IT" sz="2300" b="1" dirty="0" smtClean="0">
                <a:solidFill>
                  <a:srgbClr val="F79646">
                    <a:lumMod val="75000"/>
                  </a:srgbClr>
                </a:solidFill>
                <a:latin typeface="Times New Roman" pitchFamily="18" charset="0"/>
                <a:cs typeface="Times New Roman" pitchFamily="18" charset="0"/>
              </a:rPr>
              <a:t>delinquenza.</a:t>
            </a:r>
            <a:endParaRPr lang="it-IT" sz="23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9" y="-33799"/>
            <a:ext cx="5123831" cy="6882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323528" y="282540"/>
            <a:ext cx="2224007" cy="369332"/>
          </a:xfrm>
          <a:prstGeom prst="rect">
            <a:avLst/>
          </a:prstGeom>
          <a:noFill/>
        </p:spPr>
        <p:txBody>
          <a:bodyPr wrap="none" rtlCol="0">
            <a:spAutoFit/>
          </a:bodyPr>
          <a:lstStyle/>
          <a:p>
            <a:r>
              <a:rPr lang="it-IT" b="1" dirty="0" smtClean="0">
                <a:solidFill>
                  <a:schemeClr val="accent6">
                    <a:lumMod val="75000"/>
                  </a:schemeClr>
                </a:solidFill>
                <a:latin typeface="Times New Roman" pitchFamily="18" charset="0"/>
                <a:cs typeface="Times New Roman" pitchFamily="18" charset="0"/>
              </a:rPr>
              <a:t>Lucia </a:t>
            </a:r>
            <a:r>
              <a:rPr lang="it-IT" b="1" dirty="0" err="1" smtClean="0">
                <a:solidFill>
                  <a:schemeClr val="accent6">
                    <a:lumMod val="75000"/>
                  </a:schemeClr>
                </a:solidFill>
                <a:latin typeface="Times New Roman" pitchFamily="18" charset="0"/>
                <a:cs typeface="Times New Roman" pitchFamily="18" charset="0"/>
              </a:rPr>
              <a:t>Delitala</a:t>
            </a:r>
            <a:r>
              <a:rPr lang="it-IT" b="1" dirty="0" smtClean="0">
                <a:solidFill>
                  <a:schemeClr val="accent6">
                    <a:lumMod val="75000"/>
                  </a:schemeClr>
                </a:solidFill>
                <a:latin typeface="Times New Roman" pitchFamily="18" charset="0"/>
                <a:cs typeface="Times New Roman" pitchFamily="18" charset="0"/>
              </a:rPr>
              <a:t> </a:t>
            </a:r>
            <a:r>
              <a:rPr lang="it-IT" b="1" dirty="0" err="1" smtClean="0">
                <a:solidFill>
                  <a:schemeClr val="accent6">
                    <a:lumMod val="75000"/>
                  </a:schemeClr>
                </a:solidFill>
                <a:latin typeface="Times New Roman" pitchFamily="18" charset="0"/>
                <a:cs typeface="Times New Roman" pitchFamily="18" charset="0"/>
              </a:rPr>
              <a:t>Tedde</a:t>
            </a:r>
            <a:endParaRPr lang="it-IT"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63035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148065" y="0"/>
            <a:ext cx="4029334" cy="6863417"/>
          </a:xfrm>
          <a:prstGeom prst="rect">
            <a:avLst/>
          </a:prstGeom>
          <a:noFill/>
        </p:spPr>
        <p:txBody>
          <a:bodyPr wrap="square" rtlCol="0">
            <a:spAutoFit/>
          </a:bodyPr>
          <a:lstStyle/>
          <a:p>
            <a:pPr algn="ctr"/>
            <a:r>
              <a:rPr lang="it-IT" sz="2000" b="1" dirty="0" smtClean="0">
                <a:solidFill>
                  <a:schemeClr val="accent6">
                    <a:lumMod val="75000"/>
                  </a:schemeClr>
                </a:solidFill>
                <a:latin typeface="Times New Roman" pitchFamily="18" charset="0"/>
                <a:cs typeface="Times New Roman" pitchFamily="18" charset="0"/>
              </a:rPr>
              <a:t>Secondo </a:t>
            </a:r>
            <a:r>
              <a:rPr lang="it-IT" sz="2000" b="1" dirty="0">
                <a:solidFill>
                  <a:schemeClr val="accent6">
                    <a:lumMod val="75000"/>
                  </a:schemeClr>
                </a:solidFill>
                <a:latin typeface="Times New Roman" pitchFamily="18" charset="0"/>
                <a:cs typeface="Times New Roman" pitchFamily="18" charset="0"/>
              </a:rPr>
              <a:t>la tradizione popolare i suoi lineamenti, delicati e distesi nei giorni di felicità, si indurivano repentinamente nei momenti difficili, nel divampare di una battaglia, fino ad apparire quasi mascolini. </a:t>
            </a:r>
            <a:r>
              <a:rPr lang="it-IT" sz="2000" b="1" dirty="0">
                <a:solidFill>
                  <a:schemeClr val="accent6">
                    <a:lumMod val="75000"/>
                  </a:schemeClr>
                </a:solidFill>
                <a:latin typeface="Times New Roman" pitchFamily="18" charset="0"/>
                <a:cs typeface="Times New Roman" pitchFamily="18" charset="0"/>
              </a:rPr>
              <a:t>Forse </a:t>
            </a:r>
            <a:r>
              <a:rPr lang="it-IT" sz="2000" b="1" dirty="0" smtClean="0">
                <a:solidFill>
                  <a:schemeClr val="accent6">
                    <a:lumMod val="75000"/>
                  </a:schemeClr>
                </a:solidFill>
                <a:latin typeface="Times New Roman" pitchFamily="18" charset="0"/>
                <a:cs typeface="Times New Roman" pitchFamily="18" charset="0"/>
              </a:rPr>
              <a:t>di </a:t>
            </a:r>
            <a:r>
              <a:rPr lang="it-IT" sz="2000" b="1" dirty="0">
                <a:solidFill>
                  <a:schemeClr val="accent6">
                    <a:lumMod val="75000"/>
                  </a:schemeClr>
                </a:solidFill>
                <a:latin typeface="Times New Roman" pitchFamily="18" charset="0"/>
                <a:cs typeface="Times New Roman" pitchFamily="18" charset="0"/>
              </a:rPr>
              <a:t>qui nasce la leggenda </a:t>
            </a:r>
            <a:r>
              <a:rPr lang="it-IT" sz="2000" b="1" dirty="0" smtClean="0">
                <a:solidFill>
                  <a:schemeClr val="accent6">
                    <a:lumMod val="75000"/>
                  </a:schemeClr>
                </a:solidFill>
                <a:latin typeface="Times New Roman" pitchFamily="18" charset="0"/>
                <a:cs typeface="Times New Roman" pitchFamily="18" charset="0"/>
              </a:rPr>
              <a:t>sulla </a:t>
            </a:r>
            <a:r>
              <a:rPr lang="it-IT" sz="2000" b="1" dirty="0">
                <a:solidFill>
                  <a:schemeClr val="accent6">
                    <a:lumMod val="75000"/>
                  </a:schemeClr>
                </a:solidFill>
                <a:latin typeface="Times New Roman" pitchFamily="18" charset="0"/>
                <a:cs typeface="Times New Roman" pitchFamily="18" charset="0"/>
              </a:rPr>
              <a:t>sua bruttezza. La si voleva addirittura coperta di peli dai piedi fino al viso, ossuta e </a:t>
            </a:r>
            <a:r>
              <a:rPr lang="it-IT" sz="2000" b="1" dirty="0" smtClean="0">
                <a:solidFill>
                  <a:schemeClr val="accent6">
                    <a:lumMod val="75000"/>
                  </a:schemeClr>
                </a:solidFill>
                <a:latin typeface="Times New Roman" pitchFamily="18" charset="0"/>
                <a:cs typeface="Times New Roman" pitchFamily="18" charset="0"/>
              </a:rPr>
              <a:t>intollerante delle altre donne. </a:t>
            </a:r>
            <a:r>
              <a:rPr lang="it-IT" sz="2000" b="1" dirty="0">
                <a:solidFill>
                  <a:schemeClr val="accent6">
                    <a:lumMod val="75000"/>
                  </a:schemeClr>
                </a:solidFill>
                <a:latin typeface="Times New Roman" pitchFamily="18" charset="0"/>
                <a:cs typeface="Times New Roman" pitchFamily="18" charset="0"/>
              </a:rPr>
              <a:t>L'ipotesi che odiasse gli uomini, considerandoli addirittura avversari, contrasta con un'altra molto diffusa che la farebbe morire </a:t>
            </a:r>
            <a:r>
              <a:rPr lang="it-IT" sz="2000" b="1" dirty="0" smtClean="0">
                <a:solidFill>
                  <a:schemeClr val="accent6">
                    <a:lumMod val="75000"/>
                  </a:schemeClr>
                </a:solidFill>
                <a:latin typeface="Times New Roman" pitchFamily="18" charset="0"/>
                <a:cs typeface="Times New Roman" pitchFamily="18" charset="0"/>
              </a:rPr>
              <a:t>bruciata </a:t>
            </a:r>
            <a:r>
              <a:rPr lang="it-IT" sz="2000" b="1" dirty="0">
                <a:solidFill>
                  <a:schemeClr val="accent6">
                    <a:lumMod val="75000"/>
                  </a:schemeClr>
                </a:solidFill>
                <a:latin typeface="Times New Roman" pitchFamily="18" charset="0"/>
                <a:cs typeface="Times New Roman" pitchFamily="18" charset="0"/>
              </a:rPr>
              <a:t>viva durante una notte d'amore, per opera di una fazione avversaria, nel letto della sua casa della vicina Chiaramonti, di cui i </a:t>
            </a:r>
            <a:r>
              <a:rPr lang="it-IT" sz="2000" b="1" dirty="0" err="1">
                <a:solidFill>
                  <a:schemeClr val="accent6">
                    <a:lumMod val="75000"/>
                  </a:schemeClr>
                </a:solidFill>
                <a:latin typeface="Times New Roman" pitchFamily="18" charset="0"/>
                <a:cs typeface="Times New Roman" pitchFamily="18" charset="0"/>
              </a:rPr>
              <a:t>Delitala</a:t>
            </a:r>
            <a:r>
              <a:rPr lang="it-IT" sz="2000" b="1" dirty="0">
                <a:solidFill>
                  <a:schemeClr val="accent6">
                    <a:lumMod val="75000"/>
                  </a:schemeClr>
                </a:solidFill>
                <a:latin typeface="Times New Roman" pitchFamily="18" charset="0"/>
                <a:cs typeface="Times New Roman" pitchFamily="18" charset="0"/>
              </a:rPr>
              <a:t> erano feudatari</a:t>
            </a:r>
            <a:r>
              <a:rPr lang="it-IT" sz="2000" b="1" dirty="0" smtClean="0">
                <a:solidFill>
                  <a:schemeClr val="accent6">
                    <a:lumMod val="75000"/>
                  </a:schemeClr>
                </a:solidFill>
                <a:latin typeface="Times New Roman" pitchFamily="18" charset="0"/>
                <a:cs typeface="Times New Roman" pitchFamily="18" charset="0"/>
              </a:rPr>
              <a:t>. </a:t>
            </a:r>
          </a:p>
          <a:p>
            <a:pPr algn="ctr"/>
            <a:r>
              <a:rPr lang="it-IT" sz="2000" b="1" dirty="0" err="1" smtClean="0">
                <a:solidFill>
                  <a:schemeClr val="accent6">
                    <a:lumMod val="75000"/>
                  </a:schemeClr>
                </a:solidFill>
                <a:latin typeface="Times New Roman" pitchFamily="18" charset="0"/>
                <a:cs typeface="Times New Roman" pitchFamily="18" charset="0"/>
              </a:rPr>
              <a:t>Combattè</a:t>
            </a:r>
            <a:r>
              <a:rPr lang="it-IT" sz="2000" b="1" dirty="0" smtClean="0">
                <a:solidFill>
                  <a:schemeClr val="accent6">
                    <a:lumMod val="75000"/>
                  </a:schemeClr>
                </a:solidFill>
                <a:latin typeface="Times New Roman" pitchFamily="18" charset="0"/>
                <a:cs typeface="Times New Roman" pitchFamily="18" charset="0"/>
              </a:rPr>
              <a:t> i piemontesi </a:t>
            </a:r>
          </a:p>
          <a:p>
            <a:pPr algn="ctr"/>
            <a:r>
              <a:rPr lang="it-IT" sz="2000" b="1" dirty="0" smtClean="0">
                <a:solidFill>
                  <a:schemeClr val="accent6">
                    <a:lumMod val="75000"/>
                  </a:schemeClr>
                </a:solidFill>
                <a:latin typeface="Times New Roman" pitchFamily="18" charset="0"/>
                <a:cs typeface="Times New Roman" pitchFamily="18" charset="0"/>
              </a:rPr>
              <a:t>per più di vent’anni. </a:t>
            </a:r>
            <a:endParaRPr lang="it-IT" sz="2000" b="1" dirty="0">
              <a:solidFill>
                <a:schemeClr val="accent6">
                  <a:lumMod val="75000"/>
                </a:scheme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7" y="21779"/>
            <a:ext cx="5290762" cy="683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518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7507" y="6148368"/>
            <a:ext cx="9216706" cy="707886"/>
          </a:xfrm>
          <a:prstGeom prst="rect">
            <a:avLst/>
          </a:prstGeom>
          <a:noFill/>
        </p:spPr>
        <p:txBody>
          <a:bodyPr wrap="square" rtlCol="0">
            <a:spAutoFit/>
          </a:bodyPr>
          <a:lstStyle/>
          <a:p>
            <a:pPr algn="ctr"/>
            <a:r>
              <a:rPr lang="it-IT" sz="2000" b="1" dirty="0" smtClean="0">
                <a:solidFill>
                  <a:srgbClr val="F79646">
                    <a:lumMod val="75000"/>
                  </a:srgbClr>
                </a:solidFill>
                <a:latin typeface="Times New Roman" pitchFamily="18" charset="0"/>
                <a:cs typeface="Times New Roman" pitchFamily="18" charset="0"/>
              </a:rPr>
              <a:t>I suoi cavalli erano leggendari. Li considerava fratelli. Era devotissima, e </a:t>
            </a:r>
          </a:p>
          <a:p>
            <a:pPr algn="ctr"/>
            <a:r>
              <a:rPr lang="it-IT" sz="2000" b="1" dirty="0" smtClean="0">
                <a:solidFill>
                  <a:srgbClr val="F79646">
                    <a:lumMod val="75000"/>
                  </a:srgbClr>
                </a:solidFill>
                <a:latin typeface="Times New Roman" pitchFamily="18" charset="0"/>
                <a:cs typeface="Times New Roman" pitchFamily="18" charset="0"/>
              </a:rPr>
              <a:t>andava in chiesa con le forbici per tagliare gli abiti alle nobile troppo vanitose. </a:t>
            </a:r>
            <a:endParaRPr lang="it-IT" sz="20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0" y="-49874"/>
            <a:ext cx="9166590" cy="632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010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8407" y="5931250"/>
            <a:ext cx="9216706" cy="830997"/>
          </a:xfrm>
          <a:prstGeom prst="rect">
            <a:avLst/>
          </a:prstGeom>
          <a:noFill/>
        </p:spPr>
        <p:txBody>
          <a:bodyPr wrap="square" rtlCol="0">
            <a:spAutoFit/>
          </a:bodyPr>
          <a:lstStyle/>
          <a:p>
            <a:pPr algn="ctr"/>
            <a:r>
              <a:rPr lang="it-IT" sz="2400" b="1" dirty="0" smtClean="0">
                <a:solidFill>
                  <a:srgbClr val="F79646">
                    <a:lumMod val="75000"/>
                  </a:srgbClr>
                </a:solidFill>
                <a:latin typeface="Times New Roman" pitchFamily="18" charset="0"/>
                <a:cs typeface="Times New Roman" pitchFamily="18" charset="0"/>
              </a:rPr>
              <a:t>La sua famiglia, i suoi fratelli erano Giovanni Fois e Chiara </a:t>
            </a:r>
            <a:r>
              <a:rPr lang="it-IT" sz="2400" b="1" dirty="0" err="1" smtClean="0">
                <a:solidFill>
                  <a:srgbClr val="F79646">
                    <a:lumMod val="75000"/>
                  </a:srgbClr>
                </a:solidFill>
                <a:latin typeface="Times New Roman" pitchFamily="18" charset="0"/>
                <a:cs typeface="Times New Roman" pitchFamily="18" charset="0"/>
              </a:rPr>
              <a:t>Unali</a:t>
            </a:r>
            <a:r>
              <a:rPr lang="it-IT" sz="2400" b="1" dirty="0" smtClean="0">
                <a:solidFill>
                  <a:srgbClr val="F79646">
                    <a:lumMod val="75000"/>
                  </a:srgbClr>
                </a:solidFill>
                <a:latin typeface="Times New Roman" pitchFamily="18" charset="0"/>
                <a:cs typeface="Times New Roman" pitchFamily="18" charset="0"/>
              </a:rPr>
              <a:t>, coppia di banditi coi quali condivise latitanza e azioni di guerriglia. </a:t>
            </a:r>
            <a:endParaRPr lang="it-IT" sz="2400" b="1" dirty="0">
              <a:solidFill>
                <a:srgbClr val="F79646">
                  <a:lumMod val="75000"/>
                </a:srgb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7" y="0"/>
            <a:ext cx="9234906" cy="59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599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602536" y="0"/>
            <a:ext cx="4574863" cy="6863417"/>
          </a:xfrm>
          <a:prstGeom prst="rect">
            <a:avLst/>
          </a:prstGeom>
          <a:noFill/>
        </p:spPr>
        <p:txBody>
          <a:bodyPr wrap="square" rtlCol="0">
            <a:spAutoFit/>
          </a:bodyPr>
          <a:lstStyle/>
          <a:p>
            <a:pPr algn="ctr"/>
            <a:r>
              <a:rPr lang="it-IT" sz="2000" b="1" dirty="0" smtClean="0">
                <a:solidFill>
                  <a:schemeClr val="accent6">
                    <a:lumMod val="75000"/>
                  </a:schemeClr>
                </a:solidFill>
                <a:latin typeface="Times New Roman" pitchFamily="18" charset="0"/>
                <a:cs typeface="Times New Roman" pitchFamily="18" charset="0"/>
              </a:rPr>
              <a:t>Chiara </a:t>
            </a:r>
            <a:r>
              <a:rPr lang="it-IT" sz="2000" b="1" dirty="0" err="1">
                <a:solidFill>
                  <a:schemeClr val="accent6">
                    <a:lumMod val="75000"/>
                  </a:schemeClr>
                </a:solidFill>
                <a:latin typeface="Times New Roman" pitchFamily="18" charset="0"/>
                <a:cs typeface="Times New Roman" pitchFamily="18" charset="0"/>
              </a:rPr>
              <a:t>Unali</a:t>
            </a:r>
            <a:r>
              <a:rPr lang="it-IT" sz="2000" b="1" dirty="0">
                <a:solidFill>
                  <a:schemeClr val="accent6">
                    <a:lumMod val="75000"/>
                  </a:schemeClr>
                </a:solidFill>
                <a:latin typeface="Times New Roman" pitchFamily="18" charset="0"/>
                <a:cs typeface="Times New Roman" pitchFamily="18" charset="0"/>
              </a:rPr>
              <a:t>, chiaramontese, figlia di un famoso capo </a:t>
            </a:r>
            <a:r>
              <a:rPr lang="it-IT" sz="2000" b="1" dirty="0" smtClean="0">
                <a:solidFill>
                  <a:schemeClr val="accent6">
                    <a:lumMod val="75000"/>
                  </a:schemeClr>
                </a:solidFill>
                <a:latin typeface="Times New Roman" pitchFamily="18" charset="0"/>
                <a:cs typeface="Times New Roman" pitchFamily="18" charset="0"/>
              </a:rPr>
              <a:t>banda, </a:t>
            </a:r>
            <a:r>
              <a:rPr lang="it-IT" sz="2000" b="1" dirty="0">
                <a:solidFill>
                  <a:schemeClr val="accent6">
                    <a:lumMod val="75000"/>
                  </a:schemeClr>
                </a:solidFill>
                <a:latin typeface="Times New Roman" pitchFamily="18" charset="0"/>
                <a:cs typeface="Times New Roman" pitchFamily="18" charset="0"/>
              </a:rPr>
              <a:t>sposò Giovanni </a:t>
            </a:r>
            <a:r>
              <a:rPr lang="it-IT" sz="2000" b="1" dirty="0" smtClean="0">
                <a:solidFill>
                  <a:schemeClr val="accent6">
                    <a:lumMod val="75000"/>
                  </a:schemeClr>
                </a:solidFill>
                <a:latin typeface="Times New Roman" pitchFamily="18" charset="0"/>
                <a:cs typeface="Times New Roman" pitchFamily="18" charset="0"/>
              </a:rPr>
              <a:t>Fais, bandito. </a:t>
            </a:r>
            <a:r>
              <a:rPr lang="it-IT" sz="2000" b="1" dirty="0">
                <a:solidFill>
                  <a:schemeClr val="accent6">
                    <a:lumMod val="75000"/>
                  </a:schemeClr>
                </a:solidFill>
                <a:latin typeface="Times New Roman" pitchFamily="18" charset="0"/>
                <a:cs typeface="Times New Roman" pitchFamily="18" charset="0"/>
              </a:rPr>
              <a:t>Dei cinque figli, Caterina, Leonarda e Mattea si distinguevano per bellissime forme, grazie e spirito; Leonardo e Antonio per un aspetto virile, per coraggio e destrezza. Antonio seguì la carriera ecclesiastica e fu ordinato sacerdote. </a:t>
            </a:r>
            <a:r>
              <a:rPr lang="it-IT" sz="2000" b="1" dirty="0" smtClean="0">
                <a:solidFill>
                  <a:schemeClr val="accent6">
                    <a:lumMod val="75000"/>
                  </a:schemeClr>
                </a:solidFill>
                <a:latin typeface="Times New Roman" pitchFamily="18" charset="0"/>
                <a:cs typeface="Times New Roman" pitchFamily="18" charset="0"/>
              </a:rPr>
              <a:t>Chiara, che Lucia considerava sua sorella, diede </a:t>
            </a:r>
            <a:r>
              <a:rPr lang="it-IT" sz="2000" b="1" dirty="0">
                <a:solidFill>
                  <a:schemeClr val="accent6">
                    <a:lumMod val="75000"/>
                  </a:schemeClr>
                </a:solidFill>
                <a:latin typeface="Times New Roman" pitchFamily="18" charset="0"/>
                <a:cs typeface="Times New Roman" pitchFamily="18" charset="0"/>
              </a:rPr>
              <a:t>prova di coraggio e determinazione in più </a:t>
            </a:r>
            <a:r>
              <a:rPr lang="it-IT" sz="2000" b="1" dirty="0" smtClean="0">
                <a:solidFill>
                  <a:schemeClr val="accent6">
                    <a:lumMod val="75000"/>
                  </a:schemeClr>
                </a:solidFill>
                <a:latin typeface="Times New Roman" pitchFamily="18" charset="0"/>
                <a:cs typeface="Times New Roman" pitchFamily="18" charset="0"/>
              </a:rPr>
              <a:t>occasioni. Rispettando </a:t>
            </a:r>
            <a:r>
              <a:rPr lang="it-IT" sz="2000" b="1" dirty="0">
                <a:solidFill>
                  <a:schemeClr val="accent6">
                    <a:lumMod val="75000"/>
                  </a:schemeClr>
                </a:solidFill>
                <a:latin typeface="Times New Roman" pitchFamily="18" charset="0"/>
                <a:cs typeface="Times New Roman" pitchFamily="18" charset="0"/>
              </a:rPr>
              <a:t>alla lettera il patto matrimoniale, seguì il marito in tutte le sue scorribande, condividendone le imprese e i pericoli, i disagi e </a:t>
            </a:r>
            <a:r>
              <a:rPr lang="it-IT" sz="2000" b="1" dirty="0" smtClean="0">
                <a:solidFill>
                  <a:schemeClr val="accent6">
                    <a:lumMod val="75000"/>
                  </a:schemeClr>
                </a:solidFill>
                <a:latin typeface="Times New Roman" pitchFamily="18" charset="0"/>
                <a:cs typeface="Times New Roman" pitchFamily="18" charset="0"/>
              </a:rPr>
              <a:t>i vantaggi. </a:t>
            </a:r>
            <a:r>
              <a:rPr lang="it-IT" sz="2000" b="1" dirty="0">
                <a:solidFill>
                  <a:schemeClr val="accent6">
                    <a:lumMod val="75000"/>
                  </a:schemeClr>
                </a:solidFill>
                <a:latin typeface="Times New Roman" pitchFamily="18" charset="0"/>
                <a:cs typeface="Times New Roman" pitchFamily="18" charset="0"/>
              </a:rPr>
              <a:t>Ma anche </a:t>
            </a:r>
            <a:r>
              <a:rPr lang="it-IT" sz="2000" b="1" dirty="0" smtClean="0">
                <a:solidFill>
                  <a:schemeClr val="accent6">
                    <a:lumMod val="75000"/>
                  </a:schemeClr>
                </a:solidFill>
                <a:latin typeface="Times New Roman" pitchFamily="18" charset="0"/>
                <a:cs typeface="Times New Roman" pitchFamily="18" charset="0"/>
              </a:rPr>
              <a:t>aiutando il marito nel </a:t>
            </a:r>
            <a:r>
              <a:rPr lang="it-IT" sz="2000" b="1" dirty="0">
                <a:solidFill>
                  <a:schemeClr val="accent6">
                    <a:lumMod val="75000"/>
                  </a:schemeClr>
                </a:solidFill>
                <a:latin typeface="Times New Roman" pitchFamily="18" charset="0"/>
                <a:cs typeface="Times New Roman" pitchFamily="18" charset="0"/>
              </a:rPr>
              <a:t>maneggiare abilmente le </a:t>
            </a:r>
            <a:r>
              <a:rPr lang="it-IT" sz="2000" b="1" dirty="0" smtClean="0">
                <a:solidFill>
                  <a:schemeClr val="accent6">
                    <a:lumMod val="75000"/>
                  </a:schemeClr>
                </a:solidFill>
                <a:latin typeface="Times New Roman" pitchFamily="18" charset="0"/>
                <a:cs typeface="Times New Roman" pitchFamily="18" charset="0"/>
              </a:rPr>
              <a:t>armi. Era un'armigera </a:t>
            </a:r>
            <a:r>
              <a:rPr lang="it-IT" sz="2000" b="1" dirty="0">
                <a:solidFill>
                  <a:schemeClr val="accent6">
                    <a:lumMod val="75000"/>
                  </a:schemeClr>
                </a:solidFill>
                <a:latin typeface="Times New Roman" pitchFamily="18" charset="0"/>
                <a:cs typeface="Times New Roman" pitchFamily="18" charset="0"/>
              </a:rPr>
              <a:t>provetta. Era anche donna prudente e astuta, che spesse volte </a:t>
            </a:r>
            <a:r>
              <a:rPr lang="it-IT" sz="2000" b="1" dirty="0" smtClean="0">
                <a:solidFill>
                  <a:schemeClr val="accent6">
                    <a:lumMod val="75000"/>
                  </a:schemeClr>
                </a:solidFill>
                <a:latin typeface="Times New Roman" pitchFamily="18" charset="0"/>
                <a:cs typeface="Times New Roman" pitchFamily="18" charset="0"/>
              </a:rPr>
              <a:t>riuscì a liberare lui </a:t>
            </a:r>
            <a:r>
              <a:rPr lang="it-IT" sz="2000" b="1" dirty="0">
                <a:solidFill>
                  <a:schemeClr val="accent6">
                    <a:lumMod val="75000"/>
                  </a:schemeClr>
                </a:solidFill>
                <a:latin typeface="Times New Roman" pitchFamily="18" charset="0"/>
                <a:cs typeface="Times New Roman" pitchFamily="18" charset="0"/>
              </a:rPr>
              <a:t>e i suoi </a:t>
            </a:r>
            <a:r>
              <a:rPr lang="it-IT" sz="2000" b="1" dirty="0" smtClean="0">
                <a:solidFill>
                  <a:schemeClr val="accent6">
                    <a:lumMod val="75000"/>
                  </a:schemeClr>
                </a:solidFill>
                <a:latin typeface="Times New Roman" pitchFamily="18" charset="0"/>
                <a:cs typeface="Times New Roman" pitchFamily="18" charset="0"/>
              </a:rPr>
              <a:t>compagni sferrando assalti a cavallo, con </a:t>
            </a:r>
          </a:p>
          <a:p>
            <a:pPr algn="ctr"/>
            <a:r>
              <a:rPr lang="it-IT" sz="2000" b="1" dirty="0" smtClean="0">
                <a:solidFill>
                  <a:schemeClr val="accent6">
                    <a:lumMod val="75000"/>
                  </a:schemeClr>
                </a:solidFill>
                <a:latin typeface="Times New Roman" pitchFamily="18" charset="0"/>
                <a:cs typeface="Times New Roman" pitchFamily="18" charset="0"/>
              </a:rPr>
              <a:t>enorme stupore </a:t>
            </a:r>
            <a:r>
              <a:rPr lang="it-IT" sz="2000" b="1" dirty="0">
                <a:solidFill>
                  <a:schemeClr val="accent6">
                    <a:lumMod val="75000"/>
                  </a:schemeClr>
                </a:solidFill>
                <a:latin typeface="Times New Roman" pitchFamily="18" charset="0"/>
                <a:cs typeface="Times New Roman" pitchFamily="18" charset="0"/>
              </a:rPr>
              <a:t>dei nemici.</a:t>
            </a:r>
            <a:endParaRPr lang="it-IT" sz="2000" b="1" dirty="0">
              <a:solidFill>
                <a:srgbClr val="FFC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8" y="5417"/>
            <a:ext cx="46650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099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8161" y="-26319"/>
            <a:ext cx="9216706" cy="6694140"/>
          </a:xfrm>
          <a:prstGeom prst="rect">
            <a:avLst/>
          </a:prstGeom>
          <a:noFill/>
        </p:spPr>
        <p:txBody>
          <a:bodyPr wrap="square" rtlCol="0">
            <a:spAutoFit/>
          </a:bodyPr>
          <a:lstStyle/>
          <a:p>
            <a:pPr algn="ctr"/>
            <a:r>
              <a:rPr lang="it-IT" sz="3300" b="1" dirty="0" smtClean="0">
                <a:solidFill>
                  <a:srgbClr val="F79646">
                    <a:lumMod val="75000"/>
                  </a:srgbClr>
                </a:solidFill>
                <a:latin typeface="Times New Roman" pitchFamily="18" charset="0"/>
                <a:cs typeface="Times New Roman" pitchFamily="18" charset="0"/>
              </a:rPr>
              <a:t>Il governo piemontese peggiora le condizioni di vita della popolazione: con la legge sulle chiudende (1830) permette a chi ne ha la possibilità di recintare terre fino ad allora comuni, e con l’abolizione degli ademprivi (1865) impone una tassa sull’uso di pascoli, sorgenti, cammini, diritti di legnatico. Vaste zone dell’isola vengono disboscate, anche in funzione di lotta alla guerriglia. Torino considera la pastorizia nomade un problema da eliminare, la vera causa del banditismo. La Sardegna viene mantenuta come una colonia e lo Stato si fa sentire solo per la repressione e per imporre sempre nuove tasse. </a:t>
            </a:r>
            <a:endParaRPr lang="it-IT" sz="33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2511098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1555" y="49326"/>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8837" y="6542759"/>
            <a:ext cx="9226027" cy="400110"/>
          </a:xfrm>
          <a:prstGeom prst="rect">
            <a:avLst/>
          </a:prstGeom>
          <a:noFill/>
        </p:spPr>
        <p:txBody>
          <a:bodyPr wrap="square" rtlCol="0">
            <a:spAutoFit/>
          </a:bodyPr>
          <a:lstStyle/>
          <a:p>
            <a:pPr algn="ctr"/>
            <a:r>
              <a:rPr lang="it-IT" sz="2000" b="1" dirty="0" smtClean="0">
                <a:solidFill>
                  <a:srgbClr val="F79646">
                    <a:lumMod val="75000"/>
                  </a:srgbClr>
                </a:solidFill>
                <a:latin typeface="Times New Roman" pitchFamily="18" charset="0"/>
                <a:cs typeface="Times New Roman" pitchFamily="18" charset="0"/>
              </a:rPr>
              <a:t>La redistribuzione di terre comuni avvantaggia solo nobili e possidenti. </a:t>
            </a:r>
            <a:endParaRPr lang="it-IT" sz="20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6146" name="Picture 2" descr="F:\sard\img009.jpg"/>
          <p:cNvPicPr>
            <a:picLocks noChangeAspect="1" noChangeArrowheads="1"/>
          </p:cNvPicPr>
          <p:nvPr/>
        </p:nvPicPr>
        <p:blipFill rotWithShape="1">
          <a:blip r:embed="rId5">
            <a:extLst>
              <a:ext uri="{28A0092B-C50C-407E-A947-70E740481C1C}">
                <a14:useLocalDpi xmlns:a14="http://schemas.microsoft.com/office/drawing/2010/main" val="0"/>
              </a:ext>
            </a:extLst>
          </a:blip>
          <a:srcRect l="25680" t="10691" r="8806" b="60154"/>
          <a:stretch/>
        </p:blipFill>
        <p:spPr bwMode="auto">
          <a:xfrm rot="10800000">
            <a:off x="-48837" y="49326"/>
            <a:ext cx="9183307" cy="654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083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783529" y="0"/>
            <a:ext cx="4393870" cy="6740307"/>
          </a:xfrm>
          <a:prstGeom prst="rect">
            <a:avLst/>
          </a:prstGeom>
          <a:noFill/>
        </p:spPr>
        <p:txBody>
          <a:bodyPr wrap="square" rtlCol="0">
            <a:spAutoFit/>
          </a:bodyPr>
          <a:lstStyle/>
          <a:p>
            <a:pPr algn="ctr"/>
            <a:r>
              <a:rPr lang="it-IT" sz="3600" b="1" dirty="0" smtClean="0">
                <a:solidFill>
                  <a:srgbClr val="F79646">
                    <a:lumMod val="75000"/>
                  </a:srgbClr>
                </a:solidFill>
                <a:latin typeface="Times New Roman" pitchFamily="18" charset="0"/>
                <a:cs typeface="Times New Roman" pitchFamily="18" charset="0"/>
              </a:rPr>
              <a:t>I sardi considerano i piemontesi un ver e proprio esercito di occupazione, che difende uno Stato coloniale. In effetti la Sardegna è terra da sfruttare per le élites continentali e isolane, che non esitano a mettersi al servizio degli invasori. </a:t>
            </a: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3074" name="Picture 2" descr="F:\sard\img0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11" r="29181" b="37830"/>
          <a:stretch/>
        </p:blipFill>
        <p:spPr bwMode="auto">
          <a:xfrm rot="10800000">
            <a:off x="-39307" y="0"/>
            <a:ext cx="48228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425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859185" y="13015"/>
            <a:ext cx="4255221" cy="6894195"/>
          </a:xfrm>
          <a:prstGeom prst="rect">
            <a:avLst/>
          </a:prstGeom>
          <a:noFill/>
        </p:spPr>
        <p:txBody>
          <a:bodyPr wrap="square" rtlCol="0">
            <a:spAutoFit/>
          </a:bodyPr>
          <a:lstStyle/>
          <a:p>
            <a:pPr algn="ctr"/>
            <a:r>
              <a:rPr lang="it-IT" sz="3400" b="1" dirty="0" smtClean="0">
                <a:solidFill>
                  <a:srgbClr val="F79646">
                    <a:lumMod val="75000"/>
                  </a:srgbClr>
                </a:solidFill>
                <a:latin typeface="Times New Roman" pitchFamily="18" charset="0"/>
                <a:cs typeface="Times New Roman" pitchFamily="18" charset="0"/>
              </a:rPr>
              <a:t>I metodi di lotta sono brutali: si organizzano vere e proprie battute di caccia al bandito. La tortura e la delazione sono sistematicamente usate. Le faide fra famiglie e fra paesi sono impiegate dal potere in maniera strumentale.  </a:t>
            </a:r>
            <a:endParaRPr lang="it-IT" sz="34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3314" name="Picture 2" descr="F:\sard\img01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632" t="7752" r="18998" b="33488"/>
          <a:stretch/>
        </p:blipFill>
        <p:spPr bwMode="auto">
          <a:xfrm>
            <a:off x="-70343" y="0"/>
            <a:ext cx="4930556" cy="6844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779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6731" y="4572517"/>
            <a:ext cx="9216706" cy="2308324"/>
          </a:xfrm>
          <a:prstGeom prst="rect">
            <a:avLst/>
          </a:prstGeom>
          <a:noFill/>
        </p:spPr>
        <p:txBody>
          <a:bodyPr wrap="square" rtlCol="0">
            <a:spAutoFit/>
          </a:bodyPr>
          <a:lstStyle/>
          <a:p>
            <a:pPr algn="ctr"/>
            <a:r>
              <a:rPr lang="it-IT" sz="3600" b="1" dirty="0" smtClean="0">
                <a:solidFill>
                  <a:srgbClr val="F79646">
                    <a:lumMod val="75000"/>
                  </a:srgbClr>
                </a:solidFill>
                <a:latin typeface="Times New Roman" pitchFamily="18" charset="0"/>
                <a:cs typeface="Times New Roman" pitchFamily="18" charset="0"/>
              </a:rPr>
              <a:t>Specialmente nelle zone interne, la giustizia dello Stato non esiste, o è nemica, e la gente si autogoverna con l’antico codice </a:t>
            </a:r>
            <a:r>
              <a:rPr lang="it-IT" sz="3600" b="1" dirty="0" err="1" smtClean="0">
                <a:solidFill>
                  <a:srgbClr val="F79646">
                    <a:lumMod val="75000"/>
                  </a:srgbClr>
                </a:solidFill>
                <a:latin typeface="Times New Roman" pitchFamily="18" charset="0"/>
                <a:cs typeface="Times New Roman" pitchFamily="18" charset="0"/>
              </a:rPr>
              <a:t>babaricino</a:t>
            </a:r>
            <a:r>
              <a:rPr lang="it-IT" sz="3600" b="1" dirty="0" smtClean="0">
                <a:solidFill>
                  <a:srgbClr val="F79646">
                    <a:lumMod val="75000"/>
                  </a:srgbClr>
                </a:solidFill>
                <a:latin typeface="Times New Roman" pitchFamily="18" charset="0"/>
                <a:cs typeface="Times New Roman" pitchFamily="18" charset="0"/>
              </a:rPr>
              <a:t>, che prevede il diritto/dovere di vendicarsi.</a:t>
            </a: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9" y="0"/>
            <a:ext cx="9225483" cy="4572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01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8161" y="-26319"/>
            <a:ext cx="9216706" cy="6740307"/>
          </a:xfrm>
          <a:prstGeom prst="rect">
            <a:avLst/>
          </a:prstGeom>
          <a:noFill/>
        </p:spPr>
        <p:txBody>
          <a:bodyPr wrap="square" rtlCol="0">
            <a:spAutoFit/>
          </a:bodyPr>
          <a:lstStyle/>
          <a:p>
            <a:pPr algn="ctr"/>
            <a:r>
              <a:rPr lang="it-IT" sz="3600" b="1" dirty="0" smtClean="0">
                <a:solidFill>
                  <a:srgbClr val="F79646">
                    <a:lumMod val="75000"/>
                  </a:srgbClr>
                </a:solidFill>
                <a:latin typeface="Times New Roman" pitchFamily="18" charset="0"/>
                <a:cs typeface="Times New Roman" pitchFamily="18" charset="0"/>
              </a:rPr>
              <a:t>Dopo </a:t>
            </a:r>
            <a:r>
              <a:rPr lang="it-IT" sz="3600" b="1" dirty="0">
                <a:solidFill>
                  <a:srgbClr val="F79646">
                    <a:lumMod val="75000"/>
                  </a:srgbClr>
                </a:solidFill>
                <a:latin typeface="Times New Roman" pitchFamily="18" charset="0"/>
                <a:cs typeface="Times New Roman" pitchFamily="18" charset="0"/>
              </a:rPr>
              <a:t>la morte d’Eleonora D’Arborea, la </a:t>
            </a:r>
            <a:r>
              <a:rPr lang="it-IT" sz="3600" b="1" dirty="0" smtClean="0">
                <a:solidFill>
                  <a:srgbClr val="F79646">
                    <a:lumMod val="75000"/>
                  </a:srgbClr>
                </a:solidFill>
                <a:latin typeface="Times New Roman" pitchFamily="18" charset="0"/>
                <a:cs typeface="Times New Roman" pitchFamily="18" charset="0"/>
              </a:rPr>
              <a:t>Sardegna cadde sotto il dominio spagnolo. Fu instaurato il feudalesimo, e furono </a:t>
            </a:r>
            <a:r>
              <a:rPr lang="it-IT" sz="3600" b="1" dirty="0">
                <a:solidFill>
                  <a:srgbClr val="F79646">
                    <a:lumMod val="75000"/>
                  </a:srgbClr>
                </a:solidFill>
                <a:latin typeface="Times New Roman" pitchFamily="18" charset="0"/>
                <a:cs typeface="Times New Roman" pitchFamily="18" charset="0"/>
              </a:rPr>
              <a:t>mandati da Madrid governatori </a:t>
            </a:r>
            <a:r>
              <a:rPr lang="it-IT" sz="3600" b="1" dirty="0" smtClean="0">
                <a:solidFill>
                  <a:srgbClr val="F79646">
                    <a:lumMod val="75000"/>
                  </a:srgbClr>
                </a:solidFill>
                <a:latin typeface="Times New Roman" pitchFamily="18" charset="0"/>
                <a:cs typeface="Times New Roman" pitchFamily="18" charset="0"/>
              </a:rPr>
              <a:t> corrotti</a:t>
            </a:r>
            <a:r>
              <a:rPr lang="it-IT" sz="3600" b="1" dirty="0">
                <a:solidFill>
                  <a:srgbClr val="F79646">
                    <a:lumMod val="75000"/>
                  </a:srgbClr>
                </a:solidFill>
                <a:latin typeface="Times New Roman" pitchFamily="18" charset="0"/>
                <a:cs typeface="Times New Roman" pitchFamily="18" charset="0"/>
              </a:rPr>
              <a:t>. In pochi anni la Sardegna divenne una delle province d’Europa </a:t>
            </a:r>
            <a:r>
              <a:rPr lang="it-IT" sz="3600" b="1" dirty="0" smtClean="0">
                <a:solidFill>
                  <a:srgbClr val="F79646">
                    <a:lumMod val="75000"/>
                  </a:srgbClr>
                </a:solidFill>
                <a:latin typeface="Times New Roman" pitchFamily="18" charset="0"/>
                <a:cs typeface="Times New Roman" pitchFamily="18" charset="0"/>
              </a:rPr>
              <a:t>più povere e più tartassate da </a:t>
            </a:r>
            <a:r>
              <a:rPr lang="it-IT" sz="3600" b="1" dirty="0">
                <a:solidFill>
                  <a:srgbClr val="F79646">
                    <a:lumMod val="75000"/>
                  </a:srgbClr>
                </a:solidFill>
                <a:latin typeface="Times New Roman" pitchFamily="18" charset="0"/>
                <a:cs typeface="Times New Roman" pitchFamily="18" charset="0"/>
              </a:rPr>
              <a:t>balzelli d’ogni </a:t>
            </a:r>
            <a:r>
              <a:rPr lang="it-IT" sz="3600" b="1" dirty="0" smtClean="0">
                <a:solidFill>
                  <a:srgbClr val="F79646">
                    <a:lumMod val="75000"/>
                  </a:srgbClr>
                </a:solidFill>
                <a:latin typeface="Times New Roman" pitchFamily="18" charset="0"/>
                <a:cs typeface="Times New Roman" pitchFamily="18" charset="0"/>
              </a:rPr>
              <a:t>genere. </a:t>
            </a:r>
            <a:r>
              <a:rPr lang="it-IT" sz="3600" b="1" dirty="0">
                <a:solidFill>
                  <a:srgbClr val="F79646">
                    <a:lumMod val="75000"/>
                  </a:srgbClr>
                </a:solidFill>
                <a:latin typeface="Times New Roman" pitchFamily="18" charset="0"/>
                <a:cs typeface="Times New Roman" pitchFamily="18" charset="0"/>
              </a:rPr>
              <a:t>In quel periodo, oltre che per la fame, le vittime più numerose furono causate dalla malaria e dalla peste; la popolazione scese sotto le 500.000 anime</a:t>
            </a:r>
            <a:r>
              <a:rPr lang="it-IT" sz="3600" b="1" dirty="0" smtClean="0">
                <a:solidFill>
                  <a:srgbClr val="F79646">
                    <a:lumMod val="75000"/>
                  </a:srgbClr>
                </a:solidFill>
                <a:latin typeface="Times New Roman" pitchFamily="18" charset="0"/>
                <a:cs typeface="Times New Roman" pitchFamily="18" charset="0"/>
              </a:rPr>
              <a:t>. Il banditismo è la reazione sociale allo sfruttamento dei paesi dell’interno.</a:t>
            </a: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4050875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0403" y="6027003"/>
            <a:ext cx="9216706" cy="830997"/>
          </a:xfrm>
          <a:prstGeom prst="rect">
            <a:avLst/>
          </a:prstGeom>
          <a:noFill/>
        </p:spPr>
        <p:txBody>
          <a:bodyPr wrap="square" rtlCol="0">
            <a:spAutoFit/>
          </a:bodyPr>
          <a:lstStyle/>
          <a:p>
            <a:pPr algn="ctr"/>
            <a:r>
              <a:rPr lang="it-IT" sz="2400" b="1" dirty="0" smtClean="0">
                <a:solidFill>
                  <a:srgbClr val="F79646">
                    <a:lumMod val="75000"/>
                  </a:srgbClr>
                </a:solidFill>
                <a:latin typeface="Times New Roman" pitchFamily="18" charset="0"/>
                <a:cs typeface="Times New Roman" pitchFamily="18" charset="0"/>
              </a:rPr>
              <a:t>E se la vendetta viene compiuta dagli uomini, viene invocata e decisa dalle donne, nel corso di </a:t>
            </a:r>
            <a:r>
              <a:rPr lang="it-IT" sz="2400" b="1" i="1" dirty="0" smtClean="0">
                <a:solidFill>
                  <a:srgbClr val="F79646">
                    <a:lumMod val="75000"/>
                  </a:srgbClr>
                </a:solidFill>
                <a:latin typeface="Times New Roman" pitchFamily="18" charset="0"/>
                <a:cs typeface="Times New Roman" pitchFamily="18" charset="0"/>
              </a:rPr>
              <a:t>s’</a:t>
            </a:r>
            <a:r>
              <a:rPr lang="it-IT" sz="2400" b="1" i="1" dirty="0" err="1" smtClean="0">
                <a:solidFill>
                  <a:srgbClr val="F79646">
                    <a:lumMod val="75000"/>
                  </a:srgbClr>
                </a:solidFill>
                <a:latin typeface="Times New Roman" pitchFamily="18" charset="0"/>
                <a:cs typeface="Times New Roman" pitchFamily="18" charset="0"/>
              </a:rPr>
              <a:t>attittu</a:t>
            </a:r>
            <a:r>
              <a:rPr lang="it-IT" sz="2400" b="1" dirty="0" smtClean="0">
                <a:solidFill>
                  <a:srgbClr val="F79646">
                    <a:lumMod val="75000"/>
                  </a:srgbClr>
                </a:solidFill>
                <a:latin typeface="Times New Roman" pitchFamily="18" charset="0"/>
                <a:cs typeface="Times New Roman" pitchFamily="18" charset="0"/>
              </a:rPr>
              <a:t>, la veglia funebre. </a:t>
            </a:r>
            <a:endParaRPr lang="it-IT" sz="2400" b="1" dirty="0">
              <a:solidFill>
                <a:srgbClr val="F79646">
                  <a:lumMod val="75000"/>
                </a:srgb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0" r="1" b="6383"/>
          <a:stretch/>
        </p:blipFill>
        <p:spPr bwMode="auto">
          <a:xfrm>
            <a:off x="-180753" y="8484"/>
            <a:ext cx="9417407" cy="611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474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607815" y="13015"/>
            <a:ext cx="4506592" cy="6740307"/>
          </a:xfrm>
          <a:prstGeom prst="rect">
            <a:avLst/>
          </a:prstGeom>
          <a:noFill/>
        </p:spPr>
        <p:txBody>
          <a:bodyPr wrap="square" rtlCol="0">
            <a:spAutoFit/>
          </a:bodyPr>
          <a:lstStyle/>
          <a:p>
            <a:pPr algn="ctr"/>
            <a:r>
              <a:rPr lang="it-IT" sz="3600" b="1" dirty="0" smtClean="0">
                <a:solidFill>
                  <a:srgbClr val="F79646">
                    <a:lumMod val="75000"/>
                  </a:srgbClr>
                </a:solidFill>
                <a:latin typeface="Times New Roman" pitchFamily="18" charset="0"/>
                <a:cs typeface="Times New Roman" pitchFamily="18" charset="0"/>
              </a:rPr>
              <a:t>Per decenni, si combatte in Sardegna una guerra di bassa intensità, in cui si scontrano due ordinamenti giuridici: quello, scritto, dello Stato; e quello, orale, codificato nei secoli, delle comunità di villaggio.</a:t>
            </a: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2290" name="Picture 2" descr="F:\sard\img01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60" t="32713" r="20708" b="7132"/>
          <a:stretch/>
        </p:blipFill>
        <p:spPr bwMode="auto">
          <a:xfrm>
            <a:off x="-72706" y="-47103"/>
            <a:ext cx="4680520" cy="690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2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8628" y="6218147"/>
            <a:ext cx="9226027" cy="707886"/>
          </a:xfrm>
          <a:prstGeom prst="rect">
            <a:avLst/>
          </a:prstGeom>
          <a:noFill/>
        </p:spPr>
        <p:txBody>
          <a:bodyPr wrap="square" rtlCol="0">
            <a:spAutoFit/>
          </a:bodyPr>
          <a:lstStyle/>
          <a:p>
            <a:pPr algn="ctr"/>
            <a:r>
              <a:rPr lang="it-IT" sz="2000" b="1" dirty="0" smtClean="0">
                <a:solidFill>
                  <a:srgbClr val="F79646">
                    <a:lumMod val="75000"/>
                  </a:srgbClr>
                </a:solidFill>
                <a:latin typeface="Times New Roman" pitchFamily="18" charset="0"/>
                <a:cs typeface="Times New Roman" pitchFamily="18" charset="0"/>
              </a:rPr>
              <a:t>Possidenti e popolazioni della costa venivano regolarmente taglieggiati. </a:t>
            </a:r>
          </a:p>
          <a:p>
            <a:pPr algn="ctr"/>
            <a:r>
              <a:rPr lang="it-IT" sz="2000" b="1" dirty="0" smtClean="0">
                <a:solidFill>
                  <a:srgbClr val="F79646">
                    <a:lumMod val="75000"/>
                  </a:srgbClr>
                </a:solidFill>
                <a:latin typeface="Times New Roman" pitchFamily="18" charset="0"/>
                <a:cs typeface="Times New Roman" pitchFamily="18" charset="0"/>
              </a:rPr>
              <a:t>Era la montagna che si riprendeva ciò che la città aveva rubato.</a:t>
            </a:r>
            <a:endParaRPr lang="it-IT" sz="20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8194" name="Picture 2" descr="F:\sard\img011.jpg"/>
          <p:cNvPicPr>
            <a:picLocks noChangeAspect="1" noChangeArrowheads="1"/>
          </p:cNvPicPr>
          <p:nvPr/>
        </p:nvPicPr>
        <p:blipFill rotWithShape="1">
          <a:blip r:embed="rId5">
            <a:extLst>
              <a:ext uri="{28A0092B-C50C-407E-A947-70E740481C1C}">
                <a14:useLocalDpi xmlns:a14="http://schemas.microsoft.com/office/drawing/2010/main" val="0"/>
              </a:ext>
            </a:extLst>
          </a:blip>
          <a:srcRect l="22632" t="11784" r="20494" b="59999"/>
          <a:stretch/>
        </p:blipFill>
        <p:spPr bwMode="auto">
          <a:xfrm>
            <a:off x="-39307" y="0"/>
            <a:ext cx="9222614" cy="631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653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668344" y="13015"/>
            <a:ext cx="1446063" cy="6740307"/>
          </a:xfrm>
          <a:prstGeom prst="rect">
            <a:avLst/>
          </a:prstGeom>
          <a:noFill/>
        </p:spPr>
        <p:txBody>
          <a:bodyPr wrap="square" rtlCol="0">
            <a:spAutoFit/>
          </a:bodyPr>
          <a:lstStyle/>
          <a:p>
            <a:pPr algn="ctr"/>
            <a:r>
              <a:rPr lang="it-IT" sz="2400" b="1" dirty="0" smtClean="0">
                <a:solidFill>
                  <a:srgbClr val="F79646">
                    <a:lumMod val="75000"/>
                  </a:srgbClr>
                </a:solidFill>
                <a:latin typeface="Times New Roman" pitchFamily="18" charset="0"/>
                <a:cs typeface="Times New Roman" pitchFamily="18" charset="0"/>
              </a:rPr>
              <a:t>Chi viaggiava in carrozza veniva derubato. I più ricchi dovevano pagare una quota che poi, di fatto,  veniva redistribuita nella comunità </a:t>
            </a:r>
            <a:endParaRPr lang="it-IT" sz="3600" b="1" dirty="0">
              <a:solidFill>
                <a:srgbClr val="F79646">
                  <a:lumMod val="75000"/>
                </a:srgb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42" name="Picture 2" descr="F:\sard\img0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04" t="43410" b="6977"/>
          <a:stretch/>
        </p:blipFill>
        <p:spPr bwMode="auto">
          <a:xfrm>
            <a:off x="-79452" y="16977"/>
            <a:ext cx="7819804" cy="687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839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73819"/>
            <a:ext cx="8609013" cy="700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508104" y="3863657"/>
            <a:ext cx="3640441" cy="2677656"/>
          </a:xfrm>
          <a:prstGeom prst="rect">
            <a:avLst/>
          </a:prstGeom>
          <a:noFill/>
        </p:spPr>
        <p:txBody>
          <a:bodyPr wrap="square" rtlCol="0">
            <a:spAutoFit/>
          </a:bodyPr>
          <a:lstStyle/>
          <a:p>
            <a:r>
              <a:rPr lang="it-IT" sz="2400" b="1" dirty="0" smtClean="0">
                <a:solidFill>
                  <a:schemeClr val="accent6">
                    <a:lumMod val="75000"/>
                  </a:schemeClr>
                </a:solidFill>
                <a:latin typeface="Times New Roman" pitchFamily="18" charset="0"/>
                <a:cs typeface="Times New Roman" pitchFamily="18" charset="0"/>
              </a:rPr>
              <a:t>La refurtiva veniva normalmente portata sulla costa e poi contrabbandata in Corsica, regione in cui molti latitanti sardi avevano trovato rifugio. </a:t>
            </a:r>
            <a:endParaRPr lang="it-IT" sz="2400"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37333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777047" y="13015"/>
            <a:ext cx="5337359" cy="6740307"/>
          </a:xfrm>
          <a:prstGeom prst="rect">
            <a:avLst/>
          </a:prstGeom>
          <a:noFill/>
        </p:spPr>
        <p:txBody>
          <a:bodyPr wrap="square" rtlCol="0">
            <a:spAutoFit/>
          </a:bodyPr>
          <a:lstStyle/>
          <a:p>
            <a:pPr algn="ctr"/>
            <a:r>
              <a:rPr lang="it-IT" sz="3600" b="1" dirty="0" smtClean="0">
                <a:solidFill>
                  <a:srgbClr val="F79646">
                    <a:lumMod val="75000"/>
                  </a:srgbClr>
                </a:solidFill>
                <a:latin typeface="Times New Roman" pitchFamily="18" charset="0"/>
                <a:cs typeface="Times New Roman" pitchFamily="18" charset="0"/>
              </a:rPr>
              <a:t>In contesti come questi, finire in prigione era nel conto. «La galera è per gli uomini» recita un antico proverbio barbaricino: ovvero se ci oppone alle regole dello Stato, anche in maniera inconsapevole, è davvero molto difficile rimanerne fuori… l’importante è saper conservare l’onore. </a:t>
            </a: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4338" name="Picture 2" descr="F:\sard\img0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01" t="20155" r="18142" b="4865"/>
          <a:stretch/>
        </p:blipFill>
        <p:spPr bwMode="auto">
          <a:xfrm>
            <a:off x="-72706" y="0"/>
            <a:ext cx="3849753" cy="6844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438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7482" y="4549676"/>
            <a:ext cx="9226027" cy="2308324"/>
          </a:xfrm>
          <a:prstGeom prst="rect">
            <a:avLst/>
          </a:prstGeom>
          <a:noFill/>
        </p:spPr>
        <p:txBody>
          <a:bodyPr wrap="square" rtlCol="0">
            <a:spAutoFit/>
          </a:bodyPr>
          <a:lstStyle/>
          <a:p>
            <a:pPr algn="ctr"/>
            <a:r>
              <a:rPr lang="it-IT" sz="3600" b="1" dirty="0" smtClean="0">
                <a:solidFill>
                  <a:srgbClr val="F79646">
                    <a:lumMod val="75000"/>
                  </a:srgbClr>
                </a:solidFill>
                <a:latin typeface="Times New Roman" pitchFamily="18" charset="0"/>
                <a:cs typeface="Times New Roman" pitchFamily="18" charset="0"/>
              </a:rPr>
              <a:t>I sardi sono famosi, fra i malavitosi continentali, perché «non se la cantano» e non si arrendono mai, davanti a niente. Ma sono anche quelli più discriminati e soli. </a:t>
            </a: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5122" name="Picture 2" descr="F:\sard\img008.jpg"/>
          <p:cNvPicPr>
            <a:picLocks noChangeAspect="1" noChangeArrowheads="1"/>
          </p:cNvPicPr>
          <p:nvPr/>
        </p:nvPicPr>
        <p:blipFill rotWithShape="1">
          <a:blip r:embed="rId4">
            <a:extLst>
              <a:ext uri="{28A0092B-C50C-407E-A947-70E740481C1C}">
                <a14:useLocalDpi xmlns:a14="http://schemas.microsoft.com/office/drawing/2010/main" val="0"/>
              </a:ext>
            </a:extLst>
          </a:blip>
          <a:srcRect l="6169" t="61085" r="9162" b="8063"/>
          <a:stretch/>
        </p:blipFill>
        <p:spPr bwMode="auto">
          <a:xfrm>
            <a:off x="-77482" y="0"/>
            <a:ext cx="9221482" cy="463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871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2706" y="6074888"/>
            <a:ext cx="9226027" cy="707886"/>
          </a:xfrm>
          <a:prstGeom prst="rect">
            <a:avLst/>
          </a:prstGeom>
          <a:noFill/>
        </p:spPr>
        <p:txBody>
          <a:bodyPr wrap="square" rtlCol="0">
            <a:spAutoFit/>
          </a:bodyPr>
          <a:lstStyle/>
          <a:p>
            <a:pPr algn="ctr"/>
            <a:r>
              <a:rPr lang="it-IT" sz="2000" b="1" dirty="0" smtClean="0">
                <a:solidFill>
                  <a:srgbClr val="F79646">
                    <a:lumMod val="75000"/>
                  </a:srgbClr>
                </a:solidFill>
                <a:latin typeface="Times New Roman" pitchFamily="18" charset="0"/>
                <a:cs typeface="Times New Roman" pitchFamily="18" charset="0"/>
              </a:rPr>
              <a:t>La cura dei detenuti è un compito in gran parte femminile, e le donne e le famiglie aspettano per anni la liberazione di congiunti che spesso si rivelano innocenti.</a:t>
            </a:r>
            <a:endParaRPr lang="it-IT" sz="2000" b="1" dirty="0">
              <a:solidFill>
                <a:srgbClr val="F79646">
                  <a:lumMod val="75000"/>
                </a:srgb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9218" name="Picture 2" descr="F:\sard\img012.jpg"/>
          <p:cNvPicPr>
            <a:picLocks noChangeAspect="1" noChangeArrowheads="1"/>
          </p:cNvPicPr>
          <p:nvPr/>
        </p:nvPicPr>
        <p:blipFill rotWithShape="1">
          <a:blip r:embed="rId4">
            <a:extLst>
              <a:ext uri="{28A0092B-C50C-407E-A947-70E740481C1C}">
                <a14:useLocalDpi xmlns:a14="http://schemas.microsoft.com/office/drawing/2010/main" val="0"/>
              </a:ext>
            </a:extLst>
          </a:blip>
          <a:srcRect l="22846" t="16899" r="20494" b="55969"/>
          <a:stretch/>
        </p:blipFill>
        <p:spPr bwMode="auto">
          <a:xfrm>
            <a:off x="-85042" y="0"/>
            <a:ext cx="9226985"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969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859185" y="13015"/>
            <a:ext cx="4255221" cy="6555641"/>
          </a:xfrm>
          <a:prstGeom prst="rect">
            <a:avLst/>
          </a:prstGeom>
          <a:noFill/>
        </p:spPr>
        <p:txBody>
          <a:bodyPr wrap="square" rtlCol="0">
            <a:spAutoFit/>
          </a:bodyPr>
          <a:lstStyle/>
          <a:p>
            <a:pPr algn="ctr"/>
            <a:r>
              <a:rPr lang="it-IT" sz="3500" b="1" dirty="0" smtClean="0">
                <a:solidFill>
                  <a:srgbClr val="F79646">
                    <a:lumMod val="75000"/>
                  </a:srgbClr>
                </a:solidFill>
                <a:latin typeface="Times New Roman" pitchFamily="18" charset="0"/>
                <a:cs typeface="Times New Roman" pitchFamily="18" charset="0"/>
              </a:rPr>
              <a:t>Esistono anche ceti sociali che, per convenzione tacita, potrebbero sottrarsi alla legge della macchia. Ma spesso proprio le donne della borghesia scelgono di schierarsi con la gente del popolo, e di appoggiare i banditi. </a:t>
            </a:r>
            <a:endParaRPr lang="it-IT" sz="3500" b="1" dirty="0">
              <a:solidFill>
                <a:srgbClr val="F79646">
                  <a:lumMod val="75000"/>
                </a:srgb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1266" name="Picture 2" descr="F:\sard\img0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41" t="5736" r="22663" b="33643"/>
          <a:stretch/>
        </p:blipFill>
        <p:spPr bwMode="auto">
          <a:xfrm>
            <a:off x="-72706" y="13015"/>
            <a:ext cx="4931891" cy="686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761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027549" y="26149"/>
            <a:ext cx="4139952" cy="6740307"/>
          </a:xfrm>
          <a:prstGeom prst="rect">
            <a:avLst/>
          </a:prstGeom>
          <a:noFill/>
        </p:spPr>
        <p:txBody>
          <a:bodyPr wrap="square" rtlCol="0">
            <a:spAutoFit/>
          </a:bodyPr>
          <a:lstStyle/>
          <a:p>
            <a:pPr algn="ctr"/>
            <a:r>
              <a:rPr lang="it-IT" sz="1600" b="1" dirty="0">
                <a:solidFill>
                  <a:srgbClr val="F79646">
                    <a:lumMod val="75000"/>
                  </a:srgbClr>
                </a:solidFill>
                <a:latin typeface="Times New Roman" pitchFamily="18" charset="0"/>
                <a:cs typeface="Times New Roman" pitchFamily="18" charset="0"/>
              </a:rPr>
              <a:t>… di carattere duro e deciso, intelligente. </a:t>
            </a:r>
            <a:r>
              <a:rPr lang="it-IT" sz="1600" b="1" dirty="0" smtClean="0">
                <a:solidFill>
                  <a:srgbClr val="F79646">
                    <a:lumMod val="75000"/>
                  </a:srgbClr>
                </a:solidFill>
                <a:latin typeface="Times New Roman" pitchFamily="18" charset="0"/>
                <a:cs typeface="Times New Roman" pitchFamily="18" charset="0"/>
              </a:rPr>
              <a:t>Dal </a:t>
            </a:r>
            <a:r>
              <a:rPr lang="it-IT" sz="1600" b="1" dirty="0">
                <a:solidFill>
                  <a:srgbClr val="F79646">
                    <a:lumMod val="75000"/>
                  </a:srgbClr>
                </a:solidFill>
                <a:latin typeface="Times New Roman" pitchFamily="18" charset="0"/>
                <a:cs typeface="Times New Roman" pitchFamily="18" charset="0"/>
              </a:rPr>
              <a:t>cuore perverso quanto i di lei fratelli, </a:t>
            </a:r>
            <a:r>
              <a:rPr lang="it-IT" sz="1600" b="1" dirty="0" smtClean="0">
                <a:solidFill>
                  <a:srgbClr val="F79646">
                    <a:lumMod val="75000"/>
                  </a:srgbClr>
                </a:solidFill>
                <a:latin typeface="Times New Roman" pitchFamily="18" charset="0"/>
                <a:cs typeface="Times New Roman" pitchFamily="18" charset="0"/>
              </a:rPr>
              <a:t>crudele colle </a:t>
            </a:r>
            <a:r>
              <a:rPr lang="it-IT" sz="1600" b="1" dirty="0">
                <a:solidFill>
                  <a:srgbClr val="F79646">
                    <a:lumMod val="75000"/>
                  </a:srgbClr>
                </a:solidFill>
                <a:latin typeface="Times New Roman" pitchFamily="18" charset="0"/>
                <a:cs typeface="Times New Roman" pitchFamily="18" charset="0"/>
              </a:rPr>
              <a:t>vittime, eccitatrice e </a:t>
            </a:r>
            <a:r>
              <a:rPr lang="it-IT" sz="1600" b="1" dirty="0" err="1">
                <a:solidFill>
                  <a:srgbClr val="F79646">
                    <a:lumMod val="75000"/>
                  </a:srgbClr>
                </a:solidFill>
                <a:latin typeface="Times New Roman" pitchFamily="18" charset="0"/>
                <a:cs typeface="Times New Roman" pitchFamily="18" charset="0"/>
              </a:rPr>
              <a:t>consiliatrice</a:t>
            </a:r>
            <a:r>
              <a:rPr lang="it-IT" sz="1600" b="1" dirty="0">
                <a:solidFill>
                  <a:srgbClr val="F79646">
                    <a:lumMod val="75000"/>
                  </a:srgbClr>
                </a:solidFill>
                <a:latin typeface="Times New Roman" pitchFamily="18" charset="0"/>
                <a:cs typeface="Times New Roman" pitchFamily="18" charset="0"/>
              </a:rPr>
              <a:t> con ogni modo possibile dei banditi di lei fratelli e </a:t>
            </a:r>
            <a:r>
              <a:rPr lang="it-IT" sz="1600" b="1" dirty="0" smtClean="0">
                <a:solidFill>
                  <a:srgbClr val="F79646">
                    <a:lumMod val="75000"/>
                  </a:srgbClr>
                </a:solidFill>
                <a:latin typeface="Times New Roman" pitchFamily="18" charset="0"/>
                <a:cs typeface="Times New Roman" pitchFamily="18" charset="0"/>
              </a:rPr>
              <a:t>degli altrettanto </a:t>
            </a:r>
            <a:r>
              <a:rPr lang="it-IT" sz="1600" b="1" dirty="0">
                <a:solidFill>
                  <a:srgbClr val="F79646">
                    <a:lumMod val="75000"/>
                  </a:srgbClr>
                </a:solidFill>
                <a:latin typeface="Times New Roman" pitchFamily="18" charset="0"/>
                <a:cs typeface="Times New Roman" pitchFamily="18" charset="0"/>
              </a:rPr>
              <a:t>feroci loro compagni, la cui casa in Nuoro serviva di convegno a parenti ed </a:t>
            </a:r>
            <a:r>
              <a:rPr lang="it-IT" sz="1600" b="1" dirty="0" smtClean="0">
                <a:solidFill>
                  <a:srgbClr val="F79646">
                    <a:lumMod val="75000"/>
                  </a:srgbClr>
                </a:solidFill>
                <a:latin typeface="Times New Roman" pitchFamily="18" charset="0"/>
                <a:cs typeface="Times New Roman" pitchFamily="18" charset="0"/>
              </a:rPr>
              <a:t>affigliati della </a:t>
            </a:r>
            <a:r>
              <a:rPr lang="it-IT" sz="1600" b="1" dirty="0">
                <a:solidFill>
                  <a:srgbClr val="F79646">
                    <a:lumMod val="75000"/>
                  </a:srgbClr>
                </a:solidFill>
                <a:latin typeface="Times New Roman" pitchFamily="18" charset="0"/>
                <a:cs typeface="Times New Roman" pitchFamily="18" charset="0"/>
              </a:rPr>
              <a:t>triste lega, con un andirivieni di persone sia di giorno che di notte. […] dagli istinti felini </a:t>
            </a:r>
            <a:r>
              <a:rPr lang="it-IT" sz="1600" b="1" dirty="0" smtClean="0">
                <a:solidFill>
                  <a:srgbClr val="F79646">
                    <a:lumMod val="75000"/>
                  </a:srgbClr>
                </a:solidFill>
                <a:latin typeface="Times New Roman" pitchFamily="18" charset="0"/>
                <a:cs typeface="Times New Roman" pitchFamily="18" charset="0"/>
              </a:rPr>
              <a:t>[…] Di </a:t>
            </a:r>
            <a:r>
              <a:rPr lang="it-IT" sz="1600" b="1" dirty="0">
                <a:solidFill>
                  <a:srgbClr val="F79646">
                    <a:lumMod val="75000"/>
                  </a:srgbClr>
                </a:solidFill>
                <a:latin typeface="Times New Roman" pitchFamily="18" charset="0"/>
                <a:cs typeface="Times New Roman" pitchFamily="18" charset="0"/>
              </a:rPr>
              <a:t>giorno faceva visita a tante persone, dalle quali, nel porgere il saluto dei fratelli, pretendeva</a:t>
            </a:r>
          </a:p>
          <a:p>
            <a:pPr algn="ctr"/>
            <a:r>
              <a:rPr lang="it-IT" sz="1600" b="1" dirty="0">
                <a:solidFill>
                  <a:srgbClr val="F79646">
                    <a:lumMod val="75000"/>
                  </a:srgbClr>
                </a:solidFill>
                <a:latin typeface="Times New Roman" pitchFamily="18" charset="0"/>
                <a:cs typeface="Times New Roman" pitchFamily="18" charset="0"/>
              </a:rPr>
              <a:t>denaro, medicinali e cartucce: di notte, cavalcando il proprio cavallo, partiva alla volta del </a:t>
            </a:r>
            <a:r>
              <a:rPr lang="it-IT" sz="1600" b="1" dirty="0" smtClean="0">
                <a:solidFill>
                  <a:srgbClr val="F79646">
                    <a:lumMod val="75000"/>
                  </a:srgbClr>
                </a:solidFill>
                <a:latin typeface="Times New Roman" pitchFamily="18" charset="0"/>
                <a:cs typeface="Times New Roman" pitchFamily="18" charset="0"/>
              </a:rPr>
              <a:t>rifugio dei </a:t>
            </a:r>
            <a:r>
              <a:rPr lang="it-IT" sz="1600" b="1" dirty="0">
                <a:solidFill>
                  <a:srgbClr val="F79646">
                    <a:lumMod val="75000"/>
                  </a:srgbClr>
                </a:solidFill>
                <a:latin typeface="Times New Roman" pitchFamily="18" charset="0"/>
                <a:cs typeface="Times New Roman" pitchFamily="18" charset="0"/>
              </a:rPr>
              <a:t>fratelli, e portava loro, oltre che consigli ed informazioni, munizioni, biancheria e cibarie. </a:t>
            </a:r>
            <a:r>
              <a:rPr lang="it-IT" sz="1600" b="1" dirty="0" smtClean="0">
                <a:solidFill>
                  <a:srgbClr val="F79646">
                    <a:lumMod val="75000"/>
                  </a:srgbClr>
                </a:solidFill>
                <a:latin typeface="Times New Roman" pitchFamily="18" charset="0"/>
                <a:cs typeface="Times New Roman" pitchFamily="18" charset="0"/>
              </a:rPr>
              <a:t>Furono </a:t>
            </a:r>
            <a:r>
              <a:rPr lang="it-IT" sz="1600" b="1" dirty="0">
                <a:solidFill>
                  <a:srgbClr val="F79646">
                    <a:lumMod val="75000"/>
                  </a:srgbClr>
                </a:solidFill>
                <a:latin typeface="Times New Roman" pitchFamily="18" charset="0"/>
                <a:cs typeface="Times New Roman" pitchFamily="18" charset="0"/>
              </a:rPr>
              <a:t>anche trovate [nella di Lei casa] copie di atti di cause penali, il che viene a suffragare che</a:t>
            </a:r>
          </a:p>
          <a:p>
            <a:pPr algn="ctr"/>
            <a:r>
              <a:rPr lang="it-IT" sz="1600" b="1" dirty="0">
                <a:solidFill>
                  <a:srgbClr val="F79646">
                    <a:lumMod val="75000"/>
                  </a:srgbClr>
                </a:solidFill>
                <a:latin typeface="Times New Roman" pitchFamily="18" charset="0"/>
                <a:cs typeface="Times New Roman" pitchFamily="18" charset="0"/>
              </a:rPr>
              <a:t>essa intimidisse i </a:t>
            </a:r>
            <a:r>
              <a:rPr lang="it-IT" sz="1600" b="1" dirty="0" err="1">
                <a:solidFill>
                  <a:srgbClr val="F79646">
                    <a:lumMod val="75000"/>
                  </a:srgbClr>
                </a:solidFill>
                <a:latin typeface="Times New Roman" pitchFamily="18" charset="0"/>
                <a:cs typeface="Times New Roman" pitchFamily="18" charset="0"/>
              </a:rPr>
              <a:t>testimonj</a:t>
            </a:r>
            <a:r>
              <a:rPr lang="it-IT" sz="1600" b="1" dirty="0">
                <a:solidFill>
                  <a:srgbClr val="F79646">
                    <a:lumMod val="75000"/>
                  </a:srgbClr>
                </a:solidFill>
                <a:latin typeface="Times New Roman" pitchFamily="18" charset="0"/>
                <a:cs typeface="Times New Roman" pitchFamily="18" charset="0"/>
              </a:rPr>
              <a:t> d’accusa o perché non dicessero la verità o per ritrattare quello </a:t>
            </a:r>
            <a:r>
              <a:rPr lang="it-IT" sz="1600" b="1" dirty="0" smtClean="0">
                <a:solidFill>
                  <a:srgbClr val="F79646">
                    <a:lumMod val="75000"/>
                  </a:srgbClr>
                </a:solidFill>
                <a:latin typeface="Times New Roman" pitchFamily="18" charset="0"/>
                <a:cs typeface="Times New Roman" pitchFamily="18" charset="0"/>
              </a:rPr>
              <a:t>che avevano </a:t>
            </a:r>
            <a:r>
              <a:rPr lang="it-IT" sz="1600" b="1" dirty="0">
                <a:solidFill>
                  <a:srgbClr val="F79646">
                    <a:lumMod val="75000"/>
                  </a:srgbClr>
                </a:solidFill>
                <a:latin typeface="Times New Roman" pitchFamily="18" charset="0"/>
                <a:cs typeface="Times New Roman" pitchFamily="18" charset="0"/>
              </a:rPr>
              <a:t>detto nel periodo istruttorio, influendo a questo scopo coll’assistere ai dibattimenti </a:t>
            </a:r>
            <a:r>
              <a:rPr lang="it-IT" sz="1600" b="1" dirty="0" smtClean="0">
                <a:solidFill>
                  <a:srgbClr val="F79646">
                    <a:lumMod val="75000"/>
                  </a:srgbClr>
                </a:solidFill>
                <a:latin typeface="Times New Roman" pitchFamily="18" charset="0"/>
                <a:cs typeface="Times New Roman" pitchFamily="18" charset="0"/>
              </a:rPr>
              <a:t>ed incutere </a:t>
            </a:r>
            <a:r>
              <a:rPr lang="it-IT" sz="1600" b="1" dirty="0">
                <a:solidFill>
                  <a:srgbClr val="F79646">
                    <a:lumMod val="75000"/>
                  </a:srgbClr>
                </a:solidFill>
                <a:latin typeface="Times New Roman" pitchFamily="18" charset="0"/>
                <a:cs typeface="Times New Roman" pitchFamily="18" charset="0"/>
              </a:rPr>
              <a:t>timore coll’appoggio delle efferatezze che andavano commettendo i di lei fratelli. Da </a:t>
            </a:r>
            <a:r>
              <a:rPr lang="it-IT" sz="1600" b="1" dirty="0" smtClean="0">
                <a:solidFill>
                  <a:srgbClr val="F79646">
                    <a:lumMod val="75000"/>
                  </a:srgbClr>
                </a:solidFill>
                <a:latin typeface="Times New Roman" pitchFamily="18" charset="0"/>
                <a:cs typeface="Times New Roman" pitchFamily="18" charset="0"/>
              </a:rPr>
              <a:t>parte sua </a:t>
            </a:r>
            <a:r>
              <a:rPr lang="it-IT" sz="1600" b="1" dirty="0">
                <a:solidFill>
                  <a:srgbClr val="F79646">
                    <a:lumMod val="75000"/>
                  </a:srgbClr>
                </a:solidFill>
                <a:latin typeface="Times New Roman" pitchFamily="18" charset="0"/>
                <a:cs typeface="Times New Roman" pitchFamily="18" charset="0"/>
              </a:rPr>
              <a:t>il popolino al suo compartire le faceva largo, corteggiata e rispettata coll’appellativo di “</a:t>
            </a:r>
            <a:r>
              <a:rPr lang="it-IT" sz="1600" b="1" dirty="0" smtClean="0">
                <a:solidFill>
                  <a:srgbClr val="F79646">
                    <a:lumMod val="75000"/>
                  </a:srgbClr>
                </a:solidFill>
                <a:latin typeface="Times New Roman" pitchFamily="18" charset="0"/>
                <a:cs typeface="Times New Roman" pitchFamily="18" charset="0"/>
              </a:rPr>
              <a:t>sa </a:t>
            </a:r>
            <a:r>
              <a:rPr lang="it-IT" sz="1600" b="1" dirty="0" err="1" smtClean="0">
                <a:solidFill>
                  <a:srgbClr val="F79646">
                    <a:lumMod val="75000"/>
                  </a:srgbClr>
                </a:solidFill>
                <a:latin typeface="Times New Roman" pitchFamily="18" charset="0"/>
                <a:cs typeface="Times New Roman" pitchFamily="18" charset="0"/>
              </a:rPr>
              <a:t>Reina</a:t>
            </a:r>
            <a:r>
              <a:rPr lang="it-IT" sz="1600" b="1" dirty="0" smtClean="0">
                <a:solidFill>
                  <a:srgbClr val="F79646">
                    <a:lumMod val="75000"/>
                  </a:srgbClr>
                </a:solidFill>
                <a:latin typeface="Times New Roman" pitchFamily="18" charset="0"/>
                <a:cs typeface="Times New Roman" pitchFamily="18" charset="0"/>
              </a:rPr>
              <a:t>”...</a:t>
            </a:r>
            <a:endParaRPr lang="it-IT" sz="1600" b="1" dirty="0">
              <a:solidFill>
                <a:srgbClr val="F79646">
                  <a:lumMod val="75000"/>
                </a:srgb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Zucca</a:t>
            </a:r>
          </a:p>
          <a:p>
            <a:pPr algn="ctr"/>
            <a:r>
              <a:rPr lang="it-IT" sz="800" b="1" dirty="0">
                <a:solidFill>
                  <a:srgbClr val="9BBB59">
                    <a:lumMod val="40000"/>
                    <a:lumOff val="60000"/>
                  </a:srgbClr>
                </a:solidFill>
                <a:latin typeface="Times New Roman" pitchFamily="18" charset="0"/>
                <a:cs typeface="Times New Roman" pitchFamily="18" charset="0"/>
              </a:rPr>
              <a:t>Servizi Culturali</a:t>
            </a:r>
          </a:p>
        </p:txBody>
      </p:sp>
      <p:pic>
        <p:nvPicPr>
          <p:cNvPr id="17410" name="Picture 2" descr="F:\sard\img018.jpg"/>
          <p:cNvPicPr>
            <a:picLocks noChangeAspect="1" noChangeArrowheads="1"/>
          </p:cNvPicPr>
          <p:nvPr/>
        </p:nvPicPr>
        <p:blipFill rotWithShape="1">
          <a:blip r:embed="rId4">
            <a:extLst>
              <a:ext uri="{28A0092B-C50C-407E-A947-70E740481C1C}">
                <a14:useLocalDpi xmlns:a14="http://schemas.microsoft.com/office/drawing/2010/main" val="0"/>
              </a:ext>
            </a:extLst>
          </a:blip>
          <a:srcRect l="52332" t="12558" r="20250" b="61240"/>
          <a:stretch/>
        </p:blipFill>
        <p:spPr bwMode="auto">
          <a:xfrm>
            <a:off x="-83702" y="26149"/>
            <a:ext cx="5146158" cy="6853718"/>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565413" y="6341258"/>
            <a:ext cx="3970234" cy="369332"/>
          </a:xfrm>
          <a:prstGeom prst="rect">
            <a:avLst/>
          </a:prstGeom>
          <a:noFill/>
        </p:spPr>
        <p:txBody>
          <a:bodyPr wrap="square" rtlCol="0">
            <a:spAutoFit/>
          </a:bodyPr>
          <a:lstStyle/>
          <a:p>
            <a:r>
              <a:rPr lang="it-IT" b="1" dirty="0" smtClean="0">
                <a:solidFill>
                  <a:schemeClr val="accent6">
                    <a:lumMod val="75000"/>
                  </a:schemeClr>
                </a:solidFill>
                <a:latin typeface="Times New Roman" pitchFamily="18" charset="0"/>
                <a:cs typeface="Times New Roman" pitchFamily="18" charset="0"/>
              </a:rPr>
              <a:t>Maria Antonia Serra Sanna. </a:t>
            </a:r>
            <a:r>
              <a:rPr lang="it-IT" b="1" i="1" dirty="0" smtClean="0">
                <a:solidFill>
                  <a:schemeClr val="accent6">
                    <a:lumMod val="75000"/>
                  </a:schemeClr>
                </a:solidFill>
                <a:latin typeface="Times New Roman" pitchFamily="18" charset="0"/>
                <a:cs typeface="Times New Roman" pitchFamily="18" charset="0"/>
              </a:rPr>
              <a:t>Sa </a:t>
            </a:r>
            <a:r>
              <a:rPr lang="it-IT" b="1" i="1" dirty="0" err="1" smtClean="0">
                <a:solidFill>
                  <a:schemeClr val="accent6">
                    <a:lumMod val="75000"/>
                  </a:schemeClr>
                </a:solidFill>
                <a:latin typeface="Times New Roman" pitchFamily="18" charset="0"/>
                <a:cs typeface="Times New Roman" pitchFamily="18" charset="0"/>
              </a:rPr>
              <a:t>Reina</a:t>
            </a:r>
            <a:r>
              <a:rPr lang="it-IT" b="1" dirty="0" smtClean="0">
                <a:solidFill>
                  <a:schemeClr val="accent6">
                    <a:lumMod val="75000"/>
                  </a:schemeClr>
                </a:solidFill>
                <a:latin typeface="Times New Roman" pitchFamily="18" charset="0"/>
                <a:cs typeface="Times New Roman" pitchFamily="18" charset="0"/>
              </a:rPr>
              <a:t>. </a:t>
            </a:r>
            <a:endParaRPr lang="it-IT"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694085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3163" y="6233536"/>
            <a:ext cx="9216706" cy="646331"/>
          </a:xfrm>
          <a:prstGeom prst="rect">
            <a:avLst/>
          </a:prstGeom>
          <a:noFill/>
        </p:spPr>
        <p:txBody>
          <a:bodyPr wrap="square" rtlCol="0">
            <a:spAutoFit/>
          </a:bodyPr>
          <a:lstStyle/>
          <a:p>
            <a:pPr algn="ctr"/>
            <a:r>
              <a:rPr lang="it-IT" sz="3600" b="1" dirty="0" smtClean="0">
                <a:solidFill>
                  <a:srgbClr val="F79646">
                    <a:lumMod val="75000"/>
                  </a:srgbClr>
                </a:solidFill>
                <a:latin typeface="Times New Roman" pitchFamily="18" charset="0"/>
                <a:cs typeface="Times New Roman" pitchFamily="18" charset="0"/>
              </a:rPr>
              <a:t>.</a:t>
            </a: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8" y="-300643"/>
            <a:ext cx="9183308" cy="715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791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859185" y="13015"/>
            <a:ext cx="4255221" cy="7171194"/>
          </a:xfrm>
          <a:prstGeom prst="rect">
            <a:avLst/>
          </a:prstGeom>
          <a:noFill/>
        </p:spPr>
        <p:txBody>
          <a:bodyPr wrap="square" rtlCol="0">
            <a:spAutoFit/>
          </a:bodyPr>
          <a:lstStyle/>
          <a:p>
            <a:pPr algn="ctr"/>
            <a:r>
              <a:rPr lang="it-IT" sz="2300" b="1" dirty="0">
                <a:solidFill>
                  <a:srgbClr val="F79646">
                    <a:lumMod val="75000"/>
                  </a:srgbClr>
                </a:solidFill>
                <a:latin typeface="Times New Roman" pitchFamily="18" charset="0"/>
                <a:cs typeface="Times New Roman" pitchFamily="18" charset="0"/>
              </a:rPr>
              <a:t>La notte fra </a:t>
            </a:r>
            <a:r>
              <a:rPr lang="it-IT" sz="2300" b="1" dirty="0" smtClean="0">
                <a:solidFill>
                  <a:srgbClr val="F79646">
                    <a:lumMod val="75000"/>
                  </a:srgbClr>
                </a:solidFill>
                <a:latin typeface="Times New Roman" pitchFamily="18" charset="0"/>
                <a:cs typeface="Times New Roman" pitchFamily="18" charset="0"/>
              </a:rPr>
              <a:t>il1 4 </a:t>
            </a:r>
            <a:r>
              <a:rPr lang="it-IT" sz="2300" b="1" dirty="0">
                <a:solidFill>
                  <a:srgbClr val="F79646">
                    <a:lumMod val="75000"/>
                  </a:srgbClr>
                </a:solidFill>
                <a:latin typeface="Times New Roman" pitchFamily="18" charset="0"/>
                <a:cs typeface="Times New Roman" pitchFamily="18" charset="0"/>
              </a:rPr>
              <a:t>e il 15 maggio del 1899 </a:t>
            </a:r>
            <a:r>
              <a:rPr lang="it-IT" sz="2300" b="1" dirty="0" smtClean="0">
                <a:solidFill>
                  <a:srgbClr val="F79646">
                    <a:lumMod val="75000"/>
                  </a:srgbClr>
                </a:solidFill>
                <a:latin typeface="Times New Roman" pitchFamily="18" charset="0"/>
                <a:cs typeface="Times New Roman" pitchFamily="18" charset="0"/>
              </a:rPr>
              <a:t> </a:t>
            </a:r>
            <a:r>
              <a:rPr lang="it-IT" sz="2300" b="1" dirty="0">
                <a:solidFill>
                  <a:srgbClr val="F79646">
                    <a:lumMod val="75000"/>
                  </a:srgbClr>
                </a:solidFill>
                <a:latin typeface="Times New Roman" pitchFamily="18" charset="0"/>
                <a:cs typeface="Times New Roman" pitchFamily="18" charset="0"/>
              </a:rPr>
              <a:t>Nuoro venne divisa in sette grandi rioni. Soldati, carabinieri e agenti di polizia, agli ordini del capitano </a:t>
            </a:r>
            <a:r>
              <a:rPr lang="it-IT" sz="2300" b="1" dirty="0" err="1">
                <a:solidFill>
                  <a:srgbClr val="F79646">
                    <a:lumMod val="75000"/>
                  </a:srgbClr>
                </a:solidFill>
                <a:latin typeface="Times New Roman" pitchFamily="18" charset="0"/>
                <a:cs typeface="Times New Roman" pitchFamily="18" charset="0"/>
              </a:rPr>
              <a:t>Petella</a:t>
            </a:r>
            <a:r>
              <a:rPr lang="it-IT" sz="2300" b="1" dirty="0">
                <a:solidFill>
                  <a:srgbClr val="F79646">
                    <a:lumMod val="75000"/>
                  </a:srgbClr>
                </a:solidFill>
                <a:latin typeface="Times New Roman" pitchFamily="18" charset="0"/>
                <a:cs typeface="Times New Roman" pitchFamily="18" charset="0"/>
              </a:rPr>
              <a:t>, vennero distribuiti in sette gruppi. Nei posti strategici vennero ammucchiate grandi quantità di manette, catene, corde. Tutto preparato in assoluto silenzio e secondo un preciso progetto. </a:t>
            </a:r>
            <a:r>
              <a:rPr lang="it-IT" sz="2300" b="1" dirty="0" smtClean="0">
                <a:solidFill>
                  <a:srgbClr val="F79646">
                    <a:lumMod val="75000"/>
                  </a:srgbClr>
                </a:solidFill>
                <a:latin typeface="Times New Roman" pitchFamily="18" charset="0"/>
                <a:cs typeface="Times New Roman" pitchFamily="18" charset="0"/>
              </a:rPr>
              <a:t>L’intero </a:t>
            </a:r>
            <a:r>
              <a:rPr lang="it-IT" sz="2300" b="1" dirty="0">
                <a:solidFill>
                  <a:srgbClr val="F79646">
                    <a:lumMod val="75000"/>
                  </a:srgbClr>
                </a:solidFill>
                <a:latin typeface="Times New Roman" pitchFamily="18" charset="0"/>
                <a:cs typeface="Times New Roman" pitchFamily="18" charset="0"/>
              </a:rPr>
              <a:t>Nuorese fu coinvolto nell'operazione senza che nessun latitante sospettasse niente. </a:t>
            </a:r>
            <a:r>
              <a:rPr lang="it-IT" sz="2300" b="1" dirty="0" smtClean="0">
                <a:solidFill>
                  <a:srgbClr val="F79646">
                    <a:lumMod val="75000"/>
                  </a:srgbClr>
                </a:solidFill>
                <a:latin typeface="Times New Roman" pitchFamily="18" charset="0"/>
                <a:cs typeface="Times New Roman" pitchFamily="18" charset="0"/>
              </a:rPr>
              <a:t>Si fecero più di 400 arresti, anche se poi soltanto una trentina furono effettivamente trovati colpevoli. </a:t>
            </a:r>
            <a:r>
              <a:rPr lang="it-IT" sz="2300" b="1" dirty="0">
                <a:solidFill>
                  <a:srgbClr val="F79646">
                    <a:lumMod val="75000"/>
                  </a:srgbClr>
                </a:solidFill>
                <a:latin typeface="Times New Roman" pitchFamily="18" charset="0"/>
                <a:cs typeface="Times New Roman" pitchFamily="18" charset="0"/>
              </a:rPr>
              <a:t/>
            </a:r>
            <a:br>
              <a:rPr lang="it-IT" sz="2300" b="1" dirty="0">
                <a:solidFill>
                  <a:srgbClr val="F79646">
                    <a:lumMod val="75000"/>
                  </a:srgbClr>
                </a:solidFill>
                <a:latin typeface="Times New Roman" pitchFamily="18" charset="0"/>
                <a:cs typeface="Times New Roman" pitchFamily="18" charset="0"/>
              </a:rPr>
            </a:br>
            <a:endParaRPr lang="it-IT" sz="2300" b="1" dirty="0">
              <a:solidFill>
                <a:srgbClr val="F79646">
                  <a:lumMod val="75000"/>
                </a:srgb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6" y="0"/>
            <a:ext cx="4902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734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867385" y="0"/>
            <a:ext cx="4310013" cy="6878806"/>
          </a:xfrm>
          <a:prstGeom prst="rect">
            <a:avLst/>
          </a:prstGeom>
          <a:noFill/>
        </p:spPr>
        <p:txBody>
          <a:bodyPr wrap="square" rtlCol="0">
            <a:spAutoFit/>
          </a:bodyPr>
          <a:lstStyle/>
          <a:p>
            <a:pPr algn="ctr"/>
            <a:r>
              <a:rPr lang="it-IT" sz="2100" b="1" dirty="0">
                <a:solidFill>
                  <a:schemeClr val="accent6">
                    <a:lumMod val="75000"/>
                  </a:schemeClr>
                </a:solidFill>
                <a:latin typeface="Times New Roman" pitchFamily="18" charset="0"/>
                <a:cs typeface="Times New Roman" pitchFamily="18" charset="0"/>
              </a:rPr>
              <a:t>In città, dopo la mezzanotte energiche pedate e calci di moschetto scuotono la porta di "zio" Peppe, padre dei Serra-Sanna. Il vecchio, saputo chi sono gli ospiti, si rifiuta ili aprire. Sì arrende solo quando gli uomini della legge stanno per buttargli giù la porta. Stupito che si possa osare tanto contro Giuseppe Serra-Sanna protesta gridando come un forsennato contro quel manipolo di gente armala che gli mette la casa sottosopra alla ricerca dei due figli lontani nella foresta e della figlia che dorme in una cameretta in cima a una scaletta di legno. Alla luce dì una candela, la donna è costretta ad alzarsi: gli agenti che hanno fatto irruzione si voltano dall'altra parte per darle modo di vestirsi. </a:t>
            </a:r>
            <a:endParaRPr lang="it-IT" sz="2100" b="1" dirty="0">
              <a:solidFill>
                <a:schemeClr val="accent6">
                  <a:lumMod val="75000"/>
                </a:scheme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1" y="0"/>
            <a:ext cx="4892961" cy="686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804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8628" y="6233536"/>
            <a:ext cx="9226027" cy="646331"/>
          </a:xfrm>
          <a:prstGeom prst="rect">
            <a:avLst/>
          </a:prstGeom>
          <a:noFill/>
        </p:spPr>
        <p:txBody>
          <a:bodyPr wrap="square" rtlCol="0">
            <a:spAutoFit/>
          </a:bodyPr>
          <a:lstStyle/>
          <a:p>
            <a:pPr algn="ctr"/>
            <a:r>
              <a:rPr lang="it-IT" sz="3600" b="1" dirty="0">
                <a:solidFill>
                  <a:srgbClr val="F79646">
                    <a:lumMod val="75000"/>
                  </a:srgbClr>
                </a:solidFill>
                <a:latin typeface="Times New Roman" pitchFamily="18" charset="0"/>
                <a:cs typeface="Times New Roman" pitchFamily="18" charset="0"/>
              </a:rPr>
              <a:t>per proteggere la propria comunità.</a:t>
            </a: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Zucca</a:t>
            </a:r>
          </a:p>
          <a:p>
            <a:pPr algn="ctr"/>
            <a:r>
              <a:rPr lang="it-IT" sz="800" b="1" dirty="0">
                <a:solidFill>
                  <a:srgbClr val="9BBB59">
                    <a:lumMod val="40000"/>
                    <a:lumOff val="60000"/>
                  </a:srgbClr>
                </a:solidFill>
                <a:latin typeface="Times New Roman" pitchFamily="18" charset="0"/>
                <a:cs typeface="Times New Roman" pitchFamily="18" charset="0"/>
              </a:rPr>
              <a:t>Servizi Culturali</a:t>
            </a:r>
          </a:p>
        </p:txBody>
      </p:sp>
      <p:pic>
        <p:nvPicPr>
          <p:cNvPr id="16386" name="Picture 2" descr="F:\sard\img017.jpg"/>
          <p:cNvPicPr>
            <a:picLocks noChangeAspect="1" noChangeArrowheads="1"/>
          </p:cNvPicPr>
          <p:nvPr/>
        </p:nvPicPr>
        <p:blipFill rotWithShape="1">
          <a:blip r:embed="rId5">
            <a:extLst>
              <a:ext uri="{28A0092B-C50C-407E-A947-70E740481C1C}">
                <a14:useLocalDpi xmlns:a14="http://schemas.microsoft.com/office/drawing/2010/main" val="0"/>
              </a:ext>
            </a:extLst>
          </a:blip>
          <a:srcRect l="16052" t="25581" r="23505" b="39225"/>
          <a:stretch/>
        </p:blipFill>
        <p:spPr bwMode="auto">
          <a:xfrm>
            <a:off x="153513" y="0"/>
            <a:ext cx="88217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881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027" y="4317108"/>
            <a:ext cx="9226027" cy="2308324"/>
          </a:xfrm>
          <a:prstGeom prst="rect">
            <a:avLst/>
          </a:prstGeom>
          <a:noFill/>
        </p:spPr>
        <p:txBody>
          <a:bodyPr wrap="square" rtlCol="0">
            <a:spAutoFit/>
          </a:bodyPr>
          <a:lstStyle/>
          <a:p>
            <a:pPr algn="ctr"/>
            <a:r>
              <a:rPr lang="it-IT" sz="3600" b="1" dirty="0" smtClean="0">
                <a:solidFill>
                  <a:srgbClr val="F79646">
                    <a:lumMod val="75000"/>
                  </a:srgbClr>
                </a:solidFill>
                <a:latin typeface="Times New Roman" pitchFamily="18" charset="0"/>
                <a:cs typeface="Times New Roman" pitchFamily="18" charset="0"/>
              </a:rPr>
              <a:t>A lei vengono sequestrati 66 capi bovini. Poco tempo dopo, sulle montagne di Orgosolo, vengono finiti i suoi fratelli. Lei viene condannata a 18 anni di carcere. </a:t>
            </a: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Zucca</a:t>
            </a:r>
          </a:p>
          <a:p>
            <a:pPr algn="ctr"/>
            <a:r>
              <a:rPr lang="it-IT" sz="800" b="1" dirty="0">
                <a:solidFill>
                  <a:srgbClr val="9BBB59">
                    <a:lumMod val="40000"/>
                    <a:lumOff val="60000"/>
                  </a:srgbClr>
                </a:solidFill>
                <a:latin typeface="Times New Roman" pitchFamily="18" charset="0"/>
                <a:cs typeface="Times New Roman" pitchFamily="18" charset="0"/>
              </a:rPr>
              <a:t>Servizi Culturali</a:t>
            </a:r>
          </a:p>
        </p:txBody>
      </p:sp>
      <p:pic>
        <p:nvPicPr>
          <p:cNvPr id="15362" name="Picture 2" descr="F:\sard\img017.jpg"/>
          <p:cNvPicPr>
            <a:picLocks noChangeAspect="1" noChangeArrowheads="1"/>
          </p:cNvPicPr>
          <p:nvPr/>
        </p:nvPicPr>
        <p:blipFill rotWithShape="1">
          <a:blip r:embed="rId5">
            <a:extLst>
              <a:ext uri="{28A0092B-C50C-407E-A947-70E740481C1C}">
                <a14:useLocalDpi xmlns:a14="http://schemas.microsoft.com/office/drawing/2010/main" val="0"/>
              </a:ext>
            </a:extLst>
          </a:blip>
          <a:srcRect l="15846" t="4651" r="23918" b="74109"/>
          <a:stretch/>
        </p:blipFill>
        <p:spPr bwMode="auto">
          <a:xfrm>
            <a:off x="-48628" y="0"/>
            <a:ext cx="9206131" cy="433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76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652121" y="0"/>
            <a:ext cx="3491880" cy="6740307"/>
          </a:xfrm>
          <a:prstGeom prst="rect">
            <a:avLst/>
          </a:prstGeom>
          <a:noFill/>
        </p:spPr>
        <p:txBody>
          <a:bodyPr wrap="square" rtlCol="0">
            <a:spAutoFit/>
          </a:bodyPr>
          <a:lstStyle/>
          <a:p>
            <a:pPr algn="ctr"/>
            <a:r>
              <a:rPr lang="it-IT" sz="1600" b="1" dirty="0">
                <a:solidFill>
                  <a:srgbClr val="F79646">
                    <a:lumMod val="75000"/>
                  </a:srgbClr>
                </a:solidFill>
                <a:latin typeface="Times New Roman" pitchFamily="18" charset="0"/>
                <a:cs typeface="Times New Roman" pitchFamily="18" charset="0"/>
              </a:rPr>
              <a:t>Intelligentissima</a:t>
            </a:r>
            <a:r>
              <a:rPr lang="it-IT" sz="1600" b="1" dirty="0" smtClean="0">
                <a:solidFill>
                  <a:srgbClr val="F79646">
                    <a:lumMod val="75000"/>
                  </a:srgbClr>
                </a:solidFill>
                <a:latin typeface="Times New Roman" pitchFamily="18" charset="0"/>
                <a:cs typeface="Times New Roman" pitchFamily="18" charset="0"/>
              </a:rPr>
              <a:t>, scaltra</a:t>
            </a:r>
            <a:r>
              <a:rPr lang="it-IT" sz="1600" b="1" dirty="0">
                <a:solidFill>
                  <a:srgbClr val="F79646">
                    <a:lumMod val="75000"/>
                  </a:srgbClr>
                </a:solidFill>
                <a:latin typeface="Times New Roman" pitchFamily="18" charset="0"/>
                <a:cs typeface="Times New Roman" pitchFamily="18" charset="0"/>
              </a:rPr>
              <a:t>, ambiziosa, di famiglia benestante, diplomata alla Regia Scuola Normale Femminile, “</a:t>
            </a:r>
            <a:r>
              <a:rPr lang="it-IT" sz="1600" b="1" dirty="0" smtClean="0">
                <a:solidFill>
                  <a:srgbClr val="F79646">
                    <a:lumMod val="75000"/>
                  </a:srgbClr>
                </a:solidFill>
                <a:latin typeface="Times New Roman" pitchFamily="18" charset="0"/>
                <a:cs typeface="Times New Roman" pitchFamily="18" charset="0"/>
              </a:rPr>
              <a:t>con due </a:t>
            </a:r>
            <a:r>
              <a:rPr lang="it-IT" sz="1600" b="1" dirty="0">
                <a:solidFill>
                  <a:srgbClr val="F79646">
                    <a:lumMod val="75000"/>
                  </a:srgbClr>
                </a:solidFill>
                <a:latin typeface="Times New Roman" pitchFamily="18" charset="0"/>
                <a:cs typeface="Times New Roman" pitchFamily="18" charset="0"/>
              </a:rPr>
              <a:t>occhi scuri, che t’incantavano ma nello stesso tempo ti impaurivano”. Non pochi </a:t>
            </a:r>
            <a:r>
              <a:rPr lang="it-IT" sz="1600" b="1" dirty="0" smtClean="0">
                <a:solidFill>
                  <a:srgbClr val="F79646">
                    <a:lumMod val="75000"/>
                  </a:srgbClr>
                </a:solidFill>
                <a:latin typeface="Times New Roman" pitchFamily="18" charset="0"/>
                <a:cs typeface="Times New Roman" pitchFamily="18" charset="0"/>
              </a:rPr>
              <a:t>ricchi possidenti </a:t>
            </a:r>
            <a:r>
              <a:rPr lang="it-IT" sz="1600" b="1" dirty="0">
                <a:solidFill>
                  <a:srgbClr val="F79646">
                    <a:lumMod val="75000"/>
                  </a:srgbClr>
                </a:solidFill>
                <a:latin typeface="Times New Roman" pitchFamily="18" charset="0"/>
                <a:cs typeface="Times New Roman" pitchFamily="18" charset="0"/>
              </a:rPr>
              <a:t>l’avrebbero corteggiata volentieri, perché “interessante ed attraente donnina”, ma erano</a:t>
            </a:r>
          </a:p>
          <a:p>
            <a:pPr algn="ctr"/>
            <a:r>
              <a:rPr lang="it-IT" sz="1600" b="1" dirty="0">
                <a:solidFill>
                  <a:srgbClr val="F79646">
                    <a:lumMod val="75000"/>
                  </a:srgbClr>
                </a:solidFill>
                <a:latin typeface="Times New Roman" pitchFamily="18" charset="0"/>
                <a:cs typeface="Times New Roman" pitchFamily="18" charset="0"/>
              </a:rPr>
              <a:t>frenati ed allarmati dalla stretta amicizia che la legava a </a:t>
            </a:r>
            <a:r>
              <a:rPr lang="it-IT" sz="1600" b="1" i="1" dirty="0" smtClean="0">
                <a:solidFill>
                  <a:srgbClr val="F79646">
                    <a:lumMod val="75000"/>
                  </a:srgbClr>
                </a:solidFill>
                <a:latin typeface="Times New Roman" pitchFamily="18" charset="0"/>
                <a:cs typeface="Times New Roman" pitchFamily="18" charset="0"/>
              </a:rPr>
              <a:t>sa </a:t>
            </a:r>
            <a:r>
              <a:rPr lang="it-IT" sz="1600" b="1" i="1" dirty="0" err="1" smtClean="0">
                <a:solidFill>
                  <a:srgbClr val="F79646">
                    <a:lumMod val="75000"/>
                  </a:srgbClr>
                </a:solidFill>
                <a:latin typeface="Times New Roman" pitchFamily="18" charset="0"/>
                <a:cs typeface="Times New Roman" pitchFamily="18" charset="0"/>
              </a:rPr>
              <a:t>Reina</a:t>
            </a:r>
            <a:r>
              <a:rPr lang="it-IT" sz="1600" b="1" dirty="0" smtClean="0">
                <a:solidFill>
                  <a:srgbClr val="F79646">
                    <a:lumMod val="75000"/>
                  </a:srgbClr>
                </a:solidFill>
                <a:latin typeface="Times New Roman" pitchFamily="18" charset="0"/>
                <a:cs typeface="Times New Roman" pitchFamily="18" charset="0"/>
              </a:rPr>
              <a:t>. </a:t>
            </a:r>
            <a:r>
              <a:rPr lang="it-IT" sz="1600" b="1" dirty="0">
                <a:solidFill>
                  <a:srgbClr val="F79646">
                    <a:lumMod val="75000"/>
                  </a:srgbClr>
                </a:solidFill>
                <a:latin typeface="Times New Roman" pitchFamily="18" charset="0"/>
                <a:cs typeface="Times New Roman" pitchFamily="18" charset="0"/>
              </a:rPr>
              <a:t>E come se </a:t>
            </a:r>
            <a:r>
              <a:rPr lang="it-IT" sz="1600" b="1" dirty="0" smtClean="0">
                <a:solidFill>
                  <a:srgbClr val="F79646">
                    <a:lumMod val="75000"/>
                  </a:srgbClr>
                </a:solidFill>
                <a:latin typeface="Times New Roman" pitchFamily="18" charset="0"/>
                <a:cs typeface="Times New Roman" pitchFamily="18" charset="0"/>
              </a:rPr>
              <a:t>non bastasse</a:t>
            </a:r>
            <a:r>
              <a:rPr lang="it-IT" sz="1600" b="1" dirty="0">
                <a:solidFill>
                  <a:srgbClr val="F79646">
                    <a:lumMod val="75000"/>
                  </a:srgbClr>
                </a:solidFill>
                <a:latin typeface="Times New Roman" pitchFamily="18" charset="0"/>
                <a:cs typeface="Times New Roman" pitchFamily="18" charset="0"/>
              </a:rPr>
              <a:t>, si era innamorata di un latitante. Di lei si era invaghito perfino un ufficiale dei carabinieri</a:t>
            </a:r>
            <a:r>
              <a:rPr lang="it-IT" sz="1600" b="1" dirty="0" smtClean="0">
                <a:solidFill>
                  <a:srgbClr val="F79646">
                    <a:lumMod val="75000"/>
                  </a:srgbClr>
                </a:solidFill>
                <a:latin typeface="Times New Roman" pitchFamily="18" charset="0"/>
                <a:cs typeface="Times New Roman" pitchFamily="18" charset="0"/>
              </a:rPr>
              <a:t>: molti </a:t>
            </a:r>
            <a:r>
              <a:rPr lang="it-IT" sz="1600" b="1" dirty="0">
                <a:solidFill>
                  <a:srgbClr val="F79646">
                    <a:lumMod val="75000"/>
                  </a:srgbClr>
                </a:solidFill>
                <a:latin typeface="Times New Roman" pitchFamily="18" charset="0"/>
                <a:cs typeface="Times New Roman" pitchFamily="18" charset="0"/>
              </a:rPr>
              <a:t>parlavano di vero amore, altri di “paravento” usato dal giovane per carpire alla bella </a:t>
            </a:r>
            <a:r>
              <a:rPr lang="it-IT" sz="1600" b="1" dirty="0" smtClean="0">
                <a:solidFill>
                  <a:srgbClr val="F79646">
                    <a:lumMod val="75000"/>
                  </a:srgbClr>
                </a:solidFill>
                <a:latin typeface="Times New Roman" pitchFamily="18" charset="0"/>
                <a:cs typeface="Times New Roman" pitchFamily="18" charset="0"/>
              </a:rPr>
              <a:t>donna notizie </a:t>
            </a:r>
            <a:r>
              <a:rPr lang="it-IT" sz="1600" b="1" dirty="0">
                <a:solidFill>
                  <a:srgbClr val="F79646">
                    <a:lumMod val="75000"/>
                  </a:srgbClr>
                </a:solidFill>
                <a:latin typeface="Times New Roman" pitchFamily="18" charset="0"/>
                <a:cs typeface="Times New Roman" pitchFamily="18" charset="0"/>
              </a:rPr>
              <a:t>utili alla cattura dei fuorilegge: in realtà poi era successo l’esatto contrario, visto </a:t>
            </a:r>
            <a:r>
              <a:rPr lang="it-IT" sz="1600" b="1" dirty="0" smtClean="0">
                <a:solidFill>
                  <a:srgbClr val="F79646">
                    <a:lumMod val="75000"/>
                  </a:srgbClr>
                </a:solidFill>
                <a:latin typeface="Times New Roman" pitchFamily="18" charset="0"/>
                <a:cs typeface="Times New Roman" pitchFamily="18" charset="0"/>
              </a:rPr>
              <a:t>che l’ufficiale </a:t>
            </a:r>
            <a:r>
              <a:rPr lang="it-IT" sz="1600" b="1" dirty="0">
                <a:solidFill>
                  <a:srgbClr val="F79646">
                    <a:lumMod val="75000"/>
                  </a:srgbClr>
                </a:solidFill>
                <a:latin typeface="Times New Roman" pitchFamily="18" charset="0"/>
                <a:cs typeface="Times New Roman" pitchFamily="18" charset="0"/>
              </a:rPr>
              <a:t>fu trasferito in fretta e furia, a motivo di “decoro dell’Arma”, ma anche e </a:t>
            </a:r>
            <a:r>
              <a:rPr lang="it-IT" sz="1600" b="1" dirty="0" smtClean="0">
                <a:solidFill>
                  <a:srgbClr val="F79646">
                    <a:lumMod val="75000"/>
                  </a:srgbClr>
                </a:solidFill>
                <a:latin typeface="Times New Roman" pitchFamily="18" charset="0"/>
                <a:cs typeface="Times New Roman" pitchFamily="18" charset="0"/>
              </a:rPr>
              <a:t>soprattutto perché </a:t>
            </a:r>
            <a:r>
              <a:rPr lang="it-IT" sz="1600" b="1" dirty="0">
                <a:solidFill>
                  <a:srgbClr val="F79646">
                    <a:lumMod val="75000"/>
                  </a:srgbClr>
                </a:solidFill>
                <a:latin typeface="Times New Roman" pitchFamily="18" charset="0"/>
                <a:cs typeface="Times New Roman" pitchFamily="18" charset="0"/>
              </a:rPr>
              <a:t>si era lasciato sfuggire qualche notizia riservata. Dopo pochi giorni </a:t>
            </a:r>
            <a:r>
              <a:rPr lang="it-IT" sz="1600" b="1" dirty="0" smtClean="0">
                <a:solidFill>
                  <a:srgbClr val="F79646">
                    <a:lumMod val="75000"/>
                  </a:srgbClr>
                </a:solidFill>
                <a:latin typeface="Times New Roman" pitchFamily="18" charset="0"/>
                <a:cs typeface="Times New Roman" pitchFamily="18" charset="0"/>
              </a:rPr>
              <a:t>dall’arresto, </a:t>
            </a:r>
            <a:r>
              <a:rPr lang="it-IT" sz="1600" b="1" dirty="0">
                <a:solidFill>
                  <a:srgbClr val="F79646">
                    <a:lumMod val="75000"/>
                  </a:srgbClr>
                </a:solidFill>
                <a:latin typeface="Times New Roman" pitchFamily="18" charset="0"/>
                <a:cs typeface="Times New Roman" pitchFamily="18" charset="0"/>
              </a:rPr>
              <a:t>abile come sempre, riuscì a dimostrare la propria innocenza, e uscì di galera</a:t>
            </a:r>
            <a:r>
              <a:rPr lang="it-IT" sz="1600" b="1" dirty="0" smtClean="0">
                <a:solidFill>
                  <a:srgbClr val="F79646">
                    <a:lumMod val="75000"/>
                  </a:srgbClr>
                </a:solidFill>
                <a:latin typeface="Times New Roman" pitchFamily="18" charset="0"/>
                <a:cs typeface="Times New Roman" pitchFamily="18" charset="0"/>
              </a:rPr>
              <a:t>. </a:t>
            </a:r>
            <a:endParaRPr lang="it-IT" sz="1600" b="1" dirty="0">
              <a:solidFill>
                <a:srgbClr val="F79646">
                  <a:lumMod val="75000"/>
                </a:srgb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Zucca</a:t>
            </a:r>
          </a:p>
          <a:p>
            <a:pPr algn="ctr"/>
            <a:r>
              <a:rPr lang="it-IT" sz="800" b="1" dirty="0">
                <a:solidFill>
                  <a:srgbClr val="9BBB59">
                    <a:lumMod val="40000"/>
                    <a:lumOff val="60000"/>
                  </a:srgbClr>
                </a:solidFill>
                <a:latin typeface="Times New Roman" pitchFamily="18" charset="0"/>
                <a:cs typeface="Times New Roman" pitchFamily="18" charset="0"/>
              </a:rPr>
              <a:t>Servizi Culturali</a:t>
            </a:r>
          </a:p>
        </p:txBody>
      </p:sp>
      <p:pic>
        <p:nvPicPr>
          <p:cNvPr id="18434" name="Picture 2" descr="F:\sard\img019.jpg"/>
          <p:cNvPicPr>
            <a:picLocks noChangeAspect="1" noChangeArrowheads="1"/>
          </p:cNvPicPr>
          <p:nvPr/>
        </p:nvPicPr>
        <p:blipFill rotWithShape="1">
          <a:blip r:embed="rId4">
            <a:extLst>
              <a:ext uri="{28A0092B-C50C-407E-A947-70E740481C1C}">
                <a14:useLocalDpi xmlns:a14="http://schemas.microsoft.com/office/drawing/2010/main" val="0"/>
              </a:ext>
            </a:extLst>
          </a:blip>
          <a:srcRect l="53261" t="73279" r="19064" b="3411"/>
          <a:stretch/>
        </p:blipFill>
        <p:spPr bwMode="auto">
          <a:xfrm>
            <a:off x="-72706" y="0"/>
            <a:ext cx="584245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1475656" y="6356647"/>
            <a:ext cx="2640466" cy="369332"/>
          </a:xfrm>
          <a:prstGeom prst="rect">
            <a:avLst/>
          </a:prstGeom>
          <a:noFill/>
        </p:spPr>
        <p:txBody>
          <a:bodyPr wrap="none" rtlCol="0">
            <a:spAutoFit/>
          </a:bodyPr>
          <a:lstStyle/>
          <a:p>
            <a:r>
              <a:rPr lang="it-IT" b="1" dirty="0">
                <a:solidFill>
                  <a:schemeClr val="accent6">
                    <a:lumMod val="75000"/>
                  </a:schemeClr>
                </a:solidFill>
                <a:latin typeface="Times New Roman" pitchFamily="18" charset="0"/>
                <a:cs typeface="Times New Roman" pitchFamily="18" charset="0"/>
              </a:rPr>
              <a:t>Giuseppa </a:t>
            </a:r>
            <a:r>
              <a:rPr lang="it-IT" b="1" dirty="0" err="1" smtClean="0">
                <a:solidFill>
                  <a:schemeClr val="accent6">
                    <a:lumMod val="75000"/>
                  </a:schemeClr>
                </a:solidFill>
                <a:latin typeface="Times New Roman" pitchFamily="18" charset="0"/>
                <a:cs typeface="Times New Roman" pitchFamily="18" charset="0"/>
              </a:rPr>
              <a:t>Lunesu</a:t>
            </a:r>
            <a:r>
              <a:rPr lang="it-IT" b="1" dirty="0" smtClean="0">
                <a:solidFill>
                  <a:schemeClr val="accent6">
                    <a:lumMod val="75000"/>
                  </a:schemeClr>
                </a:solidFill>
                <a:latin typeface="Times New Roman" pitchFamily="18" charset="0"/>
                <a:cs typeface="Times New Roman" pitchFamily="18" charset="0"/>
              </a:rPr>
              <a:t>. </a:t>
            </a:r>
            <a:r>
              <a:rPr lang="it-IT" b="1" i="1" dirty="0" smtClean="0">
                <a:solidFill>
                  <a:schemeClr val="accent6">
                    <a:lumMod val="75000"/>
                  </a:schemeClr>
                </a:solidFill>
                <a:latin typeface="Times New Roman" pitchFamily="18" charset="0"/>
                <a:cs typeface="Times New Roman" pitchFamily="18" charset="0"/>
              </a:rPr>
              <a:t>Peppa</a:t>
            </a:r>
            <a:endParaRPr lang="it-IT" b="1" i="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63410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228447" y="0"/>
            <a:ext cx="2915554" cy="6740307"/>
          </a:xfrm>
          <a:prstGeom prst="rect">
            <a:avLst/>
          </a:prstGeom>
          <a:noFill/>
        </p:spPr>
        <p:txBody>
          <a:bodyPr wrap="square" rtlCol="0">
            <a:spAutoFit/>
          </a:bodyPr>
          <a:lstStyle/>
          <a:p>
            <a:pPr algn="ctr"/>
            <a:r>
              <a:rPr lang="it-IT" b="1" dirty="0" smtClean="0">
                <a:solidFill>
                  <a:srgbClr val="F79646">
                    <a:lumMod val="75000"/>
                  </a:srgbClr>
                </a:solidFill>
                <a:latin typeface="Times New Roman" pitchFamily="18" charset="0"/>
                <a:cs typeface="Times New Roman" pitchFamily="18" charset="0"/>
              </a:rPr>
              <a:t>Una </a:t>
            </a:r>
            <a:r>
              <a:rPr lang="it-IT" b="1" dirty="0">
                <a:solidFill>
                  <a:srgbClr val="F79646">
                    <a:lumMod val="75000"/>
                  </a:srgbClr>
                </a:solidFill>
                <a:latin typeface="Times New Roman" pitchFamily="18" charset="0"/>
                <a:cs typeface="Times New Roman" pitchFamily="18" charset="0"/>
              </a:rPr>
              <a:t>giovinetta </a:t>
            </a:r>
            <a:r>
              <a:rPr lang="it-IT" b="1" dirty="0" smtClean="0">
                <a:solidFill>
                  <a:srgbClr val="F79646">
                    <a:lumMod val="75000"/>
                  </a:srgbClr>
                </a:solidFill>
                <a:latin typeface="Times New Roman" pitchFamily="18" charset="0"/>
                <a:cs typeface="Times New Roman" pitchFamily="18" charset="0"/>
              </a:rPr>
              <a:t>che si era trovata nella faida fra famiglie ad Orgosolo, costretta a fuggire e a </a:t>
            </a:r>
            <a:r>
              <a:rPr lang="it-IT" b="1" dirty="0">
                <a:solidFill>
                  <a:srgbClr val="F79646">
                    <a:lumMod val="75000"/>
                  </a:srgbClr>
                </a:solidFill>
                <a:latin typeface="Times New Roman" pitchFamily="18" charset="0"/>
                <a:cs typeface="Times New Roman" pitchFamily="18" charset="0"/>
              </a:rPr>
              <a:t>prendere la via della montagna, capace di cavalcare e sparare come i suoi compagni di latitanza: quando muore, </a:t>
            </a:r>
            <a:r>
              <a:rPr lang="it-IT" b="1" dirty="0" smtClean="0">
                <a:solidFill>
                  <a:srgbClr val="F79646">
                    <a:lumMod val="75000"/>
                  </a:srgbClr>
                </a:solidFill>
                <a:latin typeface="Times New Roman" pitchFamily="18" charset="0"/>
                <a:cs typeface="Times New Roman" pitchFamily="18" charset="0"/>
              </a:rPr>
              <a:t>nel 1913, di </a:t>
            </a:r>
            <a:r>
              <a:rPr lang="it-IT" b="1" dirty="0">
                <a:solidFill>
                  <a:srgbClr val="F79646">
                    <a:lumMod val="75000"/>
                  </a:srgbClr>
                </a:solidFill>
                <a:latin typeface="Times New Roman" pitchFamily="18" charset="0"/>
                <a:cs typeface="Times New Roman" pitchFamily="18" charset="0"/>
              </a:rPr>
              <a:t>tisi e di stenti, in montagna, i suoi compagni la trasportano di notte nel paese silenzioso e la depongono nella sua casa vuota, sul tappeto più </a:t>
            </a:r>
            <a:r>
              <a:rPr lang="it-IT" b="1" dirty="0" smtClean="0">
                <a:solidFill>
                  <a:srgbClr val="F79646">
                    <a:lumMod val="75000"/>
                  </a:srgbClr>
                </a:solidFill>
                <a:latin typeface="Times New Roman" pitchFamily="18" charset="0"/>
                <a:cs typeface="Times New Roman" pitchFamily="18" charset="0"/>
              </a:rPr>
              <a:t>bello. A casa, c’è solo sua sorella ad attenderla, e la vestirà col costume da sposa, che non potrà più indossare. Il fidanzato è in galera </a:t>
            </a:r>
            <a:r>
              <a:rPr lang="it-IT" b="1" dirty="0" err="1" smtClean="0">
                <a:solidFill>
                  <a:srgbClr val="F79646">
                    <a:lumMod val="75000"/>
                  </a:srgbClr>
                </a:solidFill>
                <a:latin typeface="Times New Roman" pitchFamily="18" charset="0"/>
                <a:cs typeface="Times New Roman" pitchFamily="18" charset="0"/>
              </a:rPr>
              <a:t>accisato</a:t>
            </a:r>
            <a:r>
              <a:rPr lang="it-IT" b="1" dirty="0" smtClean="0">
                <a:solidFill>
                  <a:srgbClr val="F79646">
                    <a:lumMod val="75000"/>
                  </a:srgbClr>
                </a:solidFill>
                <a:latin typeface="Times New Roman" pitchFamily="18" charset="0"/>
                <a:cs typeface="Times New Roman" pitchFamily="18" charset="0"/>
              </a:rPr>
              <a:t> di omicidio. L'autopsia </a:t>
            </a:r>
            <a:r>
              <a:rPr lang="it-IT" b="1" dirty="0">
                <a:solidFill>
                  <a:srgbClr val="F79646">
                    <a:lumMod val="75000"/>
                  </a:srgbClr>
                </a:solidFill>
                <a:latin typeface="Times New Roman" pitchFamily="18" charset="0"/>
                <a:cs typeface="Times New Roman" pitchFamily="18" charset="0"/>
              </a:rPr>
              <a:t>sul cadavere la dichiarerà </a:t>
            </a:r>
            <a:r>
              <a:rPr lang="it-IT" b="1" dirty="0" smtClean="0">
                <a:solidFill>
                  <a:srgbClr val="F79646">
                    <a:lumMod val="75000"/>
                  </a:srgbClr>
                </a:solidFill>
                <a:latin typeface="Times New Roman" pitchFamily="18" charset="0"/>
                <a:cs typeface="Times New Roman" pitchFamily="18" charset="0"/>
              </a:rPr>
              <a:t>vergine: aveva a malapena vent’anni.</a:t>
            </a:r>
            <a:r>
              <a:rPr lang="it-IT" sz="1600" b="1" dirty="0" smtClean="0">
                <a:solidFill>
                  <a:srgbClr val="F79646">
                    <a:lumMod val="75000"/>
                  </a:srgbClr>
                </a:solidFill>
                <a:latin typeface="Times New Roman" pitchFamily="18" charset="0"/>
                <a:cs typeface="Times New Roman" pitchFamily="18" charset="0"/>
              </a:rPr>
              <a:t> </a:t>
            </a:r>
            <a:endParaRPr lang="it-IT" sz="1600" b="1" dirty="0">
              <a:solidFill>
                <a:srgbClr val="F79646">
                  <a:lumMod val="75000"/>
                </a:srgb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Zucca</a:t>
            </a:r>
          </a:p>
          <a:p>
            <a:pPr algn="ctr"/>
            <a:r>
              <a:rPr lang="it-IT" sz="800" b="1" dirty="0">
                <a:solidFill>
                  <a:srgbClr val="9BBB59">
                    <a:lumMod val="40000"/>
                    <a:lumOff val="60000"/>
                  </a:srgbClr>
                </a:solidFill>
                <a:latin typeface="Times New Roman" pitchFamily="18" charset="0"/>
                <a:cs typeface="Times New Roman" pitchFamily="18" charset="0"/>
              </a:rPr>
              <a:t>Servizi Culturali</a:t>
            </a:r>
          </a:p>
        </p:txBody>
      </p:sp>
      <p:sp>
        <p:nvSpPr>
          <p:cNvPr id="6" name="CasellaDiTesto 5"/>
          <p:cNvSpPr txBox="1"/>
          <p:nvPr/>
        </p:nvSpPr>
        <p:spPr>
          <a:xfrm>
            <a:off x="2267744" y="4941168"/>
            <a:ext cx="2640466" cy="369332"/>
          </a:xfrm>
          <a:prstGeom prst="rect">
            <a:avLst/>
          </a:prstGeom>
          <a:noFill/>
        </p:spPr>
        <p:txBody>
          <a:bodyPr wrap="none" rtlCol="0">
            <a:spAutoFit/>
          </a:bodyPr>
          <a:lstStyle/>
          <a:p>
            <a:r>
              <a:rPr lang="it-IT" b="1" dirty="0">
                <a:solidFill>
                  <a:schemeClr val="accent6">
                    <a:lumMod val="75000"/>
                  </a:schemeClr>
                </a:solidFill>
                <a:latin typeface="Times New Roman" pitchFamily="18" charset="0"/>
                <a:cs typeface="Times New Roman" pitchFamily="18" charset="0"/>
              </a:rPr>
              <a:t>Giuseppa </a:t>
            </a:r>
            <a:r>
              <a:rPr lang="it-IT" b="1" dirty="0" err="1" smtClean="0">
                <a:solidFill>
                  <a:schemeClr val="accent6">
                    <a:lumMod val="75000"/>
                  </a:schemeClr>
                </a:solidFill>
                <a:latin typeface="Times New Roman" pitchFamily="18" charset="0"/>
                <a:cs typeface="Times New Roman" pitchFamily="18" charset="0"/>
              </a:rPr>
              <a:t>Lunesu</a:t>
            </a:r>
            <a:r>
              <a:rPr lang="it-IT" b="1" dirty="0" smtClean="0">
                <a:solidFill>
                  <a:schemeClr val="accent6">
                    <a:lumMod val="75000"/>
                  </a:schemeClr>
                </a:solidFill>
                <a:latin typeface="Times New Roman" pitchFamily="18" charset="0"/>
                <a:cs typeface="Times New Roman" pitchFamily="18" charset="0"/>
              </a:rPr>
              <a:t>. </a:t>
            </a:r>
            <a:r>
              <a:rPr lang="it-IT" b="1" i="1" dirty="0" smtClean="0">
                <a:solidFill>
                  <a:schemeClr val="accent6">
                    <a:lumMod val="75000"/>
                  </a:schemeClr>
                </a:solidFill>
                <a:latin typeface="Times New Roman" pitchFamily="18" charset="0"/>
                <a:cs typeface="Times New Roman" pitchFamily="18" charset="0"/>
              </a:rPr>
              <a:t>Peppa</a:t>
            </a:r>
            <a:endParaRPr lang="it-IT" b="1" i="1" dirty="0">
              <a:solidFill>
                <a:schemeClr val="accent6">
                  <a:lumMod val="75000"/>
                </a:schemeClr>
              </a:solidFill>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6" y="0"/>
            <a:ext cx="63011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79512" y="332656"/>
            <a:ext cx="1742785" cy="369332"/>
          </a:xfrm>
          <a:prstGeom prst="rect">
            <a:avLst/>
          </a:prstGeom>
          <a:noFill/>
        </p:spPr>
        <p:txBody>
          <a:bodyPr wrap="none" rtlCol="0">
            <a:spAutoFit/>
          </a:bodyPr>
          <a:lstStyle/>
          <a:p>
            <a:r>
              <a:rPr lang="it-IT" b="1" dirty="0" err="1" smtClean="0">
                <a:solidFill>
                  <a:schemeClr val="accent6">
                    <a:lumMod val="75000"/>
                  </a:schemeClr>
                </a:solidFill>
                <a:latin typeface="Times New Roman" pitchFamily="18" charset="0"/>
                <a:cs typeface="Times New Roman" pitchFamily="18" charset="0"/>
              </a:rPr>
              <a:t>Paska</a:t>
            </a:r>
            <a:r>
              <a:rPr lang="it-IT" b="1" dirty="0" smtClean="0">
                <a:solidFill>
                  <a:schemeClr val="accent6">
                    <a:lumMod val="75000"/>
                  </a:schemeClr>
                </a:solidFill>
                <a:latin typeface="Times New Roman" pitchFamily="18" charset="0"/>
                <a:cs typeface="Times New Roman" pitchFamily="18" charset="0"/>
              </a:rPr>
              <a:t> </a:t>
            </a:r>
            <a:r>
              <a:rPr lang="it-IT" b="1" dirty="0" err="1" smtClean="0">
                <a:solidFill>
                  <a:schemeClr val="accent6">
                    <a:lumMod val="75000"/>
                  </a:schemeClr>
                </a:solidFill>
                <a:latin typeface="Times New Roman" pitchFamily="18" charset="0"/>
                <a:cs typeface="Times New Roman" pitchFamily="18" charset="0"/>
              </a:rPr>
              <a:t>Devaddis</a:t>
            </a:r>
            <a:endParaRPr lang="it-IT"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53181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794802" y="-81876"/>
            <a:ext cx="4336215" cy="7017306"/>
          </a:xfrm>
          <a:prstGeom prst="rect">
            <a:avLst/>
          </a:prstGeom>
          <a:noFill/>
        </p:spPr>
        <p:txBody>
          <a:bodyPr wrap="square" rtlCol="0">
            <a:spAutoFit/>
          </a:bodyPr>
          <a:lstStyle/>
          <a:p>
            <a:pPr algn="ctr"/>
            <a:r>
              <a:rPr lang="it-IT" sz="3000" b="1" dirty="0" smtClean="0">
                <a:solidFill>
                  <a:srgbClr val="F79646">
                    <a:lumMod val="75000"/>
                  </a:srgbClr>
                </a:solidFill>
                <a:latin typeface="Times New Roman" pitchFamily="18" charset="0"/>
                <a:cs typeface="Times New Roman" pitchFamily="18" charset="0"/>
              </a:rPr>
              <a:t>Moglie di Giovanni Battista </a:t>
            </a:r>
            <a:r>
              <a:rPr lang="it-IT" sz="3000" b="1" dirty="0" err="1" smtClean="0">
                <a:solidFill>
                  <a:srgbClr val="F79646">
                    <a:lumMod val="75000"/>
                  </a:srgbClr>
                </a:solidFill>
                <a:latin typeface="Times New Roman" pitchFamily="18" charset="0"/>
                <a:cs typeface="Times New Roman" pitchFamily="18" charset="0"/>
              </a:rPr>
              <a:t>Liandru</a:t>
            </a:r>
            <a:r>
              <a:rPr lang="it-IT" sz="3000" b="1" dirty="0" smtClean="0">
                <a:solidFill>
                  <a:srgbClr val="F79646">
                    <a:lumMod val="75000"/>
                  </a:srgbClr>
                </a:solidFill>
                <a:latin typeface="Times New Roman" pitchFamily="18" charset="0"/>
                <a:cs typeface="Times New Roman" pitchFamily="18" charset="0"/>
              </a:rPr>
              <a:t>, famoso bandito incarcerato, si recava a piedi tutte le settimane in carcere a trovarlo. Fu assassinata a Nuoro negli anni ‘50. Il dolore del marito fu immenso: trascorse ancora tanti anni in prigione, poi fu liberato. Andò nel Sopramonte, vivendo poveramente e col pensiero sempre rivolto alla sua donna. </a:t>
            </a:r>
            <a:endParaRPr lang="it-IT" sz="30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Zucca</a:t>
            </a:r>
          </a:p>
          <a:p>
            <a:pPr algn="ctr"/>
            <a:r>
              <a:rPr lang="it-IT" sz="800" b="1" dirty="0">
                <a:solidFill>
                  <a:srgbClr val="9BBB59">
                    <a:lumMod val="40000"/>
                    <a:lumOff val="60000"/>
                  </a:srgbClr>
                </a:solidFill>
                <a:latin typeface="Times New Roman" pitchFamily="18" charset="0"/>
                <a:cs typeface="Times New Roman" pitchFamily="18" charset="0"/>
              </a:rPr>
              <a:t>Servizi Culturali</a:t>
            </a:r>
          </a:p>
        </p:txBody>
      </p:sp>
      <p:pic>
        <p:nvPicPr>
          <p:cNvPr id="19458" name="Picture 2" descr="F:\sard\img021.jpg"/>
          <p:cNvPicPr>
            <a:picLocks noChangeAspect="1" noChangeArrowheads="1"/>
          </p:cNvPicPr>
          <p:nvPr/>
        </p:nvPicPr>
        <p:blipFill rotWithShape="1">
          <a:blip r:embed="rId5">
            <a:extLst>
              <a:ext uri="{28A0092B-C50C-407E-A947-70E740481C1C}">
                <a14:useLocalDpi xmlns:a14="http://schemas.microsoft.com/office/drawing/2010/main" val="0"/>
              </a:ext>
            </a:extLst>
          </a:blip>
          <a:srcRect l="59006" t="40155" r="12474" b="30916"/>
          <a:stretch/>
        </p:blipFill>
        <p:spPr bwMode="auto">
          <a:xfrm>
            <a:off x="-72706" y="0"/>
            <a:ext cx="4885035" cy="685355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23528" y="6164831"/>
            <a:ext cx="1815562" cy="369332"/>
          </a:xfrm>
          <a:prstGeom prst="rect">
            <a:avLst/>
          </a:prstGeom>
          <a:noFill/>
        </p:spPr>
        <p:txBody>
          <a:bodyPr wrap="none" rtlCol="0">
            <a:spAutoFit/>
          </a:bodyPr>
          <a:lstStyle/>
          <a:p>
            <a:r>
              <a:rPr lang="it-IT" b="1" dirty="0" smtClean="0">
                <a:solidFill>
                  <a:schemeClr val="accent6">
                    <a:lumMod val="75000"/>
                  </a:schemeClr>
                </a:solidFill>
                <a:latin typeface="Times New Roman" pitchFamily="18" charset="0"/>
                <a:cs typeface="Times New Roman" pitchFamily="18" charset="0"/>
              </a:rPr>
              <a:t>Maddalena Soro</a:t>
            </a:r>
            <a:endParaRPr lang="it-IT"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84933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22010"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0573" y="6488668"/>
            <a:ext cx="9226027" cy="369332"/>
          </a:xfrm>
          <a:prstGeom prst="rect">
            <a:avLst/>
          </a:prstGeom>
          <a:noFill/>
        </p:spPr>
        <p:txBody>
          <a:bodyPr wrap="square" rtlCol="0">
            <a:spAutoFit/>
          </a:bodyPr>
          <a:lstStyle/>
          <a:p>
            <a:pPr algn="ctr"/>
            <a:r>
              <a:rPr lang="it-IT" b="1" dirty="0" smtClean="0">
                <a:solidFill>
                  <a:srgbClr val="F79646">
                    <a:lumMod val="75000"/>
                  </a:srgbClr>
                </a:solidFill>
                <a:latin typeface="Times New Roman" pitchFamily="18" charset="0"/>
                <a:cs typeface="Times New Roman" pitchFamily="18" charset="0"/>
              </a:rPr>
              <a:t>Colpito dalla tisi, lui morì solo, sul Sopramonte, a 77 anni nel 1980.</a:t>
            </a:r>
            <a:endParaRPr lang="it-IT"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Zucca</a:t>
            </a:r>
          </a:p>
          <a:p>
            <a:pPr algn="ctr"/>
            <a:r>
              <a:rPr lang="it-IT" sz="800" b="1" dirty="0">
                <a:solidFill>
                  <a:srgbClr val="9BBB59">
                    <a:lumMod val="40000"/>
                    <a:lumOff val="60000"/>
                  </a:srgbClr>
                </a:solidFill>
                <a:latin typeface="Times New Roman" pitchFamily="18" charset="0"/>
                <a:cs typeface="Times New Roman" pitchFamily="18" charset="0"/>
              </a:rPr>
              <a:t>Servizi Culturali</a:t>
            </a:r>
          </a:p>
        </p:txBody>
      </p:sp>
      <p:pic>
        <p:nvPicPr>
          <p:cNvPr id="20482" name="Picture 2" descr="F:\sard\img021.jpg"/>
          <p:cNvPicPr>
            <a:picLocks noChangeAspect="1" noChangeArrowheads="1"/>
          </p:cNvPicPr>
          <p:nvPr/>
        </p:nvPicPr>
        <p:blipFill rotWithShape="1">
          <a:blip r:embed="rId5">
            <a:extLst>
              <a:ext uri="{28A0092B-C50C-407E-A947-70E740481C1C}">
                <a14:useLocalDpi xmlns:a14="http://schemas.microsoft.com/office/drawing/2010/main" val="0"/>
              </a:ext>
            </a:extLst>
          </a:blip>
          <a:srcRect l="29943" t="10804" r="14401" b="60543"/>
          <a:stretch/>
        </p:blipFill>
        <p:spPr bwMode="auto">
          <a:xfrm>
            <a:off x="1" y="-10000"/>
            <a:ext cx="9165454" cy="652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337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847368" y="0"/>
            <a:ext cx="2296632" cy="6863417"/>
          </a:xfrm>
          <a:prstGeom prst="rect">
            <a:avLst/>
          </a:prstGeom>
          <a:noFill/>
        </p:spPr>
        <p:txBody>
          <a:bodyPr wrap="square" rtlCol="0">
            <a:spAutoFit/>
          </a:bodyPr>
          <a:lstStyle/>
          <a:p>
            <a:pPr algn="ctr"/>
            <a:r>
              <a:rPr lang="it-IT" sz="2200" b="1" dirty="0" smtClean="0">
                <a:solidFill>
                  <a:srgbClr val="F79646">
                    <a:lumMod val="75000"/>
                  </a:srgbClr>
                </a:solidFill>
                <a:latin typeface="Times New Roman" pitchFamily="18" charset="0"/>
                <a:cs typeface="Times New Roman" pitchFamily="18" charset="0"/>
              </a:rPr>
              <a:t>Madre </a:t>
            </a:r>
            <a:r>
              <a:rPr lang="it-IT" sz="2200" b="1" dirty="0">
                <a:solidFill>
                  <a:srgbClr val="F79646">
                    <a:lumMod val="75000"/>
                  </a:srgbClr>
                </a:solidFill>
                <a:latin typeface="Times New Roman" pitchFamily="18" charset="0"/>
                <a:cs typeface="Times New Roman" pitchFamily="18" charset="0"/>
              </a:rPr>
              <a:t>di due banditi di Orgosolo, Pasquale Manca e Leonardo </a:t>
            </a:r>
            <a:r>
              <a:rPr lang="it-IT" sz="2200" b="1" dirty="0" err="1">
                <a:solidFill>
                  <a:srgbClr val="F79646">
                    <a:lumMod val="75000"/>
                  </a:srgbClr>
                </a:solidFill>
                <a:latin typeface="Times New Roman" pitchFamily="18" charset="0"/>
                <a:cs typeface="Times New Roman" pitchFamily="18" charset="0"/>
              </a:rPr>
              <a:t>Mureddu</a:t>
            </a:r>
            <a:r>
              <a:rPr lang="it-IT" sz="2200" b="1" dirty="0">
                <a:solidFill>
                  <a:srgbClr val="F79646">
                    <a:lumMod val="75000"/>
                  </a:srgbClr>
                </a:solidFill>
                <a:latin typeface="Times New Roman" pitchFamily="18" charset="0"/>
                <a:cs typeface="Times New Roman" pitchFamily="18" charset="0"/>
              </a:rPr>
              <a:t>,</a:t>
            </a:r>
          </a:p>
          <a:p>
            <a:pPr algn="ctr"/>
            <a:r>
              <a:rPr lang="it-IT" sz="2200" b="1" dirty="0">
                <a:solidFill>
                  <a:srgbClr val="F79646">
                    <a:lumMod val="75000"/>
                  </a:srgbClr>
                </a:solidFill>
                <a:latin typeface="Times New Roman" pitchFamily="18" charset="0"/>
                <a:cs typeface="Times New Roman" pitchFamily="18" charset="0"/>
              </a:rPr>
              <a:t>condivise con loro diciassette anni di latitanza nel </a:t>
            </a:r>
            <a:r>
              <a:rPr lang="it-IT" sz="2200" b="1" dirty="0" err="1">
                <a:solidFill>
                  <a:srgbClr val="F79646">
                    <a:lumMod val="75000"/>
                  </a:srgbClr>
                </a:solidFill>
                <a:latin typeface="Times New Roman" pitchFamily="18" charset="0"/>
                <a:cs typeface="Times New Roman" pitchFamily="18" charset="0"/>
              </a:rPr>
              <a:t>Supramonte</a:t>
            </a:r>
            <a:r>
              <a:rPr lang="it-IT" sz="2200" b="1" dirty="0">
                <a:solidFill>
                  <a:srgbClr val="F79646">
                    <a:lumMod val="75000"/>
                  </a:srgbClr>
                </a:solidFill>
                <a:latin typeface="Times New Roman" pitchFamily="18" charset="0"/>
                <a:cs typeface="Times New Roman" pitchFamily="18" charset="0"/>
              </a:rPr>
              <a:t>. Morti i due figli, nel </a:t>
            </a:r>
            <a:r>
              <a:rPr lang="it-IT" sz="2200" b="1" dirty="0" smtClean="0">
                <a:solidFill>
                  <a:srgbClr val="F79646">
                    <a:lumMod val="75000"/>
                  </a:srgbClr>
                </a:solidFill>
                <a:latin typeface="Times New Roman" pitchFamily="18" charset="0"/>
                <a:cs typeface="Times New Roman" pitchFamily="18" charset="0"/>
              </a:rPr>
              <a:t>‘37 </a:t>
            </a:r>
            <a:r>
              <a:rPr lang="it-IT" sz="2200" b="1" dirty="0">
                <a:solidFill>
                  <a:srgbClr val="F79646">
                    <a:lumMod val="75000"/>
                  </a:srgbClr>
                </a:solidFill>
                <a:latin typeface="Times New Roman" pitchFamily="18" charset="0"/>
                <a:cs typeface="Times New Roman" pitchFamily="18" charset="0"/>
              </a:rPr>
              <a:t>e nel</a:t>
            </a:r>
          </a:p>
          <a:p>
            <a:pPr algn="ctr"/>
            <a:r>
              <a:rPr lang="it-IT" sz="2200" b="1" dirty="0" smtClean="0">
                <a:solidFill>
                  <a:srgbClr val="F79646">
                    <a:lumMod val="75000"/>
                  </a:srgbClr>
                </a:solidFill>
                <a:latin typeface="Times New Roman" pitchFamily="18" charset="0"/>
                <a:cs typeface="Times New Roman" pitchFamily="18" charset="0"/>
              </a:rPr>
              <a:t>‘38</a:t>
            </a:r>
            <a:r>
              <a:rPr lang="it-IT" sz="2200" b="1" dirty="0">
                <a:solidFill>
                  <a:srgbClr val="F79646">
                    <a:lumMod val="75000"/>
                  </a:srgbClr>
                </a:solidFill>
                <a:latin typeface="Times New Roman" pitchFamily="18" charset="0"/>
                <a:cs typeface="Times New Roman" pitchFamily="18" charset="0"/>
              </a:rPr>
              <a:t>, </a:t>
            </a:r>
            <a:r>
              <a:rPr lang="it-IT" sz="2200" b="1" dirty="0" smtClean="0">
                <a:solidFill>
                  <a:srgbClr val="F79646">
                    <a:lumMod val="75000"/>
                  </a:srgbClr>
                </a:solidFill>
                <a:latin typeface="Times New Roman" pitchFamily="18" charset="0"/>
                <a:cs typeface="Times New Roman" pitchFamily="18" charset="0"/>
              </a:rPr>
              <a:t>ridiscese, </a:t>
            </a:r>
            <a:r>
              <a:rPr lang="it-IT" sz="2200" b="1" dirty="0">
                <a:solidFill>
                  <a:srgbClr val="F79646">
                    <a:lumMod val="75000"/>
                  </a:srgbClr>
                </a:solidFill>
                <a:latin typeface="Times New Roman" pitchFamily="18" charset="0"/>
                <a:cs typeface="Times New Roman" pitchFamily="18" charset="0"/>
              </a:rPr>
              <a:t>restando però sempre in assoluta solitudine all’estrema </a:t>
            </a:r>
            <a:r>
              <a:rPr lang="it-IT" sz="2200" b="1" dirty="0" smtClean="0">
                <a:solidFill>
                  <a:srgbClr val="F79646">
                    <a:lumMod val="75000"/>
                  </a:srgbClr>
                </a:solidFill>
                <a:latin typeface="Times New Roman" pitchFamily="18" charset="0"/>
                <a:cs typeface="Times New Roman" pitchFamily="18" charset="0"/>
              </a:rPr>
              <a:t>periferia </a:t>
            </a:r>
          </a:p>
          <a:p>
            <a:pPr algn="ctr"/>
            <a:r>
              <a:rPr lang="it-IT" sz="2200" b="1" dirty="0" smtClean="0">
                <a:solidFill>
                  <a:srgbClr val="F79646">
                    <a:lumMod val="75000"/>
                  </a:srgbClr>
                </a:solidFill>
                <a:latin typeface="Times New Roman" pitchFamily="18" charset="0"/>
                <a:cs typeface="Times New Roman" pitchFamily="18" charset="0"/>
              </a:rPr>
              <a:t>del paese.</a:t>
            </a:r>
            <a:endParaRPr lang="it-IT" sz="22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Zucca</a:t>
            </a:r>
          </a:p>
          <a:p>
            <a:pPr algn="ctr"/>
            <a:r>
              <a:rPr lang="it-IT" sz="800" b="1" dirty="0">
                <a:solidFill>
                  <a:srgbClr val="9BBB59">
                    <a:lumMod val="40000"/>
                    <a:lumOff val="60000"/>
                  </a:srgbClr>
                </a:solidFill>
                <a:latin typeface="Times New Roman" pitchFamily="18" charset="0"/>
                <a:cs typeface="Times New Roman" pitchFamily="18" charset="0"/>
              </a:rPr>
              <a:t>Servizi Culturali</a:t>
            </a:r>
          </a:p>
        </p:txBody>
      </p:sp>
      <p:pic>
        <p:nvPicPr>
          <p:cNvPr id="21506" name="Picture 2" descr="F:\sard\img022.jpg"/>
          <p:cNvPicPr>
            <a:picLocks noChangeAspect="1" noChangeArrowheads="1"/>
          </p:cNvPicPr>
          <p:nvPr/>
        </p:nvPicPr>
        <p:blipFill rotWithShape="1">
          <a:blip r:embed="rId5">
            <a:extLst>
              <a:ext uri="{28A0092B-C50C-407E-A947-70E740481C1C}">
                <a14:useLocalDpi xmlns:a14="http://schemas.microsoft.com/office/drawing/2010/main" val="0"/>
              </a:ext>
            </a:extLst>
          </a:blip>
          <a:srcRect l="38639" t="6977" r="2463" b="50000"/>
          <a:stretch/>
        </p:blipFill>
        <p:spPr bwMode="auto">
          <a:xfrm>
            <a:off x="-72706" y="-23375"/>
            <a:ext cx="6920073" cy="6859358"/>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95536" y="6309320"/>
            <a:ext cx="5832648" cy="369332"/>
          </a:xfrm>
          <a:prstGeom prst="rect">
            <a:avLst/>
          </a:prstGeom>
          <a:noFill/>
        </p:spPr>
        <p:txBody>
          <a:bodyPr wrap="square" rtlCol="0">
            <a:spAutoFit/>
          </a:bodyPr>
          <a:lstStyle/>
          <a:p>
            <a:r>
              <a:rPr lang="it-IT" b="1" dirty="0">
                <a:solidFill>
                  <a:schemeClr val="accent6">
                    <a:lumMod val="75000"/>
                  </a:schemeClr>
                </a:solidFill>
                <a:latin typeface="Times New Roman" pitchFamily="18" charset="0"/>
                <a:cs typeface="Times New Roman" pitchFamily="18" charset="0"/>
              </a:rPr>
              <a:t>Eufrasia </a:t>
            </a:r>
            <a:r>
              <a:rPr lang="it-IT" b="1" dirty="0" err="1">
                <a:solidFill>
                  <a:schemeClr val="accent6">
                    <a:lumMod val="75000"/>
                  </a:schemeClr>
                </a:solidFill>
                <a:latin typeface="Times New Roman" pitchFamily="18" charset="0"/>
                <a:cs typeface="Times New Roman" pitchFamily="18" charset="0"/>
              </a:rPr>
              <a:t>Lovicu</a:t>
            </a:r>
            <a:endParaRPr lang="it-IT"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255732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9308" y="0"/>
            <a:ext cx="9183307" cy="7017306"/>
          </a:xfrm>
          <a:prstGeom prst="rect">
            <a:avLst/>
          </a:prstGeom>
          <a:noFill/>
        </p:spPr>
        <p:txBody>
          <a:bodyPr wrap="square" rtlCol="0">
            <a:spAutoFit/>
          </a:bodyPr>
          <a:lstStyle/>
          <a:p>
            <a:pPr algn="ctr"/>
            <a:r>
              <a:rPr lang="it-IT" sz="4600" b="1" dirty="0" smtClean="0">
                <a:solidFill>
                  <a:srgbClr val="F79646">
                    <a:lumMod val="75000"/>
                  </a:srgbClr>
                </a:solidFill>
                <a:latin typeface="Times New Roman" pitchFamily="18" charset="0"/>
                <a:cs typeface="Times New Roman" pitchFamily="18" charset="0"/>
              </a:rPr>
              <a:t>Nel secondo dopoguerra, la soluzione suggerita da un zelante ufficiale dei carabinieri fu: </a:t>
            </a:r>
          </a:p>
          <a:p>
            <a:pPr algn="ctr"/>
            <a:r>
              <a:rPr lang="it-IT" sz="4600" b="1" dirty="0" smtClean="0">
                <a:solidFill>
                  <a:srgbClr val="F79646">
                    <a:lumMod val="75000"/>
                  </a:srgbClr>
                </a:solidFill>
                <a:latin typeface="Times New Roman" pitchFamily="18" charset="0"/>
                <a:cs typeface="Times New Roman" pitchFamily="18" charset="0"/>
              </a:rPr>
              <a:t>«Si </a:t>
            </a:r>
            <a:r>
              <a:rPr lang="it-IT" sz="4600" b="1" dirty="0">
                <a:solidFill>
                  <a:srgbClr val="F79646">
                    <a:lumMod val="75000"/>
                  </a:srgbClr>
                </a:solidFill>
                <a:latin typeface="Times New Roman" pitchFamily="18" charset="0"/>
                <a:cs typeface="Times New Roman" pitchFamily="18" charset="0"/>
              </a:rPr>
              <a:t>adoperino gli stessi</a:t>
            </a:r>
          </a:p>
          <a:p>
            <a:pPr algn="ctr"/>
            <a:r>
              <a:rPr lang="it-IT" sz="4600" b="1" dirty="0">
                <a:solidFill>
                  <a:srgbClr val="F79646">
                    <a:lumMod val="75000"/>
                  </a:srgbClr>
                </a:solidFill>
                <a:latin typeface="Times New Roman" pitchFamily="18" charset="0"/>
                <a:cs typeface="Times New Roman" pitchFamily="18" charset="0"/>
              </a:rPr>
              <a:t>mezzi del maresciallo Graziani contro i ribelli in </a:t>
            </a:r>
            <a:r>
              <a:rPr lang="it-IT" sz="4600" b="1" dirty="0" smtClean="0">
                <a:solidFill>
                  <a:srgbClr val="F79646">
                    <a:lumMod val="75000"/>
                  </a:srgbClr>
                </a:solidFill>
                <a:latin typeface="Times New Roman" pitchFamily="18" charset="0"/>
                <a:cs typeface="Times New Roman" pitchFamily="18" charset="0"/>
              </a:rPr>
              <a:t>Cirenaica; la </a:t>
            </a:r>
            <a:r>
              <a:rPr lang="it-IT" sz="4600" b="1" dirty="0">
                <a:solidFill>
                  <a:srgbClr val="F79646">
                    <a:lumMod val="75000"/>
                  </a:srgbClr>
                </a:solidFill>
                <a:latin typeface="Times New Roman" pitchFamily="18" charset="0"/>
                <a:cs typeface="Times New Roman" pitchFamily="18" charset="0"/>
              </a:rPr>
              <a:t>deforestazione con i lanciafiamme è la soluzione finale del brigantaggio</a:t>
            </a:r>
          </a:p>
          <a:p>
            <a:pPr algn="ctr"/>
            <a:r>
              <a:rPr lang="it-IT" sz="4600" b="1" dirty="0">
                <a:solidFill>
                  <a:srgbClr val="F79646">
                    <a:lumMod val="75000"/>
                  </a:srgbClr>
                </a:solidFill>
                <a:latin typeface="Times New Roman" pitchFamily="18" charset="0"/>
                <a:cs typeface="Times New Roman" pitchFamily="18" charset="0"/>
              </a:rPr>
              <a:t>sardo".</a:t>
            </a:r>
          </a:p>
          <a:p>
            <a:pPr algn="ct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51064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8161" y="-26319"/>
            <a:ext cx="9216706" cy="6740307"/>
          </a:xfrm>
          <a:prstGeom prst="rect">
            <a:avLst/>
          </a:prstGeom>
          <a:noFill/>
        </p:spPr>
        <p:txBody>
          <a:bodyPr wrap="square" rtlCol="0">
            <a:spAutoFit/>
          </a:bodyPr>
          <a:lstStyle/>
          <a:p>
            <a:pPr algn="ctr"/>
            <a:r>
              <a:rPr lang="it-IT" sz="3600" b="1" dirty="0" smtClean="0">
                <a:solidFill>
                  <a:srgbClr val="F79646">
                    <a:lumMod val="75000"/>
                  </a:srgbClr>
                </a:solidFill>
                <a:latin typeface="Times New Roman" pitchFamily="18" charset="0"/>
                <a:cs typeface="Times New Roman" pitchFamily="18" charset="0"/>
              </a:rPr>
              <a:t>Bande di fuorilegge, condannati dai giudici cittadini ma appoggiati dalle popolazioni dell’interno, organizzavano razzie (bardane) a danno di paesi, possidenti, nobili ed esattori delle tasse. Le famiglie abbienti erano costrette a pagare delle taglie per mantenere veri e propri villaggi alla macchia. Lo stato centrale esisteva soltanto per imporre sempre nuovi balzelli e per organizzare, di tanto in tanto, vere e proprie battute di caccia ai banditi, catturati, torturati, smembrati </a:t>
            </a:r>
          </a:p>
          <a:p>
            <a:pPr algn="ctr"/>
            <a:r>
              <a:rPr lang="it-IT" sz="3600" b="1" dirty="0" smtClean="0">
                <a:solidFill>
                  <a:srgbClr val="F79646">
                    <a:lumMod val="75000"/>
                  </a:srgbClr>
                </a:solidFill>
                <a:latin typeface="Times New Roman" pitchFamily="18" charset="0"/>
                <a:cs typeface="Times New Roman" pitchFamily="18" charset="0"/>
              </a:rPr>
              <a:t>e poi esposti sulla pubblica piazza.</a:t>
            </a: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659444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a:stretch/>
        </p:blipFill>
        <p:spPr bwMode="auto">
          <a:xfrm>
            <a:off x="-72706"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9818" y="6457890"/>
            <a:ext cx="9216707" cy="400110"/>
          </a:xfrm>
          <a:prstGeom prst="rect">
            <a:avLst/>
          </a:prstGeom>
          <a:noFill/>
        </p:spPr>
        <p:txBody>
          <a:bodyPr wrap="square" rtlCol="0">
            <a:spAutoFit/>
          </a:bodyPr>
          <a:lstStyle/>
          <a:p>
            <a:pPr algn="ctr"/>
            <a:r>
              <a:rPr lang="it-IT" sz="2000" b="1" dirty="0" smtClean="0">
                <a:solidFill>
                  <a:srgbClr val="F79646">
                    <a:lumMod val="75000"/>
                  </a:srgbClr>
                </a:solidFill>
                <a:latin typeface="Times New Roman" pitchFamily="18" charset="0"/>
                <a:cs typeface="Times New Roman" pitchFamily="18" charset="0"/>
              </a:rPr>
              <a:t>La caserma di </a:t>
            </a:r>
            <a:r>
              <a:rPr lang="it-IT" sz="2000" b="1" dirty="0" err="1" smtClean="0">
                <a:solidFill>
                  <a:srgbClr val="F79646">
                    <a:lumMod val="75000"/>
                  </a:srgbClr>
                </a:solidFill>
                <a:latin typeface="Times New Roman" pitchFamily="18" charset="0"/>
                <a:cs typeface="Times New Roman" pitchFamily="18" charset="0"/>
              </a:rPr>
              <a:t>Correboi</a:t>
            </a:r>
            <a:r>
              <a:rPr lang="it-IT" sz="2000" b="1" dirty="0" smtClean="0">
                <a:solidFill>
                  <a:srgbClr val="F79646">
                    <a:lumMod val="75000"/>
                  </a:srgbClr>
                </a:solidFill>
                <a:latin typeface="Times New Roman" pitchFamily="18" charset="0"/>
                <a:cs typeface="Times New Roman" pitchFamily="18" charset="0"/>
              </a:rPr>
              <a:t>, a Lanusei: quando lo Stato lascia soli i suoi uomini….    </a:t>
            </a:r>
            <a:endParaRPr lang="it-IT" sz="20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5" y="6541313"/>
            <a:ext cx="917239" cy="338554"/>
          </a:xfrm>
          <a:prstGeom prst="rect">
            <a:avLst/>
          </a:prstGeom>
          <a:noFill/>
        </p:spPr>
        <p:txBody>
          <a:bodyPr wrap="none" rtlCol="0">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Zucca</a:t>
            </a:r>
          </a:p>
          <a:p>
            <a:pPr algn="ctr"/>
            <a:r>
              <a:rPr lang="it-IT" sz="800" b="1" dirty="0">
                <a:solidFill>
                  <a:srgbClr val="9BBB59">
                    <a:lumMod val="40000"/>
                    <a:lumOff val="60000"/>
                  </a:srgbClr>
                </a:solidFill>
                <a:latin typeface="Times New Roman" pitchFamily="18" charset="0"/>
                <a:cs typeface="Times New Roman" pitchFamily="18" charset="0"/>
              </a:rPr>
              <a:t>Servizi </a:t>
            </a:r>
            <a:r>
              <a:rPr lang="it-IT" sz="800" b="1" dirty="0" smtClean="0">
                <a:solidFill>
                  <a:srgbClr val="9BBB59">
                    <a:lumMod val="40000"/>
                    <a:lumOff val="60000"/>
                  </a:srgbClr>
                </a:solidFill>
                <a:latin typeface="Times New Roman" pitchFamily="18" charset="0"/>
                <a:cs typeface="Times New Roman" pitchFamily="18" charset="0"/>
              </a:rPr>
              <a:t>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22530" name="Picture 2" descr="F:\sard\img022.jpg"/>
          <p:cNvPicPr>
            <a:picLocks noChangeAspect="1" noChangeArrowheads="1"/>
          </p:cNvPicPr>
          <p:nvPr/>
        </p:nvPicPr>
        <p:blipFill rotWithShape="1">
          <a:blip r:embed="rId5">
            <a:extLst>
              <a:ext uri="{28A0092B-C50C-407E-A947-70E740481C1C}">
                <a14:useLocalDpi xmlns:a14="http://schemas.microsoft.com/office/drawing/2010/main" val="0"/>
              </a:ext>
            </a:extLst>
          </a:blip>
          <a:srcRect l="39270" t="50000" r="1514" b="19058"/>
          <a:stretch/>
        </p:blipFill>
        <p:spPr bwMode="auto">
          <a:xfrm>
            <a:off x="-64418" y="0"/>
            <a:ext cx="9191307" cy="651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718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9308" y="0"/>
            <a:ext cx="9183307" cy="4493538"/>
          </a:xfrm>
          <a:prstGeom prst="rect">
            <a:avLst/>
          </a:prstGeom>
          <a:noFill/>
        </p:spPr>
        <p:txBody>
          <a:bodyPr wrap="square" rtlCol="0">
            <a:spAutoFit/>
          </a:bodyPr>
          <a:lstStyle/>
          <a:p>
            <a:pPr algn="ctr"/>
            <a:endParaRPr lang="it-IT" sz="4600" b="1" dirty="0" smtClean="0">
              <a:solidFill>
                <a:srgbClr val="F79646">
                  <a:lumMod val="75000"/>
                </a:srgbClr>
              </a:solidFill>
              <a:latin typeface="Times New Roman" pitchFamily="18" charset="0"/>
              <a:cs typeface="Times New Roman" pitchFamily="18" charset="0"/>
            </a:endParaRPr>
          </a:p>
          <a:p>
            <a:pPr algn="ctr"/>
            <a:endParaRPr lang="it-IT" sz="4600" b="1" dirty="0">
              <a:solidFill>
                <a:srgbClr val="F79646">
                  <a:lumMod val="75000"/>
                </a:srgbClr>
              </a:solidFill>
              <a:latin typeface="Times New Roman" pitchFamily="18" charset="0"/>
              <a:cs typeface="Times New Roman" pitchFamily="18" charset="0"/>
            </a:endParaRPr>
          </a:p>
          <a:p>
            <a:pPr algn="ctr"/>
            <a:endParaRPr lang="it-IT" sz="4600" b="1" dirty="0" smtClean="0">
              <a:solidFill>
                <a:srgbClr val="F79646">
                  <a:lumMod val="75000"/>
                </a:srgbClr>
              </a:solidFill>
              <a:latin typeface="Times New Roman" pitchFamily="18" charset="0"/>
              <a:cs typeface="Times New Roman" pitchFamily="18" charset="0"/>
            </a:endParaRPr>
          </a:p>
          <a:p>
            <a:pPr algn="ctr"/>
            <a:endParaRPr lang="it-IT" sz="4600" b="1" dirty="0">
              <a:solidFill>
                <a:srgbClr val="F79646">
                  <a:lumMod val="75000"/>
                </a:srgbClr>
              </a:solidFill>
              <a:latin typeface="Times New Roman" pitchFamily="18" charset="0"/>
              <a:cs typeface="Times New Roman" pitchFamily="18" charset="0"/>
            </a:endParaRPr>
          </a:p>
          <a:p>
            <a:pPr algn="ctr"/>
            <a:r>
              <a:rPr lang="it-IT" sz="6600" b="1" dirty="0" smtClean="0">
                <a:solidFill>
                  <a:srgbClr val="F79646">
                    <a:lumMod val="75000"/>
                  </a:srgbClr>
                </a:solidFill>
                <a:latin typeface="Times New Roman" pitchFamily="18" charset="0"/>
                <a:cs typeface="Times New Roman" pitchFamily="18" charset="0"/>
              </a:rPr>
              <a:t>GRAZIE</a:t>
            </a:r>
            <a:endParaRPr lang="it-IT" sz="6600" b="1" dirty="0">
              <a:solidFill>
                <a:srgbClr val="F79646">
                  <a:lumMod val="75000"/>
                </a:srgbClr>
              </a:solidFill>
              <a:latin typeface="Times New Roman" pitchFamily="18" charset="0"/>
              <a:cs typeface="Times New Roman" pitchFamily="18" charset="0"/>
            </a:endParaRPr>
          </a:p>
          <a:p>
            <a:pPr algn="ctr"/>
            <a:endParaRPr lang="it-IT" sz="36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417341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8161" y="5878069"/>
            <a:ext cx="9216706" cy="1015663"/>
          </a:xfrm>
          <a:prstGeom prst="rect">
            <a:avLst/>
          </a:prstGeom>
          <a:noFill/>
        </p:spPr>
        <p:txBody>
          <a:bodyPr wrap="square" rtlCol="0">
            <a:spAutoFit/>
          </a:bodyPr>
          <a:lstStyle/>
          <a:p>
            <a:pPr algn="ctr"/>
            <a:r>
              <a:rPr lang="it-IT" sz="2000" b="1" dirty="0" smtClean="0">
                <a:solidFill>
                  <a:srgbClr val="F79646">
                    <a:lumMod val="75000"/>
                  </a:srgbClr>
                </a:solidFill>
                <a:latin typeface="Times New Roman" pitchFamily="18" charset="0"/>
                <a:cs typeface="Times New Roman" pitchFamily="18" charset="0"/>
              </a:rPr>
              <a:t>Nel 1720 i piemontesi si vedono assegnare la Sardegna e, aspettando di poterla scambiare con qualcos’altro, si affrettano ad eliminare i resti di autonomia e di governo regionale: gli Stamenti. Ma impongono sempre nuove tasse. </a:t>
            </a:r>
            <a:endParaRPr lang="it-IT" sz="20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3" y="18406"/>
            <a:ext cx="9216342" cy="587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023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8850" y="6136250"/>
            <a:ext cx="9216706" cy="707886"/>
          </a:xfrm>
          <a:prstGeom prst="rect">
            <a:avLst/>
          </a:prstGeom>
          <a:noFill/>
        </p:spPr>
        <p:txBody>
          <a:bodyPr wrap="square" rtlCol="0">
            <a:spAutoFit/>
          </a:bodyPr>
          <a:lstStyle/>
          <a:p>
            <a:pPr algn="ctr"/>
            <a:r>
              <a:rPr lang="it-IT" sz="2000" b="1" dirty="0" smtClean="0">
                <a:solidFill>
                  <a:srgbClr val="F79646">
                    <a:lumMod val="75000"/>
                  </a:srgbClr>
                </a:solidFill>
                <a:latin typeface="Times New Roman" pitchFamily="18" charset="0"/>
                <a:cs typeface="Times New Roman" pitchFamily="18" charset="0"/>
              </a:rPr>
              <a:t>Scoppia la rivolta contro i piemontesi, e zone estese del centro dell’isola cadono in mano alla guerriglia. Il capo dei banditi è una donna, Lucia </a:t>
            </a:r>
            <a:r>
              <a:rPr lang="it-IT" sz="2000" b="1" dirty="0" err="1" smtClean="0">
                <a:solidFill>
                  <a:srgbClr val="F79646">
                    <a:lumMod val="75000"/>
                  </a:srgbClr>
                </a:solidFill>
                <a:latin typeface="Times New Roman" pitchFamily="18" charset="0"/>
                <a:cs typeface="Times New Roman" pitchFamily="18" charset="0"/>
              </a:rPr>
              <a:t>Delitala</a:t>
            </a:r>
            <a:r>
              <a:rPr lang="it-IT" sz="2000" b="1" dirty="0" smtClean="0">
                <a:solidFill>
                  <a:srgbClr val="F79646">
                    <a:lumMod val="75000"/>
                  </a:srgbClr>
                </a:solidFill>
                <a:latin typeface="Times New Roman" pitchFamily="18" charset="0"/>
                <a:cs typeface="Times New Roman" pitchFamily="18" charset="0"/>
              </a:rPr>
              <a:t> </a:t>
            </a:r>
            <a:r>
              <a:rPr lang="it-IT" sz="2000" b="1" dirty="0" err="1" smtClean="0">
                <a:solidFill>
                  <a:srgbClr val="F79646">
                    <a:lumMod val="75000"/>
                  </a:srgbClr>
                </a:solidFill>
                <a:latin typeface="Times New Roman" pitchFamily="18" charset="0"/>
                <a:cs typeface="Times New Roman" pitchFamily="18" charset="0"/>
              </a:rPr>
              <a:t>Tedde</a:t>
            </a:r>
            <a:r>
              <a:rPr lang="it-IT" sz="2000" b="1" dirty="0" smtClean="0">
                <a:solidFill>
                  <a:srgbClr val="F79646">
                    <a:lumMod val="75000"/>
                  </a:srgbClr>
                </a:solidFill>
                <a:latin typeface="Times New Roman" pitchFamily="18" charset="0"/>
                <a:cs typeface="Times New Roman" pitchFamily="18" charset="0"/>
              </a:rPr>
              <a:t>. </a:t>
            </a:r>
            <a:endParaRPr lang="it-IT" sz="20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3440"/>
          <a:stretch/>
        </p:blipFill>
        <p:spPr bwMode="auto">
          <a:xfrm>
            <a:off x="-31504" y="-11286"/>
            <a:ext cx="9175504" cy="613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27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691" y="6038674"/>
            <a:ext cx="9216706" cy="707886"/>
          </a:xfrm>
          <a:prstGeom prst="rect">
            <a:avLst/>
          </a:prstGeom>
          <a:noFill/>
        </p:spPr>
        <p:txBody>
          <a:bodyPr wrap="square" rtlCol="0">
            <a:spAutoFit/>
          </a:bodyPr>
          <a:lstStyle/>
          <a:p>
            <a:pPr algn="ctr"/>
            <a:r>
              <a:rPr lang="it-IT" sz="2000" b="1" dirty="0" smtClean="0">
                <a:solidFill>
                  <a:srgbClr val="F79646">
                    <a:lumMod val="75000"/>
                  </a:srgbClr>
                </a:solidFill>
                <a:latin typeface="Times New Roman" pitchFamily="18" charset="0"/>
                <a:cs typeface="Times New Roman" pitchFamily="18" charset="0"/>
              </a:rPr>
              <a:t>In Sardegna l’assenza degli uomini dai paesi, impegnati nelle attività pastorali, concede alle donne una libertà di azione impensabili in altre regioni mediterranee. </a:t>
            </a:r>
            <a:endParaRPr lang="it-IT" sz="20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5" y="-1"/>
            <a:ext cx="9217037" cy="604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711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580693" y="0"/>
            <a:ext cx="1596705" cy="6555641"/>
          </a:xfrm>
          <a:prstGeom prst="rect">
            <a:avLst/>
          </a:prstGeom>
          <a:noFill/>
        </p:spPr>
        <p:txBody>
          <a:bodyPr wrap="square" rtlCol="0">
            <a:spAutoFit/>
          </a:bodyPr>
          <a:lstStyle/>
          <a:p>
            <a:pPr algn="ctr"/>
            <a:r>
              <a:rPr lang="it-IT" sz="2000" b="1" dirty="0" smtClean="0">
                <a:solidFill>
                  <a:srgbClr val="F79646">
                    <a:lumMod val="75000"/>
                  </a:srgbClr>
                </a:solidFill>
                <a:latin typeface="Times New Roman" pitchFamily="18" charset="0"/>
                <a:cs typeface="Times New Roman" pitchFamily="18" charset="0"/>
              </a:rPr>
              <a:t>E </a:t>
            </a:r>
            <a:r>
              <a:rPr lang="it-IT" sz="2000" b="1" dirty="0">
                <a:solidFill>
                  <a:srgbClr val="F79646">
                    <a:lumMod val="75000"/>
                  </a:srgbClr>
                </a:solidFill>
                <a:latin typeface="Times New Roman" pitchFamily="18" charset="0"/>
                <a:cs typeface="Times New Roman" pitchFamily="18" charset="0"/>
              </a:rPr>
              <a:t>non c'è possibilità di arrestarli, perché ci sono montagne. </a:t>
            </a:r>
            <a:r>
              <a:rPr lang="it-IT" sz="2000" b="1" dirty="0">
                <a:solidFill>
                  <a:srgbClr val="F79646">
                    <a:lumMod val="75000"/>
                  </a:srgbClr>
                </a:solidFill>
                <a:latin typeface="Times New Roman" pitchFamily="18" charset="0"/>
                <a:cs typeface="Times New Roman" pitchFamily="18" charset="0"/>
              </a:rPr>
              <a:t>boschi e luoghi dove non ci si può servire di guide. </a:t>
            </a:r>
            <a:r>
              <a:rPr lang="it-IT" sz="2000" b="1" dirty="0">
                <a:solidFill>
                  <a:srgbClr val="F79646">
                    <a:lumMod val="75000"/>
                  </a:srgbClr>
                </a:solidFill>
                <a:latin typeface="Times New Roman" pitchFamily="18" charset="0"/>
                <a:cs typeface="Times New Roman" pitchFamily="18" charset="0"/>
              </a:rPr>
              <a:t>Anche le donne e le ragazze </a:t>
            </a:r>
            <a:r>
              <a:rPr lang="it-IT" sz="2000" b="1" dirty="0" smtClean="0">
                <a:solidFill>
                  <a:srgbClr val="F79646">
                    <a:lumMod val="75000"/>
                  </a:srgbClr>
                </a:solidFill>
                <a:latin typeface="Times New Roman" pitchFamily="18" charset="0"/>
                <a:cs typeface="Times New Roman" pitchFamily="18" charset="0"/>
              </a:rPr>
              <a:t>fanno </a:t>
            </a:r>
            <a:r>
              <a:rPr lang="it-IT" sz="2000" b="1" dirty="0">
                <a:solidFill>
                  <a:srgbClr val="F79646">
                    <a:lumMod val="75000"/>
                  </a:srgbClr>
                </a:solidFill>
                <a:latin typeface="Times New Roman" pitchFamily="18" charset="0"/>
                <a:cs typeface="Times New Roman" pitchFamily="18" charset="0"/>
              </a:rPr>
              <a:t>la guerra, e </a:t>
            </a:r>
            <a:r>
              <a:rPr lang="it-IT" sz="2000" b="1" dirty="0" smtClean="0">
                <a:solidFill>
                  <a:srgbClr val="F79646">
                    <a:lumMod val="75000"/>
                  </a:srgbClr>
                </a:solidFill>
                <a:latin typeface="Times New Roman" pitchFamily="18" charset="0"/>
                <a:cs typeface="Times New Roman" pitchFamily="18" charset="0"/>
              </a:rPr>
              <a:t>seguono il marito in montagna, imbracciando le </a:t>
            </a:r>
          </a:p>
          <a:p>
            <a:pPr algn="ctr"/>
            <a:r>
              <a:rPr lang="it-IT" sz="2000" b="1" dirty="0" smtClean="0">
                <a:solidFill>
                  <a:srgbClr val="F79646">
                    <a:lumMod val="75000"/>
                  </a:srgbClr>
                </a:solidFill>
                <a:latin typeface="Times New Roman" pitchFamily="18" charset="0"/>
                <a:cs typeface="Times New Roman" pitchFamily="18" charset="0"/>
              </a:rPr>
              <a:t>armi. </a:t>
            </a:r>
            <a:endParaRPr lang="it-IT" sz="2000" b="1" dirty="0">
              <a:solidFill>
                <a:srgbClr val="F79646">
                  <a:lumMod val="75000"/>
                </a:srgbClr>
              </a:solidFill>
              <a:latin typeface="Times New Roman" pitchFamily="18" charset="0"/>
              <a:cs typeface="Times New Roman" pitchFamily="18" charset="0"/>
            </a:endParaRPr>
          </a:p>
        </p:txBody>
      </p:sp>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7" y="-34280"/>
            <a:ext cx="7620000"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022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a:stretch/>
        </p:blipFill>
        <p:spPr bwMode="auto">
          <a:xfrm>
            <a:off x="-39307" y="0"/>
            <a:ext cx="92167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8161" y="-26319"/>
            <a:ext cx="9216706" cy="6555641"/>
          </a:xfrm>
          <a:prstGeom prst="rect">
            <a:avLst/>
          </a:prstGeom>
          <a:noFill/>
        </p:spPr>
        <p:txBody>
          <a:bodyPr wrap="square" rtlCol="0">
            <a:spAutoFit/>
          </a:bodyPr>
          <a:lstStyle/>
          <a:p>
            <a:pPr algn="ctr"/>
            <a:r>
              <a:rPr lang="it-IT" sz="2800" b="1" dirty="0" smtClean="0">
                <a:solidFill>
                  <a:srgbClr val="F79646">
                    <a:lumMod val="75000"/>
                  </a:srgbClr>
                </a:solidFill>
                <a:latin typeface="Times New Roman" pitchFamily="18" charset="0"/>
                <a:cs typeface="Times New Roman" pitchFamily="18" charset="0"/>
              </a:rPr>
              <a:t>&lt;&lt;Le </a:t>
            </a:r>
            <a:r>
              <a:rPr lang="it-IT" sz="2800" b="1" dirty="0">
                <a:solidFill>
                  <a:srgbClr val="F79646">
                    <a:lumMod val="75000"/>
                  </a:srgbClr>
                </a:solidFill>
                <a:latin typeface="Times New Roman" pitchFamily="18" charset="0"/>
                <a:cs typeface="Times New Roman" pitchFamily="18" charset="0"/>
              </a:rPr>
              <a:t>femmine stesse impugnavano le arme. </a:t>
            </a:r>
            <a:r>
              <a:rPr lang="it-IT" sz="2800" b="1" dirty="0">
                <a:solidFill>
                  <a:srgbClr val="F79646">
                    <a:lumMod val="75000"/>
                  </a:srgbClr>
                </a:solidFill>
                <a:latin typeface="Times New Roman" pitchFamily="18" charset="0"/>
                <a:cs typeface="Times New Roman" pitchFamily="18" charset="0"/>
              </a:rPr>
              <a:t>Fu una gentildonna di quel medesimo casato, donna Lucia </a:t>
            </a:r>
            <a:r>
              <a:rPr lang="it-IT" sz="2800" b="1" dirty="0" err="1">
                <a:solidFill>
                  <a:srgbClr val="F79646">
                    <a:lumMod val="75000"/>
                  </a:srgbClr>
                </a:solidFill>
                <a:latin typeface="Times New Roman" pitchFamily="18" charset="0"/>
                <a:cs typeface="Times New Roman" pitchFamily="18" charset="0"/>
              </a:rPr>
              <a:t>Delitala</a:t>
            </a:r>
            <a:r>
              <a:rPr lang="it-IT" sz="2800" b="1" dirty="0">
                <a:solidFill>
                  <a:srgbClr val="F79646">
                    <a:lumMod val="75000"/>
                  </a:srgbClr>
                </a:solidFill>
                <a:latin typeface="Times New Roman" pitchFamily="18" charset="0"/>
                <a:cs typeface="Times New Roman" pitchFamily="18" charset="0"/>
              </a:rPr>
              <a:t>, dava loro l'esempio dello stare immota in sull'arcione e del lanciarsi col cavallo fra i balzi e dell'affrontare gagliardamente l'inimico e dell'imbroccare da lungi collo schioppetto. </a:t>
            </a:r>
            <a:r>
              <a:rPr lang="it-IT" sz="2800" b="1" dirty="0">
                <a:solidFill>
                  <a:srgbClr val="F79646">
                    <a:lumMod val="75000"/>
                  </a:srgbClr>
                </a:solidFill>
                <a:latin typeface="Times New Roman" pitchFamily="18" charset="0"/>
                <a:cs typeface="Times New Roman" pitchFamily="18" charset="0"/>
              </a:rPr>
              <a:t>Non perciò solo d'animo virile; poiché sentendo di </a:t>
            </a:r>
            <a:r>
              <a:rPr lang="it-IT" sz="2800" b="1" dirty="0" smtClean="0">
                <a:solidFill>
                  <a:srgbClr val="F79646">
                    <a:lumMod val="75000"/>
                  </a:srgbClr>
                </a:solidFill>
                <a:latin typeface="Times New Roman" pitchFamily="18" charset="0"/>
                <a:cs typeface="Times New Roman" pitchFamily="18" charset="0"/>
              </a:rPr>
              <a:t>sé </a:t>
            </a:r>
            <a:r>
              <a:rPr lang="it-IT" sz="2800" b="1" dirty="0">
                <a:solidFill>
                  <a:srgbClr val="F79646">
                    <a:lumMod val="75000"/>
                  </a:srgbClr>
                </a:solidFill>
                <a:latin typeface="Times New Roman" pitchFamily="18" charset="0"/>
                <a:cs typeface="Times New Roman" pitchFamily="18" charset="0"/>
              </a:rPr>
              <a:t>meglio di quello che fosse disdicevole a femmina, ricusò, finché visse, le nozze e l'amore d'un sesso </a:t>
            </a:r>
            <a:r>
              <a:rPr lang="it-IT" sz="2800" b="1" dirty="0" smtClean="0">
                <a:solidFill>
                  <a:srgbClr val="F79646">
                    <a:lumMod val="75000"/>
                  </a:srgbClr>
                </a:solidFill>
                <a:latin typeface="Times New Roman" pitchFamily="18" charset="0"/>
                <a:cs typeface="Times New Roman" pitchFamily="18" charset="0"/>
              </a:rPr>
              <a:t>di </a:t>
            </a:r>
            <a:r>
              <a:rPr lang="it-IT" sz="2800" b="1" dirty="0">
                <a:solidFill>
                  <a:srgbClr val="F79646">
                    <a:lumMod val="75000"/>
                  </a:srgbClr>
                </a:solidFill>
                <a:latin typeface="Times New Roman" pitchFamily="18" charset="0"/>
                <a:cs typeface="Times New Roman" pitchFamily="18" charset="0"/>
              </a:rPr>
              <a:t>cui non sapeva </a:t>
            </a:r>
            <a:r>
              <a:rPr lang="it-IT" sz="2800" b="1" dirty="0" err="1">
                <a:solidFill>
                  <a:srgbClr val="F79646">
                    <a:lumMod val="75000"/>
                  </a:srgbClr>
                </a:solidFill>
                <a:latin typeface="Times New Roman" pitchFamily="18" charset="0"/>
                <a:cs typeface="Times New Roman" pitchFamily="18" charset="0"/>
              </a:rPr>
              <a:t>sofferire</a:t>
            </a:r>
            <a:r>
              <a:rPr lang="it-IT" sz="2800" b="1" dirty="0">
                <a:solidFill>
                  <a:srgbClr val="F79646">
                    <a:lumMod val="75000"/>
                  </a:srgbClr>
                </a:solidFill>
                <a:latin typeface="Times New Roman" pitchFamily="18" charset="0"/>
                <a:cs typeface="Times New Roman" pitchFamily="18" charset="0"/>
              </a:rPr>
              <a:t> la superiorità. Quelli fra i partigiani che </a:t>
            </a:r>
            <a:r>
              <a:rPr lang="it-IT" sz="2800" b="1" dirty="0" err="1">
                <a:solidFill>
                  <a:srgbClr val="F79646">
                    <a:lumMod val="75000"/>
                  </a:srgbClr>
                </a:solidFill>
                <a:latin typeface="Times New Roman" pitchFamily="18" charset="0"/>
                <a:cs typeface="Times New Roman" pitchFamily="18" charset="0"/>
              </a:rPr>
              <a:t>viveano</a:t>
            </a:r>
            <a:r>
              <a:rPr lang="it-IT" sz="2800" b="1" dirty="0">
                <a:solidFill>
                  <a:srgbClr val="F79646">
                    <a:lumMod val="75000"/>
                  </a:srgbClr>
                </a:solidFill>
                <a:latin typeface="Times New Roman" pitchFamily="18" charset="0"/>
                <a:cs typeface="Times New Roman" pitchFamily="18" charset="0"/>
              </a:rPr>
              <a:t> con maggiore sospetto, riparavano nei luoghi più inospiti della Gallura; dove </a:t>
            </a:r>
            <a:r>
              <a:rPr lang="it-IT" sz="2800" b="1" dirty="0" err="1">
                <a:solidFill>
                  <a:srgbClr val="F79646">
                    <a:lumMod val="75000"/>
                  </a:srgbClr>
                </a:solidFill>
                <a:latin typeface="Times New Roman" pitchFamily="18" charset="0"/>
                <a:cs typeface="Times New Roman" pitchFamily="18" charset="0"/>
              </a:rPr>
              <a:t>aveavi</a:t>
            </a:r>
            <a:r>
              <a:rPr lang="it-IT" sz="2800" b="1" dirty="0">
                <a:solidFill>
                  <a:srgbClr val="F79646">
                    <a:lumMod val="75000"/>
                  </a:srgbClr>
                </a:solidFill>
                <a:latin typeface="Times New Roman" pitchFamily="18" charset="0"/>
                <a:cs typeface="Times New Roman" pitchFamily="18" charset="0"/>
              </a:rPr>
              <a:t> montagne gremite di capannucce e popolate di malfattori che colà entro od in qualche cavo delle rocce sostentavano la vita duramente con carni e latte, scendendo tempo a tempo </a:t>
            </a:r>
            <a:endParaRPr lang="it-IT" sz="2800" b="1" dirty="0" smtClean="0">
              <a:solidFill>
                <a:srgbClr val="F79646">
                  <a:lumMod val="75000"/>
                </a:srgbClr>
              </a:solidFill>
              <a:latin typeface="Times New Roman" pitchFamily="18" charset="0"/>
              <a:cs typeface="Times New Roman" pitchFamily="18" charset="0"/>
            </a:endParaRPr>
          </a:p>
          <a:p>
            <a:pPr algn="ctr"/>
            <a:r>
              <a:rPr lang="it-IT" sz="2800" b="1" dirty="0" smtClean="0">
                <a:solidFill>
                  <a:srgbClr val="F79646">
                    <a:lumMod val="75000"/>
                  </a:srgbClr>
                </a:solidFill>
                <a:latin typeface="Times New Roman" pitchFamily="18" charset="0"/>
                <a:cs typeface="Times New Roman" pitchFamily="18" charset="0"/>
              </a:rPr>
              <a:t>per </a:t>
            </a:r>
            <a:r>
              <a:rPr lang="it-IT" sz="2800" b="1" dirty="0">
                <a:solidFill>
                  <a:srgbClr val="F79646">
                    <a:lumMod val="75000"/>
                  </a:srgbClr>
                </a:solidFill>
                <a:latin typeface="Times New Roman" pitchFamily="18" charset="0"/>
                <a:cs typeface="Times New Roman" pitchFamily="18" charset="0"/>
              </a:rPr>
              <a:t>cercar dove e come rifornirsi colle loro ruberie</a:t>
            </a:r>
            <a:r>
              <a:rPr lang="it-IT" sz="2800" b="1" dirty="0" smtClean="0">
                <a:solidFill>
                  <a:srgbClr val="F79646">
                    <a:lumMod val="75000"/>
                  </a:srgbClr>
                </a:solidFill>
                <a:latin typeface="Times New Roman" pitchFamily="18" charset="0"/>
                <a:cs typeface="Times New Roman" pitchFamily="18" charset="0"/>
              </a:rPr>
              <a:t>».</a:t>
            </a:r>
            <a:endParaRPr lang="it-IT" sz="2800" b="1" dirty="0">
              <a:solidFill>
                <a:srgbClr val="F79646">
                  <a:lumMod val="75000"/>
                </a:srgb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1637" y="5805263"/>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31306" y="6541313"/>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4471073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1093</TotalTime>
  <Words>2624</Words>
  <Application>Microsoft Office PowerPoint</Application>
  <PresentationFormat>Presentazione su schermo (4:3)</PresentationFormat>
  <Paragraphs>175</Paragraphs>
  <Slides>41</Slides>
  <Notes>19</Notes>
  <HiddenSlides>0</HiddenSlides>
  <MMClips>0</MMClips>
  <ScaleCrop>false</ScaleCrop>
  <HeadingPairs>
    <vt:vector size="4" baseType="variant">
      <vt:variant>
        <vt:lpstr>Tema</vt:lpstr>
      </vt:variant>
      <vt:variant>
        <vt:i4>1</vt:i4>
      </vt:variant>
      <vt:variant>
        <vt:lpstr>Titoli diapositive</vt:lpstr>
      </vt:variant>
      <vt:variant>
        <vt:i4>41</vt:i4>
      </vt:variant>
    </vt:vector>
  </HeadingPairs>
  <TitlesOfParts>
    <vt:vector size="42"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52</cp:revision>
  <dcterms:created xsi:type="dcterms:W3CDTF">2013-10-15T13:28:41Z</dcterms:created>
  <dcterms:modified xsi:type="dcterms:W3CDTF">2013-10-16T21:24:59Z</dcterms:modified>
</cp:coreProperties>
</file>