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83" r:id="rId4"/>
    <p:sldId id="272" r:id="rId5"/>
    <p:sldId id="306" r:id="rId6"/>
    <p:sldId id="314" r:id="rId7"/>
    <p:sldId id="285" r:id="rId8"/>
    <p:sldId id="294" r:id="rId9"/>
    <p:sldId id="296" r:id="rId10"/>
    <p:sldId id="298" r:id="rId11"/>
    <p:sldId id="300" r:id="rId12"/>
    <p:sldId id="308" r:id="rId13"/>
    <p:sldId id="302" r:id="rId14"/>
    <p:sldId id="287" r:id="rId15"/>
    <p:sldId id="289" r:id="rId16"/>
    <p:sldId id="292" r:id="rId17"/>
    <p:sldId id="290" r:id="rId18"/>
    <p:sldId id="310" r:id="rId19"/>
    <p:sldId id="312" r:id="rId20"/>
    <p:sldId id="311" r:id="rId21"/>
    <p:sldId id="315" r:id="rId22"/>
    <p:sldId id="323" r:id="rId23"/>
    <p:sldId id="317" r:id="rId24"/>
    <p:sldId id="318" r:id="rId25"/>
    <p:sldId id="321" r:id="rId26"/>
    <p:sldId id="278" r:id="rId27"/>
    <p:sldId id="271" r:id="rId28"/>
    <p:sldId id="325" r:id="rId29"/>
    <p:sldId id="327" r:id="rId30"/>
    <p:sldId id="258" r:id="rId31"/>
    <p:sldId id="270" r:id="rId32"/>
    <p:sldId id="330" r:id="rId33"/>
    <p:sldId id="328" r:id="rId34"/>
    <p:sldId id="275" r:id="rId35"/>
    <p:sldId id="332"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394"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E6AE368-7258-4FD7-B11C-40D609F71808}" type="datetimeFigureOut">
              <a:rPr lang="it-IT" smtClean="0"/>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419934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E6AE368-7258-4FD7-B11C-40D609F71808}" type="datetimeFigureOut">
              <a:rPr lang="it-IT" smtClean="0"/>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2188091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E6AE368-7258-4FD7-B11C-40D609F71808}" type="datetimeFigureOut">
              <a:rPr lang="it-IT" smtClean="0"/>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48460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E6AE368-7258-4FD7-B11C-40D609F71808}" type="datetimeFigureOut">
              <a:rPr lang="it-IT" smtClean="0"/>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314415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E6AE368-7258-4FD7-B11C-40D609F71808}" type="datetimeFigureOut">
              <a:rPr lang="it-IT" smtClean="0"/>
              <a:t>31/10/2013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178358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E6AE368-7258-4FD7-B11C-40D609F71808}" type="datetimeFigureOut">
              <a:rPr lang="it-IT" smtClean="0"/>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339014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E6AE368-7258-4FD7-B11C-40D609F71808}" type="datetimeFigureOut">
              <a:rPr lang="it-IT" smtClean="0"/>
              <a:t>31/10/2013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170233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E6AE368-7258-4FD7-B11C-40D609F71808}" type="datetimeFigureOut">
              <a:rPr lang="it-IT" smtClean="0"/>
              <a:t>31/10/2013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383247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E6AE368-7258-4FD7-B11C-40D609F71808}" type="datetimeFigureOut">
              <a:rPr lang="it-IT" smtClean="0"/>
              <a:t>31/10/2013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265384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E6AE368-7258-4FD7-B11C-40D609F71808}" type="datetimeFigureOut">
              <a:rPr lang="it-IT" smtClean="0"/>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126203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E6AE368-7258-4FD7-B11C-40D609F71808}" type="datetimeFigureOut">
              <a:rPr lang="it-IT" smtClean="0"/>
              <a:t>31/10/2013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8E49B98-BC20-46BF-8EB2-0BA1002E2E74}" type="slidenum">
              <a:rPr lang="it-IT" smtClean="0"/>
              <a:t>‹N›</a:t>
            </a:fld>
            <a:endParaRPr lang="it-IT"/>
          </a:p>
        </p:txBody>
      </p:sp>
    </p:spTree>
    <p:extLst>
      <p:ext uri="{BB962C8B-B14F-4D97-AF65-F5344CB8AC3E}">
        <p14:creationId xmlns:p14="http://schemas.microsoft.com/office/powerpoint/2010/main" val="39899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AE368-7258-4FD7-B11C-40D609F71808}" type="datetimeFigureOut">
              <a:rPr lang="it-IT" smtClean="0"/>
              <a:t>31/10/2013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49B98-BC20-46BF-8EB2-0BA1002E2E74}" type="slidenum">
              <a:rPr lang="it-IT" smtClean="0"/>
              <a:t>‹N›</a:t>
            </a:fld>
            <a:endParaRPr lang="it-IT"/>
          </a:p>
        </p:txBody>
      </p:sp>
    </p:spTree>
    <p:extLst>
      <p:ext uri="{BB962C8B-B14F-4D97-AF65-F5344CB8AC3E}">
        <p14:creationId xmlns:p14="http://schemas.microsoft.com/office/powerpoint/2010/main" val="41297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42" y="-11182"/>
            <a:ext cx="8626915"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11182"/>
            <a:ext cx="9143999" cy="6294031"/>
          </a:xfrm>
          <a:prstGeom prst="rect">
            <a:avLst/>
          </a:prstGeom>
        </p:spPr>
        <p:txBody>
          <a:bodyPr wrap="square">
            <a:spAutoFit/>
          </a:bodyPr>
          <a:lstStyle/>
          <a:p>
            <a:pPr algn="ctr"/>
            <a:r>
              <a:rPr lang="it-IT" sz="11500" b="1" dirty="0" smtClean="0">
                <a:solidFill>
                  <a:srgbClr val="FF0000"/>
                </a:solidFill>
                <a:latin typeface="Brush Script MT" pitchFamily="66" charset="0"/>
              </a:rPr>
              <a:t>Grazia Deledda: </a:t>
            </a:r>
          </a:p>
          <a:p>
            <a:pPr algn="ctr"/>
            <a:r>
              <a:rPr lang="it-IT" sz="7200" b="1" dirty="0" smtClean="0">
                <a:solidFill>
                  <a:srgbClr val="FF0000"/>
                </a:solidFill>
                <a:latin typeface="Brush Script MT" pitchFamily="66" charset="0"/>
              </a:rPr>
              <a:t>premio Nobel dimenticato.</a:t>
            </a:r>
          </a:p>
          <a:p>
            <a:pPr algn="ctr"/>
            <a:r>
              <a:rPr lang="it-IT" sz="7200" b="1" dirty="0" smtClean="0">
                <a:solidFill>
                  <a:srgbClr val="FF0000"/>
                </a:solidFill>
                <a:latin typeface="Brush Script MT" pitchFamily="66" charset="0"/>
              </a:rPr>
              <a:t>Società arcaica e modernità: la donna mediatrice e portatrice di innovazione.</a:t>
            </a:r>
            <a:endParaRPr lang="it-IT" sz="7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8120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74" y="7811"/>
            <a:ext cx="9178874" cy="688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05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sp>
        <p:nvSpPr>
          <p:cNvPr id="4" name="Rettangolo 3"/>
          <p:cNvSpPr/>
          <p:nvPr/>
        </p:nvSpPr>
        <p:spPr>
          <a:xfrm>
            <a:off x="0" y="-11182"/>
            <a:ext cx="9143999" cy="6740307"/>
          </a:xfrm>
          <a:prstGeom prst="rect">
            <a:avLst/>
          </a:prstGeom>
        </p:spPr>
        <p:txBody>
          <a:bodyPr wrap="square">
            <a:spAutoFit/>
          </a:bodyPr>
          <a:lstStyle/>
          <a:p>
            <a:pPr algn="ctr"/>
            <a:r>
              <a:rPr lang="it-IT" sz="7200" b="1" dirty="0" smtClean="0">
                <a:solidFill>
                  <a:srgbClr val="FF0000"/>
                </a:solidFill>
                <a:latin typeface="Brush Script MT" pitchFamily="66" charset="0"/>
              </a:rPr>
              <a:t> </a:t>
            </a:r>
            <a:r>
              <a:rPr lang="it-IT" sz="3600" b="1" dirty="0" smtClean="0">
                <a:solidFill>
                  <a:srgbClr val="FF0000"/>
                </a:solidFill>
                <a:latin typeface="Brush Script MT" pitchFamily="66" charset="0"/>
              </a:rPr>
              <a:t>E la cucina era, come in tutte le case ancora patriarcali, l’ambiente più abitato, più tiepido di vita e d’intimità. [...] Tutto era grande e solido nelle masserizie della cucina; le padelle di rame accuratamente stagnate, le sedie basse intorno al camino, le panche, la scansia per le stoviglie, il mortaio di marmo per pestare il sale, la tavola e la mensola, sulla quale, oltre alle pentole, stava un recipiente di legno, sempre pieno di formaggio grattato, e un canestro di asfodelo col pane d’orzo e il companatico per i servi…</a:t>
            </a:r>
          </a:p>
          <a:p>
            <a:pPr algn="ctr"/>
            <a:r>
              <a:rPr lang="it-IT" sz="3600" b="1" dirty="0" smtClean="0">
                <a:solidFill>
                  <a:srgbClr val="FF0000"/>
                </a:solidFill>
                <a:latin typeface="Brush Script MT" pitchFamily="66" charset="0"/>
              </a:rPr>
              <a:t>    (Cosima, 1937).</a:t>
            </a:r>
            <a:endParaRPr lang="it-IT" sz="36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63544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788024" y="-11182"/>
            <a:ext cx="4355975" cy="1200329"/>
          </a:xfrm>
          <a:prstGeom prst="rect">
            <a:avLst/>
          </a:prstGeom>
        </p:spPr>
        <p:txBody>
          <a:bodyPr wrap="square">
            <a:spAutoFit/>
          </a:bodyPr>
          <a:lstStyle/>
          <a:p>
            <a:pPr algn="ctr"/>
            <a:r>
              <a:rPr lang="it-IT" sz="7200" b="1" dirty="0" smtClean="0">
                <a:solidFill>
                  <a:srgbClr val="FF0000"/>
                </a:solidFill>
                <a:latin typeface="Brush Script MT" pitchFamily="66" charset="0"/>
              </a:rPr>
              <a:t>.</a:t>
            </a:r>
            <a:endParaRPr lang="it-IT" sz="7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5" y="-11182"/>
            <a:ext cx="9046583" cy="68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40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6740307"/>
          </a:xfrm>
          <a:prstGeom prst="rect">
            <a:avLst/>
          </a:prstGeom>
        </p:spPr>
        <p:txBody>
          <a:bodyPr wrap="square">
            <a:spAutoFit/>
          </a:bodyPr>
          <a:lstStyle/>
          <a:p>
            <a:r>
              <a:rPr lang="it-IT" sz="3600" dirty="0" smtClean="0">
                <a:solidFill>
                  <a:srgbClr val="FF0000"/>
                </a:solidFill>
                <a:latin typeface="Brush Script MT" pitchFamily="66" charset="0"/>
              </a:rPr>
              <a:t>Quando </a:t>
            </a:r>
            <a:r>
              <a:rPr lang="it-IT" sz="3600" dirty="0">
                <a:solidFill>
                  <a:srgbClr val="FF0000"/>
                </a:solidFill>
                <a:latin typeface="Brush Script MT" pitchFamily="66" charset="0"/>
              </a:rPr>
              <a:t>prende la penna in mano </a:t>
            </a:r>
            <a:r>
              <a:rPr lang="it-IT" sz="3600" dirty="0" smtClean="0">
                <a:solidFill>
                  <a:srgbClr val="FF0000"/>
                </a:solidFill>
                <a:latin typeface="Brush Script MT" pitchFamily="66" charset="0"/>
              </a:rPr>
              <a:t>lo </a:t>
            </a:r>
            <a:r>
              <a:rPr lang="it-IT" sz="3600" dirty="0">
                <a:solidFill>
                  <a:srgbClr val="FF0000"/>
                </a:solidFill>
                <a:latin typeface="Brush Script MT" pitchFamily="66" charset="0"/>
              </a:rPr>
              <a:t>fa per raccontare di quei personaggi che ha conosciuto all’interno della sua </a:t>
            </a:r>
            <a:r>
              <a:rPr lang="it-IT" sz="3600" dirty="0" smtClean="0">
                <a:solidFill>
                  <a:srgbClr val="FF0000"/>
                </a:solidFill>
                <a:latin typeface="Brush Script MT" pitchFamily="66" charset="0"/>
              </a:rPr>
              <a:t>cucina, in cui morale è quella tramandata dal Codice </a:t>
            </a:r>
            <a:r>
              <a:rPr lang="it-IT" sz="3600" dirty="0" err="1" smtClean="0">
                <a:solidFill>
                  <a:srgbClr val="FF0000"/>
                </a:solidFill>
                <a:latin typeface="Brush Script MT" pitchFamily="66" charset="0"/>
              </a:rPr>
              <a:t>barnaricino</a:t>
            </a:r>
            <a:r>
              <a:rPr lang="it-IT" sz="3600" dirty="0" smtClean="0">
                <a:solidFill>
                  <a:srgbClr val="FF0000"/>
                </a:solidFill>
                <a:latin typeface="Brush Script MT" pitchFamily="66" charset="0"/>
              </a:rPr>
              <a:t> e dall’etica della comunità, e non dalla legge dello Stato: «Con </a:t>
            </a:r>
            <a:r>
              <a:rPr lang="it-IT" sz="3600" dirty="0">
                <a:solidFill>
                  <a:srgbClr val="FF0000"/>
                </a:solidFill>
                <a:latin typeface="Brush Script MT" pitchFamily="66" charset="0"/>
              </a:rPr>
              <a:t>questi fermenti però i ragazzi venivano su anche coraggiosi, pronti a combattere coi malviventi </a:t>
            </a:r>
            <a:r>
              <a:rPr lang="it-IT" sz="3600" dirty="0" smtClean="0">
                <a:solidFill>
                  <a:srgbClr val="FF0000"/>
                </a:solidFill>
                <a:latin typeface="Brush Script MT" pitchFamily="66" charset="0"/>
              </a:rPr>
              <a:t>(nel senso di ASSIEME) </a:t>
            </a:r>
            <a:r>
              <a:rPr lang="it-IT" sz="3600" dirty="0">
                <a:solidFill>
                  <a:srgbClr val="FF0000"/>
                </a:solidFill>
                <a:latin typeface="Brush Script MT" pitchFamily="66" charset="0"/>
              </a:rPr>
              <a:t>e le ragazze, anche se piccole come Cosima, si sentivano </a:t>
            </a:r>
            <a:r>
              <a:rPr lang="it-IT" sz="3600" dirty="0" smtClean="0">
                <a:solidFill>
                  <a:srgbClr val="FF0000"/>
                </a:solidFill>
                <a:latin typeface="Brush Script MT" pitchFamily="66" charset="0"/>
              </a:rPr>
              <a:t>già </a:t>
            </a:r>
            <a:r>
              <a:rPr lang="it-IT" sz="3600" dirty="0">
                <a:solidFill>
                  <a:srgbClr val="FF0000"/>
                </a:solidFill>
                <a:latin typeface="Brush Script MT" pitchFamily="66" charset="0"/>
              </a:rPr>
              <a:t>istinti di amazzoni.” “[…]</a:t>
            </a:r>
            <a:r>
              <a:rPr lang="it-IT" sz="3600" b="1" dirty="0">
                <a:solidFill>
                  <a:srgbClr val="FF0000"/>
                </a:solidFill>
                <a:latin typeface="Brush Script MT" pitchFamily="66" charset="0"/>
              </a:rPr>
              <a:t> </a:t>
            </a:r>
            <a:r>
              <a:rPr lang="it-IT" sz="3600" dirty="0">
                <a:solidFill>
                  <a:srgbClr val="FF0000"/>
                </a:solidFill>
                <a:latin typeface="Brush Script MT" pitchFamily="66" charset="0"/>
              </a:rPr>
              <a:t>pensò che sarebbe anche lei stata buona, come sentiva raccontare dai servi quando ritornavano di campagna, a commettere un furto, un abigeato, e a farne sparire le tracce in modo che nessuno avrebbe mai sospettato del vero colpevole.”</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924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788025" y="6273225"/>
            <a:ext cx="4355975" cy="584775"/>
          </a:xfrm>
          <a:prstGeom prst="rect">
            <a:avLst/>
          </a:prstGeom>
        </p:spPr>
        <p:txBody>
          <a:bodyPr wrap="square">
            <a:spAutoFit/>
          </a:bodyPr>
          <a:lstStyle/>
          <a:p>
            <a:pPr algn="ctr"/>
            <a:r>
              <a:rPr lang="it-IT" sz="3200" b="1" dirty="0" smtClean="0">
                <a:solidFill>
                  <a:srgbClr val="FF0000"/>
                </a:solidFill>
                <a:latin typeface="Brush Script MT" pitchFamily="66" charset="0"/>
              </a:rPr>
              <a:t>.</a:t>
            </a:r>
            <a:endParaRPr lang="it-IT" sz="3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73" y="0"/>
            <a:ext cx="88490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26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7355860"/>
          </a:xfrm>
          <a:prstGeom prst="rect">
            <a:avLst/>
          </a:prstGeom>
        </p:spPr>
        <p:txBody>
          <a:bodyPr wrap="square">
            <a:spAutoFit/>
          </a:bodyPr>
          <a:lstStyle/>
          <a:p>
            <a:pPr algn="ctr"/>
            <a:r>
              <a:rPr lang="it-IT" sz="3600" b="1" dirty="0" smtClean="0">
                <a:solidFill>
                  <a:srgbClr val="FF0000"/>
                </a:solidFill>
                <a:latin typeface="Brush Script MT" pitchFamily="66" charset="0"/>
              </a:rPr>
              <a:t>E’ la lettura a spalancarle le porte dell’universo: </a:t>
            </a:r>
            <a:r>
              <a:rPr lang="it-IT" sz="3600" b="1" dirty="0">
                <a:solidFill>
                  <a:srgbClr val="FF0000"/>
                </a:solidFill>
                <a:latin typeface="Brush Script MT" pitchFamily="66" charset="0"/>
              </a:rPr>
              <a:t>la biblioteca del padre è un ottimo inizio, ma la vera fortuna fu la biblioteca del professore del Regio Ginnasio, scappato di tutta fretta senza pagar la </a:t>
            </a:r>
            <a:r>
              <a:rPr lang="it-IT" sz="3600" b="1" dirty="0" smtClean="0">
                <a:solidFill>
                  <a:srgbClr val="FF0000"/>
                </a:solidFill>
                <a:latin typeface="Brush Script MT" pitchFamily="66" charset="0"/>
              </a:rPr>
              <a:t>pigione. Ma se </a:t>
            </a:r>
            <a:r>
              <a:rPr lang="it-IT" sz="3600" b="1" dirty="0">
                <a:solidFill>
                  <a:srgbClr val="FF0000"/>
                </a:solidFill>
                <a:latin typeface="Brush Script MT" pitchFamily="66" charset="0"/>
              </a:rPr>
              <a:t>leggere è un sogno, scrivere è la sua vocazione.</a:t>
            </a:r>
          </a:p>
          <a:p>
            <a:pPr algn="ctr"/>
            <a:r>
              <a:rPr lang="it-IT" sz="3600" b="1" dirty="0" smtClean="0">
                <a:solidFill>
                  <a:srgbClr val="FF0000"/>
                </a:solidFill>
                <a:latin typeface="Brush Script MT" pitchFamily="66" charset="0"/>
              </a:rPr>
              <a:t>“</a:t>
            </a:r>
            <a:r>
              <a:rPr lang="it-IT" sz="3600" b="1" dirty="0">
                <a:solidFill>
                  <a:srgbClr val="FF0000"/>
                </a:solidFill>
                <a:latin typeface="Brush Script MT" pitchFamily="66" charset="0"/>
              </a:rPr>
              <a:t>Dopo , ho preso lezioni private d’italiano da un insegnante di scuola elementare. Mi assegnava dei temi da scrivere; alcuni di essi vennero fuori così bene che mi disse di pubblicarli in un giornale. Non sapevo che avrei potuto mandare  i miei racconti. Ho trovato un giornale di moda e ho spedito una novella al suo indirizzo. Fu immediatamente pubblicata”. Era il 1888.</a:t>
            </a:r>
          </a:p>
          <a:p>
            <a:pPr algn="ctr"/>
            <a:endParaRPr lang="it-IT" sz="40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6116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015770" y="-3669"/>
            <a:ext cx="1131476" cy="6740307"/>
          </a:xfrm>
          <a:prstGeom prst="rect">
            <a:avLst/>
          </a:prstGeom>
        </p:spPr>
        <p:txBody>
          <a:bodyPr wrap="square">
            <a:spAutoFit/>
          </a:bodyPr>
          <a:lstStyle/>
          <a:p>
            <a:pPr algn="ctr"/>
            <a:r>
              <a:rPr lang="it-IT" sz="2400" b="1" dirty="0" smtClean="0">
                <a:solidFill>
                  <a:srgbClr val="FF0000"/>
                </a:solidFill>
                <a:latin typeface="Brush Script MT" pitchFamily="66" charset="0"/>
              </a:rPr>
              <a:t>L’anno </a:t>
            </a:r>
            <a:r>
              <a:rPr lang="it-IT" sz="2400" b="1" dirty="0">
                <a:solidFill>
                  <a:srgbClr val="FF0000"/>
                </a:solidFill>
                <a:latin typeface="Brush Script MT" pitchFamily="66" charset="0"/>
              </a:rPr>
              <a:t>successivo invia alla rivista il suo primo romanzo. </a:t>
            </a:r>
            <a:r>
              <a:rPr lang="it-IT" sz="2400" b="1" dirty="0" smtClean="0">
                <a:solidFill>
                  <a:srgbClr val="FF0000"/>
                </a:solidFill>
                <a:latin typeface="Brush Script MT" pitchFamily="66" charset="0"/>
              </a:rPr>
              <a:t>Scatena </a:t>
            </a:r>
            <a:r>
              <a:rPr lang="it-IT" sz="2400" b="1" dirty="0">
                <a:solidFill>
                  <a:srgbClr val="FF0000"/>
                </a:solidFill>
                <a:latin typeface="Brush Script MT" pitchFamily="66" charset="0"/>
              </a:rPr>
              <a:t>“un rogo di malignità, di supposizioni scandalose, di profezie libertine”..</a:t>
            </a: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15770" cy="68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431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791424" y="-11182"/>
            <a:ext cx="2352575" cy="6494085"/>
          </a:xfrm>
          <a:prstGeom prst="rect">
            <a:avLst/>
          </a:prstGeom>
        </p:spPr>
        <p:txBody>
          <a:bodyPr wrap="square">
            <a:spAutoFit/>
          </a:bodyPr>
          <a:lstStyle/>
          <a:p>
            <a:pPr algn="ctr"/>
            <a:r>
              <a:rPr lang="it-IT" sz="2600" b="1" dirty="0" smtClean="0">
                <a:solidFill>
                  <a:srgbClr val="FF0000"/>
                </a:solidFill>
                <a:latin typeface="Brush Script MT" pitchFamily="66" charset="0"/>
              </a:rPr>
              <a:t>Viene </a:t>
            </a:r>
            <a:r>
              <a:rPr lang="it-IT" sz="2600" b="1" dirty="0">
                <a:solidFill>
                  <a:srgbClr val="FF0000"/>
                </a:solidFill>
                <a:latin typeface="Brush Script MT" pitchFamily="66" charset="0"/>
              </a:rPr>
              <a:t>pubblicamente ripresa in chiesa dal prete </a:t>
            </a:r>
            <a:r>
              <a:rPr lang="it-IT" sz="2600" b="1" dirty="0" err="1">
                <a:solidFill>
                  <a:srgbClr val="FF0000"/>
                </a:solidFill>
                <a:latin typeface="Brush Script MT" pitchFamily="66" charset="0"/>
              </a:rPr>
              <a:t>Virdis</a:t>
            </a:r>
            <a:r>
              <a:rPr lang="it-IT" sz="2600" b="1" dirty="0">
                <a:solidFill>
                  <a:srgbClr val="FF0000"/>
                </a:solidFill>
                <a:latin typeface="Brush Script MT" pitchFamily="66" charset="0"/>
              </a:rPr>
              <a:t>: “Farebbe bene a pregare chi invece si diletta nello scrivere per i giornali storie scostumate!” </a:t>
            </a:r>
            <a:r>
              <a:rPr lang="it-IT" sz="2600" b="1" dirty="0" smtClean="0">
                <a:solidFill>
                  <a:srgbClr val="FF0000"/>
                </a:solidFill>
                <a:latin typeface="Brush Script MT" pitchFamily="66" charset="0"/>
              </a:rPr>
              <a:t>In </a:t>
            </a:r>
            <a:r>
              <a:rPr lang="it-IT" sz="2600" b="1" dirty="0">
                <a:solidFill>
                  <a:srgbClr val="FF0000"/>
                </a:solidFill>
                <a:latin typeface="Brush Script MT" pitchFamily="66" charset="0"/>
              </a:rPr>
              <a:t>sua difesa corre Antonio </a:t>
            </a:r>
            <a:r>
              <a:rPr lang="it-IT" sz="2600" b="1" dirty="0" err="1">
                <a:solidFill>
                  <a:srgbClr val="FF0000"/>
                </a:solidFill>
                <a:latin typeface="Brush Script MT" pitchFamily="66" charset="0"/>
              </a:rPr>
              <a:t>Ballero</a:t>
            </a:r>
            <a:r>
              <a:rPr lang="it-IT" sz="2600" b="1" dirty="0">
                <a:solidFill>
                  <a:srgbClr val="FF0000"/>
                </a:solidFill>
                <a:latin typeface="Brush Script MT" pitchFamily="66" charset="0"/>
              </a:rPr>
              <a:t>, letterato, pittore, fotografo e amico della </a:t>
            </a:r>
            <a:r>
              <a:rPr lang="it-IT" sz="2600" b="1" dirty="0" smtClean="0">
                <a:solidFill>
                  <a:srgbClr val="FF0000"/>
                </a:solidFill>
                <a:latin typeface="Brush Script MT" pitchFamily="66" charset="0"/>
              </a:rPr>
              <a:t>scrittrice</a:t>
            </a:r>
            <a:r>
              <a:rPr lang="it-IT" sz="2600" b="1" dirty="0">
                <a:solidFill>
                  <a:srgbClr val="FF0000"/>
                </a:solidFill>
                <a:latin typeface="Brush Script MT" pitchFamily="66" charset="0"/>
              </a:rPr>
              <a:t>. Chiede al prete di ritrattare ma </a:t>
            </a:r>
            <a:r>
              <a:rPr lang="it-IT" sz="2600" b="1" dirty="0" smtClean="0">
                <a:solidFill>
                  <a:srgbClr val="FF0000"/>
                </a:solidFill>
                <a:latin typeface="Brush Script MT" pitchFamily="66" charset="0"/>
              </a:rPr>
              <a:t> </a:t>
            </a:r>
            <a:r>
              <a:rPr lang="it-IT" sz="2600" b="1" dirty="0">
                <a:solidFill>
                  <a:srgbClr val="FF0000"/>
                </a:solidFill>
                <a:latin typeface="Brush Script MT" pitchFamily="66" charset="0"/>
              </a:rPr>
              <a:t>vennero alle </a:t>
            </a:r>
            <a:r>
              <a:rPr lang="it-IT" sz="2600" b="1" dirty="0" smtClean="0">
                <a:solidFill>
                  <a:srgbClr val="FF0000"/>
                </a:solidFill>
                <a:latin typeface="Brush Script MT" pitchFamily="66" charset="0"/>
              </a:rPr>
              <a:t>mani…</a:t>
            </a:r>
            <a:endParaRPr lang="it-IT" sz="26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3" y="0"/>
            <a:ext cx="68213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177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78138" y="-11182"/>
            <a:ext cx="5465861" cy="6786473"/>
          </a:xfrm>
          <a:prstGeom prst="rect">
            <a:avLst/>
          </a:prstGeom>
        </p:spPr>
        <p:txBody>
          <a:bodyPr wrap="square">
            <a:spAutoFit/>
          </a:bodyPr>
          <a:lstStyle/>
          <a:p>
            <a:pPr algn="ctr"/>
            <a:r>
              <a:rPr lang="it-IT" sz="2900" b="1" dirty="0" smtClean="0">
                <a:solidFill>
                  <a:srgbClr val="FF0000"/>
                </a:solidFill>
                <a:latin typeface="Brush Script MT" pitchFamily="66" charset="0"/>
              </a:rPr>
              <a:t>Ma lei non rinuncia e, malgrado rimbrotti e divieti familiari, spedisce i suoi racconti alle riviste di moda sul continente, guadagnando anche qualche soldo: coi suoi primi denari, si compra un </a:t>
            </a:r>
            <a:r>
              <a:rPr lang="it-IT" sz="2900" b="1" dirty="0">
                <a:solidFill>
                  <a:srgbClr val="FF0000"/>
                </a:solidFill>
                <a:latin typeface="Brush Script MT" pitchFamily="66" charset="0"/>
              </a:rPr>
              <a:t>velo </a:t>
            </a:r>
            <a:r>
              <a:rPr lang="it-IT" sz="2900" b="1" dirty="0" smtClean="0">
                <a:solidFill>
                  <a:srgbClr val="FF0000"/>
                </a:solidFill>
                <a:latin typeface="Brush Script MT" pitchFamily="66" charset="0"/>
              </a:rPr>
              <a:t>turchino. </a:t>
            </a:r>
            <a:r>
              <a:rPr lang="it-IT" sz="2900" b="1" dirty="0">
                <a:solidFill>
                  <a:srgbClr val="FF0000"/>
                </a:solidFill>
                <a:latin typeface="Brush Script MT" pitchFamily="66" charset="0"/>
              </a:rPr>
              <a:t>La giovane sarda intraprendente piace così tanto ad Angelo De </a:t>
            </a:r>
            <a:r>
              <a:rPr lang="it-IT" sz="2900" b="1" dirty="0" err="1">
                <a:solidFill>
                  <a:srgbClr val="FF0000"/>
                </a:solidFill>
                <a:latin typeface="Brush Script MT" pitchFamily="66" charset="0"/>
              </a:rPr>
              <a:t>Gubernatis</a:t>
            </a:r>
            <a:r>
              <a:rPr lang="it-IT" sz="2900" b="1" dirty="0">
                <a:solidFill>
                  <a:srgbClr val="FF0000"/>
                </a:solidFill>
                <a:latin typeface="Brush Script MT" pitchFamily="66" charset="0"/>
              </a:rPr>
              <a:t>, che l’editore la invita a partecipare all’ambizioso progetto demologico che si concretizza nella “Rivista delle tradizioni popolari italiane</a:t>
            </a:r>
            <a:r>
              <a:rPr lang="it-IT" sz="2900" b="1" dirty="0" smtClean="0">
                <a:solidFill>
                  <a:srgbClr val="FF0000"/>
                </a:solidFill>
                <a:latin typeface="Brush Script MT" pitchFamily="66" charset="0"/>
              </a:rPr>
              <a:t>”. </a:t>
            </a:r>
            <a:r>
              <a:rPr lang="it-IT" sz="2900" b="1" dirty="0">
                <a:solidFill>
                  <a:srgbClr val="FF0000"/>
                </a:solidFill>
                <a:latin typeface="Brush Script MT" pitchFamily="66" charset="0"/>
              </a:rPr>
              <a:t>Si occupa personalmente di raccogliere l’immenso patrimonio tradizionale della </a:t>
            </a:r>
            <a:r>
              <a:rPr lang="it-IT" sz="2900" b="1" dirty="0" smtClean="0">
                <a:solidFill>
                  <a:srgbClr val="FF0000"/>
                </a:solidFill>
                <a:latin typeface="Brush Script MT" pitchFamily="66" charset="0"/>
              </a:rPr>
              <a:t>Sardegna, che diventa  l’elemento antropologico universale </a:t>
            </a:r>
          </a:p>
          <a:p>
            <a:pPr algn="ctr"/>
            <a:r>
              <a:rPr lang="it-IT" sz="2900" b="1" dirty="0" smtClean="0">
                <a:solidFill>
                  <a:srgbClr val="FF0000"/>
                </a:solidFill>
                <a:latin typeface="Brush Script MT" pitchFamily="66" charset="0"/>
              </a:rPr>
              <a:t>Alla  base di tutti i suoi racconti.</a:t>
            </a:r>
            <a:endParaRPr lang="it-IT" sz="29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83"/>
            <a:ext cx="3678138" cy="684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430"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92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38352" y="-11182"/>
            <a:ext cx="5305647" cy="7402026"/>
          </a:xfrm>
          <a:prstGeom prst="rect">
            <a:avLst/>
          </a:prstGeom>
        </p:spPr>
        <p:txBody>
          <a:bodyPr wrap="square">
            <a:spAutoFit/>
          </a:bodyPr>
          <a:lstStyle/>
          <a:p>
            <a:pPr algn="ctr"/>
            <a:r>
              <a:rPr lang="it-IT" sz="2500" b="1" dirty="0" smtClean="0">
                <a:solidFill>
                  <a:srgbClr val="FF0000"/>
                </a:solidFill>
                <a:latin typeface="Brush Script MT" pitchFamily="66" charset="0"/>
              </a:rPr>
              <a:t>Nel 1891 </a:t>
            </a:r>
            <a:r>
              <a:rPr lang="it-IT" sz="2500" b="1" dirty="0">
                <a:solidFill>
                  <a:srgbClr val="FF0000"/>
                </a:solidFill>
                <a:latin typeface="Brush Script MT" pitchFamily="66" charset="0"/>
              </a:rPr>
              <a:t>Grazia scrive per la prima volta a Stanis </a:t>
            </a:r>
            <a:r>
              <a:rPr lang="it-IT" sz="2500" b="1" dirty="0" smtClean="0">
                <a:solidFill>
                  <a:srgbClr val="FF0000"/>
                </a:solidFill>
                <a:latin typeface="Brush Script MT" pitchFamily="66" charset="0"/>
              </a:rPr>
              <a:t>Manca, </a:t>
            </a:r>
            <a:r>
              <a:rPr lang="it-IT" sz="2500" b="1" dirty="0">
                <a:solidFill>
                  <a:srgbClr val="FF0000"/>
                </a:solidFill>
                <a:latin typeface="Brush Script MT" pitchFamily="66" charset="0"/>
              </a:rPr>
              <a:t>giornalista romano </a:t>
            </a:r>
            <a:r>
              <a:rPr lang="it-IT" sz="2500" b="1" dirty="0" smtClean="0">
                <a:solidFill>
                  <a:srgbClr val="FF0000"/>
                </a:solidFill>
                <a:latin typeface="Brush Script MT" pitchFamily="66" charset="0"/>
              </a:rPr>
              <a:t>di origini sarde che chiede </a:t>
            </a:r>
            <a:r>
              <a:rPr lang="it-IT" sz="2500" b="1" dirty="0">
                <a:solidFill>
                  <a:srgbClr val="FF0000"/>
                </a:solidFill>
                <a:latin typeface="Brush Script MT" pitchFamily="66" charset="0"/>
              </a:rPr>
              <a:t>di andare a trovarla per </a:t>
            </a:r>
            <a:r>
              <a:rPr lang="it-IT" sz="2500" b="1" dirty="0" smtClean="0">
                <a:solidFill>
                  <a:srgbClr val="FF0000"/>
                </a:solidFill>
                <a:latin typeface="Brush Script MT" pitchFamily="66" charset="0"/>
              </a:rPr>
              <a:t>un’intervista. Lei è </a:t>
            </a:r>
            <a:r>
              <a:rPr lang="it-IT" sz="2500" b="1" dirty="0">
                <a:solidFill>
                  <a:srgbClr val="FF0000"/>
                </a:solidFill>
                <a:latin typeface="Brush Script MT" pitchFamily="66" charset="0"/>
              </a:rPr>
              <a:t>certa che l’uomo voglia chiederla in sposa data la gentilezza dimostrata </a:t>
            </a:r>
            <a:r>
              <a:rPr lang="it-IT" sz="2500" b="1" dirty="0" smtClean="0">
                <a:solidFill>
                  <a:srgbClr val="FF0000"/>
                </a:solidFill>
                <a:latin typeface="Brush Script MT" pitchFamily="66" charset="0"/>
              </a:rPr>
              <a:t>nelle lettere. Ma lui </a:t>
            </a:r>
            <a:r>
              <a:rPr lang="it-IT" sz="2500" b="1" dirty="0" smtClean="0">
                <a:solidFill>
                  <a:srgbClr val="FF0000"/>
                </a:solidFill>
                <a:latin typeface="Brush Script MT" pitchFamily="66" charset="0"/>
              </a:rPr>
              <a:t>a </a:t>
            </a:r>
            <a:r>
              <a:rPr lang="it-IT" sz="2500" b="1" dirty="0">
                <a:solidFill>
                  <a:srgbClr val="FF0000"/>
                </a:solidFill>
                <a:latin typeface="Brush Script MT" pitchFamily="66" charset="0"/>
              </a:rPr>
              <a:t>chiederla in sposa non ci pensa nemmeno: </a:t>
            </a:r>
            <a:r>
              <a:rPr lang="it-IT" sz="2500" b="1" dirty="0" smtClean="0">
                <a:solidFill>
                  <a:srgbClr val="FF0000"/>
                </a:solidFill>
                <a:latin typeface="Brush Script MT" pitchFamily="66" charset="0"/>
              </a:rPr>
              <a:t>è soltanto curioso per </a:t>
            </a:r>
            <a:r>
              <a:rPr lang="it-IT" sz="2500" b="1" dirty="0">
                <a:solidFill>
                  <a:srgbClr val="FF0000"/>
                </a:solidFill>
                <a:latin typeface="Brush Script MT" pitchFamily="66" charset="0"/>
              </a:rPr>
              <a:t>quello strano fenomeno letterario paesano. </a:t>
            </a:r>
            <a:r>
              <a:rPr lang="it-IT" sz="2500" b="1" dirty="0" smtClean="0">
                <a:solidFill>
                  <a:srgbClr val="FF0000"/>
                </a:solidFill>
                <a:latin typeface="Brush Script MT" pitchFamily="66" charset="0"/>
              </a:rPr>
              <a:t>Di persona è </a:t>
            </a:r>
            <a:r>
              <a:rPr lang="it-IT" sz="2500" b="1" dirty="0">
                <a:solidFill>
                  <a:srgbClr val="FF0000"/>
                </a:solidFill>
                <a:latin typeface="Brush Script MT" pitchFamily="66" charset="0"/>
              </a:rPr>
              <a:t>meno espansivo di quanto non sia stato per </a:t>
            </a:r>
            <a:r>
              <a:rPr lang="it-IT" sz="2500" b="1" dirty="0" smtClean="0">
                <a:solidFill>
                  <a:srgbClr val="FF0000"/>
                </a:solidFill>
                <a:latin typeface="Brush Script MT" pitchFamily="66" charset="0"/>
              </a:rPr>
              <a:t>lettera, e la trova «brutta, sgraziata, una nana». Dopo </a:t>
            </a:r>
            <a:r>
              <a:rPr lang="it-IT" sz="2500" b="1" dirty="0">
                <a:solidFill>
                  <a:srgbClr val="FF0000"/>
                </a:solidFill>
                <a:latin typeface="Brush Script MT" pitchFamily="66" charset="0"/>
              </a:rPr>
              <a:t>il rientro a Roma le lettere di Stanis si fanno più rade ed il suo disinteresse diventa più che palese</a:t>
            </a:r>
            <a:r>
              <a:rPr lang="it-IT" sz="2500" b="1" dirty="0" smtClean="0">
                <a:solidFill>
                  <a:srgbClr val="FF0000"/>
                </a:solidFill>
                <a:latin typeface="Brush Script MT" pitchFamily="66" charset="0"/>
              </a:rPr>
              <a:t>: per lui Grazia </a:t>
            </a:r>
            <a:r>
              <a:rPr lang="it-IT" sz="2500" b="1" dirty="0">
                <a:solidFill>
                  <a:srgbClr val="FF0000"/>
                </a:solidFill>
                <a:latin typeface="Brush Script MT" pitchFamily="66" charset="0"/>
              </a:rPr>
              <a:t>è sconvenientemente ambiziosa: “Fra dieci anni sentirete parlare di me” </a:t>
            </a:r>
            <a:r>
              <a:rPr lang="it-IT" sz="2500" b="1" dirty="0" smtClean="0">
                <a:solidFill>
                  <a:srgbClr val="FF0000"/>
                </a:solidFill>
                <a:latin typeface="Brush Script MT" pitchFamily="66" charset="0"/>
              </a:rPr>
              <a:t>gli risponde lei: frase </a:t>
            </a:r>
            <a:r>
              <a:rPr lang="it-IT" sz="2500" b="1" dirty="0">
                <a:solidFill>
                  <a:srgbClr val="FF0000"/>
                </a:solidFill>
                <a:latin typeface="Brush Script MT" pitchFamily="66" charset="0"/>
              </a:rPr>
              <a:t>che evidentemente Manca, duca dell’Asinara non gradisce. Ostinatamente la donna scrive al giornalista fino al </a:t>
            </a:r>
            <a:r>
              <a:rPr lang="it-IT" sz="2500" b="1" dirty="0" smtClean="0">
                <a:solidFill>
                  <a:srgbClr val="FF0000"/>
                </a:solidFill>
                <a:latin typeface="Brush Script MT" pitchFamily="66" charset="0"/>
              </a:rPr>
              <a:t>1899.</a:t>
            </a:r>
            <a:endParaRPr lang="it-IT" sz="2500" b="1" dirty="0">
              <a:solidFill>
                <a:srgbClr val="FF0000"/>
              </a:solidFill>
              <a:latin typeface="Brush Script MT" pitchFamily="66" charset="0"/>
            </a:endParaRPr>
          </a:p>
          <a:p>
            <a:pPr algn="ctr"/>
            <a:endParaRPr lang="it-IT" sz="25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0"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2"/>
            <a:ext cx="3838352" cy="68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272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70513" y="-11182"/>
            <a:ext cx="3773486" cy="7017306"/>
          </a:xfrm>
          <a:prstGeom prst="rect">
            <a:avLst/>
          </a:prstGeom>
        </p:spPr>
        <p:txBody>
          <a:bodyPr wrap="square">
            <a:spAutoFit/>
          </a:bodyPr>
          <a:lstStyle/>
          <a:p>
            <a:pPr algn="ctr"/>
            <a:r>
              <a:rPr lang="it-IT" sz="3000" b="1" dirty="0" smtClean="0">
                <a:solidFill>
                  <a:srgbClr val="FF0000"/>
                </a:solidFill>
                <a:latin typeface="Brush Script MT" pitchFamily="66" charset="0"/>
              </a:rPr>
              <a:t>Grazia Deledda nasce a Nuoro </a:t>
            </a:r>
            <a:r>
              <a:rPr lang="it-IT" sz="3000" b="1" dirty="0">
                <a:solidFill>
                  <a:srgbClr val="FF0000"/>
                </a:solidFill>
                <a:latin typeface="Brush Script MT" pitchFamily="66" charset="0"/>
              </a:rPr>
              <a:t>il 27 settembre 1871, quinta di sette tra figli e figlie, in una famiglia benestante. Il padre, Giovanni Antonio Deledda, era un imprenditore e agiato possidente; fu poeta improvvisatore e sindaco di Nuoro nel 1892. La madre, Francesca </a:t>
            </a:r>
            <a:r>
              <a:rPr lang="it-IT" sz="3000" b="1" dirty="0" err="1">
                <a:solidFill>
                  <a:srgbClr val="FF0000"/>
                </a:solidFill>
                <a:latin typeface="Brush Script MT" pitchFamily="66" charset="0"/>
              </a:rPr>
              <a:t>Cambosu</a:t>
            </a:r>
            <a:r>
              <a:rPr lang="it-IT" sz="3000" b="1" dirty="0">
                <a:solidFill>
                  <a:srgbClr val="FF0000"/>
                </a:solidFill>
                <a:latin typeface="Brush Script MT" pitchFamily="66" charset="0"/>
              </a:rPr>
              <a:t>, era una donna </a:t>
            </a:r>
            <a:r>
              <a:rPr lang="it-IT" sz="3000" b="1" dirty="0" smtClean="0">
                <a:solidFill>
                  <a:srgbClr val="FF0000"/>
                </a:solidFill>
                <a:latin typeface="Brush Script MT" pitchFamily="66" charset="0"/>
              </a:rPr>
              <a:t>religiosissima. In breve tempo, però, la fortuna della famiglia svanisce e cominciano problemi seri. </a:t>
            </a:r>
            <a:endParaRPr lang="it-IT" sz="30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 </a:t>
            </a:r>
            <a:r>
              <a:rPr lang="it-IT" sz="800" b="1" dirty="0" err="1" smtClean="0">
                <a:solidFill>
                  <a:srgbClr val="FF0000"/>
                </a:solidFill>
                <a:latin typeface="Times New Roman" pitchFamily="18" charset="0"/>
                <a:cs typeface="Times New Roman" pitchFamily="18" charset="0"/>
              </a:rPr>
              <a:t>ucca</a:t>
            </a:r>
            <a:endParaRPr lang="it-IT" sz="800" b="1" dirty="0" smtClean="0">
              <a:solidFill>
                <a:srgbClr val="FF0000"/>
              </a:solidFill>
              <a:latin typeface="Times New Roman" pitchFamily="18" charset="0"/>
              <a:cs typeface="Times New Roman" pitchFamily="18" charset="0"/>
            </a:endParaRP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45"/>
            <a:ext cx="5370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07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184104" y="-11182"/>
            <a:ext cx="4959895" cy="6786473"/>
          </a:xfrm>
          <a:prstGeom prst="rect">
            <a:avLst/>
          </a:prstGeom>
        </p:spPr>
        <p:txBody>
          <a:bodyPr wrap="square">
            <a:spAutoFit/>
          </a:bodyPr>
          <a:lstStyle/>
          <a:p>
            <a:pPr algn="ctr"/>
            <a:r>
              <a:rPr lang="it-IT" sz="2900" b="1" dirty="0" smtClean="0">
                <a:solidFill>
                  <a:srgbClr val="FF0000"/>
                </a:solidFill>
                <a:latin typeface="Brush Script MT" pitchFamily="66" charset="0"/>
              </a:rPr>
              <a:t>Grazia si sente diversa da tutte le altre donne: sa bene che, se vuole continuare a scrivere, deve trovare un uomo che la sostenga in tutto e per tutto. Non solo: la sua indole malinconica, schiva di ogni mondanità (raramente esce di casa, se non per immergersi nella natura), taciturna, severa, richiedono una persona allegra, solare, aperta. D’altra parte sa anche che, se vuole avere un futuro,  deve lasciare la Sardegna, per avere contatti con gli editori e i traduttori: e per svincolarsi da rigide regole sociali in cui il matrimonio l’avrebbe rinchiusa.  </a:t>
            </a:r>
            <a:endParaRPr lang="it-IT" sz="29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0"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2"/>
            <a:ext cx="4184104" cy="68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632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27984" y="-11182"/>
            <a:ext cx="4716015" cy="6786473"/>
          </a:xfrm>
          <a:prstGeom prst="rect">
            <a:avLst/>
          </a:prstGeom>
        </p:spPr>
        <p:txBody>
          <a:bodyPr wrap="square">
            <a:spAutoFit/>
          </a:bodyPr>
          <a:lstStyle/>
          <a:p>
            <a:pPr algn="ctr"/>
            <a:r>
              <a:rPr lang="it-IT" sz="2900" b="1" dirty="0" smtClean="0">
                <a:solidFill>
                  <a:srgbClr val="FF0000"/>
                </a:solidFill>
                <a:latin typeface="Brush Script MT" pitchFamily="66" charset="0"/>
              </a:rPr>
              <a:t>Grazia vuole sposarsi e diventare madre: ma aspetta fino al 1900, quando incontra Palmiro </a:t>
            </a:r>
            <a:r>
              <a:rPr lang="it-IT" sz="2900" b="1" dirty="0" err="1" smtClean="0">
                <a:solidFill>
                  <a:srgbClr val="FF0000"/>
                </a:solidFill>
                <a:latin typeface="Brush Script MT" pitchFamily="66" charset="0"/>
              </a:rPr>
              <a:t>Madesani</a:t>
            </a:r>
            <a:r>
              <a:rPr lang="it-IT" sz="2900" b="1" dirty="0" smtClean="0">
                <a:solidFill>
                  <a:srgbClr val="FF0000"/>
                </a:solidFill>
                <a:latin typeface="Brush Script MT" pitchFamily="66" charset="0"/>
              </a:rPr>
              <a:t>, funzionario mantovano del Ministero delle Finanze.  Lui è gioviale, allegro, solare: è disposto a farle praticamente da segretario, ad imparare il francese, il tedesco, lo spagnolo per avviare contatti con gli editori, e a curarle tutti gli aspetti pratici e ammnistrativi della sua attività. Non nutre nessun sentimento di rivalità o emulazione con una moglie tanto celebre, la quale </a:t>
            </a:r>
          </a:p>
          <a:p>
            <a:pPr algn="ctr"/>
            <a:r>
              <a:rPr lang="it-IT" sz="2900" b="1" dirty="0" smtClean="0">
                <a:solidFill>
                  <a:srgbClr val="FF0000"/>
                </a:solidFill>
                <a:latin typeface="Brush Script MT" pitchFamily="66" charset="0"/>
              </a:rPr>
              <a:t>però non trascura la casa </a:t>
            </a:r>
            <a:endParaRPr lang="it-IT" sz="29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0"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0478" b="10180"/>
          <a:stretch/>
        </p:blipFill>
        <p:spPr bwMode="auto">
          <a:xfrm>
            <a:off x="0" y="0"/>
            <a:ext cx="4427984" cy="684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721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6040735"/>
            <a:ext cx="9144000" cy="830997"/>
          </a:xfrm>
          <a:prstGeom prst="rect">
            <a:avLst/>
          </a:prstGeom>
        </p:spPr>
        <p:txBody>
          <a:bodyPr wrap="square">
            <a:spAutoFit/>
          </a:bodyPr>
          <a:lstStyle/>
          <a:p>
            <a:pPr algn="ctr"/>
            <a:r>
              <a:rPr lang="it-IT" sz="2400" b="1" dirty="0" smtClean="0">
                <a:solidFill>
                  <a:srgbClr val="FF0000"/>
                </a:solidFill>
                <a:latin typeface="Brush Script MT" pitchFamily="66" charset="0"/>
              </a:rPr>
              <a:t>Nella sua bella casa di Roma trova la tranquillità per poter scrivere, e la </a:t>
            </a:r>
          </a:p>
          <a:p>
            <a:pPr algn="ctr"/>
            <a:r>
              <a:rPr lang="it-IT" sz="2400" b="1" dirty="0" smtClean="0">
                <a:solidFill>
                  <a:srgbClr val="FF0000"/>
                </a:solidFill>
                <a:latin typeface="Brush Script MT" pitchFamily="66" charset="0"/>
              </a:rPr>
              <a:t>possibilità di ricostruire il proprio nucleo familiare, escludendo soltanto il fratello depresso.</a:t>
            </a:r>
            <a:endParaRPr lang="it-IT" sz="24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26"/>
          <a:stretch/>
        </p:blipFill>
        <p:spPr bwMode="auto">
          <a:xfrm>
            <a:off x="0" y="0"/>
            <a:ext cx="9144000" cy="60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117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35115" y="6319391"/>
            <a:ext cx="4959895" cy="538609"/>
          </a:xfrm>
          <a:prstGeom prst="rect">
            <a:avLst/>
          </a:prstGeom>
        </p:spPr>
        <p:txBody>
          <a:bodyPr wrap="square">
            <a:spAutoFit/>
          </a:bodyPr>
          <a:lstStyle/>
          <a:p>
            <a:pPr algn="ctr"/>
            <a:r>
              <a:rPr lang="it-IT" sz="2900" b="1" dirty="0" err="1" smtClean="0">
                <a:solidFill>
                  <a:srgbClr val="FF0000"/>
                </a:solidFill>
                <a:latin typeface="Brush Script MT" pitchFamily="66" charset="0"/>
              </a:rPr>
              <a:t>inchiusa</a:t>
            </a:r>
            <a:r>
              <a:rPr lang="it-IT" sz="2900" b="1" dirty="0" smtClean="0">
                <a:solidFill>
                  <a:srgbClr val="FF0000"/>
                </a:solidFill>
                <a:latin typeface="Brush Script MT" pitchFamily="66" charset="0"/>
              </a:rPr>
              <a:t>.  </a:t>
            </a:r>
            <a:endParaRPr lang="it-IT" sz="29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0"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19" y="0"/>
            <a:ext cx="8894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313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7355860"/>
          </a:xfrm>
          <a:prstGeom prst="rect">
            <a:avLst/>
          </a:prstGeom>
        </p:spPr>
        <p:txBody>
          <a:bodyPr wrap="square">
            <a:spAutoFit/>
          </a:bodyPr>
          <a:lstStyle/>
          <a:p>
            <a:pPr algn="ctr"/>
            <a:r>
              <a:rPr lang="it-IT" sz="3600" b="1" dirty="0" smtClean="0">
                <a:solidFill>
                  <a:srgbClr val="FF0000"/>
                </a:solidFill>
                <a:latin typeface="Brush Script MT" pitchFamily="66" charset="0"/>
              </a:rPr>
              <a:t>Grazia non è innamorata del marito in senso passionale: ma il loro è un legame fortissimo. Lui sopporta il carattere ombroso di lei; lei gli assicura il calore di un nucleo familiare e di una casa ben tenuta. Lei non ama pettegolezzi e salotti, ed esce molto raramente; ma ospita spesso intellettuali e artisti di alto livello con cui scambia le idee. Lei si mette alla scrivania soltanto di pomeriggio, dopo aver fatto tutte le faccende inerenti alla casa; ma scrive ogni giorno. Lui fa un lavoro monotono, e andrà presto in pensione, ma gode della notorietà di lei, collabora con sua moglie, ne condivide il successo ed è da lei considerato e trattato sullo stesso piano: anzi lei lo chiama «padrone». .</a:t>
            </a:r>
            <a:endParaRPr lang="it-IT" sz="3600" b="1" dirty="0">
              <a:solidFill>
                <a:srgbClr val="FF0000"/>
              </a:solidFill>
              <a:latin typeface="Brush Script MT" pitchFamily="66" charset="0"/>
            </a:endParaRPr>
          </a:p>
          <a:p>
            <a:pPr algn="ctr"/>
            <a:endParaRPr lang="it-IT" sz="40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540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004048" y="-11182"/>
            <a:ext cx="4139951" cy="7848302"/>
          </a:xfrm>
          <a:prstGeom prst="rect">
            <a:avLst/>
          </a:prstGeom>
        </p:spPr>
        <p:txBody>
          <a:bodyPr wrap="square">
            <a:spAutoFit/>
          </a:bodyPr>
          <a:lstStyle/>
          <a:p>
            <a:pPr algn="ctr"/>
            <a:r>
              <a:rPr lang="it-IT" sz="2400" b="1" dirty="0" smtClean="0">
                <a:solidFill>
                  <a:srgbClr val="FF0000"/>
                </a:solidFill>
                <a:latin typeface="Brush Script MT" pitchFamily="66" charset="0"/>
              </a:rPr>
              <a:t>La figura di Palmiro suscita lo scherno di Pirandello, convinto che le donne debbano rimanere al proprio posto. Nel romanzo «Suo marito», del 1911</a:t>
            </a:r>
            <a:r>
              <a:rPr lang="it-IT" sz="2400" b="1" dirty="0">
                <a:solidFill>
                  <a:srgbClr val="FF0000"/>
                </a:solidFill>
                <a:latin typeface="Brush Script MT" pitchFamily="66" charset="0"/>
              </a:rPr>
              <a:t>, </a:t>
            </a:r>
            <a:r>
              <a:rPr lang="it-IT" sz="2400" b="1" dirty="0" smtClean="0">
                <a:solidFill>
                  <a:srgbClr val="FF0000"/>
                </a:solidFill>
                <a:latin typeface="Brush Script MT" pitchFamily="66" charset="0"/>
              </a:rPr>
              <a:t>la Silvia </a:t>
            </a:r>
            <a:r>
              <a:rPr lang="it-IT" sz="2400" b="1" dirty="0" err="1" smtClean="0">
                <a:solidFill>
                  <a:srgbClr val="FF0000"/>
                </a:solidFill>
                <a:latin typeface="Brush Script MT" pitchFamily="66" charset="0"/>
              </a:rPr>
              <a:t>Roncella</a:t>
            </a:r>
            <a:r>
              <a:rPr lang="it-IT" sz="2400" b="1" dirty="0">
                <a:solidFill>
                  <a:srgbClr val="FF0000"/>
                </a:solidFill>
                <a:latin typeface="Brush Script MT" pitchFamily="66" charset="0"/>
              </a:rPr>
              <a:t>, autrice di genio, ma schiva e modesta, abituata a scrivere solo per se stessa, si trasferisce </a:t>
            </a:r>
            <a:r>
              <a:rPr lang="it-IT" sz="2400" b="1" dirty="0" smtClean="0">
                <a:solidFill>
                  <a:srgbClr val="FF0000"/>
                </a:solidFill>
                <a:latin typeface="Brush Script MT" pitchFamily="66" charset="0"/>
              </a:rPr>
              <a:t>a Roma a su </a:t>
            </a:r>
            <a:r>
              <a:rPr lang="it-IT" sz="2400" b="1" dirty="0">
                <a:solidFill>
                  <a:srgbClr val="FF0000"/>
                </a:solidFill>
                <a:latin typeface="Brush Script MT" pitchFamily="66" charset="0"/>
              </a:rPr>
              <a:t>consiglio del marito, </a:t>
            </a:r>
            <a:r>
              <a:rPr lang="it-IT" sz="2400" b="1" dirty="0" smtClean="0">
                <a:solidFill>
                  <a:srgbClr val="FF0000"/>
                </a:solidFill>
                <a:latin typeface="Brush Script MT" pitchFamily="66" charset="0"/>
              </a:rPr>
              <a:t>perché secondo lui </a:t>
            </a:r>
            <a:r>
              <a:rPr lang="it-IT" sz="2400" b="1" dirty="0">
                <a:solidFill>
                  <a:srgbClr val="FF0000"/>
                </a:solidFill>
                <a:latin typeface="Brush Script MT" pitchFamily="66" charset="0"/>
              </a:rPr>
              <a:t>solo nella capitale </a:t>
            </a:r>
            <a:r>
              <a:rPr lang="it-IT" sz="2400" b="1" dirty="0" smtClean="0">
                <a:solidFill>
                  <a:srgbClr val="FF0000"/>
                </a:solidFill>
                <a:latin typeface="Brush Script MT" pitchFamily="66" charset="0"/>
              </a:rPr>
              <a:t>potrà </a:t>
            </a:r>
            <a:r>
              <a:rPr lang="it-IT" sz="2400" b="1" dirty="0">
                <a:solidFill>
                  <a:srgbClr val="FF0000"/>
                </a:solidFill>
                <a:latin typeface="Brush Script MT" pitchFamily="66" charset="0"/>
              </a:rPr>
              <a:t>introdursi nell'ambiente </a:t>
            </a:r>
            <a:r>
              <a:rPr lang="it-IT" sz="2400" b="1" dirty="0" err="1">
                <a:solidFill>
                  <a:srgbClr val="FF0000"/>
                </a:solidFill>
                <a:latin typeface="Brush Script MT" pitchFamily="66" charset="0"/>
              </a:rPr>
              <a:t>piú</a:t>
            </a:r>
            <a:r>
              <a:rPr lang="it-IT" sz="2400" b="1" dirty="0">
                <a:solidFill>
                  <a:srgbClr val="FF0000"/>
                </a:solidFill>
                <a:latin typeface="Brush Script MT" pitchFamily="66" charset="0"/>
              </a:rPr>
              <a:t> congeniale alla sua arte. Giustino, </a:t>
            </a:r>
            <a:r>
              <a:rPr lang="it-IT" sz="2400" b="1" dirty="0" smtClean="0">
                <a:solidFill>
                  <a:srgbClr val="FF0000"/>
                </a:solidFill>
                <a:latin typeface="Brush Script MT" pitchFamily="66" charset="0"/>
              </a:rPr>
              <a:t>personaggio </a:t>
            </a:r>
            <a:r>
              <a:rPr lang="it-IT" sz="2400" b="1" dirty="0">
                <a:solidFill>
                  <a:srgbClr val="FF0000"/>
                </a:solidFill>
                <a:latin typeface="Brush Script MT" pitchFamily="66" charset="0"/>
              </a:rPr>
              <a:t>grottesco e patetico insieme, si adopera a questo scopo con l'ingenua cocciutaggine del provinciale e, pur di far "fruttare" l'opera della moglie, finisce per diventare lo zimbello di letterati, giornalisti, </a:t>
            </a:r>
            <a:r>
              <a:rPr lang="it-IT" sz="2400" b="1" dirty="0" smtClean="0">
                <a:solidFill>
                  <a:srgbClr val="FF0000"/>
                </a:solidFill>
                <a:latin typeface="Brush Script MT" pitchFamily="66" charset="0"/>
              </a:rPr>
              <a:t>dame, </a:t>
            </a:r>
            <a:r>
              <a:rPr lang="it-IT" sz="2400" b="1" dirty="0">
                <a:solidFill>
                  <a:srgbClr val="FF0000"/>
                </a:solidFill>
                <a:latin typeface="Brush Script MT" pitchFamily="66" charset="0"/>
              </a:rPr>
              <a:t>e perde il posto di </a:t>
            </a:r>
            <a:r>
              <a:rPr lang="it-IT" sz="2400" b="1" dirty="0" smtClean="0">
                <a:solidFill>
                  <a:srgbClr val="FF0000"/>
                </a:solidFill>
                <a:latin typeface="Brush Script MT" pitchFamily="66" charset="0"/>
              </a:rPr>
              <a:t>archivista </a:t>
            </a:r>
            <a:r>
              <a:rPr lang="it-IT" sz="2400" b="1" dirty="0">
                <a:solidFill>
                  <a:srgbClr val="FF0000"/>
                </a:solidFill>
                <a:latin typeface="Brush Script MT" pitchFamily="66" charset="0"/>
              </a:rPr>
              <a:t>che aveva</a:t>
            </a:r>
            <a:r>
              <a:rPr lang="it-IT" sz="2400" b="1" dirty="0" smtClean="0">
                <a:solidFill>
                  <a:srgbClr val="FF0000"/>
                </a:solidFill>
                <a:latin typeface="Brush Script MT" pitchFamily="66" charset="0"/>
              </a:rPr>
              <a:t>. </a:t>
            </a:r>
            <a:endParaRPr lang="it-IT" sz="2400" b="1" dirty="0">
              <a:solidFill>
                <a:srgbClr val="FF0000"/>
              </a:solidFill>
              <a:latin typeface="Brush Script MT" pitchFamily="66" charset="0"/>
            </a:endParaRPr>
          </a:p>
          <a:p>
            <a:pPr algn="ctr"/>
            <a:endParaRPr lang="it-IT" sz="7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 y="-11182"/>
            <a:ext cx="502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4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004048" y="-11182"/>
            <a:ext cx="4139951" cy="7602081"/>
          </a:xfrm>
          <a:prstGeom prst="rect">
            <a:avLst/>
          </a:prstGeom>
        </p:spPr>
        <p:txBody>
          <a:bodyPr wrap="square">
            <a:spAutoFit/>
          </a:bodyPr>
          <a:lstStyle/>
          <a:p>
            <a:pPr algn="ctr"/>
            <a:r>
              <a:rPr lang="it-IT" sz="3200" b="1" dirty="0">
                <a:solidFill>
                  <a:srgbClr val="FF0000"/>
                </a:solidFill>
                <a:latin typeface="Brush Script MT" pitchFamily="66" charset="0"/>
              </a:rPr>
              <a:t>Grazia </a:t>
            </a:r>
            <a:r>
              <a:rPr lang="it-IT" sz="3200" b="1" dirty="0" smtClean="0">
                <a:solidFill>
                  <a:srgbClr val="FF0000"/>
                </a:solidFill>
                <a:latin typeface="Brush Script MT" pitchFamily="66" charset="0"/>
              </a:rPr>
              <a:t>non gli risponde neppure: non ha tempo da perdere, lei, per maschi fascisti che soffrono di problemi di ruolo, e che malgrado tutto vivono sulla dote della moglie, che non lavora ma che hanno sposato per sano interesse economico… e che poi riescono a far finire in manicomio! Fatto sta che il romanzo non sarà più rieditato. </a:t>
            </a:r>
            <a:endParaRPr lang="it-IT" sz="3200" b="1" dirty="0">
              <a:solidFill>
                <a:srgbClr val="FF0000"/>
              </a:solidFill>
              <a:latin typeface="Brush Script MT" pitchFamily="66" charset="0"/>
            </a:endParaRPr>
          </a:p>
          <a:p>
            <a:pPr algn="ctr"/>
            <a:endParaRPr lang="it-IT" sz="7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6056" cy="68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815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788024" y="-11182"/>
            <a:ext cx="4355975" cy="7017306"/>
          </a:xfrm>
          <a:prstGeom prst="rect">
            <a:avLst/>
          </a:prstGeom>
        </p:spPr>
        <p:txBody>
          <a:bodyPr wrap="square">
            <a:spAutoFit/>
          </a:bodyPr>
          <a:lstStyle/>
          <a:p>
            <a:pPr algn="ctr"/>
            <a:r>
              <a:rPr lang="it-IT" sz="2500" b="1" dirty="0" smtClean="0">
                <a:solidFill>
                  <a:srgbClr val="FF0000"/>
                </a:solidFill>
                <a:latin typeface="Brush Script MT" pitchFamily="66" charset="0"/>
              </a:rPr>
              <a:t>Grazia abita con il marito e i due figli, Francesco e </a:t>
            </a:r>
            <a:r>
              <a:rPr lang="it-IT" sz="2500" b="1" dirty="0" err="1" smtClean="0">
                <a:solidFill>
                  <a:srgbClr val="FF0000"/>
                </a:solidFill>
                <a:latin typeface="Brush Script MT" pitchFamily="66" charset="0"/>
              </a:rPr>
              <a:t>Sardus</a:t>
            </a:r>
            <a:r>
              <a:rPr lang="it-IT" sz="2500" b="1" dirty="0" smtClean="0">
                <a:solidFill>
                  <a:srgbClr val="FF0000"/>
                </a:solidFill>
                <a:latin typeface="Brush Script MT" pitchFamily="66" charset="0"/>
              </a:rPr>
              <a:t>, in un villino del nuovo quartiere romano Italia, dove avevano trovato casa anche le due amate sorelle, Pina, e Nicolina, </a:t>
            </a:r>
            <a:r>
              <a:rPr lang="it-IT" sz="2500" b="1" dirty="0" err="1" smtClean="0">
                <a:solidFill>
                  <a:srgbClr val="FF0000"/>
                </a:solidFill>
                <a:latin typeface="Brush Script MT" pitchFamily="66" charset="0"/>
              </a:rPr>
              <a:t>pittrice,e</a:t>
            </a:r>
            <a:r>
              <a:rPr lang="it-IT" sz="2500" b="1" dirty="0" smtClean="0">
                <a:solidFill>
                  <a:srgbClr val="FF0000"/>
                </a:solidFill>
                <a:latin typeface="Brush Script MT" pitchFamily="66" charset="0"/>
              </a:rPr>
              <a:t> poi anche Andrea, il fratello bandito; </a:t>
            </a:r>
            <a:r>
              <a:rPr lang="it-IT" sz="2500" b="1" dirty="0" smtClean="0">
                <a:solidFill>
                  <a:srgbClr val="FF0000"/>
                </a:solidFill>
                <a:latin typeface="Brush Script MT" pitchFamily="66" charset="0"/>
              </a:rPr>
              <a:t>non frequenta l’ambiente dei salotti. Ma non è un’isolata, non è la «massaia primitiva che scrive per un sorprendente talento naturale». In realtà </a:t>
            </a:r>
            <a:r>
              <a:rPr lang="it-IT" sz="2500" b="1" dirty="0" smtClean="0">
                <a:solidFill>
                  <a:srgbClr val="FF0000"/>
                </a:solidFill>
                <a:latin typeface="Brush Script MT" pitchFamily="66" charset="0"/>
              </a:rPr>
              <a:t>è </a:t>
            </a:r>
            <a:r>
              <a:rPr lang="it-IT" sz="2500" b="1" dirty="0" smtClean="0">
                <a:solidFill>
                  <a:srgbClr val="FF0000"/>
                </a:solidFill>
                <a:latin typeface="Brush Script MT" pitchFamily="66" charset="0"/>
              </a:rPr>
              <a:t>un’intellettuale sottile, colta e informata, che intratteneva rapporti significativi con molti scrittori e artisti del tempo. Era una presenza assidua nella redazione della rivista letteraria Nuova Antologia, dove incontrava De </a:t>
            </a:r>
            <a:r>
              <a:rPr lang="it-IT" sz="2500" b="1" dirty="0" err="1" smtClean="0">
                <a:solidFill>
                  <a:srgbClr val="FF0000"/>
                </a:solidFill>
                <a:latin typeface="Brush Script MT" pitchFamily="66" charset="0"/>
              </a:rPr>
              <a:t>Amicis</a:t>
            </a:r>
            <a:r>
              <a:rPr lang="it-IT" sz="2500" b="1" dirty="0" smtClean="0">
                <a:solidFill>
                  <a:srgbClr val="FF0000"/>
                </a:solidFill>
                <a:latin typeface="Brush Script MT" pitchFamily="66" charset="0"/>
              </a:rPr>
              <a:t>, Fogazzaro, D’Annunzio, Pirandello, Mascagni...</a:t>
            </a:r>
            <a:endParaRPr lang="it-IT" sz="25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06"/>
          <a:stretch/>
        </p:blipFill>
        <p:spPr bwMode="auto">
          <a:xfrm>
            <a:off x="1" y="0"/>
            <a:ext cx="47880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40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6268" y="4728101"/>
            <a:ext cx="9162723" cy="2616101"/>
          </a:xfrm>
          <a:prstGeom prst="rect">
            <a:avLst/>
          </a:prstGeom>
        </p:spPr>
        <p:txBody>
          <a:bodyPr wrap="square">
            <a:spAutoFit/>
          </a:bodyPr>
          <a:lstStyle/>
          <a:p>
            <a:pPr algn="ctr"/>
            <a:r>
              <a:rPr lang="it-IT" sz="2700" b="1" dirty="0">
                <a:solidFill>
                  <a:srgbClr val="FF0000"/>
                </a:solidFill>
                <a:latin typeface="Brush Script MT" pitchFamily="66" charset="0"/>
              </a:rPr>
              <a:t>Grazia Deledda agli inizi del novecento fu sì esempio di modernità, ma a modo suo. Non lotta per le donne, non ci pensa proprio: lei lotta per sé stessa, lotta per affrancarsi dalle catene che la vincolano, lotta per la gloria che agogna, lotta per il potere che desidera e la scrittura, lei lo sa, diventerà un </a:t>
            </a:r>
            <a:r>
              <a:rPr lang="it-IT" sz="2700" b="1" dirty="0" err="1" smtClean="0">
                <a:solidFill>
                  <a:srgbClr val="FF0000"/>
                </a:solidFill>
                <a:latin typeface="Brush Script MT" pitchFamily="66" charset="0"/>
              </a:rPr>
              <a:t>passepartout</a:t>
            </a:r>
            <a:r>
              <a:rPr lang="it-IT" sz="2700" b="1" dirty="0" smtClean="0">
                <a:solidFill>
                  <a:srgbClr val="FF0000"/>
                </a:solidFill>
                <a:latin typeface="Brush Script MT" pitchFamily="66" charset="0"/>
              </a:rPr>
              <a:t> </a:t>
            </a:r>
            <a:r>
              <a:rPr lang="it-IT" sz="2700" b="1" dirty="0">
                <a:solidFill>
                  <a:srgbClr val="FF0000"/>
                </a:solidFill>
                <a:latin typeface="Brush Script MT" pitchFamily="66" charset="0"/>
              </a:rPr>
              <a:t>per aprire tutte queste porte.</a:t>
            </a:r>
          </a:p>
          <a:p>
            <a:pPr algn="ctr"/>
            <a:endParaRPr lang="it-IT" sz="29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0" y="5800309"/>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8" y="0"/>
            <a:ext cx="9188851" cy="474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793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792664" y="-11182"/>
            <a:ext cx="4351336" cy="8094524"/>
          </a:xfrm>
          <a:prstGeom prst="rect">
            <a:avLst/>
          </a:prstGeom>
        </p:spPr>
        <p:txBody>
          <a:bodyPr wrap="square">
            <a:spAutoFit/>
          </a:bodyPr>
          <a:lstStyle/>
          <a:p>
            <a:pPr algn="ctr"/>
            <a:r>
              <a:rPr lang="it-IT" sz="3200" b="1" dirty="0" smtClean="0">
                <a:solidFill>
                  <a:srgbClr val="FF0000"/>
                </a:solidFill>
                <a:latin typeface="Brush Script MT" pitchFamily="66" charset="0"/>
              </a:rPr>
              <a:t>Malgrado tutto, partecipa ai convegni femministi che si tengono a Roma a più riprese: rimane scandalizzata quando una delle leader del movimento suffragista sviene in pubblico. «E queste vogliono pure votare!» commenta. E’ chiara la consapevolezza, dea parte sua, della necessità dell’assunzione di forza e di potere da parte femminile, ma in senso arcaico, come nelle antiche società </a:t>
            </a:r>
            <a:r>
              <a:rPr lang="it-IT" sz="3200" b="1" dirty="0" err="1" smtClean="0">
                <a:solidFill>
                  <a:srgbClr val="FF0000"/>
                </a:solidFill>
                <a:latin typeface="Brush Script MT" pitchFamily="66" charset="0"/>
              </a:rPr>
              <a:t>matrifocali</a:t>
            </a:r>
            <a:r>
              <a:rPr lang="it-IT" sz="3200" b="1" dirty="0" smtClean="0">
                <a:solidFill>
                  <a:srgbClr val="FF0000"/>
                </a:solidFill>
                <a:latin typeface="Brush Script MT" pitchFamily="66" charset="0"/>
              </a:rPr>
              <a:t>.   </a:t>
            </a:r>
            <a:endParaRPr lang="it-IT" sz="3200" b="1" dirty="0">
              <a:solidFill>
                <a:srgbClr val="FF0000"/>
              </a:solidFill>
              <a:latin typeface="Brush Script MT" pitchFamily="66" charset="0"/>
            </a:endParaRPr>
          </a:p>
          <a:p>
            <a:pPr algn="ctr"/>
            <a:endParaRPr lang="it-IT" sz="7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2"/>
            <a:ext cx="4792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56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90" y="6273914"/>
            <a:ext cx="9142309" cy="584775"/>
          </a:xfrm>
          <a:prstGeom prst="rect">
            <a:avLst/>
          </a:prstGeom>
        </p:spPr>
        <p:txBody>
          <a:bodyPr wrap="square">
            <a:spAutoFit/>
          </a:bodyPr>
          <a:lstStyle/>
          <a:p>
            <a:pPr algn="ctr"/>
            <a:r>
              <a:rPr lang="it-IT" sz="3200" b="1" dirty="0" smtClean="0">
                <a:solidFill>
                  <a:srgbClr val="FF0000"/>
                </a:solidFill>
                <a:latin typeface="Brush Script MT" pitchFamily="66" charset="0"/>
              </a:rPr>
              <a:t>La casa di famiglia a Nuoro: abbandono e mal celata povertà.</a:t>
            </a:r>
            <a:endParaRPr lang="it-IT" sz="3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3" y="0"/>
            <a:ext cx="9125321" cy="634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992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101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6740307"/>
          </a:xfrm>
          <a:prstGeom prst="rect">
            <a:avLst/>
          </a:prstGeom>
        </p:spPr>
        <p:txBody>
          <a:bodyPr wrap="square">
            <a:spAutoFit/>
          </a:bodyPr>
          <a:lstStyle/>
          <a:p>
            <a:pPr algn="ctr"/>
            <a:r>
              <a:rPr lang="it-IT" sz="3600" b="1" dirty="0">
                <a:solidFill>
                  <a:srgbClr val="FF0000"/>
                </a:solidFill>
                <a:latin typeface="Brush Script MT" pitchFamily="66" charset="0"/>
              </a:rPr>
              <a:t>Il Premio Nobel per la letteratura Grazia Deledda lo riceve nel 1926 </a:t>
            </a:r>
            <a:r>
              <a:rPr lang="it-IT" sz="3600" b="1" dirty="0" smtClean="0">
                <a:solidFill>
                  <a:srgbClr val="FF0000"/>
                </a:solidFill>
                <a:latin typeface="Brush Script MT" pitchFamily="66" charset="0"/>
              </a:rPr>
              <a:t>con la motivazione “vista </a:t>
            </a:r>
            <a:r>
              <a:rPr lang="it-IT" sz="3600" b="1" dirty="0">
                <a:solidFill>
                  <a:srgbClr val="FF0000"/>
                </a:solidFill>
                <a:latin typeface="Brush Script MT" pitchFamily="66" charset="0"/>
              </a:rPr>
              <a:t>la sua potenza di scrittrice, sostenuta da un alto ideale, che ritrae in forme plastiche la vita quale è nella sua appartata isola natia, e visto che con profondità  e con calore tratta problemi di general interesse </a:t>
            </a:r>
            <a:r>
              <a:rPr lang="it-IT" sz="3600" b="1" dirty="0" smtClean="0">
                <a:solidFill>
                  <a:srgbClr val="FF0000"/>
                </a:solidFill>
                <a:latin typeface="Brush Script MT" pitchFamily="66" charset="0"/>
              </a:rPr>
              <a:t>umano». Come i grandi scrittori russi, Tolstoj, Dostoevskij, che tanto piacevano a lei e ai lettori sardi, invece di descrivere le città e l’industria, dipinge un popolo di contadini profondamente immerso nel paesaggio naturale, che osserva una legge arcaica e un’etica ferrea, in cui  la comunità viene prima dell’individuo e la felicità personale non è lecita se danneggia gli altri. </a:t>
            </a:r>
            <a:endParaRPr lang="it-IT" sz="36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542831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893458" y="-11182"/>
            <a:ext cx="4250541" cy="8094524"/>
          </a:xfrm>
          <a:prstGeom prst="rect">
            <a:avLst/>
          </a:prstGeom>
        </p:spPr>
        <p:txBody>
          <a:bodyPr wrap="square">
            <a:spAutoFit/>
          </a:bodyPr>
          <a:lstStyle/>
          <a:p>
            <a:pPr algn="ctr"/>
            <a:r>
              <a:rPr lang="it-IT" sz="3200" b="1" dirty="0">
                <a:solidFill>
                  <a:srgbClr val="FF0000"/>
                </a:solidFill>
                <a:latin typeface="Brush Script MT" pitchFamily="66" charset="0"/>
              </a:rPr>
              <a:t>Più </a:t>
            </a:r>
            <a:r>
              <a:rPr lang="it-IT" sz="3200" b="1" dirty="0" smtClean="0">
                <a:solidFill>
                  <a:srgbClr val="FF0000"/>
                </a:solidFill>
                <a:latin typeface="Brush Script MT" pitchFamily="66" charset="0"/>
              </a:rPr>
              <a:t>invecchia </a:t>
            </a:r>
            <a:r>
              <a:rPr lang="it-IT" sz="3200" b="1" dirty="0">
                <a:solidFill>
                  <a:srgbClr val="FF0000"/>
                </a:solidFill>
                <a:latin typeface="Brush Script MT" pitchFamily="66" charset="0"/>
              </a:rPr>
              <a:t>più </a:t>
            </a:r>
            <a:r>
              <a:rPr lang="it-IT" sz="3200" b="1" dirty="0" smtClean="0">
                <a:solidFill>
                  <a:srgbClr val="FF0000"/>
                </a:solidFill>
                <a:latin typeface="Brush Script MT" pitchFamily="66" charset="0"/>
              </a:rPr>
              <a:t>si </a:t>
            </a:r>
            <a:r>
              <a:rPr lang="it-IT" sz="3200" b="1" dirty="0">
                <a:solidFill>
                  <a:srgbClr val="FF0000"/>
                </a:solidFill>
                <a:latin typeface="Brush Script MT" pitchFamily="66" charset="0"/>
              </a:rPr>
              <a:t>fa schiva e ai giornalisti che l’intervistano racconta che la storia della sua vita sono le date dei suoi libri, niente di più, niente di </a:t>
            </a:r>
            <a:r>
              <a:rPr lang="it-IT" sz="3200" b="1" dirty="0" smtClean="0">
                <a:solidFill>
                  <a:srgbClr val="FF0000"/>
                </a:solidFill>
                <a:latin typeface="Brush Script MT" pitchFamily="66" charset="0"/>
              </a:rPr>
              <a:t>meno. La sostiene una profonda fede in un Dio che è l’ordine naturale delle cose, l’etica del sacrificio per il bene degli altri, il valore dell’essere umano che fa il suo dovere al di là del ceto sociale e della cultura: la sua religione è tutto </a:t>
            </a:r>
            <a:r>
              <a:rPr lang="it-IT" sz="3200" b="1" dirty="0" err="1" smtClean="0">
                <a:solidFill>
                  <a:srgbClr val="FF0000"/>
                </a:solidFill>
                <a:latin typeface="Brush Script MT" pitchFamily="66" charset="0"/>
              </a:rPr>
              <a:t>fuorchè</a:t>
            </a:r>
            <a:r>
              <a:rPr lang="it-IT" sz="3200" b="1" dirty="0" smtClean="0">
                <a:solidFill>
                  <a:srgbClr val="FF0000"/>
                </a:solidFill>
                <a:latin typeface="Brush Script MT" pitchFamily="66" charset="0"/>
              </a:rPr>
              <a:t> bigotta</a:t>
            </a:r>
            <a:endParaRPr lang="it-IT" sz="3200" b="1" dirty="0">
              <a:solidFill>
                <a:srgbClr val="FF0000"/>
              </a:solidFill>
              <a:latin typeface="Brush Script MT" pitchFamily="66" charset="0"/>
            </a:endParaRPr>
          </a:p>
          <a:p>
            <a:pPr algn="ctr"/>
            <a:endParaRPr lang="it-IT" sz="7200" b="1" dirty="0">
              <a:solidFill>
                <a:srgbClr val="FF0000"/>
              </a:solidFill>
              <a:latin typeface="Brush Script MT" pitchFamily="66" charset="0"/>
            </a:endParaRPr>
          </a:p>
        </p:txBody>
      </p:sp>
      <p:sp>
        <p:nvSpPr>
          <p:cNvPr id="5" name="CasellaDiTesto 4"/>
          <p:cNvSpPr txBox="1"/>
          <p:nvPr/>
        </p:nvSpPr>
        <p:spPr>
          <a:xfrm>
            <a:off x="8313380" y="6519446"/>
            <a:ext cx="830676" cy="21544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a:t>
            </a:r>
            <a:r>
              <a:rPr lang="it-IT" sz="800" b="1" dirty="0" smtClean="0">
                <a:solidFill>
                  <a:srgbClr val="FF0000"/>
                </a:solidFill>
                <a:latin typeface="Times New Roman" pitchFamily="18" charset="0"/>
                <a:cs typeface="Times New Roman" pitchFamily="18" charset="0"/>
              </a:rPr>
              <a:t>Zucca</a:t>
            </a:r>
            <a:endParaRPr lang="it-IT" sz="8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37" r="2726" b="1262"/>
          <a:stretch/>
        </p:blipFill>
        <p:spPr bwMode="auto">
          <a:xfrm>
            <a:off x="0" y="0"/>
            <a:ext cx="48934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074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4000" cy="6740307"/>
          </a:xfrm>
          <a:prstGeom prst="rect">
            <a:avLst/>
          </a:prstGeom>
        </p:spPr>
        <p:txBody>
          <a:bodyPr wrap="square">
            <a:spAutoFit/>
          </a:bodyPr>
          <a:lstStyle/>
          <a:p>
            <a:pPr algn="ctr"/>
            <a:r>
              <a:rPr lang="it-IT" sz="3600" b="1" dirty="0" smtClean="0">
                <a:solidFill>
                  <a:srgbClr val="FF0000"/>
                </a:solidFill>
                <a:latin typeface="Brush Script MT" pitchFamily="66" charset="0"/>
              </a:rPr>
              <a:t>Pochi mesi prima di morire, a Mercede Mundula, sua fan diremmo oggi, </a:t>
            </a:r>
            <a:r>
              <a:rPr lang="it-IT" sz="3600" b="1" dirty="0" smtClean="0">
                <a:solidFill>
                  <a:srgbClr val="FF0000"/>
                </a:solidFill>
                <a:latin typeface="Brush Script MT" pitchFamily="66" charset="0"/>
              </a:rPr>
              <a:t>racconta </a:t>
            </a:r>
            <a:r>
              <a:rPr lang="it-IT" sz="3600" b="1" dirty="0" smtClean="0">
                <a:solidFill>
                  <a:srgbClr val="FF0000"/>
                </a:solidFill>
                <a:latin typeface="Brush Script MT" pitchFamily="66" charset="0"/>
              </a:rPr>
              <a:t>che di lì a breve avrebbe fatto costruire un camino in casa, un camino simile a quello che aveva nella casa della sua infanzia, e che non mancava nelle case dei suoi romanzi, un fuoco per riscaldarsi le ossa, come le vecchie sarde nel suo paese. </a:t>
            </a:r>
            <a:endParaRPr lang="it-IT" sz="3600" b="1" dirty="0" smtClean="0">
              <a:solidFill>
                <a:srgbClr val="FF0000"/>
              </a:solidFill>
              <a:latin typeface="Brush Script MT" pitchFamily="66" charset="0"/>
            </a:endParaRPr>
          </a:p>
          <a:p>
            <a:pPr algn="ctr"/>
            <a:r>
              <a:rPr lang="it-IT" sz="3600" b="1" dirty="0" smtClean="0">
                <a:solidFill>
                  <a:srgbClr val="FF0000"/>
                </a:solidFill>
                <a:latin typeface="Brush Script MT" pitchFamily="66" charset="0"/>
              </a:rPr>
              <a:t>La nostalgia per la sua Sardegna, che negli ultimi anni, probabilmente per stanchezza e per la presenza di tutta la sua famiglia a Roma, non aveva più visitato, non smette mai di tormentarla. </a:t>
            </a:r>
            <a:endParaRPr lang="it-IT" sz="3600" b="1" dirty="0">
              <a:solidFill>
                <a:srgbClr val="FF0000"/>
              </a:solidFill>
              <a:latin typeface="Brush Script MT" pitchFamily="66" charset="0"/>
            </a:endParaRPr>
          </a:p>
          <a:p>
            <a:pPr algn="ctr"/>
            <a:r>
              <a:rPr lang="it-IT" sz="3600" b="1" dirty="0" smtClean="0">
                <a:solidFill>
                  <a:srgbClr val="FF0000"/>
                </a:solidFill>
                <a:latin typeface="Brush Script MT" pitchFamily="66" charset="0"/>
              </a:rPr>
              <a:t>Quel </a:t>
            </a:r>
            <a:r>
              <a:rPr lang="it-IT" sz="3600" b="1" dirty="0" smtClean="0">
                <a:solidFill>
                  <a:srgbClr val="FF0000"/>
                </a:solidFill>
                <a:latin typeface="Brush Script MT" pitchFamily="66" charset="0"/>
              </a:rPr>
              <a:t>camino Grazia non lo farà mai costruire: </a:t>
            </a:r>
            <a:endParaRPr lang="it-IT" sz="3600" b="1" dirty="0" smtClean="0">
              <a:solidFill>
                <a:srgbClr val="FF0000"/>
              </a:solidFill>
              <a:latin typeface="Brush Script MT" pitchFamily="66" charset="0"/>
            </a:endParaRPr>
          </a:p>
          <a:p>
            <a:pPr algn="ctr"/>
            <a:r>
              <a:rPr lang="it-IT" sz="3600" b="1" dirty="0" smtClean="0">
                <a:solidFill>
                  <a:srgbClr val="FF0000"/>
                </a:solidFill>
                <a:latin typeface="Brush Script MT" pitchFamily="66" charset="0"/>
              </a:rPr>
              <a:t>muore </a:t>
            </a:r>
            <a:r>
              <a:rPr lang="it-IT" sz="3600" b="1" dirty="0" smtClean="0">
                <a:solidFill>
                  <a:srgbClr val="FF0000"/>
                </a:solidFill>
                <a:latin typeface="Brush Script MT" pitchFamily="66" charset="0"/>
              </a:rPr>
              <a:t>nell’agosto del 1936 a Roma</a:t>
            </a:r>
            <a:r>
              <a:rPr lang="it-IT" sz="3600" b="1" dirty="0" smtClean="0">
                <a:solidFill>
                  <a:srgbClr val="FF0000"/>
                </a:solidFill>
                <a:latin typeface="Brush Script MT" pitchFamily="66" charset="0"/>
              </a:rPr>
              <a:t>.</a:t>
            </a:r>
            <a:endParaRPr lang="it-IT" sz="36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828781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145087" y="-11182"/>
            <a:ext cx="3998912" cy="6771084"/>
          </a:xfrm>
          <a:prstGeom prst="rect">
            <a:avLst/>
          </a:prstGeom>
        </p:spPr>
        <p:txBody>
          <a:bodyPr wrap="square">
            <a:spAutoFit/>
          </a:bodyPr>
          <a:lstStyle/>
          <a:p>
            <a:pPr algn="ctr"/>
            <a:r>
              <a:rPr lang="it-IT" sz="3100" b="1" dirty="0" smtClean="0">
                <a:solidFill>
                  <a:srgbClr val="FF0000"/>
                </a:solidFill>
                <a:latin typeface="Brush Script MT" pitchFamily="66" charset="0"/>
              </a:rPr>
              <a:t>Nel dopoguerra si decide di riportare le sue spoglie in Sardegna</a:t>
            </a:r>
            <a:r>
              <a:rPr lang="it-IT" sz="3100" b="1" dirty="0">
                <a:solidFill>
                  <a:srgbClr val="FF0000"/>
                </a:solidFill>
                <a:latin typeface="Brush Script MT" pitchFamily="66" charset="0"/>
              </a:rPr>
              <a:t>. La chiesa in stato di abbandono fu ristrutturata grazie all’intervento di molti artisti isolani: i lavori iniziarono nel 1950.</a:t>
            </a:r>
          </a:p>
          <a:p>
            <a:pPr algn="ctr"/>
            <a:r>
              <a:rPr lang="it-IT" sz="3100" b="1" dirty="0" smtClean="0">
                <a:solidFill>
                  <a:srgbClr val="FF0000"/>
                </a:solidFill>
                <a:latin typeface="Brush Script MT" pitchFamily="66" charset="0"/>
              </a:rPr>
              <a:t>Nel 1959 </a:t>
            </a:r>
            <a:r>
              <a:rPr lang="it-IT" sz="3100" b="1" dirty="0">
                <a:solidFill>
                  <a:srgbClr val="FF0000"/>
                </a:solidFill>
                <a:latin typeface="Brush Script MT" pitchFamily="66" charset="0"/>
              </a:rPr>
              <a:t>la scrittrice rivide la sua Nuoro, quasi sessant’anni dopo l’abbandono.  Ancora oggi riposa ai piedi dell’</a:t>
            </a:r>
            <a:r>
              <a:rPr lang="it-IT" sz="3100" b="1" dirty="0" err="1">
                <a:solidFill>
                  <a:srgbClr val="FF0000"/>
                </a:solidFill>
                <a:latin typeface="Brush Script MT" pitchFamily="66" charset="0"/>
              </a:rPr>
              <a:t>Orthobene</a:t>
            </a:r>
            <a:r>
              <a:rPr lang="it-IT" sz="3100" b="1" dirty="0">
                <a:solidFill>
                  <a:srgbClr val="FF0000"/>
                </a:solidFill>
                <a:latin typeface="Brush Script MT" pitchFamily="66" charset="0"/>
              </a:rPr>
              <a:t> nella chiesa della Solitudine</a:t>
            </a:r>
            <a:r>
              <a:rPr lang="it-IT" sz="3100" b="1" dirty="0" smtClean="0">
                <a:solidFill>
                  <a:srgbClr val="FF0000"/>
                </a:solidFill>
                <a:latin typeface="Brush Script MT" pitchFamily="66" charset="0"/>
              </a:rPr>
              <a:t>.</a:t>
            </a:r>
            <a:endParaRPr lang="it-IT" sz="3100" b="1" dirty="0">
              <a:solidFill>
                <a:srgbClr val="FF0000"/>
              </a:solidFill>
              <a:latin typeface="Brush Script MT" pitchFamily="66" charset="0"/>
            </a:endParaRPr>
          </a:p>
        </p:txBody>
      </p:sp>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508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3353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4000" cy="4308872"/>
          </a:xfrm>
          <a:prstGeom prst="rect">
            <a:avLst/>
          </a:prstGeom>
        </p:spPr>
        <p:txBody>
          <a:bodyPr wrap="square">
            <a:spAutoFit/>
          </a:bodyPr>
          <a:lstStyle/>
          <a:p>
            <a:pPr algn="ctr"/>
            <a:endParaRPr lang="it-IT" sz="3600" b="1" dirty="0" smtClean="0">
              <a:solidFill>
                <a:srgbClr val="FF0000"/>
              </a:solidFill>
              <a:latin typeface="Brush Script MT" pitchFamily="66" charset="0"/>
            </a:endParaRPr>
          </a:p>
          <a:p>
            <a:pPr algn="ctr"/>
            <a:endParaRPr lang="it-IT" sz="3600" b="1" dirty="0">
              <a:solidFill>
                <a:srgbClr val="FF0000"/>
              </a:solidFill>
              <a:latin typeface="Brush Script MT" pitchFamily="66" charset="0"/>
            </a:endParaRPr>
          </a:p>
          <a:p>
            <a:pPr algn="ctr"/>
            <a:endParaRPr lang="it-IT" sz="3600" b="1" dirty="0" smtClean="0">
              <a:solidFill>
                <a:srgbClr val="FF0000"/>
              </a:solidFill>
              <a:latin typeface="Brush Script MT" pitchFamily="66" charset="0"/>
            </a:endParaRPr>
          </a:p>
          <a:p>
            <a:pPr algn="ctr"/>
            <a:r>
              <a:rPr lang="it-IT" sz="16600" b="1" dirty="0" smtClean="0">
                <a:solidFill>
                  <a:srgbClr val="FF0000"/>
                </a:solidFill>
                <a:latin typeface="Brush Script MT" pitchFamily="66" charset="0"/>
              </a:rPr>
              <a:t>Grazie</a:t>
            </a:r>
            <a:endParaRPr lang="it-IT" sz="166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56991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6863417"/>
          </a:xfrm>
          <a:prstGeom prst="rect">
            <a:avLst/>
          </a:prstGeom>
        </p:spPr>
        <p:txBody>
          <a:bodyPr wrap="square">
            <a:spAutoFit/>
          </a:bodyPr>
          <a:lstStyle/>
          <a:p>
            <a:pPr algn="ctr"/>
            <a:r>
              <a:rPr lang="it-IT" sz="4000" b="1" dirty="0" smtClean="0">
                <a:solidFill>
                  <a:srgbClr val="FF0000"/>
                </a:solidFill>
                <a:latin typeface="Brush Script MT" pitchFamily="66" charset="0"/>
              </a:rPr>
              <a:t>Muore </a:t>
            </a:r>
            <a:r>
              <a:rPr lang="it-IT" sz="4000" b="1" dirty="0">
                <a:solidFill>
                  <a:srgbClr val="FF0000"/>
                </a:solidFill>
                <a:latin typeface="Brush Script MT" pitchFamily="66" charset="0"/>
              </a:rPr>
              <a:t>il padre, muore la nonna, muore la piccola Giovanna ed anche Enza, sposa giovanissima a causa di un aborto spontaneo. E’ Grazia che la ritrova nel suo letto, in un bagno di sangue, che la lava, la veste e la prepara per l’ultimo viaggio. E’ il primo incontro che la giovane scrittrice fa con Signora Morte, </a:t>
            </a:r>
            <a:r>
              <a:rPr lang="it-IT" sz="4000" b="1" dirty="0" smtClean="0">
                <a:solidFill>
                  <a:srgbClr val="FF0000"/>
                </a:solidFill>
                <a:latin typeface="Brush Script MT" pitchFamily="66" charset="0"/>
              </a:rPr>
              <a:t>Dei due fratelli, uno, </a:t>
            </a:r>
            <a:r>
              <a:rPr lang="it-IT" sz="4000" b="1" dirty="0">
                <a:solidFill>
                  <a:srgbClr val="FF0000"/>
                </a:solidFill>
                <a:latin typeface="Brush Script MT" pitchFamily="66" charset="0"/>
              </a:rPr>
              <a:t>studente universitario di medicina è vittima dell’alcolismo e si rovina, </a:t>
            </a:r>
            <a:r>
              <a:rPr lang="it-IT" sz="4000" b="1" dirty="0" smtClean="0">
                <a:solidFill>
                  <a:srgbClr val="FF0000"/>
                </a:solidFill>
                <a:latin typeface="Brush Script MT" pitchFamily="66" charset="0"/>
              </a:rPr>
              <a:t>L’altro tenta </a:t>
            </a:r>
            <a:r>
              <a:rPr lang="it-IT" sz="4000" b="1" dirty="0">
                <a:solidFill>
                  <a:srgbClr val="FF0000"/>
                </a:solidFill>
                <a:latin typeface="Brush Script MT" pitchFamily="66" charset="0"/>
              </a:rPr>
              <a:t>di gestire il patrimonio di famiglia, </a:t>
            </a:r>
            <a:r>
              <a:rPr lang="it-IT" sz="4000" b="1" dirty="0" smtClean="0">
                <a:solidFill>
                  <a:srgbClr val="FF0000"/>
                </a:solidFill>
                <a:latin typeface="Brush Script MT" pitchFamily="66" charset="0"/>
              </a:rPr>
              <a:t>ma diventa bandito, viene accusato di abigeato e incarcerato: capisce da subito che gli uomini sono dei deboli. </a:t>
            </a:r>
            <a:endParaRPr lang="it-IT" sz="40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5516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422" y="6427113"/>
            <a:ext cx="9163422" cy="523220"/>
          </a:xfrm>
          <a:prstGeom prst="rect">
            <a:avLst/>
          </a:prstGeom>
        </p:spPr>
        <p:txBody>
          <a:bodyPr wrap="square">
            <a:spAutoFit/>
          </a:bodyPr>
          <a:lstStyle/>
          <a:p>
            <a:pPr algn="ctr"/>
            <a:r>
              <a:rPr lang="it-IT" sz="2400" b="1" dirty="0" smtClean="0">
                <a:solidFill>
                  <a:srgbClr val="FF0000"/>
                </a:solidFill>
                <a:latin typeface="Brush Script MT" pitchFamily="66" charset="0"/>
              </a:rPr>
              <a:t>Il mondo </a:t>
            </a:r>
            <a:r>
              <a:rPr lang="it-IT" sz="2400" b="1" dirty="0" err="1" smtClean="0">
                <a:solidFill>
                  <a:srgbClr val="FF0000"/>
                </a:solidFill>
                <a:latin typeface="Brush Script MT" pitchFamily="66" charset="0"/>
              </a:rPr>
              <a:t>deleddiano</a:t>
            </a:r>
            <a:r>
              <a:rPr lang="it-IT" sz="2400" b="1" dirty="0" smtClean="0">
                <a:solidFill>
                  <a:srgbClr val="FF0000"/>
                </a:solidFill>
                <a:latin typeface="Brush Script MT" pitchFamily="66" charset="0"/>
              </a:rPr>
              <a:t> è al femminile:  i maschi sono o banditi, o deboli, o depravati</a:t>
            </a:r>
            <a:r>
              <a:rPr lang="it-IT" sz="2800" b="1" dirty="0" smtClean="0">
                <a:solidFill>
                  <a:srgbClr val="FF0000"/>
                </a:solidFill>
                <a:latin typeface="Brush Script MT" pitchFamily="66" charset="0"/>
              </a:rPr>
              <a:t>.</a:t>
            </a:r>
            <a:endParaRPr lang="it-IT" sz="28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3"/>
            <a:ext cx="9116190" cy="651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6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84" y="6093296"/>
            <a:ext cx="9128618" cy="464915"/>
          </a:xfrm>
        </p:spPr>
        <p:txBody>
          <a:bodyPr>
            <a:noAutofit/>
          </a:bodyPr>
          <a:lstStyle/>
          <a:p>
            <a:pPr marL="0" indent="0">
              <a:buNone/>
            </a:pPr>
            <a:r>
              <a:rPr lang="it-IT" sz="2400" b="1" dirty="0" smtClean="0">
                <a:solidFill>
                  <a:srgbClr val="FF0000"/>
                </a:solidFill>
                <a:latin typeface="Brush Script MT" pitchFamily="66" charset="0"/>
              </a:rPr>
              <a:t>I pochi maschi che conservino la dignità  sono o banditi, o popolani  come </a:t>
            </a:r>
            <a:r>
              <a:rPr lang="it-IT" sz="2400" b="1" dirty="0" err="1" smtClean="0">
                <a:solidFill>
                  <a:srgbClr val="FF0000"/>
                </a:solidFill>
                <a:latin typeface="Brush Script MT" pitchFamily="66" charset="0"/>
              </a:rPr>
              <a:t>Efix</a:t>
            </a:r>
            <a:r>
              <a:rPr lang="it-IT" sz="2400" b="1" dirty="0" smtClean="0">
                <a:solidFill>
                  <a:srgbClr val="FF0000"/>
                </a:solidFill>
                <a:latin typeface="Brush Script MT" pitchFamily="66" charset="0"/>
              </a:rPr>
              <a:t>, solitari per scelta, come il cacciatore della Madre: nobili e borghesi sono figure  inconcludenti. </a:t>
            </a:r>
            <a:endParaRPr lang="it-IT" sz="2400" b="1" dirty="0">
              <a:solidFill>
                <a:srgbClr val="FF0000"/>
              </a:solidFill>
              <a:latin typeface="Brush Script MT" pitchFamily="66"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 y="0"/>
            <a:ext cx="9128618"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4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7032694"/>
          </a:xfrm>
          <a:prstGeom prst="rect">
            <a:avLst/>
          </a:prstGeom>
        </p:spPr>
        <p:txBody>
          <a:bodyPr wrap="square">
            <a:spAutoFit/>
          </a:bodyPr>
          <a:lstStyle/>
          <a:p>
            <a:pPr algn="ctr"/>
            <a:r>
              <a:rPr lang="it-IT" sz="4000" b="1" dirty="0" smtClean="0">
                <a:solidFill>
                  <a:srgbClr val="FF0000"/>
                </a:solidFill>
                <a:latin typeface="Brush Script MT" pitchFamily="66" charset="0"/>
              </a:rPr>
              <a:t>Le cinque donne rimangono da sole, e devono affrontare gravi difficoltà economiche, senza dimostrare la propria povertà per serbare il decoro, e tenere una condotta assolutamente irreprensibile, per compensare lo scandalo del fratello delinquente. Grazia frequenta soltanto le elementari, ma da subito le è chiaro che lo studio e la scrittura sono la chiave per un’esistenza diversa. Si conquista il diritto a prendere lezioni private di italiano, e, malgrado il disappunto della madre e delle zie, continua tenacemente a leggere  e a scrivere.    </a:t>
            </a:r>
            <a:endParaRPr lang="it-IT" sz="40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8442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731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182"/>
            <a:ext cx="9143999" cy="7848302"/>
          </a:xfrm>
          <a:prstGeom prst="rect">
            <a:avLst/>
          </a:prstGeom>
        </p:spPr>
        <p:txBody>
          <a:bodyPr wrap="square">
            <a:spAutoFit/>
          </a:bodyPr>
          <a:lstStyle/>
          <a:p>
            <a:pPr algn="ctr"/>
            <a:r>
              <a:rPr lang="it-IT" sz="3600" b="1" dirty="0" smtClean="0">
                <a:solidFill>
                  <a:srgbClr val="FF0000"/>
                </a:solidFill>
                <a:latin typeface="Brush Script MT" pitchFamily="66" charset="0"/>
              </a:rPr>
              <a:t>… e fin da bambina io avevo stabilito la mia particolare residenza all’ultimo piano, in una specie di soffitta riparata dal solo tetto sostenuto da grosse travi e da uno spesso reticolato di canne…</a:t>
            </a:r>
          </a:p>
          <a:p>
            <a:pPr algn="ctr"/>
            <a:endParaRPr lang="it-IT" sz="3600" b="1" dirty="0" smtClean="0">
              <a:solidFill>
                <a:srgbClr val="FF0000"/>
              </a:solidFill>
              <a:latin typeface="Brush Script MT" pitchFamily="66" charset="0"/>
            </a:endParaRPr>
          </a:p>
          <a:p>
            <a:pPr algn="ctr"/>
            <a:r>
              <a:rPr lang="it-IT" sz="3600" b="1" dirty="0" smtClean="0">
                <a:solidFill>
                  <a:srgbClr val="FF0000"/>
                </a:solidFill>
                <a:latin typeface="Brush Script MT" pitchFamily="66" charset="0"/>
              </a:rPr>
              <a:t>    … era alta, con le pareti candide di calce, il pavimento di legno; non solo, ma aveva due belle finestre, con accanto ad una di esse uno scaffale pieno di libri, e vicino all’altra uno scrittoio antico, che pareva un mobile moresco, tutto di ebano autentico, intarsiato d’avorio…</a:t>
            </a:r>
          </a:p>
          <a:p>
            <a:pPr algn="ctr"/>
            <a:endParaRPr lang="it-IT" sz="3600" b="1" dirty="0" smtClean="0">
              <a:solidFill>
                <a:srgbClr val="FF0000"/>
              </a:solidFill>
              <a:latin typeface="Brush Script MT" pitchFamily="66" charset="0"/>
            </a:endParaRPr>
          </a:p>
          <a:p>
            <a:pPr algn="ctr"/>
            <a:r>
              <a:rPr lang="it-IT" sz="3600" b="1" dirty="0" smtClean="0">
                <a:solidFill>
                  <a:srgbClr val="FF0000"/>
                </a:solidFill>
                <a:latin typeface="Brush Script MT" pitchFamily="66" charset="0"/>
              </a:rPr>
              <a:t>    (Il paese del vento, 1931).</a:t>
            </a:r>
          </a:p>
          <a:p>
            <a:pPr algn="ctr"/>
            <a:endParaRPr lang="it-IT" sz="7200" b="1" dirty="0">
              <a:solidFill>
                <a:srgbClr val="FF0000"/>
              </a:solidFill>
              <a:latin typeface="Brush Script MT" pitchFamily="66"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0431" y="5811782"/>
            <a:ext cx="5365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70099"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3368606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1460</TotalTime>
  <Words>2504</Words>
  <Application>Microsoft Office PowerPoint</Application>
  <PresentationFormat>Presentazione su schermo (4:3)</PresentationFormat>
  <Paragraphs>111</Paragraphs>
  <Slides>35</Slides>
  <Notes>0</Notes>
  <HiddenSlides>0</HiddenSlides>
  <MMClips>0</MMClips>
  <ScaleCrop>false</ScaleCrop>
  <HeadingPairs>
    <vt:vector size="4" baseType="variant">
      <vt:variant>
        <vt:lpstr>Tema</vt:lpstr>
      </vt:variant>
      <vt:variant>
        <vt:i4>1</vt:i4>
      </vt:variant>
      <vt:variant>
        <vt:lpstr>Titoli diapositive</vt:lpstr>
      </vt:variant>
      <vt:variant>
        <vt:i4>35</vt:i4>
      </vt:variant>
    </vt:vector>
  </HeadingPairs>
  <TitlesOfParts>
    <vt:vector size="36"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45</cp:revision>
  <dcterms:created xsi:type="dcterms:W3CDTF">2013-10-29T14:43:26Z</dcterms:created>
  <dcterms:modified xsi:type="dcterms:W3CDTF">2013-10-31T17:19:48Z</dcterms:modified>
</cp:coreProperties>
</file>