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72" r:id="rId5"/>
    <p:sldId id="273" r:id="rId6"/>
    <p:sldId id="275" r:id="rId7"/>
    <p:sldId id="276" r:id="rId8"/>
    <p:sldId id="294" r:id="rId9"/>
    <p:sldId id="267" r:id="rId10"/>
    <p:sldId id="264" r:id="rId11"/>
    <p:sldId id="265" r:id="rId12"/>
    <p:sldId id="268" r:id="rId13"/>
    <p:sldId id="270" r:id="rId14"/>
    <p:sldId id="296" r:id="rId15"/>
    <p:sldId id="279" r:id="rId16"/>
    <p:sldId id="281" r:id="rId17"/>
    <p:sldId id="283" r:id="rId18"/>
    <p:sldId id="285" r:id="rId19"/>
    <p:sldId id="288" r:id="rId20"/>
    <p:sldId id="286" r:id="rId21"/>
    <p:sldId id="290" r:id="rId22"/>
    <p:sldId id="292" r:id="rId23"/>
    <p:sldId id="297" r:id="rId24"/>
    <p:sldId id="301" r:id="rId25"/>
    <p:sldId id="306" r:id="rId26"/>
    <p:sldId id="308" r:id="rId27"/>
    <p:sldId id="304" r:id="rId28"/>
    <p:sldId id="309" r:id="rId29"/>
    <p:sldId id="263" r:id="rId30"/>
    <p:sldId id="259" r:id="rId31"/>
    <p:sldId id="271" r:id="rId32"/>
    <p:sldId id="311" r:id="rId33"/>
    <p:sldId id="312" r:id="rId34"/>
    <p:sldId id="315" r:id="rId35"/>
    <p:sldId id="323" r:id="rId36"/>
    <p:sldId id="319" r:id="rId37"/>
    <p:sldId id="318" r:id="rId38"/>
    <p:sldId id="321" r:id="rId39"/>
    <p:sldId id="317" r:id="rId40"/>
    <p:sldId id="325" r:id="rId41"/>
    <p:sldId id="261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4523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8620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7531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757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3057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075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0869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6525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8861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7397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5616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1F06-0596-491C-AA10-6F8197020A27}" type="datetimeFigureOut">
              <a:rPr lang="it-IT" smtClean="0"/>
              <a:pPr/>
              <a:t>09/12/2013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665D6-E031-4F49-8A1D-580B0DE3A6E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5261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196752"/>
            <a:ext cx="91498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1"/>
                </a:solidFill>
                <a:latin typeface="Copperplate Gothic Bold" pitchFamily="34" charset="0"/>
              </a:rPr>
              <a:t>IL MEGALITISMO  </a:t>
            </a:r>
          </a:p>
          <a:p>
            <a:pPr algn="ctr"/>
            <a:r>
              <a:rPr lang="it-IT" sz="4400" b="1" dirty="0" smtClean="0">
                <a:solidFill>
                  <a:schemeClr val="bg1"/>
                </a:solidFill>
                <a:latin typeface="Copperplate Gothic Bold" pitchFamily="34" charset="0"/>
              </a:rPr>
              <a:t>E IL NERO CIELO STELLATO</a:t>
            </a:r>
          </a:p>
          <a:p>
            <a:pPr algn="ctr"/>
            <a:endParaRPr lang="it-IT" b="1" dirty="0" smtClean="0">
              <a:solidFill>
                <a:schemeClr val="bg1"/>
              </a:solidFill>
              <a:latin typeface="Copperplate Gothic Bold" pitchFamily="34" charset="0"/>
            </a:endParaRPr>
          </a:p>
          <a:p>
            <a:pPr algn="ctr"/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  <a:t>MAPPE  ASTRONOMICHE,  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  <a:t>CROMLECHS E  MENHIRS 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  <a:t>In </a:t>
            </a:r>
            <a:r>
              <a:rPr lang="it-IT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Alentejo</a:t>
            </a:r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and e </a:t>
            </a:r>
            <a:r>
              <a:rPr lang="it-IT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alqueva</a:t>
            </a:r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(PORTOGALLO) </a:t>
            </a:r>
          </a:p>
          <a:p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798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1" y="-4727"/>
            <a:ext cx="914989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Gli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archeologi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ritengono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sistema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vita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costruttiori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megaliti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basato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sulla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pastorizia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semi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nomade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fosse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trettamente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collegato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all’orientamento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dolmen: 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monumenti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erano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eretti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in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inverno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quando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pastori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abitavano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terrre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basse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e per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questo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capire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la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relazione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sole e le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stagioni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era molto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importante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Ma non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tutti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I dolmen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misurati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conferano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questa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ipotesi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Per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monitorare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modello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stagionale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è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stata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condotta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una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nuova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ricerca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nel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2010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nella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regione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Montego, in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Portogallo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Centrale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Una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parte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misurazioni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suggeriscono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allineamenti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non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solari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probabilmente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lunari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o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anche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stellari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endParaRPr lang="it-IT" sz="28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8112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1" y="-4727"/>
            <a:ext cx="91498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3" y="-4727"/>
            <a:ext cx="9150303" cy="686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583495" y="28027"/>
            <a:ext cx="449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opperplate Gothic Bold" pitchFamily="34" charset="0"/>
              </a:rPr>
              <a:t>Orca da Malhada do Cambarinho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0587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1" y="-4727"/>
            <a:ext cx="914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450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639" y="2926185"/>
            <a:ext cx="9144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Le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linee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furono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misurate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, fu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determinata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la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lunghezza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loro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punto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intersezioni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in situ; in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questi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luoghi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furono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messi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segni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Questi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poi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furono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usati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per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determinare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la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direzione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degli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assi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. La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finestra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tre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gli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azimut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nord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sud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è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stata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misurata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per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estendere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ulteriormente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all’esterno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le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diagonali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del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corridoio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, 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collegarle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con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cielo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e le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stelle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. Le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linne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sono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state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fissate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in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quelle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direzioni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prolungate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fino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all’orizzonte</a:t>
            </a:r>
            <a:r>
              <a:rPr lang="en-US" sz="25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096288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1" y="-99392"/>
            <a:ext cx="9149891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Metà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dolmens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risultarono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orientati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verso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sole e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solstizio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;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metà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erano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rivolti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verso la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e le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stelle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. I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risultati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confermano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le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credenze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preistoriche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religione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fertilità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e del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culto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Madre Terra: I dolmens “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solari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”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erano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legati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al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potere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maschile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(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inseminazione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);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quelli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 “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lunari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” con la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forza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femminile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(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riproduzione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),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entrambi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necessari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con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prioncipio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femminile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dominante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. Ma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l’orintamento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dolmen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voleva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dire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I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nostr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antenati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passavano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molto tempo a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guardare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le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stelle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…..  </a:t>
            </a:r>
            <a:endParaRPr lang="it-IT" sz="31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5990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9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034830" y="-10812"/>
            <a:ext cx="217287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Cromlech è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parola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celtica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riferita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al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potere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femminile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: in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gallese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=</a:t>
            </a:r>
            <a:r>
              <a:rPr lang="en-US" sz="2200" b="1" dirty="0" err="1">
                <a:solidFill>
                  <a:prstClr val="white"/>
                </a:solidFill>
                <a:latin typeface="Copperplate Gothic Bold" pitchFamily="34" charset="0"/>
              </a:rPr>
              <a:t>crom</a:t>
            </a:r>
            <a:r>
              <a:rPr lang="en-US" sz="2200" b="1" dirty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piegato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curvo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storto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 </a:t>
            </a:r>
            <a:r>
              <a:rPr lang="en-US" sz="2200" b="1" dirty="0">
                <a:solidFill>
                  <a:prstClr val="white"/>
                </a:solidFill>
                <a:latin typeface="Copperplate Gothic Bold" pitchFamily="34" charset="0"/>
              </a:rPr>
              <a:t>(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femminile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crwm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corona  </a:t>
            </a:r>
            <a:r>
              <a:rPr lang="en-US" sz="2200" b="1" dirty="0">
                <a:solidFill>
                  <a:prstClr val="white"/>
                </a:solidFill>
                <a:latin typeface="Copperplate Gothic Bold" pitchFamily="34" charset="0"/>
              </a:rPr>
              <a:t>+ </a:t>
            </a:r>
            <a:r>
              <a:rPr lang="en-US" sz="2200" b="1" dirty="0" err="1">
                <a:solidFill>
                  <a:prstClr val="white"/>
                </a:solidFill>
                <a:latin typeface="Copperplate Gothic Bold" pitchFamily="34" charset="0"/>
              </a:rPr>
              <a:t>lech</a:t>
            </a:r>
            <a:r>
              <a:rPr lang="en-US" sz="2200" b="1" dirty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forma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composta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llech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sasso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piatto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it-IT" sz="2200" b="1" dirty="0" smtClean="0">
              <a:solidFill>
                <a:prstClr val="white"/>
              </a:solidFill>
              <a:latin typeface="Copperplate Gothic Bold" pitchFamily="34" charset="0"/>
            </a:endParaRPr>
          </a:p>
          <a:p>
            <a:endParaRPr lang="it-IT" sz="22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034831" cy="68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2729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32963"/>
            <a:ext cx="914989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La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peculiarità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matematica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sassi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 Stonehenge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avere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proporzioni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riproducono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la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latitudine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del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posto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, è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superata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soltanto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fatto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la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sole (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loro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momento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massimo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splendore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)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sorgono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approssimatamente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lo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stesso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punto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all’orizzonte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rispecchiato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latitudine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51</a:t>
            </a:r>
            <a:r>
              <a:rPr lang="en-US" sz="2800" b="1" dirty="0">
                <a:solidFill>
                  <a:prstClr val="white"/>
                </a:solidFill>
                <a:latin typeface="Copperplate Gothic Bold" pitchFamily="34" charset="0"/>
              </a:rPr>
              <a:t>° 51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'. 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Questo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eccezionale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fatto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astronomico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, e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disegno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quadrangolare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ne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discende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in due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altri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xonosciuti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siti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europei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, 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iognuno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quali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ha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relazione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riconoscita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con la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latitudine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, e la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loro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geometria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interna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dimostrano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rilevanza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astronomica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nella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loro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posizione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556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6039047"/>
            <a:ext cx="9149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Over 130 megalithic sites exists in the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alqueva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region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: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it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must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have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been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of major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importance</a:t>
            </a:r>
            <a:endParaRPr lang="it-IT" sz="2400" b="1" dirty="0" smtClean="0">
              <a:solidFill>
                <a:prstClr val="white"/>
              </a:solidFill>
              <a:latin typeface="Copperplate Gothic Bold" pitchFamily="34" charset="0"/>
            </a:endParaRPr>
          </a:p>
          <a:p>
            <a:endParaRPr lang="it-IT" sz="16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" y="0"/>
            <a:ext cx="8468313" cy="68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3286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32963"/>
            <a:ext cx="9149892" cy="7709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Uno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degli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elemnti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astronomici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cruciali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riguardano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 Stonehenge è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ad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due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latitudini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mondo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in cui la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piena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passa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direttamente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sopra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l’orial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massimo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zenit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: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secondo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luogo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mondo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(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stadio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attuale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conoscenze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) è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cromlech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Almendres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in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Portogallo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</a:p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Il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stato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datato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“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varie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fasi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all’interno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del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periodo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Neolitico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(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dal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4° al 5°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millennio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a.C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.) 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quando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ha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acquisito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l’aspetto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odierno</a:t>
            </a:r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 ‘</a:t>
            </a:r>
          </a:p>
          <a:p>
            <a:pPr algn="ctr"/>
            <a:endParaRPr lang="en-US" sz="100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pPr algn="ctr"/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questo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antico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cerchio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pietre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conosciuto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in </a:t>
            </a:r>
            <a:r>
              <a:rPr lang="en-US" sz="4400" b="1" i="1" dirty="0" err="1" smtClean="0">
                <a:solidFill>
                  <a:prstClr val="white"/>
                </a:solidFill>
                <a:latin typeface="Copperplate Gothic Bold" pitchFamily="34" charset="0"/>
              </a:rPr>
              <a:t>europa</a:t>
            </a:r>
            <a:r>
              <a:rPr lang="en-US" sz="4400" b="1" i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</a:p>
          <a:p>
            <a:pPr algn="ctr"/>
            <a:endParaRPr lang="en-US" sz="4400" b="1" i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5531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45236" y="5646907"/>
            <a:ext cx="9149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la latitudine su cui la Luna passa sulle sue impostazioni massime copre un ciclo di 18,6 anni, ed è la stessa sia per Stonehenge 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Che Per  </a:t>
            </a:r>
            <a:r>
              <a:rPr lang="it-IT" b="1" dirty="0" err="1" smtClean="0">
                <a:solidFill>
                  <a:schemeClr val="bg1"/>
                </a:solidFill>
                <a:latin typeface="Copperplate Gothic Bold" pitchFamily="34" charset="0"/>
              </a:rPr>
              <a:t>Almendres</a:t>
            </a:r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(38 ˚ 33 'N - </a:t>
            </a:r>
            <a:r>
              <a:rPr lang="it-IT" b="1" dirty="0" err="1" smtClean="0">
                <a:solidFill>
                  <a:schemeClr val="bg1"/>
                </a:solidFill>
                <a:latin typeface="Copperplate Gothic Bold" pitchFamily="34" charset="0"/>
              </a:rPr>
              <a:t>Almendres</a:t>
            </a:r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) e (51 ° 10' N - Stonehenge). </a:t>
            </a:r>
          </a:p>
          <a:p>
            <a:pPr algn="ctr"/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Ma </a:t>
            </a:r>
            <a:r>
              <a:rPr lang="it-IT" b="1" dirty="0" err="1" smtClean="0">
                <a:solidFill>
                  <a:schemeClr val="bg1"/>
                </a:solidFill>
                <a:latin typeface="Copperplate Gothic Bold" pitchFamily="34" charset="0"/>
              </a:rPr>
              <a:t>Almerndres</a:t>
            </a:r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è stato costruito 2,000 anni prima.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" y="-377618"/>
            <a:ext cx="9156027" cy="61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746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32963"/>
            <a:ext cx="9149892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Il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Cerchio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Almendres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anche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punto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finale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un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allineamento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corre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lungo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Portugal per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50km</a:t>
            </a:r>
            <a:r>
              <a:rPr lang="en-US" sz="2900" b="1" dirty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collega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insieme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almeno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tre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dei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siti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significativi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nazione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. Ad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Almendres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la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piena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primavera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sorge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all’orizzonte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approssimativamente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a 110</a:t>
            </a:r>
            <a:r>
              <a:rPr lang="en-US" sz="2900" b="1" dirty="0">
                <a:solidFill>
                  <a:prstClr val="white"/>
                </a:solidFill>
                <a:latin typeface="Copperplate Gothic Bold" pitchFamily="34" charset="0"/>
              </a:rPr>
              <a:t>° 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e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viene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direttamente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verso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l’osservatore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passando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prima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sul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“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quadrangolo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”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Xarez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 (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ora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rilocalizzato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), poi 'quadrangle</a:t>
            </a:r>
            <a:r>
              <a:rPr lang="en-US" sz="2900" b="1" dirty="0">
                <a:solidFill>
                  <a:prstClr val="white"/>
                </a:solidFill>
                <a:latin typeface="Copperplate Gothic Bold" pitchFamily="34" charset="0"/>
              </a:rPr>
              <a:t>', 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poi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sulla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grande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tomba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a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tumulo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penisola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Iberica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>
                <a:solidFill>
                  <a:prstClr val="white"/>
                </a:solidFill>
                <a:latin typeface="Copperplate Gothic Bold" pitchFamily="34" charset="0"/>
              </a:rPr>
              <a:t>(</a:t>
            </a:r>
            <a:r>
              <a:rPr lang="en-US" sz="2900" b="1" dirty="0" err="1">
                <a:solidFill>
                  <a:prstClr val="white"/>
                </a:solidFill>
                <a:latin typeface="Copperplate Gothic Bold" pitchFamily="34" charset="0"/>
              </a:rPr>
              <a:t>Zambujeiro</a:t>
            </a:r>
            <a:r>
              <a:rPr lang="en-US" sz="2900" b="1" dirty="0">
                <a:solidFill>
                  <a:prstClr val="white"/>
                </a:solidFill>
                <a:latin typeface="Copperplate Gothic Bold" pitchFamily="34" charset="0"/>
              </a:rPr>
              <a:t>),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orientata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con lo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stesso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azimut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con la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apertura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fronteggia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la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nascente</a:t>
            </a:r>
            <a:r>
              <a:rPr lang="en-US" sz="29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en-US" sz="2900" b="1" i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82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3163" y="0"/>
            <a:ext cx="9149892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 smtClean="0">
                <a:solidFill>
                  <a:schemeClr val="bg1"/>
                </a:solidFill>
                <a:latin typeface="Copperplate Gothic Bold" pitchFamily="34" charset="0"/>
              </a:rPr>
              <a:t>Per l</a:t>
            </a:r>
            <a:r>
              <a:rPr lang="it-IT" sz="2700" b="1" dirty="0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  <a:t>ungo tempo, si pensava che i megaliti sono stati avessero avuto scopi prevalentemente funerari, che si riflettevano nei nomi loro attribuiti come «tombe a camera», «sepolture </a:t>
            </a:r>
            <a:r>
              <a:rPr lang="it-IT" sz="2700" b="1" dirty="0" err="1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  <a:t>atumuli</a:t>
            </a:r>
            <a:r>
              <a:rPr lang="it-IT" sz="2700" b="1" dirty="0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  <a:t>», «tombe a galleria", “Tombe a grotta" ecc Questa ipotesi è ora in dubbio ... </a:t>
            </a:r>
            <a:br>
              <a:rPr lang="it-IT" sz="2700" b="1" dirty="0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</a:br>
            <a:r>
              <a:rPr lang="it-IT" sz="2700" b="1" dirty="0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  <a:t>Il </a:t>
            </a:r>
            <a:r>
              <a:rPr lang="it-IT" sz="2700" b="1" dirty="0" err="1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  <a:t>Megalitismo</a:t>
            </a:r>
            <a:r>
              <a:rPr lang="it-IT" sz="2700" b="1" dirty="0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  <a:t> è stato associato con l'astronomia preistorica in Europa già da molto  tempo. Diverse indagini complete su questi monumenti suggeriscono che siano orientati non a caso, ma verso  particolari aree del dell'orizzonte in cui gli eventi astronomici, come il sorgere del sole </a:t>
            </a:r>
          </a:p>
          <a:p>
            <a:pPr algn="ctr"/>
            <a:r>
              <a:rPr lang="it-IT" sz="2700" b="1" dirty="0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  <a:t>O della luna potrebbero avvenire o </a:t>
            </a:r>
          </a:p>
          <a:p>
            <a:pPr algn="ctr"/>
            <a:r>
              <a:rPr lang="it-IT" sz="2700" b="1" dirty="0" smtClean="0">
                <a:solidFill>
                  <a:schemeClr val="bg1"/>
                </a:solidFill>
                <a:latin typeface="Copperplate Gothic Bold" pitchFamily="34" charset="0"/>
                <a:cs typeface="Andalus" pitchFamily="18" charset="-78"/>
              </a:rPr>
              <a:t>essere previsti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endParaRPr lang="it-IT" sz="2700" b="1" dirty="0" smtClean="0">
              <a:solidFill>
                <a:schemeClr val="bg1"/>
              </a:solidFill>
              <a:latin typeface="Copperplate Gothic Bold" pitchFamily="34" charset="0"/>
            </a:endParaRPr>
          </a:p>
          <a:p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420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38567" y="5624642"/>
            <a:ext cx="91498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Il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cerchio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Almendres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è la fine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un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allineamento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50km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segue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l’azimut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piena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dirty="0" smtClean="0">
                <a:solidFill>
                  <a:prstClr val="white"/>
                </a:solidFill>
                <a:latin typeface="Copperplate Gothic Bold" pitchFamily="34" charset="0"/>
              </a:rPr>
              <a:t>primavera 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(</a:t>
            </a:r>
            <a:r>
              <a:rPr lang="en-US" sz="1700" b="1" dirty="0">
                <a:solidFill>
                  <a:prstClr val="white"/>
                </a:solidFill>
                <a:latin typeface="Copperplate Gothic Bold" pitchFamily="34" charset="0"/>
              </a:rPr>
              <a:t>110°). 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Continua verso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est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passando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tumulo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Zambujeiro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terminando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al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Cromlec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>
                <a:solidFill>
                  <a:prstClr val="white"/>
                </a:solidFill>
                <a:latin typeface="Copperplate Gothic Bold" pitchFamily="34" charset="0"/>
              </a:rPr>
              <a:t>Xarez</a:t>
            </a:r>
            <a:r>
              <a:rPr lang="en-US" sz="1700" b="1" dirty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vicino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a 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Monsaraz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: è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lungo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allineamento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penisola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Iberica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it-IT" sz="17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0" y="-1"/>
            <a:ext cx="9167509" cy="564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8539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6057781"/>
            <a:ext cx="91498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0" y="0"/>
            <a:ext cx="8799808" cy="683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09259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3163" y="-179"/>
            <a:ext cx="9149892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cerchio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Almendres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tumulo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3100" b="1" dirty="0" err="1">
                <a:solidFill>
                  <a:prstClr val="white"/>
                </a:solidFill>
                <a:latin typeface="Copperplate Gothic Bold" pitchFamily="34" charset="0"/>
              </a:rPr>
              <a:t>Zambujeiro</a:t>
            </a:r>
            <a:r>
              <a:rPr lang="en-US" sz="3100" b="1" dirty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appartengono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ad un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allienamento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siti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vhr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vontinuano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verso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est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fino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al '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Cromlec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'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latin typeface="Copperplate Gothic Bold" pitchFamily="34" charset="0"/>
              </a:rPr>
              <a:t>Xarez</a:t>
            </a:r>
            <a:r>
              <a:rPr lang="en-US" sz="3100" b="1" dirty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distante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circa 50km.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L’allineamento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suggerisce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un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significato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lunare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corrispondente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all’azimut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piena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primavera (</a:t>
            </a:r>
            <a:r>
              <a:rPr lang="en-US" sz="3100" b="1" dirty="0">
                <a:solidFill>
                  <a:prstClr val="white"/>
                </a:solidFill>
                <a:latin typeface="Copperplate Gothic Bold" pitchFamily="34" charset="0"/>
              </a:rPr>
              <a:t>110°),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sufficientemente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vicina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all’equinozio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funzionare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come un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segnale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Probabilmente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esiste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coincidenza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con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grande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dolmen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Zambujeiro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era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orientato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nella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stessa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direzione</a:t>
            </a:r>
            <a:r>
              <a:rPr lang="en-US" sz="31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en-US" sz="31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8875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5770018"/>
            <a:ext cx="914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Ha un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passaggio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lungo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12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metri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e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camera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alta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>
                <a:solidFill>
                  <a:prstClr val="white"/>
                </a:solidFill>
                <a:latin typeface="Copperplate Gothic Bold" pitchFamily="34" charset="0"/>
              </a:rPr>
              <a:t>8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metri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costituita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1700" b="1" dirty="0">
                <a:solidFill>
                  <a:prstClr val="white"/>
                </a:solidFill>
                <a:latin typeface="Copperplate Gothic Bold" pitchFamily="34" charset="0"/>
              </a:rPr>
              <a:t>7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ortostrati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. Il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sasso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copertura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originale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stato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rimosso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e</a:t>
            </a:r>
          </a:p>
          <a:p>
            <a:pPr algn="ctr"/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giace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rotto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in due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pezzi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sono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sassi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con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coppelle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incise </a:t>
            </a:r>
          </a:p>
          <a:p>
            <a:pPr algn="ctr"/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davanti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all’apertura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7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ingresso</a:t>
            </a:r>
            <a:r>
              <a:rPr lang="en-US" sz="17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en-US" sz="1700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pPr algn="ctr"/>
            <a:endParaRPr lang="en-US" sz="2400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endParaRPr lang="it-IT" sz="16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292677" cy="617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5166484"/>
            <a:ext cx="840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pperplate Gothic Bold" pitchFamily="34" charset="0"/>
              </a:rPr>
              <a:t>Anta Grande da </a:t>
            </a:r>
            <a:r>
              <a:rPr lang="en-US" b="1" dirty="0" err="1">
                <a:solidFill>
                  <a:schemeClr val="bg1"/>
                </a:solidFill>
                <a:latin typeface="Copperplate Gothic Bold" pitchFamily="34" charset="0"/>
              </a:rPr>
              <a:t>Zambujeiro</a:t>
            </a:r>
            <a:r>
              <a:rPr lang="en-US" b="1" dirty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pperplate Gothic Bold" pitchFamily="34" charset="0"/>
              </a:rPr>
              <a:t> (V mill.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 pitchFamily="34" charset="0"/>
              </a:rPr>
              <a:t>a.C</a:t>
            </a:r>
            <a:r>
              <a:rPr lang="en-US" b="1" dirty="0" smtClean="0">
                <a:solidFill>
                  <a:schemeClr val="bg1"/>
                </a:solidFill>
                <a:latin typeface="Copperplate Gothic Bold" pitchFamily="34" charset="0"/>
              </a:rPr>
              <a:t>) 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 pitchFamily="34" charset="0"/>
              </a:rPr>
              <a:t>più</a:t>
            </a:r>
            <a:r>
              <a:rPr lang="en-US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 pitchFamily="34" charset="0"/>
              </a:rPr>
              <a:t>grande</a:t>
            </a:r>
            <a:r>
              <a:rPr lang="en-US" b="1" dirty="0" smtClean="0">
                <a:solidFill>
                  <a:schemeClr val="bg1"/>
                </a:solidFill>
                <a:latin typeface="Copperplate Gothic Bold" pitchFamily="34" charset="0"/>
              </a:rPr>
              <a:t> in Iberia</a:t>
            </a:r>
            <a:r>
              <a:rPr lang="en-US" dirty="0"/>
              <a:t>. 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845089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6039047"/>
            <a:ext cx="9149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b="1" dirty="0" smtClean="0">
              <a:solidFill>
                <a:prstClr val="white"/>
              </a:solidFill>
              <a:latin typeface="Copperplate Gothic Bold" pitchFamily="34" charset="0"/>
            </a:endParaRPr>
          </a:p>
          <a:p>
            <a:endParaRPr lang="it-IT" sz="16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283969" y="5528190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b="1" dirty="0" smtClean="0">
                <a:solidFill>
                  <a:prstClr val="white"/>
                </a:solidFill>
                <a:latin typeface="Copperplate Gothic Bold" pitchFamily="34" charset="0"/>
              </a:rPr>
              <a:t> 130 </a:t>
            </a:r>
            <a:r>
              <a:rPr lang="en-US" b="1" dirty="0" err="1" smtClean="0">
                <a:solidFill>
                  <a:prstClr val="white"/>
                </a:solidFill>
                <a:latin typeface="Copperplate Gothic Bold" pitchFamily="34" charset="0"/>
              </a:rPr>
              <a:t>siti</a:t>
            </a:r>
            <a:r>
              <a:rPr lang="en-US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opperplate Gothic Bold" pitchFamily="34" charset="0"/>
              </a:rPr>
              <a:t>megalitici</a:t>
            </a:r>
            <a:r>
              <a:rPr lang="en-US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opperplate Gothic Bold" pitchFamily="34" charset="0"/>
              </a:rPr>
              <a:t>esistono</a:t>
            </a:r>
            <a:r>
              <a:rPr lang="en-US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nella</a:t>
            </a:r>
            <a:r>
              <a:rPr lang="en-US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opperplate Gothic Bold" pitchFamily="34" charset="0"/>
              </a:rPr>
              <a:t>regione</a:t>
            </a:r>
            <a:r>
              <a:rPr lang="en-US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it-IT" b="1" dirty="0" err="1" smtClean="0">
                <a:solidFill>
                  <a:prstClr val="white"/>
                </a:solidFill>
                <a:latin typeface="Copperplate Gothic Bold" pitchFamily="34" charset="0"/>
              </a:rPr>
              <a:t>alqueva</a:t>
            </a:r>
            <a:r>
              <a:rPr lang="it-IT" b="1" dirty="0" smtClean="0">
                <a:solidFill>
                  <a:prstClr val="white"/>
                </a:solidFill>
                <a:latin typeface="Copperplate Gothic Bold" pitchFamily="34" charset="0"/>
              </a:rPr>
              <a:t>: doveva essere di grande importanza.  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200515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3163" y="-179"/>
            <a:ext cx="914989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Esiste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manciata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strutture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megalitiche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in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Europa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pur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mantenendo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un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essenziale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disegno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geometrico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, non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sono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circolari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Tanto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rari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come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sono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, I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quadrangoli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megalitici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sono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stati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rinvenuti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siti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europei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signifcativi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. I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sassi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angolari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Stoenehenge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sono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probabilmente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I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famosi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, ma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</a:t>
            </a:r>
            <a:endParaRPr lang="en-US" sz="3200" b="1" dirty="0" smtClean="0">
              <a:solidFill>
                <a:prstClr val="white"/>
              </a:solidFill>
              <a:latin typeface="Copperplate Gothic Bold" pitchFamily="34" charset="0"/>
            </a:endParaRPr>
          </a:p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quadrangoli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esistono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anche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a Carnac</a:t>
            </a:r>
            <a:r>
              <a:rPr lang="en-US" sz="3200" b="1" dirty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in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Francia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; e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vicino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a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Monsaraz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, in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Portogallo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: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tutte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zone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importante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insediamento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megalitico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e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grande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significato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astronomico</a:t>
            </a:r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en-US" sz="32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603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035230" y="-10812"/>
            <a:ext cx="210877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La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vecchia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 Stonehenge era 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quadrangolare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, e 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orientata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verso la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, come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Monsaraz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benchè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sia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comunemente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conosciuta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per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suo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orientamento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solare</a:t>
            </a:r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it-IT" sz="16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1995"/>
            <a:ext cx="714375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50023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4" y="10006"/>
            <a:ext cx="919337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-2" y="4042454"/>
            <a:ext cx="9187487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Il monument o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probabilmente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fu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eretto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tra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4,000 e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 </a:t>
            </a:r>
            <a:r>
              <a:rPr lang="en-US" sz="2300" b="1" dirty="0">
                <a:solidFill>
                  <a:schemeClr val="bg1"/>
                </a:solidFill>
                <a:latin typeface="Copperplate Gothic Bold" pitchFamily="34" charset="0"/>
              </a:rPr>
              <a:t>3,000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a.C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.  (1.000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anni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prima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 Stonehenge).  Il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disegno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originale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era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quadrangolare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,  e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consisteva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55 </a:t>
            </a:r>
            <a:r>
              <a:rPr lang="en-US" sz="2300" b="1" dirty="0" err="1">
                <a:solidFill>
                  <a:schemeClr val="bg1"/>
                </a:solidFill>
                <a:latin typeface="Copperplate Gothic Bold" pitchFamily="34" charset="0"/>
              </a:rPr>
              <a:t>menhirs</a:t>
            </a:r>
            <a:r>
              <a:rPr lang="en-US" sz="2300" b="1" dirty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(</a:t>
            </a:r>
            <a:r>
              <a:rPr lang="en-US" sz="2300" b="1" dirty="0">
                <a:solidFill>
                  <a:schemeClr val="bg1"/>
                </a:solidFill>
                <a:latin typeface="Copperplate Gothic Bold" pitchFamily="34" charset="0"/>
              </a:rPr>
              <a:t>55.8 = 3 x 18.6),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tre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cicli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piena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Essi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sono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entrambi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fallici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rotondi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(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alcuni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con “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seni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”) come ad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Evora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confermando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I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cultu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fertilità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e la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simbologia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maschile-femminile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.  </a:t>
            </a:r>
            <a:endParaRPr lang="en-US" sz="2300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173637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6959" y="5435617"/>
            <a:ext cx="912078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Il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monumento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 '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Xarez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‘ prima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che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fosse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spostato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per la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costruzione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della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diga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</a:p>
          <a:p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Ma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grande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cromlech era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soltanto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uno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dei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sacri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megaliti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della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 </a:t>
            </a:r>
            <a:r>
              <a:rPr lang="en-US" sz="2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regione</a:t>
            </a:r>
            <a:r>
              <a:rPr lang="en-US" sz="2200" b="1" dirty="0" smtClean="0">
                <a:solidFill>
                  <a:schemeClr val="bg1"/>
                </a:solidFill>
                <a:latin typeface="Copperplate Gothic Bold" pitchFamily="34" charset="0"/>
              </a:rPr>
              <a:t> …. </a:t>
            </a:r>
            <a:endParaRPr lang="en-US" sz="2200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en-US" sz="2300" b="1" dirty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" y="-991"/>
            <a:ext cx="9120780" cy="549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7125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4253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6076917"/>
            <a:ext cx="914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pperplate Gothic Bold" pitchFamily="34" charset="0"/>
              </a:rPr>
              <a:t>Over 130 </a:t>
            </a:r>
            <a:r>
              <a:rPr lang="en-US" b="1" dirty="0" smtClean="0">
                <a:solidFill>
                  <a:schemeClr val="bg1"/>
                </a:solidFill>
                <a:latin typeface="Copperplate Gothic Bold" pitchFamily="34" charset="0"/>
              </a:rPr>
              <a:t>megalithic sites </a:t>
            </a:r>
            <a:r>
              <a:rPr lang="en-US" b="1" dirty="0">
                <a:solidFill>
                  <a:schemeClr val="bg1"/>
                </a:solidFill>
                <a:latin typeface="Copperplate Gothic Bold" pitchFamily="34" charset="0"/>
              </a:rPr>
              <a:t>have been recorded in the surrounding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 pitchFamily="34" charset="0"/>
              </a:rPr>
              <a:t>countrysid</a:t>
            </a:r>
            <a:r>
              <a:rPr lang="en-US" b="1" dirty="0" smtClean="0">
                <a:solidFill>
                  <a:schemeClr val="bg1"/>
                </a:solidFill>
                <a:latin typeface="Copperplate Gothic Bold" pitchFamily="34" charset="0"/>
              </a:rPr>
              <a:t> of the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 pitchFamily="34" charset="0"/>
              </a:rPr>
              <a:t>Alqueva</a:t>
            </a:r>
            <a:r>
              <a:rPr lang="en-US" b="1" dirty="0" smtClean="0">
                <a:solidFill>
                  <a:schemeClr val="bg1"/>
                </a:solidFill>
                <a:latin typeface="Copperplate Gothic Bold" pitchFamily="34" charset="0"/>
              </a:rPr>
              <a:t>  lake. 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80" y="0"/>
            <a:ext cx="9229672" cy="69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8924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27989" y="-70390"/>
            <a:ext cx="321601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megaliti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direttamente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collegabili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ad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eventi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astronomici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al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sol,e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stelle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Questi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enormi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massi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pesano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talvolta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più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50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tonnellate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trovano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tutta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l’Europa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atlantica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fino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Siberia.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-5316"/>
            <a:ext cx="5939772" cy="68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86699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196752"/>
            <a:ext cx="91498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9831" cy="682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31" y="0"/>
            <a:ext cx="2952328" cy="681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702158" y="11861"/>
            <a:ext cx="2441842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>
                <a:solidFill>
                  <a:schemeClr val="bg1"/>
                </a:solidFill>
                <a:latin typeface="Copperplate Gothic Bold" pitchFamily="34" charset="0"/>
              </a:rPr>
              <a:t>Menhir</a:t>
            </a:r>
            <a:r>
              <a:rPr lang="en-US" sz="1900" b="1" dirty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Bulhão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: 5- 6°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millennio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a.C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., è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monumento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più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antico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della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regione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Ci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sono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molte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incisioni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ancora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visibili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nella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metà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superiore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: un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simbolo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della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forma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un sole, diverse 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linee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curve, serpentine,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simili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incisioni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tombe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a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tumulo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Gavr'inis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 in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Francia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similmente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</a:p>
          <a:p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Datate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a circa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    </a:t>
            </a:r>
            <a:r>
              <a:rPr lang="en-US" sz="1900" b="1" dirty="0">
                <a:solidFill>
                  <a:schemeClr val="bg1"/>
                </a:solidFill>
                <a:latin typeface="Copperplate Gothic Bold" pitchFamily="34" charset="0"/>
              </a:rPr>
              <a:t>4,500 </a:t>
            </a:r>
            <a:r>
              <a:rPr lang="en-US" sz="19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a.C</a:t>
            </a:r>
            <a:r>
              <a:rPr lang="en-US" sz="1900" b="1" dirty="0" smtClean="0">
                <a:solidFill>
                  <a:schemeClr val="bg1"/>
                </a:solidFill>
                <a:latin typeface="Copperplate Gothic Bold" pitchFamily="34" charset="0"/>
              </a:rPr>
              <a:t>.</a:t>
            </a:r>
            <a:endParaRPr lang="it-IT" sz="19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4737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6057781"/>
            <a:ext cx="91498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307" y="0"/>
            <a:ext cx="10154648" cy="68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508104" y="0"/>
            <a:ext cx="381642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 smtClean="0">
                <a:solidFill>
                  <a:schemeClr val="bg1"/>
                </a:solidFill>
                <a:latin typeface="Copperplate Gothic Bold" pitchFamily="34" charset="0"/>
              </a:rPr>
              <a:t>I </a:t>
            </a:r>
            <a:r>
              <a:rPr lang="it-IT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Menhirs</a:t>
            </a:r>
            <a:r>
              <a:rPr lang="it-IT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ERANO MASCHI E FEMMINE. </a:t>
            </a:r>
            <a:endParaRPr lang="en-US" sz="2300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Il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sasso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Monsaraz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erge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esattamante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a 180</a:t>
            </a:r>
            <a:r>
              <a:rPr lang="en-US" sz="2300" b="1" dirty="0">
                <a:solidFill>
                  <a:schemeClr val="bg1"/>
                </a:solidFill>
                <a:latin typeface="Copperplate Gothic Bold" pitchFamily="34" charset="0"/>
              </a:rPr>
              <a:t>° 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sud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malgrado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naturale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orientamento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del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sasso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segue I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soliti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 </a:t>
            </a:r>
            <a:r>
              <a:rPr lang="en-US" sz="2300" b="1" dirty="0">
                <a:solidFill>
                  <a:schemeClr val="bg1"/>
                </a:solidFill>
                <a:latin typeface="Copperplate Gothic Bold" pitchFamily="34" charset="0"/>
              </a:rPr>
              <a:t>100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°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>
                <a:solidFill>
                  <a:schemeClr val="bg1"/>
                </a:solidFill>
                <a:latin typeface="Copperplate Gothic Bold" pitchFamily="34" charset="0"/>
              </a:rPr>
              <a:t>azimuth 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primavera.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L’estremità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tagliata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profilo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pinna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.o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precludono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ogni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associazione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fallica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. Era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collegato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endParaRPr lang="it-IT" sz="23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258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196752"/>
            <a:ext cx="91498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47680" y="11861"/>
            <a:ext cx="399632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opperplate Gothic Bold" pitchFamily="34" charset="0"/>
              </a:rPr>
              <a:t>Menhir</a:t>
            </a:r>
            <a:r>
              <a:rPr lang="en-US" sz="2000" b="1" dirty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Outeiro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:</a:t>
            </a:r>
            <a:endParaRPr lang="en-US" sz="2000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circa </a:t>
            </a:r>
            <a:r>
              <a:rPr lang="en-US" sz="2000" b="1" dirty="0">
                <a:solidFill>
                  <a:prstClr val="white"/>
                </a:solidFill>
                <a:latin typeface="Copperplate Gothic Bold" pitchFamily="34" charset="0"/>
              </a:rPr>
              <a:t>3km (2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miglia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) a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nord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Monsaraz</a:t>
            </a:r>
            <a:r>
              <a:rPr lang="en-US" sz="2000" b="1" dirty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è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alto </a:t>
            </a:r>
            <a:r>
              <a:rPr lang="en-US" sz="2000" b="1" dirty="0">
                <a:solidFill>
                  <a:prstClr val="white"/>
                </a:solidFill>
                <a:latin typeface="Copperplate Gothic Bold" pitchFamily="34" charset="0"/>
              </a:rPr>
              <a:t>(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5.6m/18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piedi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)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nella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regione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, e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secondo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nella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taglia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solo al  </a:t>
            </a:r>
            <a:r>
              <a:rPr lang="en-US" sz="2000" b="1" dirty="0" err="1">
                <a:solidFill>
                  <a:prstClr val="white"/>
                </a:solidFill>
                <a:latin typeface="Copperplate Gothic Bold" pitchFamily="34" charset="0"/>
              </a:rPr>
              <a:t>Menir</a:t>
            </a:r>
            <a:r>
              <a:rPr lang="en-US" sz="2000" b="1" dirty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opperplate Gothic Bold" pitchFamily="34" charset="0"/>
              </a:rPr>
              <a:t>Meada</a:t>
            </a:r>
            <a:r>
              <a:rPr lang="en-US" sz="2000" b="1" dirty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vicno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al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Castelo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>
                <a:solidFill>
                  <a:prstClr val="white"/>
                </a:solidFill>
                <a:latin typeface="Copperplate Gothic Bold" pitchFamily="34" charset="0"/>
              </a:rPr>
              <a:t>de Vide in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tutta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la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penisola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Iberica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. Il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sasso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pesa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circa  </a:t>
            </a:r>
            <a:r>
              <a:rPr lang="en-US" sz="2000" b="1" dirty="0">
                <a:solidFill>
                  <a:prstClr val="white"/>
                </a:solidFill>
                <a:latin typeface="Copperplate Gothic Bold" pitchFamily="34" charset="0"/>
              </a:rPr>
              <a:t>8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tonnellate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ed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era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meravigliosamente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intagliato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ed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eretto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per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vievere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vita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apparentemente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solitaria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nelle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pianure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, solo con 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Monsaraz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visibile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sul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sfondo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C’è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leggera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depressione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sulla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cima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: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ciò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ha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portato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conclusione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all’origine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fosse </a:t>
            </a:r>
          </a:p>
          <a:p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Di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segno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fallico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.  </a:t>
            </a:r>
            <a:endParaRPr lang="it-IT" sz="20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" y="0"/>
            <a:ext cx="5135066" cy="684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89644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196752"/>
            <a:ext cx="91498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147680" y="11861"/>
            <a:ext cx="399632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Roccia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degli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Innamorati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: in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reatà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, è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grande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formazione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naturale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granito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Spesso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viene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riportato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come “a forma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fungo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”, o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“ma la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sua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forma cambia a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seconda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dove lo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guardi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. Il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sasso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ha diverse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incisioni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 a </a:t>
            </a:r>
            <a:r>
              <a:rPr lang="en-US" sz="23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coppella</a:t>
            </a:r>
            <a:r>
              <a:rPr lang="en-US" sz="23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Si dice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che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se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una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donna </a:t>
            </a:r>
            <a:endParaRPr lang="it-IT" sz="23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41" r="16846"/>
          <a:stretch/>
        </p:blipFill>
        <p:spPr bwMode="auto">
          <a:xfrm>
            <a:off x="-588473" y="0"/>
            <a:ext cx="5730949" cy="457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892" y="4575660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mette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schiena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gli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getta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sassi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il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numero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tentativi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prima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riuscire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metterne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uno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sulla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cima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rappresenta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gli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anni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che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dovrà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aspettare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per 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sposarsi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.  La  “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cristianizzazione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” 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fatta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incidendo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croci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dimostra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la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importanza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rituali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femminili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fertilità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praticati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fino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 a tempi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storici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endParaRPr lang="en-US" sz="23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0461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" y="22927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22265" y="3456384"/>
            <a:ext cx="91207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La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cultura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megalitica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sviluppò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nell’ambito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cosiddetta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“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cultura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celtica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”. 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sud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del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Portogallo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era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collegata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con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duvinità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terapeuta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Endovelico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comune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Alandroal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c’è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Santuario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Rocha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Mina 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tempio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Endovelico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Vicino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al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tempio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c’è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ruscello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chiamato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Lucefecit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stato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associato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con   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Lucifero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Medio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Evo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. 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Lucifero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era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nome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usato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dai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e Romani per la Stella del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Mattino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e per la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Venere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. Di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nuovo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un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legame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con le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stelle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la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, e la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fertilità</a:t>
            </a:r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en-US" sz="23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86403" cy="344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30219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2" y="41007"/>
            <a:ext cx="91557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6524" y="4793793"/>
            <a:ext cx="914989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Qualche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studioso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collega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nome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del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ruscello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col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significato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“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lampo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luce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”: in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altre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parole,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stella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.  Un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chilometro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in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là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c’è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una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fonte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sacra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dice,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ancora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antica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del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tempio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; la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acqua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tuttora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considerata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curativa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Tutta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la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roccia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assomiglia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ad un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ponte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lanciato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verso le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stelle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: un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vero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e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proprio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osservatorio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astronomico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naturale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en-US" sz="19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4" y="-4990"/>
            <a:ext cx="9149891" cy="479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22874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2821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38007" y="4737163"/>
            <a:ext cx="91207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Rocha da Mina 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è un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megalito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naturale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Nei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tempi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arcaici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, I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sassi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rappresentavano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le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ossa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della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Madre Terra, e I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menhirs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mettono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in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comunicazione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mondo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sotterraneo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e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cielo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. In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Portogallo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gli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insediamenti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preistorici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erano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costruiti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attorno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a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queste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enormi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rocce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menhirs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naturali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da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cui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poteva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osservare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cielo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e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predire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1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futuro</a:t>
            </a:r>
            <a:r>
              <a:rPr lang="en-US" sz="2100" b="1" dirty="0" smtClean="0">
                <a:solidFill>
                  <a:prstClr val="white"/>
                </a:solidFill>
                <a:latin typeface="Copperplate Gothic Bold" pitchFamily="34" charset="0"/>
              </a:rPr>
              <a:t>.  </a:t>
            </a:r>
            <a:endParaRPr lang="en-US" sz="21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" y="-25628"/>
            <a:ext cx="911845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8452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6959" y="5435617"/>
            <a:ext cx="91207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prstClr val="white"/>
                </a:solidFill>
                <a:latin typeface="Copperplate Gothic Bold" pitchFamily="34" charset="0"/>
              </a:rPr>
              <a:t> …. </a:t>
            </a:r>
            <a:endParaRPr lang="en-US" sz="2200" b="1" dirty="0">
              <a:solidFill>
                <a:prstClr val="white"/>
              </a:solidFill>
              <a:latin typeface="Copperplate Gothic Bold" pitchFamily="34" charset="0"/>
            </a:endParaRPr>
          </a:p>
          <a:p>
            <a:r>
              <a:rPr lang="en-US" sz="2300" b="1" dirty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" y="-4"/>
            <a:ext cx="8316480" cy="684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71153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020272" y="13012"/>
            <a:ext cx="212962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Il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picco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più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alto è un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sito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osservazione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naturale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Probabilmente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l’astronomia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era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usata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per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predire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gli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eventi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futuri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per mezzo del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movimento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delle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stelle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Sappiamo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anche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loro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conoscevano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l’astrologia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 e lo </a:t>
            </a:r>
          </a:p>
          <a:p>
            <a:r>
              <a:rPr lang="en-US" sz="2000" b="1" dirty="0" err="1" smtClean="0">
                <a:solidFill>
                  <a:prstClr val="white"/>
                </a:solidFill>
                <a:latin typeface="Copperplate Gothic Bold" pitchFamily="34" charset="0"/>
              </a:rPr>
              <a:t>zodiaco</a:t>
            </a:r>
            <a:r>
              <a:rPr lang="en-US" sz="20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endParaRPr lang="en-US" sz="20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90" r="5367"/>
          <a:stretch/>
        </p:blipFill>
        <p:spPr bwMode="auto">
          <a:xfrm>
            <a:off x="-31227" y="13012"/>
            <a:ext cx="7101878" cy="683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70933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0"/>
            <a:ext cx="9144000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La nuova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religione cristiana non era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interessata nell’astronomia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: la Terra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era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al centro dell'universo , era pericoloso guardare le stelle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L'unico posto dove l'astronomia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era 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sopravvissuto era l'Irlanda :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i preti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cattolici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avevano ereditato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la conoscenza degli antichi druidi , e il vescovo 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Cormac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Mac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Cuileannain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( 836-908 ) scrisse che " Qualsiasi persona intelligente può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misurare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il tempo della notte durante tutto l' anno 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studiando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la posizione della luna e le stelle " . Nel Salterio di 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Quatrains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, X sec . , È scritto che " Le persone istruite in Irlanda dovrebbero conoscere i segni dello Zodiaco con i loro nomi nell'ordine corretto , e il mese esatto e giorno in cui il Sole entra in ciascun segno " .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San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Virgilio (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Virgilio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il Geometra ) , abate e poi vescovo di Salisburgo ,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nella sua vita precedente era 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un irlandese di nome 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Fergal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. In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una lettera del 748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dichiarava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che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“Ci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sono sotto terra un altro mondo e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altri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uomini e Sole e Luna " . Più o meno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negli stessi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anni , 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Beda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il Venerabile , un benedettino di 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Northumbria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, esplicitamente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aveva scritto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: "Terra </a:t>
            </a:r>
            <a:r>
              <a:rPr lang="it-IT" sz="2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rotunda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 est" Ma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i monaci celtici sono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stati dimenticati e la loro conoscenza </a:t>
            </a:r>
            <a:r>
              <a:rPr lang="it-IT" sz="2100" b="1" dirty="0" smtClean="0">
                <a:solidFill>
                  <a:schemeClr val="bg1"/>
                </a:solidFill>
                <a:latin typeface="Copperplate Gothic Bold" pitchFamily="34" charset="0"/>
              </a:rPr>
              <a:t>vietata.</a:t>
            </a:r>
            <a:endParaRPr lang="it-IT" sz="21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58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" y="-7039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Nell’Europa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neolitica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esiste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l’evidenza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almeno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due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fasi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distinte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sviluppo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culturale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in cui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costruiscono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grandi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edifici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pubblici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orientati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allineati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astronomicamente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Molti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complessi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megalitici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lungo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le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coste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europee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atlantiche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mediterranee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erano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posizionati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in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punti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astronomicamente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rilevanti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(come  </a:t>
            </a:r>
            <a:r>
              <a:rPr lang="en-US" sz="2800" b="1" dirty="0">
                <a:solidFill>
                  <a:schemeClr val="bg1"/>
                </a:solidFill>
                <a:latin typeface="Copperplate Gothic Bold" pitchFamily="34" charset="0"/>
              </a:rPr>
              <a:t>Stonehenge, Orkneys, Carnac, </a:t>
            </a:r>
            <a:r>
              <a:rPr lang="en-US" sz="2800" b="1" dirty="0" err="1">
                <a:solidFill>
                  <a:schemeClr val="bg1"/>
                </a:solidFill>
                <a:latin typeface="Copperplate Gothic Bold" pitchFamily="34" charset="0"/>
              </a:rPr>
              <a:t>Evora</a:t>
            </a:r>
            <a:r>
              <a:rPr lang="en-US" sz="2800" b="1" dirty="0">
                <a:solidFill>
                  <a:schemeClr val="bg1"/>
                </a:solidFill>
                <a:latin typeface="Copperplate Gothic Bold" pitchFamily="34" charset="0"/>
              </a:rPr>
              <a:t>). </a:t>
            </a:r>
            <a:endParaRPr lang="en-US" sz="2800" b="1" dirty="0" smtClean="0">
              <a:solidFill>
                <a:schemeClr val="bg1"/>
              </a:solidFill>
              <a:latin typeface="Copperplate Gothic Bold" pitchFamily="34" charset="0"/>
            </a:endParaRP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L’Astronomia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era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strettamente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legata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religione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della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fertilità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 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alla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vita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ogni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giorno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: 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primi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cerchi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sacri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erano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recinti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in cui le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donne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andavano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per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partorire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ed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erano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connessi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con la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le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stelle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la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notte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 </a:t>
            </a:r>
          </a:p>
        </p:txBody>
      </p:sp>
    </p:spTree>
    <p:extLst>
      <p:ext uri="{BB962C8B-B14F-4D97-AF65-F5344CB8AC3E}">
        <p14:creationId xmlns="" xmlns:p14="http://schemas.microsoft.com/office/powerpoint/2010/main" val="3574068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02" y="4734342"/>
            <a:ext cx="914878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Quelli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che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sapevano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furono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obbligati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a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nascondere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la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propria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conoscenza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.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Ogni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anno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scopriamo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vecchi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frammenti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pergamena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dove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qualcuno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degli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antichi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monaci-druidi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irlandesi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annotava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le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proprie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osservazioni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sull’universo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e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calcolava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le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eclissi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,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solstizi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e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gli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>
                <a:solidFill>
                  <a:prstClr val="white"/>
                </a:solidFill>
                <a:latin typeface="Copperplate Gothic Bold" pitchFamily="34" charset="0"/>
              </a:rPr>
              <a:t>and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equinozi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. Ma molto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questo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patrimonio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è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ancora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sconosciuto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, e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aspetta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essere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19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riscoperto</a:t>
            </a:r>
            <a:r>
              <a:rPr lang="en-US" sz="1900" b="1" dirty="0" smtClean="0">
                <a:solidFill>
                  <a:prstClr val="white"/>
                </a:solidFill>
                <a:latin typeface="Copperplate Gothic Bold" pitchFamily="34" charset="0"/>
              </a:rPr>
              <a:t>.  </a:t>
            </a:r>
            <a:endParaRPr lang="en-US" sz="19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756" r="27485"/>
          <a:stretch/>
        </p:blipFill>
        <p:spPr bwMode="auto">
          <a:xfrm>
            <a:off x="93804" y="991"/>
            <a:ext cx="8970380" cy="482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5550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412776"/>
            <a:ext cx="91498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4400" b="1" dirty="0" smtClean="0">
              <a:solidFill>
                <a:schemeClr val="bg1"/>
              </a:solidFill>
              <a:latin typeface="Copperplate Gothic Bold" pitchFamily="34" charset="0"/>
            </a:endParaRPr>
          </a:p>
          <a:p>
            <a:pPr algn="ctr"/>
            <a:endParaRPr lang="it-IT" sz="4400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pPr algn="ctr"/>
            <a:r>
              <a:rPr lang="it-IT" sz="8000" b="1" dirty="0" smtClean="0">
                <a:solidFill>
                  <a:schemeClr val="bg1"/>
                </a:solidFill>
                <a:latin typeface="Copperplate Gothic Bold" pitchFamily="34" charset="0"/>
              </a:rPr>
              <a:t>GRAZIE</a:t>
            </a:r>
            <a:endParaRPr lang="it-IT" sz="4000" b="1" dirty="0" smtClean="0">
              <a:solidFill>
                <a:schemeClr val="bg1"/>
              </a:solidFill>
              <a:latin typeface="Copperplate Gothic Bold" pitchFamily="34" charset="0"/>
            </a:endParaRPr>
          </a:p>
          <a:p>
            <a:pPr algn="ctr"/>
            <a:endParaRPr lang="it-IT" b="1" dirty="0" smtClean="0">
              <a:solidFill>
                <a:schemeClr val="bg1"/>
              </a:solidFill>
              <a:latin typeface="Copperplate Gothic Bold" pitchFamily="34" charset="0"/>
            </a:endParaRPr>
          </a:p>
          <a:p>
            <a:pPr algn="ctr"/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7804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14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-5892" y="6176026"/>
            <a:ext cx="9149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Cromlech nelle isole  </a:t>
            </a:r>
            <a:r>
              <a:rPr lang="it-IT" b="1" dirty="0" err="1" smtClean="0">
                <a:solidFill>
                  <a:schemeClr val="bg1"/>
                </a:solidFill>
                <a:latin typeface="Copperplate Gothic Bold" pitchFamily="34" charset="0"/>
              </a:rPr>
              <a:t>Orcasi</a:t>
            </a:r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, UK.  Molti dei  the </a:t>
            </a:r>
            <a:r>
              <a:rPr lang="it-IT" b="1" dirty="0" err="1" smtClean="0">
                <a:solidFill>
                  <a:schemeClr val="bg1"/>
                </a:solidFill>
                <a:latin typeface="Copperplate Gothic Bold" pitchFamily="34" charset="0"/>
              </a:rPr>
              <a:t>menhirs</a:t>
            </a:r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 sono collegati al femminile e ai riti di fertilità , e poi alle “streghe” 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30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974895" y="-70390"/>
            <a:ext cx="416910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Il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collegamento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con le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donne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e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il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cielo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notturno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, la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luna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e le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stlle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è molto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antico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: l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Venere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Laussel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, in Dordogne, 25.000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anni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fa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tiene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in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mano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un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oggetto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a forma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di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conchiglia</a:t>
            </a:r>
            <a:r>
              <a:rPr lang="en-US" sz="2600" b="1" dirty="0" smtClean="0">
                <a:solidFill>
                  <a:prstClr val="white"/>
                </a:solidFill>
                <a:latin typeface="Copperplate Gothic Bold" pitchFamily="34" charset="0"/>
              </a:rPr>
              <a:t> con incise 13 </a:t>
            </a:r>
            <a:r>
              <a:rPr lang="en-US" sz="2600" b="1" dirty="0" err="1" smtClean="0">
                <a:solidFill>
                  <a:prstClr val="white"/>
                </a:solidFill>
                <a:latin typeface="Copperplate Gothic Bold" pitchFamily="34" charset="0"/>
              </a:rPr>
              <a:t>linee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. Le  13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tacche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potrebbero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riferirsi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ai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13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cicli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del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calendario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lunare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/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mestruale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i</a:t>
            </a:r>
            <a:endParaRPr lang="en-GB" sz="2600" b="1" dirty="0" smtClean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in un anno </a:t>
            </a:r>
            <a:r>
              <a:rPr lang="en-GB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solare</a:t>
            </a:r>
            <a:r>
              <a:rPr lang="en-GB" sz="26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endParaRPr lang="it-IT" sz="26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" y="-33841"/>
            <a:ext cx="4961766" cy="684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67518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3429000"/>
            <a:ext cx="914989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A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dodici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chiometro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dalla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dea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ritrovò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lo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strumento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che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probabilmente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teneva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in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mano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: un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osso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piatto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GB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almeno</a:t>
            </a:r>
            <a:r>
              <a:rPr lang="en-GB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30,000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anni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dal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riparo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Blanchard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che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pensa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rappresenti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la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luna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crescente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calante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 in forma </a:t>
            </a:r>
            <a:r>
              <a:rPr lang="en-US" sz="31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serpentina</a:t>
            </a:r>
            <a:r>
              <a:rPr lang="en-US" sz="3100" b="1" dirty="0" smtClean="0">
                <a:solidFill>
                  <a:schemeClr val="bg1"/>
                </a:solidFill>
                <a:latin typeface="Copperplate Gothic Bold" pitchFamily="34" charset="0"/>
              </a:rPr>
              <a:t>.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00"/>
            <a:ext cx="9149892" cy="34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5706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5892" y="6039047"/>
            <a:ext cx="9149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opperplate Gothic Bold" pitchFamily="34" charset="0"/>
              </a:rPr>
              <a:t>Over 130 megalithic sites exists in the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alqueva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region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: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it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must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have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been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of major </a:t>
            </a:r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importance</a:t>
            </a:r>
            <a:endParaRPr lang="it-IT" sz="2400" b="1" dirty="0" smtClean="0">
              <a:solidFill>
                <a:prstClr val="white"/>
              </a:solidFill>
              <a:latin typeface="Copperplate Gothic Bold" pitchFamily="34" charset="0"/>
            </a:endParaRPr>
          </a:p>
          <a:p>
            <a:endParaRPr lang="it-IT" sz="16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-10764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842262"/>
            <a:ext cx="10699510" cy="854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79512" y="5877272"/>
            <a:ext cx="3231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white"/>
                </a:solidFill>
                <a:latin typeface="Copperplate Gothic Bold" pitchFamily="34" charset="0"/>
              </a:rPr>
              <a:t>Stonehenge, UK.</a:t>
            </a:r>
          </a:p>
          <a:p>
            <a:r>
              <a:rPr lang="it-IT" b="1" dirty="0" smtClean="0">
                <a:solidFill>
                  <a:prstClr val="white"/>
                </a:solidFill>
                <a:latin typeface="Copperplate Gothic Bold" pitchFamily="34" charset="0"/>
              </a:rPr>
              <a:t>Il cromlech più famoso.</a:t>
            </a:r>
          </a:p>
          <a:p>
            <a:r>
              <a:rPr lang="it-IT" b="1" dirty="0" smtClean="0">
                <a:solidFill>
                  <a:prstClr val="white"/>
                </a:solidFill>
                <a:latin typeface="Copperplate Gothic Bold" pitchFamily="34" charset="0"/>
              </a:rPr>
              <a:t>2.500 b.C.</a:t>
            </a:r>
            <a:endParaRPr lang="it-IT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3516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05" y="5654607"/>
            <a:ext cx="487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61507" y="6508682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044095" y="-70390"/>
            <a:ext cx="5099906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primi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megaliti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furno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costruiti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attorno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metà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Neolitico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nel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4.000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a.C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Piccole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comunità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sostenevano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con un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’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caccia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raccogliendo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vegetali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facendo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la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pastorizia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tansumante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L’allevamento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pecore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capre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suggerisce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che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primavera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ed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estate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passavano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sui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pascoli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alti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l’inverno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consumava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a quote 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più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 pitchFamily="34" charset="0"/>
              </a:rPr>
              <a:t> base.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1" y="0"/>
            <a:ext cx="4049985" cy="707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626571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2577</Words>
  <Application>Microsoft Office PowerPoint</Application>
  <PresentationFormat>Presentazione su schermo (4:3)</PresentationFormat>
  <Paragraphs>181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mzucca</cp:lastModifiedBy>
  <cp:revision>92</cp:revision>
  <dcterms:created xsi:type="dcterms:W3CDTF">2013-07-02T13:43:19Z</dcterms:created>
  <dcterms:modified xsi:type="dcterms:W3CDTF">2013-12-09T22:40:42Z</dcterms:modified>
</cp:coreProperties>
</file>