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6" r:id="rId2"/>
    <p:sldId id="277" r:id="rId3"/>
    <p:sldId id="278" r:id="rId4"/>
    <p:sldId id="279" r:id="rId5"/>
    <p:sldId id="281" r:id="rId6"/>
    <p:sldId id="283" r:id="rId7"/>
    <p:sldId id="290" r:id="rId8"/>
    <p:sldId id="288" r:id="rId9"/>
    <p:sldId id="291" r:id="rId10"/>
    <p:sldId id="293" r:id="rId11"/>
    <p:sldId id="294" r:id="rId12"/>
    <p:sldId id="295" r:id="rId13"/>
    <p:sldId id="300" r:id="rId14"/>
    <p:sldId id="302" r:id="rId15"/>
    <p:sldId id="297" r:id="rId16"/>
    <p:sldId id="304" r:id="rId17"/>
    <p:sldId id="306" r:id="rId18"/>
    <p:sldId id="307" r:id="rId19"/>
    <p:sldId id="309" r:id="rId20"/>
    <p:sldId id="323" r:id="rId21"/>
    <p:sldId id="311" r:id="rId22"/>
    <p:sldId id="313" r:id="rId23"/>
    <p:sldId id="321" r:id="rId24"/>
    <p:sldId id="324" r:id="rId25"/>
    <p:sldId id="325" r:id="rId26"/>
    <p:sldId id="327" r:id="rId27"/>
    <p:sldId id="328" r:id="rId28"/>
    <p:sldId id="329" r:id="rId29"/>
    <p:sldId id="330" r:id="rId30"/>
    <p:sldId id="331" r:id="rId31"/>
    <p:sldId id="333" r:id="rId32"/>
    <p:sldId id="335" r:id="rId33"/>
    <p:sldId id="338" r:id="rId34"/>
    <p:sldId id="339" r:id="rId35"/>
    <p:sldId id="340" r:id="rId36"/>
    <p:sldId id="337" r:id="rId37"/>
    <p:sldId id="342"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5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FCA11-92A5-4D70-AA6D-85BAF37C5EEE}" type="datetimeFigureOut">
              <a:rPr lang="it-IT" smtClean="0"/>
              <a:pPr/>
              <a:t>20/05/2014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BA709-B452-441E-B847-BD792BCCF74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36</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37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9BA709-B452-441E-B847-BD792BCCF742}"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FFE531C-ABA4-4CC8-A75E-80C98065F7D7}" type="datetimeFigureOut">
              <a:rPr lang="it-IT" smtClean="0"/>
              <a:pPr/>
              <a:t>20/05/2014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162E32-4D3F-44FD-ABDD-7BA359F8D6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E531C-ABA4-4CC8-A75E-80C98065F7D7}" type="datetimeFigureOut">
              <a:rPr lang="it-IT" smtClean="0"/>
              <a:pPr/>
              <a:t>20/05/2014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62E32-4D3F-44FD-ABDD-7BA359F8D6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0" y="428604"/>
            <a:ext cx="8929718" cy="5586145"/>
          </a:xfrm>
          <a:prstGeom prst="rect">
            <a:avLst/>
          </a:prstGeom>
          <a:noFill/>
        </p:spPr>
        <p:txBody>
          <a:bodyPr wrap="square" rtlCol="0">
            <a:spAutoFit/>
          </a:bodyPr>
          <a:lstStyle/>
          <a:p>
            <a:pPr algn="ctr"/>
            <a:r>
              <a:rPr lang="it-IT" sz="6000" b="1" dirty="0" smtClean="0">
                <a:solidFill>
                  <a:schemeClr val="bg1">
                    <a:lumMod val="95000"/>
                  </a:schemeClr>
                </a:solidFill>
                <a:latin typeface="Times New Roman" pitchFamily="18" charset="0"/>
                <a:cs typeface="Times New Roman" pitchFamily="18" charset="0"/>
              </a:rPr>
              <a:t>IN QUOTA </a:t>
            </a:r>
          </a:p>
          <a:p>
            <a:pPr algn="ctr"/>
            <a:r>
              <a:rPr lang="it-IT" sz="6000" b="1" dirty="0" smtClean="0">
                <a:solidFill>
                  <a:schemeClr val="bg1">
                    <a:lumMod val="95000"/>
                  </a:schemeClr>
                </a:solidFill>
                <a:latin typeface="Times New Roman" pitchFamily="18" charset="0"/>
                <a:cs typeface="Times New Roman" pitchFamily="18" charset="0"/>
              </a:rPr>
              <a:t>O SI TURNA </a:t>
            </a:r>
          </a:p>
          <a:p>
            <a:pPr algn="ctr"/>
            <a:r>
              <a:rPr lang="it-IT" sz="6000" b="1" dirty="0" smtClean="0">
                <a:solidFill>
                  <a:schemeClr val="bg1">
                    <a:lumMod val="95000"/>
                  </a:schemeClr>
                </a:solidFill>
                <a:latin typeface="Times New Roman" pitchFamily="18" charset="0"/>
                <a:cs typeface="Times New Roman" pitchFamily="18" charset="0"/>
              </a:rPr>
              <a:t>O SI MUORE: </a:t>
            </a:r>
          </a:p>
          <a:p>
            <a:pPr algn="ctr"/>
            <a:r>
              <a:rPr lang="it-IT" sz="5700" b="1" dirty="0" smtClean="0">
                <a:solidFill>
                  <a:schemeClr val="bg1">
                    <a:lumMod val="95000"/>
                  </a:schemeClr>
                </a:solidFill>
                <a:latin typeface="Times New Roman" pitchFamily="18" charset="0"/>
                <a:cs typeface="Times New Roman" pitchFamily="18" charset="0"/>
              </a:rPr>
              <a:t>IL LAVORO CONDIVISO </a:t>
            </a:r>
          </a:p>
          <a:p>
            <a:pPr algn="ctr"/>
            <a:r>
              <a:rPr lang="it-IT" sz="5700" b="1" dirty="0" smtClean="0">
                <a:solidFill>
                  <a:schemeClr val="bg1">
                    <a:lumMod val="95000"/>
                  </a:schemeClr>
                </a:solidFill>
                <a:latin typeface="Times New Roman" pitchFamily="18" charset="0"/>
                <a:cs typeface="Times New Roman" pitchFamily="18" charset="0"/>
              </a:rPr>
              <a:t>IN AGRICOLTURA </a:t>
            </a:r>
          </a:p>
          <a:p>
            <a:pPr algn="ctr"/>
            <a:r>
              <a:rPr lang="it-IT" sz="5700" b="1" dirty="0" err="1" smtClean="0">
                <a:solidFill>
                  <a:schemeClr val="bg1">
                    <a:lumMod val="95000"/>
                  </a:schemeClr>
                </a:solidFill>
                <a:latin typeface="Times New Roman" pitchFamily="18" charset="0"/>
                <a:cs typeface="Times New Roman" pitchFamily="18" charset="0"/>
              </a:rPr>
              <a:t>DI</a:t>
            </a:r>
            <a:r>
              <a:rPr lang="it-IT" sz="5700" b="1" dirty="0" smtClean="0">
                <a:solidFill>
                  <a:schemeClr val="bg1">
                    <a:lumMod val="95000"/>
                  </a:schemeClr>
                </a:solidFill>
                <a:latin typeface="Times New Roman" pitchFamily="18" charset="0"/>
                <a:cs typeface="Times New Roman" pitchFamily="18" charset="0"/>
              </a:rPr>
              <a:t> MONTAGNA</a:t>
            </a:r>
            <a:endParaRPr lang="it-IT" sz="5700" b="1" dirty="0">
              <a:solidFill>
                <a:schemeClr val="bg1">
                  <a:lumMod val="9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357126" y="4357694"/>
            <a:ext cx="8786874" cy="2400657"/>
          </a:xfrm>
          <a:prstGeom prst="rect">
            <a:avLst/>
          </a:prstGeom>
          <a:noFill/>
        </p:spPr>
        <p:txBody>
          <a:bodyPr wrap="square" rtlCol="0">
            <a:spAutoFit/>
          </a:bodyPr>
          <a:lstStyle/>
          <a:p>
            <a:pPr algn="ctr"/>
            <a:r>
              <a:rPr lang="it-IT" sz="2500" b="1" dirty="0" smtClean="0">
                <a:solidFill>
                  <a:schemeClr val="bg1"/>
                </a:solidFill>
                <a:latin typeface="Times New Roman" pitchFamily="18" charset="0"/>
                <a:cs typeface="Times New Roman" pitchFamily="18" charset="0"/>
              </a:rPr>
              <a:t>La </a:t>
            </a:r>
            <a:r>
              <a:rPr lang="it-IT" sz="2500" b="1" dirty="0" err="1" smtClean="0">
                <a:solidFill>
                  <a:schemeClr val="bg1"/>
                </a:solidFill>
                <a:latin typeface="Times New Roman" pitchFamily="18" charset="0"/>
                <a:cs typeface="Times New Roman" pitchFamily="18" charset="0"/>
              </a:rPr>
              <a:t>Valfurva</a:t>
            </a:r>
            <a:r>
              <a:rPr lang="it-IT" sz="2500" b="1" dirty="0" smtClean="0">
                <a:solidFill>
                  <a:schemeClr val="bg1"/>
                </a:solidFill>
                <a:latin typeface="Times New Roman" pitchFamily="18" charset="0"/>
                <a:cs typeface="Times New Roman" pitchFamily="18" charset="0"/>
              </a:rPr>
              <a:t> è una delle </a:t>
            </a:r>
            <a:r>
              <a:rPr lang="it-IT" sz="2500" b="1" dirty="0" err="1" smtClean="0">
                <a:solidFill>
                  <a:schemeClr val="bg1"/>
                </a:solidFill>
                <a:latin typeface="Times New Roman" pitchFamily="18" charset="0"/>
                <a:cs typeface="Times New Roman" pitchFamily="18" charset="0"/>
              </a:rPr>
              <a:t>enclaves</a:t>
            </a:r>
            <a:r>
              <a:rPr lang="it-IT" sz="2500" b="1" dirty="0" smtClean="0">
                <a:solidFill>
                  <a:schemeClr val="bg1"/>
                </a:solidFill>
                <a:latin typeface="Times New Roman" pitchFamily="18" charset="0"/>
                <a:cs typeface="Times New Roman" pitchFamily="18" charset="0"/>
              </a:rPr>
              <a:t> più alte (e più lattifere) della Valtellina, in cui sono ancora attive tre latterie: san Nicolò, Sant’Antonio, Madonna dei Monti. Qua si pratica  il sistema </a:t>
            </a:r>
            <a:r>
              <a:rPr lang="it-IT" sz="2500" b="1" dirty="0" err="1" smtClean="0">
                <a:solidFill>
                  <a:schemeClr val="bg1"/>
                </a:solidFill>
                <a:latin typeface="Times New Roman" pitchFamily="18" charset="0"/>
                <a:cs typeface="Times New Roman" pitchFamily="18" charset="0"/>
              </a:rPr>
              <a:t>turnario</a:t>
            </a:r>
            <a:r>
              <a:rPr lang="it-IT" sz="2500" b="1" dirty="0" smtClean="0">
                <a:solidFill>
                  <a:schemeClr val="bg1"/>
                </a:solidFill>
                <a:latin typeface="Times New Roman" pitchFamily="18" charset="0"/>
                <a:cs typeface="Times New Roman" pitchFamily="18" charset="0"/>
              </a:rPr>
              <a:t> puro quanto meno a Madonna dei Monti; quando occorre, anche  negli altri due siti. E’ necessaria un’alta professionalità diffusa, difficile da trovare.  </a:t>
            </a:r>
            <a:endParaRPr lang="it-IT" sz="2500" b="1" dirty="0">
              <a:solidFill>
                <a:schemeClr val="bg1"/>
              </a:solidFill>
              <a:latin typeface="Times New Roman" pitchFamily="18" charset="0"/>
              <a:cs typeface="Times New Roman" pitchFamily="18" charset="0"/>
            </a:endParaRPr>
          </a:p>
        </p:txBody>
      </p:sp>
      <p:pic>
        <p:nvPicPr>
          <p:cNvPr id="9" name="Picture 2" descr="http://www.paesidivaltellina.it/montevallecetta/panbormio2.jpg"/>
          <p:cNvPicPr>
            <a:picLocks noChangeAspect="1" noChangeArrowheads="1"/>
          </p:cNvPicPr>
          <p:nvPr/>
        </p:nvPicPr>
        <p:blipFill>
          <a:blip r:embed="rId5"/>
          <a:srcRect/>
          <a:stretch>
            <a:fillRect/>
          </a:stretch>
        </p:blipFill>
        <p:spPr bwMode="auto">
          <a:xfrm>
            <a:off x="163001" y="785794"/>
            <a:ext cx="8980999" cy="3548232"/>
          </a:xfrm>
          <a:prstGeom prst="rect">
            <a:avLst/>
          </a:prstGeom>
          <a:noFill/>
        </p:spPr>
      </p:pic>
      <p:sp>
        <p:nvSpPr>
          <p:cNvPr id="10" name="CasellaDiTesto 9"/>
          <p:cNvSpPr txBox="1"/>
          <p:nvPr/>
        </p:nvSpPr>
        <p:spPr>
          <a:xfrm>
            <a:off x="500034" y="214290"/>
            <a:ext cx="6102055" cy="523220"/>
          </a:xfrm>
          <a:prstGeom prst="rect">
            <a:avLst/>
          </a:prstGeom>
          <a:noFill/>
        </p:spPr>
        <p:txBody>
          <a:bodyPr wrap="none" rtlCol="0">
            <a:spAutoFit/>
          </a:bodyPr>
          <a:lstStyle/>
          <a:p>
            <a:r>
              <a:rPr lang="it-IT" sz="2800" b="1" dirty="0" err="1" smtClean="0">
                <a:solidFill>
                  <a:schemeClr val="bg1"/>
                </a:solidFill>
                <a:latin typeface="Times New Roman" pitchFamily="18" charset="0"/>
                <a:cs typeface="Times New Roman" pitchFamily="18" charset="0"/>
              </a:rPr>
              <a:t>Valfurva</a:t>
            </a:r>
            <a:r>
              <a:rPr lang="it-IT" sz="2800" b="1" dirty="0" smtClean="0">
                <a:solidFill>
                  <a:schemeClr val="bg1"/>
                </a:solidFill>
                <a:latin typeface="Times New Roman" pitchFamily="18" charset="0"/>
                <a:cs typeface="Times New Roman" pitchFamily="18" charset="0"/>
              </a:rPr>
              <a:t> (So). Frazione Sant’Antonio  </a:t>
            </a:r>
            <a:endParaRPr lang="it-IT" sz="2800" b="1" dirty="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357126" y="5500702"/>
            <a:ext cx="8786874" cy="1338828"/>
          </a:xfrm>
          <a:prstGeom prst="rect">
            <a:avLst/>
          </a:prstGeom>
          <a:noFill/>
        </p:spPr>
        <p:txBody>
          <a:bodyPr wrap="square" rtlCol="0">
            <a:spAutoFit/>
          </a:bodyPr>
          <a:lstStyle/>
          <a:p>
            <a:pPr algn="ctr"/>
            <a:r>
              <a:rPr lang="it-IT" sz="2700" b="1" dirty="0" smtClean="0">
                <a:solidFill>
                  <a:schemeClr val="bg1"/>
                </a:solidFill>
                <a:latin typeface="Times New Roman" pitchFamily="18" charset="0"/>
                <a:cs typeface="Times New Roman" pitchFamily="18" charset="0"/>
              </a:rPr>
              <a:t>La forma giuridica della società LATTERIA TURNARIA </a:t>
            </a:r>
            <a:r>
              <a:rPr lang="it-IT" sz="2700" b="1" dirty="0" err="1" smtClean="0">
                <a:solidFill>
                  <a:schemeClr val="bg1"/>
                </a:solidFill>
                <a:latin typeface="Times New Roman" pitchFamily="18" charset="0"/>
                <a:cs typeface="Times New Roman" pitchFamily="18" charset="0"/>
              </a:rPr>
              <a:t>DI</a:t>
            </a:r>
            <a:r>
              <a:rPr lang="it-IT" sz="2700" b="1" dirty="0" smtClean="0">
                <a:solidFill>
                  <a:schemeClr val="bg1"/>
                </a:solidFill>
                <a:latin typeface="Times New Roman" pitchFamily="18" charset="0"/>
                <a:cs typeface="Times New Roman" pitchFamily="18" charset="0"/>
              </a:rPr>
              <a:t> S. NICOLO' </a:t>
            </a:r>
            <a:r>
              <a:rPr lang="it-IT" sz="2700" b="1" dirty="0" err="1" smtClean="0">
                <a:solidFill>
                  <a:schemeClr val="bg1"/>
                </a:solidFill>
                <a:latin typeface="Times New Roman" pitchFamily="18" charset="0"/>
                <a:cs typeface="Times New Roman" pitchFamily="18" charset="0"/>
              </a:rPr>
              <a:t>DI</a:t>
            </a:r>
            <a:r>
              <a:rPr lang="it-IT" sz="2700" b="1" dirty="0" smtClean="0">
                <a:solidFill>
                  <a:schemeClr val="bg1"/>
                </a:solidFill>
                <a:latin typeface="Times New Roman" pitchFamily="18" charset="0"/>
                <a:cs typeface="Times New Roman" pitchFamily="18" charset="0"/>
              </a:rPr>
              <a:t> VALFURVA è "ALTRE FORME" con tipologia "Individuali o assimilabili o non iscritti al RI". </a:t>
            </a:r>
            <a:endParaRPr lang="it-IT" sz="2700" b="1" dirty="0">
              <a:solidFill>
                <a:schemeClr val="bg1"/>
              </a:solidFill>
              <a:latin typeface="Times New Roman" pitchFamily="18" charset="0"/>
              <a:cs typeface="Times New Roman" pitchFamily="18" charset="0"/>
            </a:endParaRPr>
          </a:p>
        </p:txBody>
      </p:sp>
      <p:sp>
        <p:nvSpPr>
          <p:cNvPr id="10" name="CasellaDiTesto 9"/>
          <p:cNvSpPr txBox="1"/>
          <p:nvPr/>
        </p:nvSpPr>
        <p:spPr>
          <a:xfrm>
            <a:off x="500034" y="214290"/>
            <a:ext cx="5688480" cy="523220"/>
          </a:xfrm>
          <a:prstGeom prst="rect">
            <a:avLst/>
          </a:prstGeom>
          <a:noFill/>
        </p:spPr>
        <p:txBody>
          <a:bodyPr wrap="none" rtlCol="0">
            <a:spAutoFit/>
          </a:bodyPr>
          <a:lstStyle/>
          <a:p>
            <a:r>
              <a:rPr lang="it-IT" sz="2800" b="1" dirty="0" err="1" smtClean="0">
                <a:solidFill>
                  <a:schemeClr val="bg1"/>
                </a:solidFill>
                <a:latin typeface="Times New Roman" pitchFamily="18" charset="0"/>
                <a:cs typeface="Times New Roman" pitchFamily="18" charset="0"/>
              </a:rPr>
              <a:t>Valfurva</a:t>
            </a:r>
            <a:r>
              <a:rPr lang="it-IT" sz="2800" b="1" dirty="0" smtClean="0">
                <a:solidFill>
                  <a:schemeClr val="bg1"/>
                </a:solidFill>
                <a:latin typeface="Times New Roman" pitchFamily="18" charset="0"/>
                <a:cs typeface="Times New Roman" pitchFamily="18" charset="0"/>
              </a:rPr>
              <a:t> (So). Frazione San Nicolò  </a:t>
            </a:r>
            <a:endParaRPr lang="it-IT" sz="2800" b="1" dirty="0">
              <a:solidFill>
                <a:schemeClr val="bg1"/>
              </a:solidFill>
              <a:latin typeface="Times New Roman" pitchFamily="18" charset="0"/>
              <a:cs typeface="Times New Roman" pitchFamily="18" charset="0"/>
            </a:endParaRPr>
          </a:p>
        </p:txBody>
      </p:sp>
      <p:pic>
        <p:nvPicPr>
          <p:cNvPr id="11" name="Picture 2" descr="http://www.paesidivaltellina.it/valzebru/01san_nicolo.jpg"/>
          <p:cNvPicPr>
            <a:picLocks noChangeAspect="1" noChangeArrowheads="1"/>
          </p:cNvPicPr>
          <p:nvPr/>
        </p:nvPicPr>
        <p:blipFill>
          <a:blip r:embed="rId5"/>
          <a:srcRect/>
          <a:stretch>
            <a:fillRect/>
          </a:stretch>
        </p:blipFill>
        <p:spPr bwMode="auto">
          <a:xfrm>
            <a:off x="283417" y="928670"/>
            <a:ext cx="8701606" cy="457203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571472" y="0"/>
            <a:ext cx="7095917" cy="523220"/>
          </a:xfrm>
          <a:prstGeom prst="rect">
            <a:avLst/>
          </a:prstGeom>
          <a:noFill/>
        </p:spPr>
        <p:txBody>
          <a:bodyPr wrap="none" rtlCol="0">
            <a:spAutoFit/>
          </a:bodyPr>
          <a:lstStyle/>
          <a:p>
            <a:r>
              <a:rPr lang="it-IT" sz="2800" b="1" dirty="0" err="1" smtClean="0">
                <a:solidFill>
                  <a:schemeClr val="bg1"/>
                </a:solidFill>
                <a:latin typeface="Times New Roman" pitchFamily="18" charset="0"/>
                <a:cs typeface="Times New Roman" pitchFamily="18" charset="0"/>
              </a:rPr>
              <a:t>Valfurva</a:t>
            </a:r>
            <a:r>
              <a:rPr lang="it-IT" sz="2800" b="1" dirty="0" smtClean="0">
                <a:solidFill>
                  <a:schemeClr val="bg1"/>
                </a:solidFill>
                <a:latin typeface="Times New Roman" pitchFamily="18" charset="0"/>
                <a:cs typeface="Times New Roman" pitchFamily="18" charset="0"/>
              </a:rPr>
              <a:t> (So). Frazione Madonna dei Monti  </a:t>
            </a:r>
            <a:endParaRPr lang="it-IT" sz="2800" b="1" dirty="0">
              <a:solidFill>
                <a:schemeClr val="bg1"/>
              </a:solidFill>
              <a:latin typeface="Times New Roman" pitchFamily="18" charset="0"/>
              <a:cs typeface="Times New Roman" pitchFamily="18" charset="0"/>
            </a:endParaRPr>
          </a:p>
        </p:txBody>
      </p:sp>
      <p:pic>
        <p:nvPicPr>
          <p:cNvPr id="12" name="Picture 2" descr="http://www.newsinfo.it/uploads/625686_3980265076765_295383576_n-11344626434uploaduser.jpg"/>
          <p:cNvPicPr>
            <a:picLocks noChangeAspect="1" noChangeArrowheads="1"/>
          </p:cNvPicPr>
          <p:nvPr/>
        </p:nvPicPr>
        <p:blipFill>
          <a:blip r:embed="rId5"/>
          <a:srcRect/>
          <a:stretch>
            <a:fillRect/>
          </a:stretch>
        </p:blipFill>
        <p:spPr bwMode="auto">
          <a:xfrm>
            <a:off x="214282" y="642918"/>
            <a:ext cx="8788074" cy="582523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214282" y="0"/>
            <a:ext cx="8786874" cy="7294305"/>
          </a:xfrm>
          <a:prstGeom prst="rect">
            <a:avLst/>
          </a:prstGeom>
          <a:noFill/>
        </p:spPr>
        <p:txBody>
          <a:bodyPr wrap="square" rtlCol="0">
            <a:spAutoFit/>
          </a:bodyPr>
          <a:lstStyle/>
          <a:p>
            <a:r>
              <a:rPr lang="it-IT" sz="2700" b="1" dirty="0" smtClean="0">
                <a:solidFill>
                  <a:schemeClr val="bg1"/>
                </a:solidFill>
                <a:latin typeface="Times New Roman" pitchFamily="18" charset="0"/>
                <a:cs typeface="Times New Roman" pitchFamily="18" charset="0"/>
              </a:rPr>
              <a:t>In </a:t>
            </a:r>
            <a:r>
              <a:rPr lang="it-IT" sz="2700" b="1" dirty="0" smtClean="0">
                <a:solidFill>
                  <a:schemeClr val="bg1"/>
                </a:solidFill>
                <a:latin typeface="Times New Roman" pitchFamily="18" charset="0"/>
                <a:cs typeface="Times New Roman" pitchFamily="18" charset="0"/>
              </a:rPr>
              <a:t>provincia di Sondrio, </a:t>
            </a:r>
            <a:r>
              <a:rPr lang="it-IT" sz="2700" b="1" dirty="0" smtClean="0">
                <a:solidFill>
                  <a:schemeClr val="bg1"/>
                </a:solidFill>
                <a:latin typeface="Times New Roman" pitchFamily="18" charset="0"/>
                <a:cs typeface="Times New Roman" pitchFamily="18" charset="0"/>
              </a:rPr>
              <a:t>l’80% delle aziende conta meno di 10 vacche. Le latterie </a:t>
            </a:r>
            <a:r>
              <a:rPr lang="it-IT" sz="2700" b="1" dirty="0" err="1" smtClean="0">
                <a:solidFill>
                  <a:schemeClr val="bg1"/>
                </a:solidFill>
                <a:latin typeface="Times New Roman" pitchFamily="18" charset="0"/>
                <a:cs typeface="Times New Roman" pitchFamily="18" charset="0"/>
              </a:rPr>
              <a:t>turnarie</a:t>
            </a:r>
            <a:r>
              <a:rPr lang="it-IT" sz="2700" b="1" dirty="0" smtClean="0">
                <a:solidFill>
                  <a:schemeClr val="bg1"/>
                </a:solidFill>
                <a:latin typeface="Times New Roman" pitchFamily="18" charset="0"/>
                <a:cs typeface="Times New Roman" pitchFamily="18" charset="0"/>
              </a:rPr>
              <a:t>, non senza problemi, garantiscono la possibilità ad aziende di piccolissima dimensione, anche con una sola vacca da latte, di poter avere una propria produzione casearia. Attività cosiddetta marginale, ma determinante in particolare per la coltivazione di superfici definite marginali, ma essenziali ai fini del mantenimento dell'assetto territoriale e paesaggistico. Ruolo </a:t>
            </a:r>
            <a:r>
              <a:rPr lang="it-IT" sz="2700" b="1" dirty="0" smtClean="0">
                <a:solidFill>
                  <a:schemeClr val="bg1"/>
                </a:solidFill>
                <a:latin typeface="Times New Roman" pitchFamily="18" charset="0"/>
                <a:cs typeface="Times New Roman" pitchFamily="18" charset="0"/>
              </a:rPr>
              <a:t>importante quello delle latterie </a:t>
            </a:r>
            <a:r>
              <a:rPr lang="it-IT" sz="2700" b="1" dirty="0" err="1" smtClean="0">
                <a:solidFill>
                  <a:schemeClr val="bg1"/>
                </a:solidFill>
                <a:latin typeface="Times New Roman" pitchFamily="18" charset="0"/>
                <a:cs typeface="Times New Roman" pitchFamily="18" charset="0"/>
              </a:rPr>
              <a:t>turnarie</a:t>
            </a:r>
            <a:r>
              <a:rPr lang="it-IT" sz="2700" b="1" dirty="0" smtClean="0">
                <a:solidFill>
                  <a:schemeClr val="bg1"/>
                </a:solidFill>
                <a:latin typeface="Times New Roman" pitchFamily="18" charset="0"/>
                <a:cs typeface="Times New Roman" pitchFamily="18" charset="0"/>
              </a:rPr>
              <a:t>, che consente alle piccolissime aziende, che non possono essere in regola con le normative igieniche, di </a:t>
            </a:r>
            <a:r>
              <a:rPr lang="it-IT" sz="2700" b="1" dirty="0" err="1" smtClean="0">
                <a:solidFill>
                  <a:schemeClr val="bg1"/>
                </a:solidFill>
                <a:latin typeface="Times New Roman" pitchFamily="18" charset="0"/>
                <a:cs typeface="Times New Roman" pitchFamily="18" charset="0"/>
              </a:rPr>
              <a:t>caseificare</a:t>
            </a:r>
            <a:r>
              <a:rPr lang="it-IT" sz="2700" b="1" dirty="0" smtClean="0">
                <a:solidFill>
                  <a:schemeClr val="bg1"/>
                </a:solidFill>
                <a:latin typeface="Times New Roman" pitchFamily="18" charset="0"/>
                <a:cs typeface="Times New Roman" pitchFamily="18" charset="0"/>
              </a:rPr>
              <a:t>; permette la cura di zone difficili, e quindi previene il dissesto idrogeologico e sostiene il turismo, che pretende un paesaggio coltivato(1</a:t>
            </a:r>
            <a:r>
              <a:rPr lang="it-IT" sz="2700" b="1" dirty="0" smtClean="0">
                <a:solidFill>
                  <a:schemeClr val="bg1"/>
                </a:solidFill>
                <a:latin typeface="Times New Roman" pitchFamily="18" charset="0"/>
                <a:cs typeface="Times New Roman" pitchFamily="18" charset="0"/>
              </a:rPr>
              <a:t>). Quindi in poche parole: mantenere le latterie </a:t>
            </a:r>
            <a:r>
              <a:rPr lang="it-IT" sz="2700" b="1" dirty="0" err="1" smtClean="0">
                <a:solidFill>
                  <a:schemeClr val="bg1"/>
                </a:solidFill>
                <a:latin typeface="Times New Roman" pitchFamily="18" charset="0"/>
                <a:cs typeface="Times New Roman" pitchFamily="18" charset="0"/>
              </a:rPr>
              <a:t>turnarie</a:t>
            </a:r>
            <a:r>
              <a:rPr lang="it-IT" sz="2700" b="1" dirty="0" smtClean="0">
                <a:solidFill>
                  <a:schemeClr val="bg1"/>
                </a:solidFill>
                <a:latin typeface="Times New Roman" pitchFamily="18" charset="0"/>
                <a:cs typeface="Times New Roman" pitchFamily="18" charset="0"/>
              </a:rPr>
              <a:t> RENDE E CONVIENE. </a:t>
            </a:r>
          </a:p>
          <a:p>
            <a:endParaRPr lang="it-IT" sz="3600" b="1" dirty="0" smtClean="0">
              <a:solidFill>
                <a:schemeClr val="bg1"/>
              </a:solidFill>
              <a:latin typeface="Times New Roman" pitchFamily="18" charset="0"/>
              <a:cs typeface="Times New Roman" pitchFamily="18" charset="0"/>
            </a:endParaRPr>
          </a:p>
        </p:txBody>
      </p:sp>
      <p:sp>
        <p:nvSpPr>
          <p:cNvPr id="8" name="Segnaposto piè di pagina 7"/>
          <p:cNvSpPr>
            <a:spLocks noGrp="1"/>
          </p:cNvSpPr>
          <p:nvPr>
            <p:ph type="ftr" sz="quarter" idx="11"/>
          </p:nvPr>
        </p:nvSpPr>
        <p:spPr>
          <a:xfrm>
            <a:off x="3571868" y="6357958"/>
            <a:ext cx="4786346" cy="365125"/>
          </a:xfrm>
        </p:spPr>
        <p:txBody>
          <a:bodyPr/>
          <a:lstStyle/>
          <a:p>
            <a:pPr marL="342900" indent="-342900">
              <a:buAutoNum type="arabicParenBoth"/>
            </a:pPr>
            <a:r>
              <a:rPr lang="it-IT" sz="1300" b="1" i="1" dirty="0" smtClean="0">
                <a:solidFill>
                  <a:schemeClr val="bg1"/>
                </a:solidFill>
                <a:latin typeface="Times New Roman" pitchFamily="18" charset="0"/>
                <a:cs typeface="Times New Roman" pitchFamily="18" charset="0"/>
              </a:rPr>
              <a:t>dati forniti da Massimo </a:t>
            </a:r>
            <a:r>
              <a:rPr lang="it-IT" sz="1300" b="1" i="1" dirty="0" err="1" smtClean="0">
                <a:solidFill>
                  <a:schemeClr val="bg1"/>
                </a:solidFill>
                <a:latin typeface="Times New Roman" pitchFamily="18" charset="0"/>
                <a:cs typeface="Times New Roman" pitchFamily="18" charset="0"/>
              </a:rPr>
              <a:t>Timini</a:t>
            </a:r>
            <a:r>
              <a:rPr lang="it-IT" sz="1300" b="1" i="1" dirty="0" smtClean="0">
                <a:solidFill>
                  <a:schemeClr val="bg1"/>
                </a:solidFill>
                <a:latin typeface="Times New Roman" pitchFamily="18" charset="0"/>
                <a:cs typeface="Times New Roman" pitchFamily="18" charset="0"/>
              </a:rPr>
              <a:t> del Servizio di assistenza Tecnica agli allevamenti della</a:t>
            </a:r>
            <a:r>
              <a:rPr lang="it-IT" sz="1300" b="1" i="1" dirty="0" smtClean="0">
                <a:latin typeface="Times New Roman" pitchFamily="18" charset="0"/>
                <a:cs typeface="Times New Roman" pitchFamily="18" charset="0"/>
              </a:rPr>
              <a:t> </a:t>
            </a:r>
            <a:r>
              <a:rPr lang="it-IT" sz="1300" b="1" i="1" dirty="0" smtClean="0">
                <a:solidFill>
                  <a:schemeClr val="bg1"/>
                </a:solidFill>
                <a:latin typeface="Times New Roman" pitchFamily="18" charset="0"/>
                <a:cs typeface="Times New Roman" pitchFamily="18" charset="0"/>
              </a:rPr>
              <a:t>Regione Lombardia</a:t>
            </a:r>
            <a:endParaRPr lang="it-IT" sz="1300" b="1" i="1" dirty="0">
              <a:solidFill>
                <a:schemeClr val="bg1"/>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357126" y="5103674"/>
            <a:ext cx="8786874" cy="1754326"/>
          </a:xfrm>
          <a:prstGeom prst="rect">
            <a:avLst/>
          </a:prstGeom>
          <a:noFill/>
        </p:spPr>
        <p:txBody>
          <a:bodyPr wrap="square" rtlCol="0">
            <a:spAutoFit/>
          </a:bodyPr>
          <a:lstStyle/>
          <a:p>
            <a:pPr algn="ctr"/>
            <a:r>
              <a:rPr lang="it-IT" sz="2700" b="1" dirty="0" smtClean="0">
                <a:solidFill>
                  <a:schemeClr val="bg1"/>
                </a:solidFill>
                <a:latin typeface="Times New Roman" pitchFamily="18" charset="0"/>
                <a:cs typeface="Times New Roman" pitchFamily="18" charset="0"/>
              </a:rPr>
              <a:t>In provincia di Sondrio esistono 20 latterie </a:t>
            </a:r>
            <a:r>
              <a:rPr lang="it-IT" sz="2700" b="1" dirty="0" err="1" smtClean="0">
                <a:solidFill>
                  <a:schemeClr val="bg1"/>
                </a:solidFill>
                <a:latin typeface="Times New Roman" pitchFamily="18" charset="0"/>
                <a:cs typeface="Times New Roman" pitchFamily="18" charset="0"/>
              </a:rPr>
              <a:t>turnarie</a:t>
            </a:r>
            <a:r>
              <a:rPr lang="it-IT" sz="2700" b="1" dirty="0" smtClean="0">
                <a:solidFill>
                  <a:schemeClr val="bg1"/>
                </a:solidFill>
                <a:latin typeface="Times New Roman" pitchFamily="18" charset="0"/>
                <a:cs typeface="Times New Roman" pitchFamily="18" charset="0"/>
              </a:rPr>
              <a:t>: ma dei 64 formaggi tradizionali della Lombardia, 53 sono prodotti in territorio montano. Ciò significa che questo sistema arcaico va sostenuto, rafforzato e ampliato. </a:t>
            </a:r>
            <a:endParaRPr lang="it-IT" sz="2700" b="1" dirty="0">
              <a:solidFill>
                <a:schemeClr val="bg1"/>
              </a:solidFill>
              <a:latin typeface="Times New Roman" pitchFamily="18" charset="0"/>
              <a:cs typeface="Times New Roman" pitchFamily="18" charset="0"/>
            </a:endParaRPr>
          </a:p>
        </p:txBody>
      </p:sp>
      <p:pic>
        <p:nvPicPr>
          <p:cNvPr id="12" name="Picture 2" descr="http://www.paesidivaltellina.it/samolaco/piano.jpg"/>
          <p:cNvPicPr>
            <a:picLocks noChangeAspect="1" noChangeArrowheads="1"/>
          </p:cNvPicPr>
          <p:nvPr/>
        </p:nvPicPr>
        <p:blipFill>
          <a:blip r:embed="rId5"/>
          <a:srcRect/>
          <a:stretch>
            <a:fillRect/>
          </a:stretch>
        </p:blipFill>
        <p:spPr bwMode="auto">
          <a:xfrm>
            <a:off x="0" y="142852"/>
            <a:ext cx="9070096" cy="508636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0" y="3286124"/>
            <a:ext cx="9144000" cy="1446550"/>
          </a:xfrm>
          <a:prstGeom prst="rect">
            <a:avLst/>
          </a:prstGeom>
          <a:noFill/>
        </p:spPr>
        <p:txBody>
          <a:bodyPr wrap="square" rtlCol="0">
            <a:spAutoFit/>
          </a:bodyPr>
          <a:lstStyle/>
          <a:p>
            <a:pPr algn="ctr"/>
            <a:r>
              <a:rPr lang="it-IT" sz="3200" b="1" dirty="0" smtClean="0">
                <a:solidFill>
                  <a:schemeClr val="bg1"/>
                </a:solidFill>
                <a:latin typeface="Times New Roman" pitchFamily="18" charset="0"/>
                <a:cs typeface="Times New Roman" pitchFamily="18" charset="0"/>
              </a:rPr>
              <a:t> C’E’ CHI HA RICOMINCIATO A </a:t>
            </a:r>
            <a:r>
              <a:rPr lang="it-IT" sz="3200" b="1" dirty="0" err="1" smtClean="0">
                <a:solidFill>
                  <a:schemeClr val="bg1"/>
                </a:solidFill>
                <a:latin typeface="Times New Roman" pitchFamily="18" charset="0"/>
                <a:cs typeface="Times New Roman" pitchFamily="18" charset="0"/>
              </a:rPr>
              <a:t>FARLO…</a:t>
            </a:r>
            <a:r>
              <a:rPr lang="it-IT" sz="3200" b="1" dirty="0" smtClean="0">
                <a:solidFill>
                  <a:schemeClr val="bg1"/>
                </a:solidFill>
                <a:latin typeface="Times New Roman" pitchFamily="18" charset="0"/>
                <a:cs typeface="Times New Roman" pitchFamily="18" charset="0"/>
              </a:rPr>
              <a:t>.</a:t>
            </a:r>
          </a:p>
          <a:p>
            <a:pPr algn="ctr"/>
            <a:r>
              <a:rPr lang="it-IT" sz="2800" b="1" dirty="0" smtClean="0">
                <a:solidFill>
                  <a:schemeClr val="bg1"/>
                </a:solidFill>
                <a:latin typeface="Times New Roman" pitchFamily="18" charset="0"/>
                <a:cs typeface="Times New Roman" pitchFamily="18" charset="0"/>
              </a:rPr>
              <a:t>Perché evidentemente, anche le “economie parallele” o “non monetarie” rendono talvolta più di quelle </a:t>
            </a:r>
            <a:r>
              <a:rPr lang="it-IT" sz="2800" b="1" dirty="0" err="1" smtClean="0">
                <a:solidFill>
                  <a:schemeClr val="bg1"/>
                </a:solidFill>
                <a:latin typeface="Times New Roman" pitchFamily="18" charset="0"/>
                <a:cs typeface="Times New Roman" pitchFamily="18" charset="0"/>
              </a:rPr>
              <a:t>formali…</a:t>
            </a:r>
            <a:r>
              <a:rPr lang="it-IT" sz="2800" b="1" dirty="0" smtClean="0">
                <a:solidFill>
                  <a:schemeClr val="bg1"/>
                </a:solidFill>
                <a:latin typeface="Times New Roman" pitchFamily="18" charset="0"/>
                <a:cs typeface="Times New Roman" pitchFamily="18" charset="0"/>
              </a:rPr>
              <a:t>..</a:t>
            </a:r>
            <a:endParaRPr lang="it-IT" sz="2800" b="1" dirty="0">
              <a:solidFill>
                <a:schemeClr val="bg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357126" y="5500702"/>
            <a:ext cx="8786874" cy="1200329"/>
          </a:xfrm>
          <a:prstGeom prst="rect">
            <a:avLst/>
          </a:prstGeom>
          <a:noFill/>
        </p:spPr>
        <p:txBody>
          <a:bodyPr wrap="square" rtlCol="0">
            <a:spAutoFit/>
          </a:bodyPr>
          <a:lstStyle/>
          <a:p>
            <a:pPr algn="ctr"/>
            <a:r>
              <a:rPr lang="it-IT" sz="2400" b="1" dirty="0" smtClean="0">
                <a:solidFill>
                  <a:schemeClr val="bg1"/>
                </a:solidFill>
                <a:latin typeface="Times New Roman" pitchFamily="18" charset="0"/>
                <a:cs typeface="Times New Roman" pitchFamily="18" charset="0"/>
              </a:rPr>
              <a:t>Con Recite II nel ‘99 ricominciò l’attività del caseificio </a:t>
            </a:r>
            <a:r>
              <a:rPr lang="it-IT" sz="2400" b="1" dirty="0" err="1" smtClean="0">
                <a:solidFill>
                  <a:schemeClr val="bg1"/>
                </a:solidFill>
                <a:latin typeface="Times New Roman" pitchFamily="18" charset="0"/>
                <a:cs typeface="Times New Roman" pitchFamily="18" charset="0"/>
              </a:rPr>
              <a:t>turnario</a:t>
            </a:r>
            <a:r>
              <a:rPr lang="it-IT" sz="2400" b="1" dirty="0" smtClean="0">
                <a:solidFill>
                  <a:schemeClr val="bg1"/>
                </a:solidFill>
                <a:latin typeface="Times New Roman" pitchFamily="18" charset="0"/>
                <a:cs typeface="Times New Roman" pitchFamily="18" charset="0"/>
              </a:rPr>
              <a:t>, prima col latte di capra. Prese  in mano l’attività una veterinaria milanese, che si </a:t>
            </a:r>
            <a:r>
              <a:rPr lang="it-IT" sz="2400" b="1" dirty="0" smtClean="0">
                <a:solidFill>
                  <a:schemeClr val="bg1"/>
                </a:solidFill>
                <a:latin typeface="Times New Roman" pitchFamily="18" charset="0"/>
                <a:cs typeface="Times New Roman" pitchFamily="18" charset="0"/>
              </a:rPr>
              <a:t>trasferì </a:t>
            </a:r>
            <a:r>
              <a:rPr lang="it-IT" sz="2400" b="1" dirty="0" smtClean="0">
                <a:solidFill>
                  <a:schemeClr val="bg1"/>
                </a:solidFill>
                <a:latin typeface="Times New Roman" pitchFamily="18" charset="0"/>
                <a:cs typeface="Times New Roman" pitchFamily="18" charset="0"/>
              </a:rPr>
              <a:t>con marito, tre figli e cinque capre. </a:t>
            </a:r>
            <a:endParaRPr lang="it-IT" sz="2400" b="1" dirty="0">
              <a:solidFill>
                <a:schemeClr val="bg1"/>
              </a:solidFill>
              <a:latin typeface="Times New Roman" pitchFamily="18" charset="0"/>
              <a:cs typeface="Times New Roman" pitchFamily="18" charset="0"/>
            </a:endParaRPr>
          </a:p>
        </p:txBody>
      </p:sp>
      <p:sp>
        <p:nvSpPr>
          <p:cNvPr id="10" name="CasellaDiTesto 9"/>
          <p:cNvSpPr txBox="1"/>
          <p:nvPr/>
        </p:nvSpPr>
        <p:spPr>
          <a:xfrm>
            <a:off x="500034" y="214290"/>
            <a:ext cx="1811714" cy="523220"/>
          </a:xfrm>
          <a:prstGeom prst="rect">
            <a:avLst/>
          </a:prstGeom>
          <a:noFill/>
        </p:spPr>
        <p:txBody>
          <a:bodyPr wrap="none" rtlCol="0">
            <a:spAutoFit/>
          </a:bodyPr>
          <a:lstStyle/>
          <a:p>
            <a:r>
              <a:rPr lang="it-IT" sz="2800" b="1" dirty="0" smtClean="0">
                <a:solidFill>
                  <a:schemeClr val="bg1"/>
                </a:solidFill>
                <a:latin typeface="Times New Roman" pitchFamily="18" charset="0"/>
                <a:cs typeface="Times New Roman" pitchFamily="18" charset="0"/>
              </a:rPr>
              <a:t>Pejo (</a:t>
            </a:r>
            <a:r>
              <a:rPr lang="it-IT" sz="2800" b="1" dirty="0" err="1" smtClean="0">
                <a:solidFill>
                  <a:schemeClr val="bg1"/>
                </a:solidFill>
                <a:latin typeface="Times New Roman" pitchFamily="18" charset="0"/>
                <a:cs typeface="Times New Roman" pitchFamily="18" charset="0"/>
              </a:rPr>
              <a:t>Tn</a:t>
            </a:r>
            <a:r>
              <a:rPr lang="it-IT" sz="2800" b="1" dirty="0" smtClean="0">
                <a:solidFill>
                  <a:schemeClr val="bg1"/>
                </a:solidFill>
                <a:latin typeface="Times New Roman" pitchFamily="18" charset="0"/>
                <a:cs typeface="Times New Roman" pitchFamily="18" charset="0"/>
              </a:rPr>
              <a:t>)  </a:t>
            </a:r>
            <a:endParaRPr lang="it-IT" sz="2800" b="1" dirty="0">
              <a:solidFill>
                <a:schemeClr val="bg1"/>
              </a:solidFill>
              <a:latin typeface="Times New Roman" pitchFamily="18" charset="0"/>
              <a:cs typeface="Times New Roman" pitchFamily="18" charset="0"/>
            </a:endParaRPr>
          </a:p>
        </p:txBody>
      </p:sp>
      <p:pic>
        <p:nvPicPr>
          <p:cNvPr id="12" name="Picture 2" descr="http://www.visitvaldipejo.it/uploads/Gallerie/peio%20paese4.jpg"/>
          <p:cNvPicPr>
            <a:picLocks noChangeAspect="1" noChangeArrowheads="1"/>
          </p:cNvPicPr>
          <p:nvPr/>
        </p:nvPicPr>
        <p:blipFill>
          <a:blip r:embed="rId5"/>
          <a:srcRect/>
          <a:stretch>
            <a:fillRect/>
          </a:stretch>
        </p:blipFill>
        <p:spPr bwMode="auto">
          <a:xfrm>
            <a:off x="613553" y="785794"/>
            <a:ext cx="8286805" cy="478634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285916"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4857752" y="0"/>
            <a:ext cx="4286248" cy="6740307"/>
          </a:xfrm>
          <a:prstGeom prst="rect">
            <a:avLst/>
          </a:prstGeom>
          <a:noFill/>
        </p:spPr>
        <p:txBody>
          <a:bodyPr wrap="square" rtlCol="0">
            <a:spAutoFit/>
          </a:bodyPr>
          <a:lstStyle/>
          <a:p>
            <a:pPr algn="ctr"/>
            <a:r>
              <a:rPr lang="it-IT" sz="2700" b="1" dirty="0" smtClean="0">
                <a:solidFill>
                  <a:schemeClr val="bg1"/>
                </a:solidFill>
                <a:latin typeface="Times New Roman" pitchFamily="18" charset="0"/>
                <a:cs typeface="Times New Roman" pitchFamily="18" charset="0"/>
              </a:rPr>
              <a:t>Il Caseificio </a:t>
            </a:r>
            <a:r>
              <a:rPr lang="it-IT" sz="2700" b="1" dirty="0" err="1" smtClean="0">
                <a:solidFill>
                  <a:schemeClr val="bg1"/>
                </a:solidFill>
                <a:latin typeface="Times New Roman" pitchFamily="18" charset="0"/>
                <a:cs typeface="Times New Roman" pitchFamily="18" charset="0"/>
              </a:rPr>
              <a:t>Turnario</a:t>
            </a:r>
            <a:r>
              <a:rPr lang="it-IT" sz="2700" b="1" dirty="0" smtClean="0">
                <a:solidFill>
                  <a:schemeClr val="bg1"/>
                </a:solidFill>
                <a:latin typeface="Times New Roman" pitchFamily="18" charset="0"/>
                <a:cs typeface="Times New Roman" pitchFamily="18" charset="0"/>
              </a:rPr>
              <a:t> di Pejo produce in modo tradizionale burro e formaggio (</a:t>
            </a:r>
            <a:r>
              <a:rPr lang="it-IT" sz="2700" b="1" dirty="0" err="1" smtClean="0">
                <a:solidFill>
                  <a:schemeClr val="bg1"/>
                </a:solidFill>
                <a:latin typeface="Times New Roman" pitchFamily="18" charset="0"/>
                <a:cs typeface="Times New Roman" pitchFamily="18" charset="0"/>
              </a:rPr>
              <a:t>casolèt</a:t>
            </a:r>
            <a:r>
              <a:rPr lang="it-IT" sz="2700" b="1" dirty="0" smtClean="0">
                <a:solidFill>
                  <a:schemeClr val="bg1"/>
                </a:solidFill>
                <a:latin typeface="Times New Roman" pitchFamily="18" charset="0"/>
                <a:cs typeface="Times New Roman" pitchFamily="18" charset="0"/>
              </a:rPr>
              <a:t> e nostrano) con il latte di bovini e caprini allevati nella frazione. Ogni </a:t>
            </a:r>
            <a:r>
              <a:rPr lang="it-IT" sz="2700" b="1" dirty="0" err="1" smtClean="0">
                <a:solidFill>
                  <a:schemeClr val="bg1"/>
                </a:solidFill>
                <a:latin typeface="Times New Roman" pitchFamily="18" charset="0"/>
                <a:cs typeface="Times New Roman" pitchFamily="18" charset="0"/>
              </a:rPr>
              <a:t>caserada</a:t>
            </a:r>
            <a:r>
              <a:rPr lang="it-IT" sz="2700" b="1" dirty="0" smtClean="0">
                <a:solidFill>
                  <a:schemeClr val="bg1"/>
                </a:solidFill>
                <a:latin typeface="Times New Roman" pitchFamily="18" charset="0"/>
                <a:cs typeface="Times New Roman" pitchFamily="18" charset="0"/>
              </a:rPr>
              <a:t>, ossia l’insieme dei prodotti lavorati in un giorno, è, a turno, di proprietà di uno dei soci del caseificio: il numero delle </a:t>
            </a:r>
            <a:r>
              <a:rPr lang="it-IT" sz="2700" b="1" dirty="0" err="1" smtClean="0">
                <a:solidFill>
                  <a:schemeClr val="bg1"/>
                </a:solidFill>
                <a:latin typeface="Times New Roman" pitchFamily="18" charset="0"/>
                <a:cs typeface="Times New Roman" pitchFamily="18" charset="0"/>
              </a:rPr>
              <a:t>caserade</a:t>
            </a:r>
            <a:r>
              <a:rPr lang="it-IT" sz="2700" b="1" dirty="0" smtClean="0">
                <a:solidFill>
                  <a:schemeClr val="bg1"/>
                </a:solidFill>
                <a:latin typeface="Times New Roman" pitchFamily="18" charset="0"/>
                <a:cs typeface="Times New Roman" pitchFamily="18" charset="0"/>
              </a:rPr>
              <a:t> cui ciascun socio ha diritto è proporzionale alla quantità di latte conferita. </a:t>
            </a:r>
            <a:endParaRPr lang="it-IT" sz="2700" b="1" dirty="0">
              <a:solidFill>
                <a:schemeClr val="bg1"/>
              </a:solidFill>
              <a:latin typeface="Times New Roman" pitchFamily="18" charset="0"/>
              <a:cs typeface="Times New Roman" pitchFamily="18" charset="0"/>
            </a:endParaRPr>
          </a:p>
        </p:txBody>
      </p:sp>
      <p:pic>
        <p:nvPicPr>
          <p:cNvPr id="8" name="Picture 2" descr="C:\Users\mzucca\AppData\Local\Temp\caseificioTurnarioPeio.jpg"/>
          <p:cNvPicPr>
            <a:picLocks noChangeAspect="1" noChangeArrowheads="1"/>
          </p:cNvPicPr>
          <p:nvPr/>
        </p:nvPicPr>
        <p:blipFill>
          <a:blip r:embed="rId5"/>
          <a:srcRect/>
          <a:stretch>
            <a:fillRect/>
          </a:stretch>
        </p:blipFill>
        <p:spPr bwMode="auto">
          <a:xfrm>
            <a:off x="285720" y="214290"/>
            <a:ext cx="4578068" cy="650085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285916"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4857752" y="0"/>
            <a:ext cx="4286248" cy="6740307"/>
          </a:xfrm>
          <a:prstGeom prst="rect">
            <a:avLst/>
          </a:prstGeom>
          <a:noFill/>
        </p:spPr>
        <p:txBody>
          <a:bodyPr wrap="square" rtlCol="0">
            <a:spAutoFit/>
          </a:bodyPr>
          <a:lstStyle/>
          <a:p>
            <a:pPr algn="ctr"/>
            <a:r>
              <a:rPr lang="it-IT" sz="3600" b="1" dirty="0" smtClean="0">
                <a:solidFill>
                  <a:schemeClr val="bg1"/>
                </a:solidFill>
                <a:latin typeface="Times New Roman" pitchFamily="18" charset="0"/>
                <a:cs typeface="Times New Roman" pitchFamily="18" charset="0"/>
              </a:rPr>
              <a:t>Il caseificio, in cui si lavora secondo il sistema tradizionale, è costituito da una sala con tre caldaie di rame, da un locale con le vasche d’acqua per l’affioramento della panna e da un ambiente per la salamoia.  </a:t>
            </a:r>
            <a:endParaRPr lang="it-IT" sz="3600" b="1" dirty="0">
              <a:solidFill>
                <a:schemeClr val="bg1"/>
              </a:solidFill>
              <a:latin typeface="Times New Roman" pitchFamily="18" charset="0"/>
              <a:cs typeface="Times New Roman" pitchFamily="18" charset="0"/>
            </a:endParaRPr>
          </a:p>
        </p:txBody>
      </p:sp>
      <p:pic>
        <p:nvPicPr>
          <p:cNvPr id="9" name="Picture 2" descr="http://www.visitvaldipejo.it/uploads/Gallerie/il%20casaro%20all%27opera.JPG"/>
          <p:cNvPicPr>
            <a:picLocks noChangeAspect="1" noChangeArrowheads="1"/>
          </p:cNvPicPr>
          <p:nvPr/>
        </p:nvPicPr>
        <p:blipFill>
          <a:blip r:embed="rId5"/>
          <a:srcRect/>
          <a:stretch>
            <a:fillRect/>
          </a:stretch>
        </p:blipFill>
        <p:spPr bwMode="auto">
          <a:xfrm>
            <a:off x="285720" y="500042"/>
            <a:ext cx="4629144" cy="617219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357126" y="5288340"/>
            <a:ext cx="8786874" cy="1569660"/>
          </a:xfrm>
          <a:prstGeom prst="rect">
            <a:avLst/>
          </a:prstGeom>
          <a:noFill/>
        </p:spPr>
        <p:txBody>
          <a:bodyPr wrap="square" rtlCol="0">
            <a:spAutoFit/>
          </a:bodyPr>
          <a:lstStyle/>
          <a:p>
            <a:pPr algn="ctr"/>
            <a:r>
              <a:rPr lang="it-IT" sz="2400" b="1" dirty="0" smtClean="0">
                <a:solidFill>
                  <a:schemeClr val="bg1"/>
                </a:solidFill>
                <a:latin typeface="Times New Roman" pitchFamily="18" charset="0"/>
                <a:cs typeface="Times New Roman" pitchFamily="18" charset="0"/>
              </a:rPr>
              <a:t>Il mercato di riferimento è, prima di tutto, l’autoconsumo; poi, gli abitanti del posto; in terzo luogo, i turisti. Nessuno ha mai pensato di “allargare la produzione” per poter “raggiungere la grande distribuzione”….. </a:t>
            </a:r>
            <a:endParaRPr lang="it-IT" sz="2400" b="1" dirty="0">
              <a:solidFill>
                <a:schemeClr val="bg1"/>
              </a:solidFill>
              <a:latin typeface="Times New Roman" pitchFamily="18" charset="0"/>
              <a:cs typeface="Times New Roman" pitchFamily="18" charset="0"/>
            </a:endParaRPr>
          </a:p>
        </p:txBody>
      </p:sp>
      <p:sp>
        <p:nvSpPr>
          <p:cNvPr id="10" name="CasellaDiTesto 9"/>
          <p:cNvSpPr txBox="1"/>
          <p:nvPr/>
        </p:nvSpPr>
        <p:spPr>
          <a:xfrm>
            <a:off x="500034" y="214290"/>
            <a:ext cx="1811714" cy="523220"/>
          </a:xfrm>
          <a:prstGeom prst="rect">
            <a:avLst/>
          </a:prstGeom>
          <a:noFill/>
        </p:spPr>
        <p:txBody>
          <a:bodyPr wrap="none" rtlCol="0">
            <a:spAutoFit/>
          </a:bodyPr>
          <a:lstStyle/>
          <a:p>
            <a:r>
              <a:rPr lang="it-IT" sz="2800" b="1" dirty="0" smtClean="0">
                <a:solidFill>
                  <a:schemeClr val="bg1"/>
                </a:solidFill>
                <a:latin typeface="Times New Roman" pitchFamily="18" charset="0"/>
                <a:cs typeface="Times New Roman" pitchFamily="18" charset="0"/>
              </a:rPr>
              <a:t>Pejo (</a:t>
            </a:r>
            <a:r>
              <a:rPr lang="it-IT" sz="2800" b="1" dirty="0" err="1" smtClean="0">
                <a:solidFill>
                  <a:schemeClr val="bg1"/>
                </a:solidFill>
                <a:latin typeface="Times New Roman" pitchFamily="18" charset="0"/>
                <a:cs typeface="Times New Roman" pitchFamily="18" charset="0"/>
              </a:rPr>
              <a:t>Tn</a:t>
            </a:r>
            <a:r>
              <a:rPr lang="it-IT" sz="2800" b="1" dirty="0" smtClean="0">
                <a:solidFill>
                  <a:schemeClr val="bg1"/>
                </a:solidFill>
                <a:latin typeface="Times New Roman" pitchFamily="18" charset="0"/>
                <a:cs typeface="Times New Roman" pitchFamily="18" charset="0"/>
              </a:rPr>
              <a:t>)  </a:t>
            </a:r>
            <a:endParaRPr lang="it-IT" sz="2800" b="1" dirty="0">
              <a:solidFill>
                <a:schemeClr val="bg1"/>
              </a:solidFill>
              <a:latin typeface="Times New Roman" pitchFamily="18" charset="0"/>
              <a:cs typeface="Times New Roman" pitchFamily="18" charset="0"/>
            </a:endParaRPr>
          </a:p>
        </p:txBody>
      </p:sp>
      <p:pic>
        <p:nvPicPr>
          <p:cNvPr id="11" name="Picture 2" descr="C:\Users\mzucca\AppData\Local\Temp\caseificio.jpg"/>
          <p:cNvPicPr>
            <a:picLocks noChangeAspect="1" noChangeArrowheads="1"/>
          </p:cNvPicPr>
          <p:nvPr/>
        </p:nvPicPr>
        <p:blipFill>
          <a:blip r:embed="rId5"/>
          <a:srcRect/>
          <a:stretch>
            <a:fillRect/>
          </a:stretch>
        </p:blipFill>
        <p:spPr bwMode="auto">
          <a:xfrm>
            <a:off x="571472" y="714356"/>
            <a:ext cx="6222510" cy="466688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142844" y="428604"/>
            <a:ext cx="8786874" cy="5909310"/>
          </a:xfrm>
          <a:prstGeom prst="rect">
            <a:avLst/>
          </a:prstGeom>
          <a:noFill/>
        </p:spPr>
        <p:txBody>
          <a:bodyPr wrap="square" rtlCol="0">
            <a:spAutoFit/>
          </a:bodyPr>
          <a:lstStyle/>
          <a:p>
            <a:pPr algn="ctr"/>
            <a:r>
              <a:rPr lang="it-IT" sz="5400" b="1" dirty="0" smtClean="0">
                <a:solidFill>
                  <a:schemeClr val="bg1">
                    <a:lumMod val="95000"/>
                  </a:schemeClr>
                </a:solidFill>
                <a:latin typeface="Times New Roman" pitchFamily="18" charset="0"/>
                <a:cs typeface="Times New Roman" pitchFamily="18" charset="0"/>
              </a:rPr>
              <a:t>Cominciai ad occuparmi di sistemi innovativi </a:t>
            </a:r>
            <a:r>
              <a:rPr lang="it-IT" sz="5400" b="1" dirty="0" err="1" smtClean="0">
                <a:solidFill>
                  <a:schemeClr val="bg1">
                    <a:lumMod val="95000"/>
                  </a:schemeClr>
                </a:solidFill>
                <a:latin typeface="Times New Roman" pitchFamily="18" charset="0"/>
                <a:cs typeface="Times New Roman" pitchFamily="18" charset="0"/>
              </a:rPr>
              <a:t>turnari</a:t>
            </a:r>
            <a:r>
              <a:rPr lang="it-IT" sz="5400" b="1" dirty="0" smtClean="0">
                <a:solidFill>
                  <a:schemeClr val="bg1">
                    <a:lumMod val="95000"/>
                  </a:schemeClr>
                </a:solidFill>
                <a:latin typeface="Times New Roman" pitchFamily="18" charset="0"/>
                <a:cs typeface="Times New Roman" pitchFamily="18" charset="0"/>
              </a:rPr>
              <a:t> nel 1999, come project manager del progetto europeo Recite II – </a:t>
            </a:r>
            <a:r>
              <a:rPr lang="it-IT" sz="5400" b="1" dirty="0" err="1" smtClean="0">
                <a:solidFill>
                  <a:schemeClr val="bg1">
                    <a:lumMod val="95000"/>
                  </a:schemeClr>
                </a:solidFill>
                <a:latin typeface="Times New Roman" pitchFamily="18" charset="0"/>
                <a:cs typeface="Times New Roman" pitchFamily="18" charset="0"/>
              </a:rPr>
              <a:t>Learning</a:t>
            </a:r>
            <a:r>
              <a:rPr lang="it-IT" sz="5400" b="1" dirty="0" smtClean="0">
                <a:solidFill>
                  <a:schemeClr val="bg1">
                    <a:lumMod val="95000"/>
                  </a:schemeClr>
                </a:solidFill>
                <a:latin typeface="Times New Roman" pitchFamily="18" charset="0"/>
                <a:cs typeface="Times New Roman" pitchFamily="18" charset="0"/>
              </a:rPr>
              <a:t> </a:t>
            </a:r>
            <a:r>
              <a:rPr lang="it-IT" sz="5400" b="1" dirty="0" err="1" smtClean="0">
                <a:solidFill>
                  <a:schemeClr val="bg1">
                    <a:lumMod val="95000"/>
                  </a:schemeClr>
                </a:solidFill>
                <a:latin typeface="Times New Roman" pitchFamily="18" charset="0"/>
                <a:cs typeface="Times New Roman" pitchFamily="18" charset="0"/>
              </a:rPr>
              <a:t>Sustainability</a:t>
            </a:r>
            <a:r>
              <a:rPr lang="it-IT" sz="5400" b="1" dirty="0" smtClean="0">
                <a:solidFill>
                  <a:schemeClr val="bg1">
                    <a:lumMod val="95000"/>
                  </a:schemeClr>
                </a:solidFill>
                <a:latin typeface="Times New Roman" pitchFamily="18" charset="0"/>
                <a:cs typeface="Times New Roman" pitchFamily="18" charset="0"/>
              </a:rPr>
              <a:t>, tra Trentino, Lapponia (</a:t>
            </a:r>
            <a:r>
              <a:rPr lang="it-IT" sz="5400" b="1" dirty="0" err="1" smtClean="0">
                <a:solidFill>
                  <a:schemeClr val="bg1">
                    <a:lumMod val="95000"/>
                  </a:schemeClr>
                </a:solidFill>
                <a:latin typeface="Times New Roman" pitchFamily="18" charset="0"/>
                <a:cs typeface="Times New Roman" pitchFamily="18" charset="0"/>
              </a:rPr>
              <a:t>Fi</a:t>
            </a:r>
            <a:r>
              <a:rPr lang="it-IT" sz="5400" b="1" dirty="0" smtClean="0">
                <a:solidFill>
                  <a:schemeClr val="bg1">
                    <a:lumMod val="95000"/>
                  </a:schemeClr>
                </a:solidFill>
                <a:latin typeface="Times New Roman" pitchFamily="18" charset="0"/>
                <a:cs typeface="Times New Roman" pitchFamily="18" charset="0"/>
              </a:rPr>
              <a:t>) </a:t>
            </a:r>
          </a:p>
          <a:p>
            <a:pPr algn="ctr"/>
            <a:r>
              <a:rPr lang="it-IT" sz="5400" b="1" dirty="0" smtClean="0">
                <a:solidFill>
                  <a:schemeClr val="bg1">
                    <a:lumMod val="95000"/>
                  </a:schemeClr>
                </a:solidFill>
                <a:latin typeface="Times New Roman" pitchFamily="18" charset="0"/>
                <a:cs typeface="Times New Roman" pitchFamily="18" charset="0"/>
              </a:rPr>
              <a:t>e </a:t>
            </a:r>
            <a:r>
              <a:rPr lang="it-IT" sz="5400" b="1" dirty="0" err="1" smtClean="0">
                <a:solidFill>
                  <a:schemeClr val="bg1">
                    <a:lumMod val="95000"/>
                  </a:schemeClr>
                </a:solidFill>
                <a:latin typeface="Times New Roman" pitchFamily="18" charset="0"/>
                <a:cs typeface="Times New Roman" pitchFamily="18" charset="0"/>
              </a:rPr>
              <a:t>Alentejo</a:t>
            </a:r>
            <a:r>
              <a:rPr lang="it-IT" sz="5400" b="1" dirty="0" smtClean="0">
                <a:solidFill>
                  <a:schemeClr val="bg1">
                    <a:lumMod val="95000"/>
                  </a:schemeClr>
                </a:solidFill>
                <a:latin typeface="Times New Roman" pitchFamily="18" charset="0"/>
                <a:cs typeface="Times New Roman" pitchFamily="18" charset="0"/>
              </a:rPr>
              <a:t> (P). </a:t>
            </a:r>
            <a:endParaRPr lang="it-IT" sz="5400" b="1" dirty="0">
              <a:solidFill>
                <a:schemeClr val="bg1">
                  <a:lumMod val="95000"/>
                </a:schemeClr>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000164"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pic>
        <p:nvPicPr>
          <p:cNvPr id="9" name="Picture 2" descr="C:\Users\mzucca\Desktop\pcvecchietto\pcvecchio\Miei Documenti\latteriaprima.jpg"/>
          <p:cNvPicPr>
            <a:picLocks noChangeAspect="1" noChangeArrowheads="1"/>
          </p:cNvPicPr>
          <p:nvPr/>
        </p:nvPicPr>
        <p:blipFill>
          <a:blip r:embed="rId5"/>
          <a:srcRect/>
          <a:stretch>
            <a:fillRect/>
          </a:stretch>
        </p:blipFill>
        <p:spPr bwMode="auto">
          <a:xfrm>
            <a:off x="428596" y="214290"/>
            <a:ext cx="8398202" cy="6072230"/>
          </a:xfrm>
          <a:prstGeom prst="rect">
            <a:avLst/>
          </a:prstGeom>
          <a:noFill/>
        </p:spPr>
      </p:pic>
      <p:sp>
        <p:nvSpPr>
          <p:cNvPr id="11" name="CasellaDiTesto 10"/>
          <p:cNvSpPr txBox="1"/>
          <p:nvPr/>
        </p:nvSpPr>
        <p:spPr>
          <a:xfrm>
            <a:off x="357158" y="5657671"/>
            <a:ext cx="8786842" cy="1200329"/>
          </a:xfrm>
          <a:prstGeom prst="rect">
            <a:avLst/>
          </a:prstGeom>
          <a:noFill/>
        </p:spPr>
        <p:txBody>
          <a:bodyPr wrap="square" rtlCol="0">
            <a:spAutoFit/>
          </a:bodyPr>
          <a:lstStyle/>
          <a:p>
            <a:r>
              <a:rPr lang="it-IT" sz="2400" b="1" dirty="0" smtClean="0">
                <a:solidFill>
                  <a:schemeClr val="bg1"/>
                </a:solidFill>
                <a:latin typeface="Times New Roman" pitchFamily="18" charset="0"/>
                <a:cs typeface="Times New Roman" pitchFamily="18" charset="0"/>
              </a:rPr>
              <a:t>Dismessa da qualche decennio, è stata recuperata con un restauro conservativo grazie al progetto Leader Gal Valsugana e alla Libera Associazione </a:t>
            </a:r>
            <a:r>
              <a:rPr lang="it-IT" sz="2400" b="1" dirty="0" err="1" smtClean="0">
                <a:solidFill>
                  <a:schemeClr val="bg1"/>
                </a:solidFill>
                <a:latin typeface="Times New Roman" pitchFamily="18" charset="0"/>
                <a:cs typeface="Times New Roman" pitchFamily="18" charset="0"/>
              </a:rPr>
              <a:t>Malghesi</a:t>
            </a:r>
            <a:r>
              <a:rPr lang="it-IT" sz="2400" b="1" dirty="0" smtClean="0">
                <a:solidFill>
                  <a:schemeClr val="bg1"/>
                </a:solidFill>
                <a:latin typeface="Times New Roman" pitchFamily="18" charset="0"/>
                <a:cs typeface="Times New Roman" pitchFamily="18" charset="0"/>
              </a:rPr>
              <a:t> e Pastori del </a:t>
            </a:r>
            <a:r>
              <a:rPr lang="it-IT" sz="2400" b="1" dirty="0" err="1" smtClean="0">
                <a:solidFill>
                  <a:schemeClr val="bg1"/>
                </a:solidFill>
                <a:latin typeface="Times New Roman" pitchFamily="18" charset="0"/>
                <a:cs typeface="Times New Roman" pitchFamily="18" charset="0"/>
              </a:rPr>
              <a:t>Lagorai</a:t>
            </a:r>
            <a:r>
              <a:rPr lang="it-IT" sz="2400" b="1" dirty="0" smtClean="0">
                <a:solidFill>
                  <a:schemeClr val="bg1"/>
                </a:solidFill>
                <a:latin typeface="Times New Roman" pitchFamily="18" charset="0"/>
                <a:cs typeface="Times New Roman" pitchFamily="18" charset="0"/>
              </a:rPr>
              <a:t>.</a:t>
            </a:r>
            <a:endParaRPr lang="it-IT" sz="2400" b="1" dirty="0">
              <a:solidFill>
                <a:schemeClr val="bg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357126" y="5500702"/>
            <a:ext cx="8786874" cy="1200329"/>
          </a:xfrm>
          <a:prstGeom prst="rect">
            <a:avLst/>
          </a:prstGeom>
          <a:noFill/>
        </p:spPr>
        <p:txBody>
          <a:bodyPr wrap="square" rtlCol="0">
            <a:spAutoFit/>
          </a:bodyPr>
          <a:lstStyle/>
          <a:p>
            <a:pPr algn="ctr"/>
            <a:r>
              <a:rPr lang="it-IT" sz="2400" b="1" dirty="0" smtClean="0">
                <a:solidFill>
                  <a:schemeClr val="bg1"/>
                </a:solidFill>
                <a:latin typeface="Times New Roman" pitchFamily="18" charset="0"/>
                <a:cs typeface="Times New Roman" pitchFamily="18" charset="0"/>
              </a:rPr>
              <a:t>Con Recite II nel ‘99 ricominciò l’attività del caseificio </a:t>
            </a:r>
            <a:r>
              <a:rPr lang="it-IT" sz="2400" b="1" dirty="0" err="1" smtClean="0">
                <a:solidFill>
                  <a:schemeClr val="bg1"/>
                </a:solidFill>
                <a:latin typeface="Times New Roman" pitchFamily="18" charset="0"/>
                <a:cs typeface="Times New Roman" pitchFamily="18" charset="0"/>
              </a:rPr>
              <a:t>turnario</a:t>
            </a:r>
            <a:r>
              <a:rPr lang="it-IT" sz="2400" b="1" dirty="0" smtClean="0">
                <a:solidFill>
                  <a:schemeClr val="bg1"/>
                </a:solidFill>
                <a:latin typeface="Times New Roman" pitchFamily="18" charset="0"/>
                <a:cs typeface="Times New Roman" pitchFamily="18" charset="0"/>
              </a:rPr>
              <a:t>, prima col latte di capra. Prese  in mano l’attività una veterinaria milanese, che si </a:t>
            </a:r>
            <a:r>
              <a:rPr lang="it-IT" sz="2400" b="1" dirty="0" err="1" smtClean="0">
                <a:solidFill>
                  <a:schemeClr val="bg1"/>
                </a:solidFill>
                <a:latin typeface="Times New Roman" pitchFamily="18" charset="0"/>
                <a:cs typeface="Times New Roman" pitchFamily="18" charset="0"/>
              </a:rPr>
              <a:t>traasgerì</a:t>
            </a:r>
            <a:r>
              <a:rPr lang="it-IT" sz="2400" b="1" dirty="0" smtClean="0">
                <a:solidFill>
                  <a:schemeClr val="bg1"/>
                </a:solidFill>
                <a:latin typeface="Times New Roman" pitchFamily="18" charset="0"/>
                <a:cs typeface="Times New Roman" pitchFamily="18" charset="0"/>
              </a:rPr>
              <a:t> con marito, tre figli e cinque capre. </a:t>
            </a:r>
            <a:endParaRPr lang="it-IT" sz="2400" b="1" dirty="0">
              <a:solidFill>
                <a:schemeClr val="bg1"/>
              </a:solidFill>
              <a:latin typeface="Times New Roman" pitchFamily="18" charset="0"/>
              <a:cs typeface="Times New Roman" pitchFamily="18" charset="0"/>
            </a:endParaRPr>
          </a:p>
        </p:txBody>
      </p:sp>
      <p:sp>
        <p:nvSpPr>
          <p:cNvPr id="10" name="CasellaDiTesto 9"/>
          <p:cNvSpPr txBox="1"/>
          <p:nvPr/>
        </p:nvSpPr>
        <p:spPr>
          <a:xfrm>
            <a:off x="500034" y="214290"/>
            <a:ext cx="1811714" cy="523220"/>
          </a:xfrm>
          <a:prstGeom prst="rect">
            <a:avLst/>
          </a:prstGeom>
          <a:noFill/>
        </p:spPr>
        <p:txBody>
          <a:bodyPr wrap="none" rtlCol="0">
            <a:spAutoFit/>
          </a:bodyPr>
          <a:lstStyle/>
          <a:p>
            <a:r>
              <a:rPr lang="it-IT" sz="2800" b="1" dirty="0" smtClean="0">
                <a:solidFill>
                  <a:schemeClr val="bg1"/>
                </a:solidFill>
                <a:latin typeface="Times New Roman" pitchFamily="18" charset="0"/>
                <a:cs typeface="Times New Roman" pitchFamily="18" charset="0"/>
              </a:rPr>
              <a:t>Pejo (</a:t>
            </a:r>
            <a:r>
              <a:rPr lang="it-IT" sz="2800" b="1" dirty="0" err="1" smtClean="0">
                <a:solidFill>
                  <a:schemeClr val="bg1"/>
                </a:solidFill>
                <a:latin typeface="Times New Roman" pitchFamily="18" charset="0"/>
                <a:cs typeface="Times New Roman" pitchFamily="18" charset="0"/>
              </a:rPr>
              <a:t>Tn</a:t>
            </a:r>
            <a:r>
              <a:rPr lang="it-IT" sz="2800" b="1" dirty="0" smtClean="0">
                <a:solidFill>
                  <a:schemeClr val="bg1"/>
                </a:solidFill>
                <a:latin typeface="Times New Roman" pitchFamily="18" charset="0"/>
                <a:cs typeface="Times New Roman" pitchFamily="18" charset="0"/>
              </a:rPr>
              <a:t>)  </a:t>
            </a:r>
            <a:endParaRPr lang="it-IT" sz="2800" b="1" dirty="0">
              <a:solidFill>
                <a:schemeClr val="bg1"/>
              </a:solidFill>
              <a:latin typeface="Times New Roman" pitchFamily="18" charset="0"/>
              <a:cs typeface="Times New Roman" pitchFamily="18" charset="0"/>
            </a:endParaRPr>
          </a:p>
        </p:txBody>
      </p:sp>
      <p:pic>
        <p:nvPicPr>
          <p:cNvPr id="11" name="Picture 2" descr="http://www.visitvaldipejo.it/uploads/Gallerie/variet%C3%A0%20formaggi%20caseificio%20peio.JPG"/>
          <p:cNvPicPr>
            <a:picLocks noChangeAspect="1" noChangeArrowheads="1"/>
          </p:cNvPicPr>
          <p:nvPr/>
        </p:nvPicPr>
        <p:blipFill>
          <a:blip r:embed="rId5"/>
          <a:srcRect/>
          <a:stretch>
            <a:fillRect/>
          </a:stretch>
        </p:blipFill>
        <p:spPr bwMode="auto">
          <a:xfrm>
            <a:off x="0" y="-500090"/>
            <a:ext cx="9525000" cy="71437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500034" y="214290"/>
            <a:ext cx="4119076" cy="523220"/>
          </a:xfrm>
          <a:prstGeom prst="rect">
            <a:avLst/>
          </a:prstGeom>
          <a:noFill/>
        </p:spPr>
        <p:txBody>
          <a:bodyPr wrap="none" rtlCol="0">
            <a:spAutoFit/>
          </a:bodyPr>
          <a:lstStyle/>
          <a:p>
            <a:r>
              <a:rPr lang="it-IT" sz="2800" b="1" dirty="0" err="1" smtClean="0">
                <a:solidFill>
                  <a:schemeClr val="bg1"/>
                </a:solidFill>
                <a:latin typeface="Times New Roman" pitchFamily="18" charset="0"/>
                <a:cs typeface="Times New Roman" pitchFamily="18" charset="0"/>
              </a:rPr>
              <a:t>Strigno</a:t>
            </a:r>
            <a:r>
              <a:rPr lang="it-IT" sz="2800" b="1" dirty="0" smtClean="0">
                <a:solidFill>
                  <a:schemeClr val="bg1"/>
                </a:solidFill>
                <a:latin typeface="Times New Roman" pitchFamily="18" charset="0"/>
                <a:cs typeface="Times New Roman" pitchFamily="18" charset="0"/>
              </a:rPr>
              <a:t>, Valsugana (</a:t>
            </a:r>
            <a:r>
              <a:rPr lang="it-IT" sz="2800" b="1" dirty="0" err="1" smtClean="0">
                <a:solidFill>
                  <a:schemeClr val="bg1"/>
                </a:solidFill>
                <a:latin typeface="Times New Roman" pitchFamily="18" charset="0"/>
                <a:cs typeface="Times New Roman" pitchFamily="18" charset="0"/>
              </a:rPr>
              <a:t>Tn</a:t>
            </a:r>
            <a:r>
              <a:rPr lang="it-IT" sz="2800" b="1" dirty="0" smtClean="0">
                <a:solidFill>
                  <a:schemeClr val="bg1"/>
                </a:solidFill>
                <a:latin typeface="Times New Roman" pitchFamily="18" charset="0"/>
                <a:cs typeface="Times New Roman" pitchFamily="18" charset="0"/>
              </a:rPr>
              <a:t>).  </a:t>
            </a:r>
            <a:endParaRPr lang="it-IT" sz="2800" b="1" dirty="0">
              <a:solidFill>
                <a:schemeClr val="bg1"/>
              </a:solidFill>
              <a:latin typeface="Times New Roman" pitchFamily="18" charset="0"/>
              <a:cs typeface="Times New Roman" pitchFamily="18" charset="0"/>
            </a:endParaRPr>
          </a:p>
        </p:txBody>
      </p:sp>
      <p:pic>
        <p:nvPicPr>
          <p:cNvPr id="2050" name="Picture 2" descr="http://www.anavalsugana.it/files/m_strigno-ok.jpg"/>
          <p:cNvPicPr>
            <a:picLocks noChangeAspect="1" noChangeArrowheads="1"/>
          </p:cNvPicPr>
          <p:nvPr/>
        </p:nvPicPr>
        <p:blipFill>
          <a:blip r:embed="rId5"/>
          <a:srcRect/>
          <a:stretch>
            <a:fillRect/>
          </a:stretch>
        </p:blipFill>
        <p:spPr bwMode="auto">
          <a:xfrm>
            <a:off x="487339" y="785794"/>
            <a:ext cx="8656661" cy="578647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214282" y="0"/>
            <a:ext cx="8786874" cy="7663636"/>
          </a:xfrm>
          <a:prstGeom prst="rect">
            <a:avLst/>
          </a:prstGeom>
          <a:noFill/>
        </p:spPr>
        <p:txBody>
          <a:bodyPr wrap="square" rtlCol="0">
            <a:spAutoFit/>
          </a:bodyPr>
          <a:lstStyle/>
          <a:p>
            <a:r>
              <a:rPr lang="it-IT" sz="2400" b="1" dirty="0" smtClean="0">
                <a:solidFill>
                  <a:schemeClr val="bg1"/>
                </a:solidFill>
                <a:latin typeface="Times New Roman" pitchFamily="18" charset="0"/>
                <a:cs typeface="Times New Roman" pitchFamily="18" charset="0"/>
              </a:rPr>
              <a:t>Nell’ottobre del 2000 un piccolo gruppo di </a:t>
            </a:r>
            <a:r>
              <a:rPr lang="it-IT" sz="2400" b="1" dirty="0" err="1" smtClean="0">
                <a:solidFill>
                  <a:schemeClr val="bg1"/>
                </a:solidFill>
                <a:latin typeface="Times New Roman" pitchFamily="18" charset="0"/>
                <a:cs typeface="Times New Roman" pitchFamily="18" charset="0"/>
              </a:rPr>
              <a:t>malghesi</a:t>
            </a:r>
            <a:r>
              <a:rPr lang="it-IT" sz="2400" b="1" dirty="0" smtClean="0">
                <a:solidFill>
                  <a:schemeClr val="bg1"/>
                </a:solidFill>
                <a:latin typeface="Times New Roman" pitchFamily="18" charset="0"/>
                <a:cs typeface="Times New Roman" pitchFamily="18" charset="0"/>
              </a:rPr>
              <a:t> e di figure che a vario titolo avevano a cuore il destino del </a:t>
            </a:r>
            <a:r>
              <a:rPr lang="it-IT" sz="2400" b="1" dirty="0" err="1" smtClean="0">
                <a:solidFill>
                  <a:schemeClr val="bg1"/>
                </a:solidFill>
                <a:latin typeface="Times New Roman" pitchFamily="18" charset="0"/>
                <a:cs typeface="Times New Roman" pitchFamily="18" charset="0"/>
              </a:rPr>
              <a:t>Lagorai</a:t>
            </a:r>
            <a:r>
              <a:rPr lang="it-IT" sz="2400" b="1" dirty="0" smtClean="0">
                <a:solidFill>
                  <a:schemeClr val="bg1"/>
                </a:solidFill>
                <a:latin typeface="Times New Roman" pitchFamily="18" charset="0"/>
                <a:cs typeface="Times New Roman" pitchFamily="18" charset="0"/>
              </a:rPr>
              <a:t> pastorale, si associano scegliendo la formula dell’ autofinanziamento. Consapevoli di avere dalla loro parte un elemento forte e semplice, una terra dove più che altrove si era storicizzata la civiltà di malga e dove la vicenda del latte non era affatto un’avventura fuori dal tempo, decidono di tutelare le piccole produzioni a latte crudo lavorato in malga, dandosi un metodo scientifico di lavoro. Dopo un periodo di </a:t>
            </a:r>
            <a:r>
              <a:rPr lang="it-IT" sz="2400" b="1" dirty="0" err="1" smtClean="0">
                <a:solidFill>
                  <a:schemeClr val="bg1"/>
                </a:solidFill>
                <a:latin typeface="Times New Roman" pitchFamily="18" charset="0"/>
                <a:cs typeface="Times New Roman" pitchFamily="18" charset="0"/>
              </a:rPr>
              <a:t>coscientizzazione</a:t>
            </a:r>
            <a:r>
              <a:rPr lang="it-IT" sz="2400" b="1" dirty="0" smtClean="0">
                <a:solidFill>
                  <a:schemeClr val="bg1"/>
                </a:solidFill>
                <a:latin typeface="Times New Roman" pitchFamily="18" charset="0"/>
                <a:cs typeface="Times New Roman" pitchFamily="18" charset="0"/>
              </a:rPr>
              <a:t> sul ruolo del contadino d’alpe, durato due anni, si collegano con la Facoltà di Economia dell’ Università degli Studi di Trento, e studiano sotto la guida dell’economista Pietro Nervi, un disciplinare di produzione a delimitazione geografica rifiutando da subito la </a:t>
            </a:r>
            <a:r>
              <a:rPr lang="it-IT" sz="2400" b="1" dirty="0" err="1" smtClean="0">
                <a:solidFill>
                  <a:schemeClr val="bg1"/>
                </a:solidFill>
                <a:latin typeface="Times New Roman" pitchFamily="18" charset="0"/>
                <a:cs typeface="Times New Roman" pitchFamily="18" charset="0"/>
              </a:rPr>
              <a:t>Dop</a:t>
            </a:r>
            <a:r>
              <a:rPr lang="it-IT" sz="2400" b="1" dirty="0" smtClean="0">
                <a:solidFill>
                  <a:schemeClr val="bg1"/>
                </a:solidFill>
                <a:latin typeface="Times New Roman" pitchFamily="18" charset="0"/>
                <a:cs typeface="Times New Roman" pitchFamily="18" charset="0"/>
              </a:rPr>
              <a:t>, perché secondo loro, questa pratica, ideata negli anni ‘90 come strumento di valorizzazione territoriale, paradossalmente non solo non tutela i piccoli produttori, ma legandosi alla zootecnia intensiva, penalizza fortemente la qualità, favorendo la deriva verso l’omologazione del prodotto.</a:t>
            </a:r>
          </a:p>
          <a:p>
            <a:r>
              <a:rPr lang="it-IT" sz="2400" b="1" dirty="0" smtClean="0">
                <a:solidFill>
                  <a:schemeClr val="bg1"/>
                </a:solidFill>
                <a:latin typeface="Times New Roman" pitchFamily="18" charset="0"/>
                <a:cs typeface="Times New Roman" pitchFamily="18" charset="0"/>
              </a:rPr>
              <a:t> </a:t>
            </a:r>
          </a:p>
          <a:p>
            <a:endParaRPr lang="it-IT" sz="3600" b="1" dirty="0" smtClean="0">
              <a:solidFill>
                <a:schemeClr val="bg1"/>
              </a:solidFill>
              <a:latin typeface="Times New Roman" pitchFamily="18" charset="0"/>
              <a:cs typeface="Times New Roman" pitchFamily="18" charset="0"/>
            </a:endParaRPr>
          </a:p>
        </p:txBody>
      </p:sp>
      <p:sp>
        <p:nvSpPr>
          <p:cNvPr id="8" name="Segnaposto piè di pagina 7"/>
          <p:cNvSpPr>
            <a:spLocks noGrp="1"/>
          </p:cNvSpPr>
          <p:nvPr>
            <p:ph type="ftr" sz="quarter" idx="11"/>
          </p:nvPr>
        </p:nvSpPr>
        <p:spPr>
          <a:xfrm>
            <a:off x="3571868" y="6357958"/>
            <a:ext cx="4786346" cy="365125"/>
          </a:xfrm>
        </p:spPr>
        <p:txBody>
          <a:bodyPr/>
          <a:lstStyle/>
          <a:p>
            <a:pPr marL="342900" indent="-342900">
              <a:buAutoNum type="arabicParenBoth"/>
            </a:pPr>
            <a:endParaRPr lang="it-IT" sz="1300" b="1" i="1" dirty="0">
              <a:solidFill>
                <a:schemeClr val="bg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000164"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pic>
        <p:nvPicPr>
          <p:cNvPr id="12" name="Picture 2" descr="C:\Users\mzucca\Desktop\pcvecchietto\pcvecchio\Miei Documenti\latteriaDopo.jpg"/>
          <p:cNvPicPr>
            <a:picLocks noChangeAspect="1" noChangeArrowheads="1"/>
          </p:cNvPicPr>
          <p:nvPr/>
        </p:nvPicPr>
        <p:blipFill>
          <a:blip r:embed="rId5"/>
          <a:srcRect/>
          <a:stretch>
            <a:fillRect/>
          </a:stretch>
        </p:blipFill>
        <p:spPr bwMode="auto">
          <a:xfrm>
            <a:off x="500034" y="142852"/>
            <a:ext cx="8072494" cy="5451104"/>
          </a:xfrm>
          <a:prstGeom prst="rect">
            <a:avLst/>
          </a:prstGeom>
          <a:noFill/>
        </p:spPr>
      </p:pic>
      <p:sp>
        <p:nvSpPr>
          <p:cNvPr id="13" name="CasellaDiTesto 12"/>
          <p:cNvSpPr txBox="1"/>
          <p:nvPr/>
        </p:nvSpPr>
        <p:spPr>
          <a:xfrm>
            <a:off x="500034" y="4780508"/>
            <a:ext cx="8786842" cy="2031325"/>
          </a:xfrm>
          <a:prstGeom prst="rect">
            <a:avLst/>
          </a:prstGeom>
          <a:noFill/>
        </p:spPr>
        <p:txBody>
          <a:bodyPr wrap="square" rtlCol="0">
            <a:spAutoFit/>
          </a:bodyPr>
          <a:lstStyle/>
          <a:p>
            <a:r>
              <a:rPr lang="it-IT" b="1" dirty="0" smtClean="0">
                <a:solidFill>
                  <a:schemeClr val="bg1"/>
                </a:solidFill>
                <a:latin typeface="Times New Roman" pitchFamily="18" charset="0"/>
                <a:cs typeface="Times New Roman" pitchFamily="18" charset="0"/>
              </a:rPr>
              <a:t>Consci della diversità che esiste tra azienda sul territorio e azienda del territorio, tra prodotto legato alla </a:t>
            </a:r>
            <a:r>
              <a:rPr lang="it-IT" b="1" dirty="0" err="1" smtClean="0">
                <a:solidFill>
                  <a:schemeClr val="bg1"/>
                </a:solidFill>
                <a:latin typeface="Times New Roman" pitchFamily="18" charset="0"/>
                <a:cs typeface="Times New Roman" pitchFamily="18" charset="0"/>
              </a:rPr>
              <a:t>Dop</a:t>
            </a:r>
            <a:r>
              <a:rPr lang="it-IT" b="1" dirty="0" smtClean="0">
                <a:solidFill>
                  <a:schemeClr val="bg1"/>
                </a:solidFill>
                <a:latin typeface="Times New Roman" pitchFamily="18" charset="0"/>
                <a:cs typeface="Times New Roman" pitchFamily="18" charset="0"/>
              </a:rPr>
              <a:t> e il loro, che privilegia la materia prima locale, i pascoli ricchi di essenze spontanee, l’acqua di sorgente del </a:t>
            </a:r>
            <a:r>
              <a:rPr lang="it-IT" b="1" dirty="0" err="1" smtClean="0">
                <a:solidFill>
                  <a:schemeClr val="bg1"/>
                </a:solidFill>
                <a:latin typeface="Times New Roman" pitchFamily="18" charset="0"/>
                <a:cs typeface="Times New Roman" pitchFamily="18" charset="0"/>
              </a:rPr>
              <a:t>Lagorai</a:t>
            </a:r>
            <a:r>
              <a:rPr lang="it-IT" b="1" dirty="0" smtClean="0">
                <a:solidFill>
                  <a:schemeClr val="bg1"/>
                </a:solidFill>
                <a:latin typeface="Times New Roman" pitchFamily="18" charset="0"/>
                <a:cs typeface="Times New Roman" pitchFamily="18" charset="0"/>
              </a:rPr>
              <a:t>, particolarmente fredda, il solo latte di bovine così alimentate e i sistemi artigianali di caseificazione e stagionatura in malga, tramandati da secoli dai casari </a:t>
            </a:r>
            <a:r>
              <a:rPr lang="it-IT" b="1" dirty="0" err="1" smtClean="0">
                <a:solidFill>
                  <a:schemeClr val="bg1"/>
                </a:solidFill>
                <a:latin typeface="Times New Roman" pitchFamily="18" charset="0"/>
                <a:cs typeface="Times New Roman" pitchFamily="18" charset="0"/>
              </a:rPr>
              <a:t>valsuganotti</a:t>
            </a:r>
            <a:r>
              <a:rPr lang="it-IT" b="1" dirty="0" smtClean="0">
                <a:solidFill>
                  <a:schemeClr val="bg1"/>
                </a:solidFill>
                <a:latin typeface="Times New Roman" pitchFamily="18" charset="0"/>
                <a:cs typeface="Times New Roman" pitchFamily="18" charset="0"/>
              </a:rPr>
              <a:t>. Disciplinano la libertà per ogni </a:t>
            </a:r>
            <a:r>
              <a:rPr lang="it-IT" b="1" dirty="0" err="1" smtClean="0">
                <a:solidFill>
                  <a:schemeClr val="bg1"/>
                </a:solidFill>
                <a:latin typeface="Times New Roman" pitchFamily="18" charset="0"/>
                <a:cs typeface="Times New Roman" pitchFamily="18" charset="0"/>
              </a:rPr>
              <a:t>malghese</a:t>
            </a:r>
            <a:r>
              <a:rPr lang="it-IT" b="1" dirty="0" smtClean="0">
                <a:solidFill>
                  <a:schemeClr val="bg1"/>
                </a:solidFill>
                <a:latin typeface="Times New Roman" pitchFamily="18" charset="0"/>
                <a:cs typeface="Times New Roman" pitchFamily="18" charset="0"/>
              </a:rPr>
              <a:t>, di poter applicare la propria ricetta personale di caseificazione, così che formaggio e burro - Originali Malghe del </a:t>
            </a:r>
            <a:r>
              <a:rPr lang="it-IT" b="1" dirty="0" err="1" smtClean="0">
                <a:solidFill>
                  <a:schemeClr val="bg1"/>
                </a:solidFill>
                <a:latin typeface="Times New Roman" pitchFamily="18" charset="0"/>
                <a:cs typeface="Times New Roman" pitchFamily="18" charset="0"/>
              </a:rPr>
              <a:t>Lagorai-</a:t>
            </a:r>
            <a:r>
              <a:rPr lang="it-IT" b="1" dirty="0" smtClean="0">
                <a:solidFill>
                  <a:schemeClr val="bg1"/>
                </a:solidFill>
                <a:latin typeface="Times New Roman" pitchFamily="18" charset="0"/>
                <a:cs typeface="Times New Roman" pitchFamily="18" charset="0"/>
              </a:rPr>
              <a:t> portino con se tutta la loro storia. </a:t>
            </a:r>
            <a:endParaRPr lang="it-IT" b="1" dirty="0">
              <a:solidFill>
                <a:schemeClr val="bg1"/>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000164"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3" name="CasellaDiTesto 12"/>
          <p:cNvSpPr txBox="1"/>
          <p:nvPr/>
        </p:nvSpPr>
        <p:spPr>
          <a:xfrm>
            <a:off x="357158" y="5657671"/>
            <a:ext cx="8786842" cy="1200329"/>
          </a:xfrm>
          <a:prstGeom prst="rect">
            <a:avLst/>
          </a:prstGeom>
          <a:noFill/>
        </p:spPr>
        <p:txBody>
          <a:bodyPr wrap="square" rtlCol="0">
            <a:spAutoFit/>
          </a:bodyPr>
          <a:lstStyle/>
          <a:p>
            <a:r>
              <a:rPr lang="it-IT" b="1" dirty="0" smtClean="0">
                <a:solidFill>
                  <a:schemeClr val="bg1"/>
                </a:solidFill>
                <a:latin typeface="Times New Roman" pitchFamily="18" charset="0"/>
                <a:cs typeface="Times New Roman" pitchFamily="18" charset="0"/>
              </a:rPr>
              <a:t>La “nuova” latteria </a:t>
            </a:r>
            <a:r>
              <a:rPr lang="it-IT" b="1" dirty="0" err="1" smtClean="0">
                <a:solidFill>
                  <a:schemeClr val="bg1"/>
                </a:solidFill>
                <a:latin typeface="Times New Roman" pitchFamily="18" charset="0"/>
                <a:cs typeface="Times New Roman" pitchFamily="18" charset="0"/>
              </a:rPr>
              <a:t>turnaria</a:t>
            </a:r>
            <a:r>
              <a:rPr lang="it-IT" b="1" dirty="0" smtClean="0">
                <a:solidFill>
                  <a:schemeClr val="bg1"/>
                </a:solidFill>
                <a:latin typeface="Times New Roman" pitchFamily="18" charset="0"/>
                <a:cs typeface="Times New Roman" pitchFamily="18" charset="0"/>
              </a:rPr>
              <a:t> diventa anche luogo di aggregazione per turisti, residenti e associazioni del posto, che trovano non solo il modo di conoscere le fasi di lavorazione del prodotto, di fare acquisti in un clima piacevole e rilassato, ma anche di trovarsi e di comunicare fra </a:t>
            </a:r>
            <a:r>
              <a:rPr lang="it-IT" b="1" dirty="0" err="1" smtClean="0">
                <a:solidFill>
                  <a:schemeClr val="bg1"/>
                </a:solidFill>
                <a:latin typeface="Times New Roman" pitchFamily="18" charset="0"/>
                <a:cs typeface="Times New Roman" pitchFamily="18" charset="0"/>
              </a:rPr>
              <a:t>loro…</a:t>
            </a:r>
            <a:r>
              <a:rPr lang="it-IT" b="1" dirty="0" smtClean="0">
                <a:solidFill>
                  <a:schemeClr val="bg1"/>
                </a:solidFill>
                <a:latin typeface="Times New Roman" pitchFamily="18" charset="0"/>
                <a:cs typeface="Times New Roman" pitchFamily="18" charset="0"/>
              </a:rPr>
              <a:t>.. </a:t>
            </a:r>
            <a:endParaRPr lang="it-IT" b="1" dirty="0">
              <a:solidFill>
                <a:schemeClr val="bg1"/>
              </a:solidFill>
              <a:latin typeface="Times New Roman" pitchFamily="18" charset="0"/>
              <a:cs typeface="Times New Roman" pitchFamily="18" charset="0"/>
            </a:endParaRPr>
          </a:p>
        </p:txBody>
      </p:sp>
      <p:pic>
        <p:nvPicPr>
          <p:cNvPr id="9" name="Picture 2" descr="C:\Users\mzucca\Desktop\pcvecchietto\pcvecchio\Miei Documenti\auladidattica.jpg"/>
          <p:cNvPicPr>
            <a:picLocks noChangeAspect="1" noChangeArrowheads="1"/>
          </p:cNvPicPr>
          <p:nvPr/>
        </p:nvPicPr>
        <p:blipFill>
          <a:blip r:embed="rId5"/>
          <a:srcRect/>
          <a:stretch>
            <a:fillRect/>
          </a:stretch>
        </p:blipFill>
        <p:spPr bwMode="auto">
          <a:xfrm>
            <a:off x="1285852" y="285728"/>
            <a:ext cx="6783142" cy="53578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214282" y="0"/>
            <a:ext cx="8786874" cy="8186857"/>
          </a:xfrm>
          <a:prstGeom prst="rect">
            <a:avLst/>
          </a:prstGeom>
          <a:noFill/>
        </p:spPr>
        <p:txBody>
          <a:bodyPr wrap="square" rtlCol="0">
            <a:spAutoFit/>
          </a:bodyPr>
          <a:lstStyle/>
          <a:p>
            <a:r>
              <a:rPr lang="it-IT" sz="2600" b="1" dirty="0" smtClean="0">
                <a:solidFill>
                  <a:schemeClr val="bg1"/>
                </a:solidFill>
                <a:latin typeface="Times New Roman" pitchFamily="18" charset="0"/>
                <a:cs typeface="Times New Roman" pitchFamily="18" charset="0"/>
              </a:rPr>
              <a:t>La Latteria non rinasce "solo" come Museo di sé stessa o come Centro Culturale, o come sede di attività didattiche. Rinasce in tutti questi modi, ma per lavorare il latte, per riaggregare un tessuto che si era disperso. Per fornire un punto di riferimento per i piccoli produttori non in grado di dotarsi di un caseificio aziendale, per unire piccoli produttori e consumatori (</a:t>
            </a:r>
            <a:r>
              <a:rPr lang="it-IT" sz="2600" b="1" dirty="0" err="1" smtClean="0">
                <a:solidFill>
                  <a:schemeClr val="bg1"/>
                </a:solidFill>
                <a:latin typeface="Times New Roman" pitchFamily="18" charset="0"/>
                <a:cs typeface="Times New Roman" pitchFamily="18" charset="0"/>
              </a:rPr>
              <a:t>co</a:t>
            </a:r>
            <a:r>
              <a:rPr lang="it-IT" sz="2600" b="1" dirty="0" smtClean="0">
                <a:solidFill>
                  <a:schemeClr val="bg1"/>
                </a:solidFill>
                <a:latin typeface="Times New Roman" pitchFamily="18" charset="0"/>
                <a:cs typeface="Times New Roman" pitchFamily="18" charset="0"/>
              </a:rPr>
              <a:t>)/(auto)-produttori a loro volta e ricostituire forme di scambio di conoscenze, di beni d'uso, di tempo, di passione e intelligenza. Il che è come dire per ricreare un tessuto di nuova ruralità e riconnettere gli abitanti di </a:t>
            </a:r>
            <a:r>
              <a:rPr lang="it-IT" sz="2600" b="1" dirty="0" err="1" smtClean="0">
                <a:solidFill>
                  <a:schemeClr val="bg1"/>
                </a:solidFill>
                <a:latin typeface="Times New Roman" pitchFamily="18" charset="0"/>
                <a:cs typeface="Times New Roman" pitchFamily="18" charset="0"/>
              </a:rPr>
              <a:t>Strigno</a:t>
            </a:r>
            <a:r>
              <a:rPr lang="it-IT" sz="2600" b="1" dirty="0" smtClean="0">
                <a:solidFill>
                  <a:schemeClr val="bg1"/>
                </a:solidFill>
                <a:latin typeface="Times New Roman" pitchFamily="18" charset="0"/>
                <a:cs typeface="Times New Roman" pitchFamily="18" charset="0"/>
              </a:rPr>
              <a:t> tra loro e con il loro territorio. Il latte come percorso all'indietro - per riconnettersi in modo non nostalgico alla memoria collettiva e come percorso che può far individuare itinerari per fuoriuscire da un presente carico di rischi (i cibi e l'aria contaminata, le tante piccole azioni quotidiane di un consumo insostenibile che mina gli equilibri ecologici e climatici e consuma i legami sociali).</a:t>
            </a:r>
          </a:p>
          <a:p>
            <a:r>
              <a:rPr lang="it-IT" sz="2400" b="1" dirty="0" smtClean="0">
                <a:solidFill>
                  <a:schemeClr val="bg1"/>
                </a:solidFill>
                <a:latin typeface="Times New Roman" pitchFamily="18" charset="0"/>
                <a:cs typeface="Times New Roman" pitchFamily="18" charset="0"/>
              </a:rPr>
              <a:t>.</a:t>
            </a:r>
          </a:p>
          <a:p>
            <a:r>
              <a:rPr lang="it-IT" sz="2400" b="1" dirty="0" smtClean="0">
                <a:solidFill>
                  <a:schemeClr val="bg1"/>
                </a:solidFill>
                <a:latin typeface="Times New Roman" pitchFamily="18" charset="0"/>
                <a:cs typeface="Times New Roman" pitchFamily="18" charset="0"/>
              </a:rPr>
              <a:t> </a:t>
            </a:r>
          </a:p>
          <a:p>
            <a:endParaRPr lang="it-IT" sz="3600" b="1" dirty="0" smtClean="0">
              <a:solidFill>
                <a:schemeClr val="bg1"/>
              </a:solidFill>
              <a:latin typeface="Times New Roman" pitchFamily="18" charset="0"/>
              <a:cs typeface="Times New Roman" pitchFamily="18" charset="0"/>
            </a:endParaRPr>
          </a:p>
        </p:txBody>
      </p:sp>
      <p:sp>
        <p:nvSpPr>
          <p:cNvPr id="8" name="Segnaposto piè di pagina 7"/>
          <p:cNvSpPr>
            <a:spLocks noGrp="1"/>
          </p:cNvSpPr>
          <p:nvPr>
            <p:ph type="ftr" sz="quarter" idx="11"/>
          </p:nvPr>
        </p:nvSpPr>
        <p:spPr>
          <a:xfrm>
            <a:off x="3571868" y="6357958"/>
            <a:ext cx="4786346" cy="365125"/>
          </a:xfrm>
        </p:spPr>
        <p:txBody>
          <a:bodyPr/>
          <a:lstStyle/>
          <a:p>
            <a:pPr marL="342900" indent="-342900">
              <a:buAutoNum type="arabicParenBoth"/>
            </a:pPr>
            <a:endParaRPr lang="it-IT" sz="1300" b="1" i="1" dirty="0">
              <a:solidFill>
                <a:schemeClr val="bg1"/>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214282" y="4572008"/>
            <a:ext cx="8786874" cy="3539430"/>
          </a:xfrm>
          <a:prstGeom prst="rect">
            <a:avLst/>
          </a:prstGeom>
          <a:noFill/>
        </p:spPr>
        <p:txBody>
          <a:bodyPr wrap="square" rtlCol="0">
            <a:spAutoFit/>
          </a:bodyPr>
          <a:lstStyle/>
          <a:p>
            <a:r>
              <a:rPr lang="it-IT" sz="2000" b="1" dirty="0" smtClean="0">
                <a:solidFill>
                  <a:schemeClr val="bg1"/>
                </a:solidFill>
                <a:latin typeface="Times New Roman" pitchFamily="18" charset="0"/>
                <a:cs typeface="Times New Roman" pitchFamily="18" charset="0"/>
              </a:rPr>
              <a:t>Verso la fine del XVIII secolo, nella zona di </a:t>
            </a:r>
            <a:r>
              <a:rPr lang="it-IT" sz="2000" b="1" dirty="0" err="1" smtClean="0">
                <a:solidFill>
                  <a:schemeClr val="bg1"/>
                </a:solidFill>
                <a:latin typeface="Times New Roman" pitchFamily="18" charset="0"/>
                <a:cs typeface="Times New Roman" pitchFamily="18" charset="0"/>
              </a:rPr>
              <a:t>Osoppo</a:t>
            </a:r>
            <a:r>
              <a:rPr lang="it-IT" sz="2000" b="1" dirty="0" smtClean="0">
                <a:solidFill>
                  <a:schemeClr val="bg1"/>
                </a:solidFill>
                <a:latin typeface="Times New Roman" pitchFamily="18" charset="0"/>
                <a:cs typeface="Times New Roman" pitchFamily="18" charset="0"/>
              </a:rPr>
              <a:t>, sorgono le cosiddette "compagnie del latte" per iniziativa del capitano della milizia dei conti </a:t>
            </a:r>
            <a:r>
              <a:rPr lang="it-IT" sz="2000" b="1" dirty="0" err="1" smtClean="0">
                <a:solidFill>
                  <a:schemeClr val="bg1"/>
                </a:solidFill>
                <a:latin typeface="Times New Roman" pitchFamily="18" charset="0"/>
                <a:cs typeface="Times New Roman" pitchFamily="18" charset="0"/>
              </a:rPr>
              <a:t>Savorgnan</a:t>
            </a:r>
            <a:r>
              <a:rPr lang="it-IT" sz="2000" b="1" dirty="0" smtClean="0">
                <a:solidFill>
                  <a:schemeClr val="bg1"/>
                </a:solidFill>
                <a:latin typeface="Times New Roman" pitchFamily="18" charset="0"/>
                <a:cs typeface="Times New Roman" pitchFamily="18" charset="0"/>
              </a:rPr>
              <a:t>. E' l'inizio dell'esperienza delle latterie familiari, il cui funzionamento prevede che gli allevatori di una borgata conferiscano il latte prodotto dalle proprie stalle nella casa di un socio a turno che si impegna a </a:t>
            </a:r>
            <a:r>
              <a:rPr lang="it-IT" sz="2000" b="1" dirty="0" err="1" smtClean="0">
                <a:solidFill>
                  <a:schemeClr val="bg1"/>
                </a:solidFill>
                <a:latin typeface="Times New Roman" pitchFamily="18" charset="0"/>
                <a:cs typeface="Times New Roman" pitchFamily="18" charset="0"/>
              </a:rPr>
              <a:t>caseificarlo</a:t>
            </a:r>
            <a:r>
              <a:rPr lang="it-IT" sz="2000" b="1" dirty="0" smtClean="0">
                <a:solidFill>
                  <a:schemeClr val="bg1"/>
                </a:solidFill>
                <a:latin typeface="Times New Roman" pitchFamily="18" charset="0"/>
                <a:cs typeface="Times New Roman" pitchFamily="18" charset="0"/>
              </a:rPr>
              <a:t> e si tiene il prodotto. Questi è poi tenuto a cedere il proprio latte agli altri soci fino a quando non restituisce tutta la quantità prestatagli. </a:t>
            </a:r>
          </a:p>
          <a:p>
            <a:endParaRPr lang="it-IT" sz="2400" b="1" dirty="0" smtClean="0">
              <a:solidFill>
                <a:schemeClr val="bg1"/>
              </a:solidFill>
              <a:latin typeface="Times New Roman" pitchFamily="18" charset="0"/>
              <a:cs typeface="Times New Roman" pitchFamily="18" charset="0"/>
            </a:endParaRPr>
          </a:p>
          <a:p>
            <a:r>
              <a:rPr lang="it-IT" sz="2400" b="1" dirty="0" smtClean="0">
                <a:solidFill>
                  <a:schemeClr val="bg1"/>
                </a:solidFill>
                <a:latin typeface="Times New Roman" pitchFamily="18" charset="0"/>
                <a:cs typeface="Times New Roman" pitchFamily="18" charset="0"/>
              </a:rPr>
              <a:t> </a:t>
            </a:r>
          </a:p>
          <a:p>
            <a:endParaRPr lang="it-IT" sz="3600" b="1" dirty="0" smtClean="0">
              <a:solidFill>
                <a:schemeClr val="bg1"/>
              </a:solidFill>
              <a:latin typeface="Times New Roman" pitchFamily="18" charset="0"/>
              <a:cs typeface="Times New Roman" pitchFamily="18" charset="0"/>
            </a:endParaRPr>
          </a:p>
        </p:txBody>
      </p:sp>
      <p:sp>
        <p:nvSpPr>
          <p:cNvPr id="8" name="Segnaposto piè di pagina 7"/>
          <p:cNvSpPr>
            <a:spLocks noGrp="1"/>
          </p:cNvSpPr>
          <p:nvPr>
            <p:ph type="ftr" sz="quarter" idx="11"/>
          </p:nvPr>
        </p:nvSpPr>
        <p:spPr>
          <a:xfrm>
            <a:off x="3571868" y="6357958"/>
            <a:ext cx="4786346" cy="365125"/>
          </a:xfrm>
        </p:spPr>
        <p:txBody>
          <a:bodyPr/>
          <a:lstStyle/>
          <a:p>
            <a:pPr marL="342900" indent="-342900">
              <a:buAutoNum type="arabicParenBoth"/>
            </a:pPr>
            <a:endParaRPr lang="it-IT" sz="1300" b="1" i="1" dirty="0">
              <a:solidFill>
                <a:schemeClr val="bg1"/>
              </a:solidFill>
              <a:latin typeface="Times New Roman" pitchFamily="18" charset="0"/>
              <a:cs typeface="Times New Roman" pitchFamily="18" charset="0"/>
            </a:endParaRPr>
          </a:p>
        </p:txBody>
      </p:sp>
      <p:pic>
        <p:nvPicPr>
          <p:cNvPr id="78850" name="Picture 2" descr="http://www.udine20.it/wp-content/uploads/2010/08/meteoeye_tarvisio_1.jpg"/>
          <p:cNvPicPr>
            <a:picLocks noChangeAspect="1" noChangeArrowheads="1"/>
          </p:cNvPicPr>
          <p:nvPr/>
        </p:nvPicPr>
        <p:blipFill>
          <a:blip r:embed="rId5"/>
          <a:srcRect t="9325" b="9413"/>
          <a:stretch>
            <a:fillRect/>
          </a:stretch>
        </p:blipFill>
        <p:spPr bwMode="auto">
          <a:xfrm>
            <a:off x="785786" y="214290"/>
            <a:ext cx="7153275" cy="435771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214282" y="4214818"/>
            <a:ext cx="8786874" cy="2677656"/>
          </a:xfrm>
          <a:prstGeom prst="rect">
            <a:avLst/>
          </a:prstGeom>
          <a:noFill/>
        </p:spPr>
        <p:txBody>
          <a:bodyPr wrap="square" rtlCol="0">
            <a:spAutoFit/>
          </a:bodyPr>
          <a:lstStyle/>
          <a:p>
            <a:r>
              <a:rPr lang="it-IT" sz="2800" b="1" dirty="0" smtClean="0">
                <a:solidFill>
                  <a:schemeClr val="bg1"/>
                </a:solidFill>
                <a:latin typeface="Times New Roman" pitchFamily="18" charset="0"/>
                <a:cs typeface="Times New Roman" pitchFamily="18" charset="0"/>
              </a:rPr>
              <a:t>Oggi i caseifici cooperativi in Friuli Venezia Giulia sono circa 45, localizzati principalmente in montagna. </a:t>
            </a:r>
            <a:r>
              <a:rPr lang="it-IT" sz="2800" b="1" dirty="0" smtClean="0">
                <a:solidFill>
                  <a:schemeClr val="bg1"/>
                </a:solidFill>
                <a:latin typeface="Times New Roman" pitchFamily="18" charset="0"/>
                <a:cs typeface="Times New Roman" pitchFamily="18" charset="0"/>
              </a:rPr>
              <a:t>Fra questi, la latteria sociale </a:t>
            </a:r>
            <a:r>
              <a:rPr lang="it-IT" sz="2800" b="1" dirty="0" err="1" smtClean="0">
                <a:solidFill>
                  <a:schemeClr val="bg1"/>
                </a:solidFill>
                <a:latin typeface="Times New Roman" pitchFamily="18" charset="0"/>
                <a:cs typeface="Times New Roman" pitchFamily="18" charset="0"/>
              </a:rPr>
              <a:t>turnaria</a:t>
            </a:r>
            <a:r>
              <a:rPr lang="it-IT" sz="2800" b="1" dirty="0" smtClean="0">
                <a:solidFill>
                  <a:schemeClr val="bg1"/>
                </a:solidFill>
                <a:latin typeface="Times New Roman" pitchFamily="18" charset="0"/>
                <a:cs typeface="Times New Roman" pitchFamily="18" charset="0"/>
              </a:rPr>
              <a:t> alle </a:t>
            </a:r>
            <a:r>
              <a:rPr lang="it-IT" sz="2800" b="1" dirty="0" smtClean="0">
                <a:solidFill>
                  <a:schemeClr val="bg1"/>
                </a:solidFill>
                <a:latin typeface="Times New Roman" pitchFamily="18" charset="0"/>
                <a:cs typeface="Times New Roman" pitchFamily="18" charset="0"/>
              </a:rPr>
              <a:t>porte di </a:t>
            </a:r>
            <a:r>
              <a:rPr lang="it-IT" sz="2800" b="1" dirty="0" err="1" smtClean="0">
                <a:solidFill>
                  <a:schemeClr val="bg1"/>
                </a:solidFill>
                <a:latin typeface="Times New Roman" pitchFamily="18" charset="0"/>
                <a:cs typeface="Times New Roman" pitchFamily="18" charset="0"/>
              </a:rPr>
              <a:t>Gemona</a:t>
            </a:r>
            <a:r>
              <a:rPr lang="it-IT" sz="2800" b="1" dirty="0" smtClean="0">
                <a:solidFill>
                  <a:schemeClr val="bg1"/>
                </a:solidFill>
                <a:latin typeface="Times New Roman" pitchFamily="18" charset="0"/>
                <a:cs typeface="Times New Roman" pitchFamily="18" charset="0"/>
              </a:rPr>
              <a:t> del Friuli, località </a:t>
            </a:r>
            <a:r>
              <a:rPr lang="it-IT" sz="2800" b="1" dirty="0" smtClean="0">
                <a:solidFill>
                  <a:schemeClr val="bg1"/>
                </a:solidFill>
                <a:latin typeface="Times New Roman" pitchFamily="18" charset="0"/>
                <a:cs typeface="Times New Roman" pitchFamily="18" charset="0"/>
              </a:rPr>
              <a:t>Campo Lessi</a:t>
            </a:r>
            <a:r>
              <a:rPr lang="it-IT" sz="2800" b="1" dirty="0" smtClean="0">
                <a:solidFill>
                  <a:schemeClr val="bg1"/>
                </a:solidFill>
                <a:latin typeface="Times New Roman" pitchFamily="18" charset="0"/>
                <a:cs typeface="Times New Roman" pitchFamily="18" charset="0"/>
              </a:rPr>
              <a:t>, subito dietro la grandissima chiesa sulla </a:t>
            </a:r>
            <a:r>
              <a:rPr lang="it-IT" sz="2800" b="1" dirty="0" smtClean="0">
                <a:solidFill>
                  <a:schemeClr val="bg1"/>
                </a:solidFill>
                <a:latin typeface="Times New Roman" pitchFamily="18" charset="0"/>
                <a:cs typeface="Times New Roman" pitchFamily="18" charset="0"/>
              </a:rPr>
              <a:t>statale, che non ha mai smesso l’attività, cambiando coi tempi che cambiano. </a:t>
            </a:r>
            <a:endParaRPr lang="it-IT" sz="2800" b="1" dirty="0" smtClean="0">
              <a:solidFill>
                <a:schemeClr val="bg1"/>
              </a:solidFill>
              <a:latin typeface="Times New Roman" pitchFamily="18" charset="0"/>
              <a:cs typeface="Times New Roman" pitchFamily="18" charset="0"/>
            </a:endParaRPr>
          </a:p>
        </p:txBody>
      </p:sp>
      <p:sp>
        <p:nvSpPr>
          <p:cNvPr id="8" name="Segnaposto piè di pagina 7"/>
          <p:cNvSpPr>
            <a:spLocks noGrp="1"/>
          </p:cNvSpPr>
          <p:nvPr>
            <p:ph type="ftr" sz="quarter" idx="11"/>
          </p:nvPr>
        </p:nvSpPr>
        <p:spPr>
          <a:xfrm>
            <a:off x="3571868" y="6357958"/>
            <a:ext cx="4786346" cy="365125"/>
          </a:xfrm>
        </p:spPr>
        <p:txBody>
          <a:bodyPr/>
          <a:lstStyle/>
          <a:p>
            <a:pPr marL="342900" indent="-342900">
              <a:buAutoNum type="arabicParenBoth"/>
            </a:pPr>
            <a:endParaRPr lang="it-IT" sz="1300" b="1" i="1" dirty="0">
              <a:solidFill>
                <a:schemeClr val="bg1"/>
              </a:solidFill>
              <a:latin typeface="Times New Roman" pitchFamily="18" charset="0"/>
              <a:cs typeface="Times New Roman" pitchFamily="18" charset="0"/>
            </a:endParaRPr>
          </a:p>
        </p:txBody>
      </p:sp>
      <p:pic>
        <p:nvPicPr>
          <p:cNvPr id="10" name="Picture 2" descr="http://www.turismofvg.it/ProxyVFS.axd/main,main/r35610/showreel_borghi_tipici_gemona_del_friuli.jpg?ext=.jpg"/>
          <p:cNvPicPr>
            <a:picLocks noChangeAspect="1" noChangeArrowheads="1"/>
          </p:cNvPicPr>
          <p:nvPr/>
        </p:nvPicPr>
        <p:blipFill>
          <a:blip r:embed="rId5"/>
          <a:srcRect/>
          <a:stretch>
            <a:fillRect/>
          </a:stretch>
        </p:blipFill>
        <p:spPr bwMode="auto">
          <a:xfrm>
            <a:off x="142844" y="214290"/>
            <a:ext cx="8875993" cy="401955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43040"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214282" y="4365010"/>
            <a:ext cx="8786874" cy="2492990"/>
          </a:xfrm>
          <a:prstGeom prst="rect">
            <a:avLst/>
          </a:prstGeom>
          <a:noFill/>
        </p:spPr>
        <p:txBody>
          <a:bodyPr wrap="square" rtlCol="0">
            <a:spAutoFit/>
          </a:bodyPr>
          <a:lstStyle/>
          <a:p>
            <a:r>
              <a:rPr lang="it-IT" sz="2600" b="1" dirty="0" smtClean="0">
                <a:solidFill>
                  <a:schemeClr val="bg1"/>
                </a:solidFill>
                <a:latin typeface="Times New Roman" pitchFamily="18" charset="0"/>
                <a:cs typeface="Times New Roman" pitchFamily="18" charset="0"/>
              </a:rPr>
              <a:t>I soci, 18 in questo caso, portano il latte e vanno in credito; ogni tot giorni, frequentemente se il latte è molto, una volta al mese se è poco, la Latteria fa il formaggio per “quel” socio, e tutto il formaggio di quel giorno è suo. Può ritirarlo e farne uso personale o può cederlo allo spaccio che lo vende e il </a:t>
            </a:r>
            <a:r>
              <a:rPr lang="it-IT" sz="2600" b="1" dirty="0" smtClean="0">
                <a:solidFill>
                  <a:schemeClr val="bg1"/>
                </a:solidFill>
                <a:latin typeface="Times New Roman" pitchFamily="18" charset="0"/>
                <a:cs typeface="Times New Roman" pitchFamily="18" charset="0"/>
              </a:rPr>
              <a:t>ricavato del formaggio  va al socio.</a:t>
            </a:r>
            <a:endParaRPr lang="it-IT" sz="2600" b="1" dirty="0" smtClean="0">
              <a:solidFill>
                <a:schemeClr val="bg1"/>
              </a:solidFill>
              <a:latin typeface="Times New Roman" pitchFamily="18" charset="0"/>
              <a:cs typeface="Times New Roman" pitchFamily="18" charset="0"/>
            </a:endParaRPr>
          </a:p>
        </p:txBody>
      </p:sp>
      <p:sp>
        <p:nvSpPr>
          <p:cNvPr id="8" name="Segnaposto piè di pagina 7"/>
          <p:cNvSpPr>
            <a:spLocks noGrp="1"/>
          </p:cNvSpPr>
          <p:nvPr>
            <p:ph type="ftr" sz="quarter" idx="11"/>
          </p:nvPr>
        </p:nvSpPr>
        <p:spPr>
          <a:xfrm>
            <a:off x="3571868" y="6357958"/>
            <a:ext cx="4786346" cy="365125"/>
          </a:xfrm>
        </p:spPr>
        <p:txBody>
          <a:bodyPr/>
          <a:lstStyle/>
          <a:p>
            <a:pPr marL="342900" indent="-342900">
              <a:buAutoNum type="arabicParenBoth"/>
            </a:pPr>
            <a:endParaRPr lang="it-IT" sz="1300" b="1" i="1" dirty="0">
              <a:solidFill>
                <a:schemeClr val="bg1"/>
              </a:solidFill>
              <a:latin typeface="Times New Roman" pitchFamily="18" charset="0"/>
              <a:cs typeface="Times New Roman" pitchFamily="18" charset="0"/>
            </a:endParaRPr>
          </a:p>
        </p:txBody>
      </p:sp>
      <p:pic>
        <p:nvPicPr>
          <p:cNvPr id="11" name="Picture 2" descr="Latteria di Campolessi a Gemona del Friuli  esterno"/>
          <p:cNvPicPr>
            <a:picLocks noChangeAspect="1" noChangeArrowheads="1"/>
          </p:cNvPicPr>
          <p:nvPr/>
        </p:nvPicPr>
        <p:blipFill>
          <a:blip r:embed="rId5"/>
          <a:srcRect/>
          <a:stretch>
            <a:fillRect/>
          </a:stretch>
        </p:blipFill>
        <p:spPr bwMode="auto">
          <a:xfrm>
            <a:off x="1428728" y="142852"/>
            <a:ext cx="5715000" cy="4286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142844" y="214290"/>
            <a:ext cx="8786874" cy="6740307"/>
          </a:xfrm>
          <a:prstGeom prst="rect">
            <a:avLst/>
          </a:prstGeom>
          <a:noFill/>
        </p:spPr>
        <p:txBody>
          <a:bodyPr wrap="square" rtlCol="0">
            <a:spAutoFit/>
          </a:bodyPr>
          <a:lstStyle/>
          <a:p>
            <a:pPr algn="ctr"/>
            <a:r>
              <a:rPr lang="it-IT" sz="3500" b="1" dirty="0" smtClean="0">
                <a:solidFill>
                  <a:schemeClr val="bg1"/>
                </a:solidFill>
                <a:latin typeface="Times New Roman" pitchFamily="18" charset="0"/>
                <a:cs typeface="Times New Roman" pitchFamily="18" charset="0"/>
              </a:rPr>
              <a:t>In Lapponia, regione in cui da pochi decenni era stato introdotto l’allevamento delle vacche (prima si allevavano le renne in maniera nomade), nessuno voleva più tenere un’azienda agricola. Interrogati sulle motivazioni, le risposte riguardarono in gran parte l’assenza di tempo libero e il diritto alle vacanze. La risposta delle locali associazioni allevatori fu l’istituzione della figura del “contadino di sostituzione”, uno per Comune, che assicurava 30 giorni di stacco ad ogni lavoratore di una fattoria. </a:t>
            </a:r>
            <a:r>
              <a:rPr lang="it-IT" sz="3600" b="1" dirty="0" smtClean="0">
                <a:solidFill>
                  <a:schemeClr val="bg1"/>
                </a:solidFill>
                <a:latin typeface="Times New Roman" pitchFamily="18" charset="0"/>
                <a:cs typeface="Times New Roman" pitchFamily="18" charset="0"/>
              </a:rPr>
              <a:t> </a:t>
            </a:r>
            <a:endParaRPr lang="it-IT" sz="3600" b="1" dirty="0">
              <a:solidFill>
                <a:schemeClr val="bg1"/>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071602"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8" name="Segnaposto piè di pagina 7"/>
          <p:cNvSpPr>
            <a:spLocks noGrp="1"/>
          </p:cNvSpPr>
          <p:nvPr>
            <p:ph type="ftr" sz="quarter" idx="11"/>
          </p:nvPr>
        </p:nvSpPr>
        <p:spPr>
          <a:xfrm>
            <a:off x="3571868" y="6357958"/>
            <a:ext cx="4786346" cy="365125"/>
          </a:xfrm>
        </p:spPr>
        <p:txBody>
          <a:bodyPr/>
          <a:lstStyle/>
          <a:p>
            <a:pPr marL="342900" indent="-342900">
              <a:buAutoNum type="arabicParenBoth"/>
            </a:pPr>
            <a:endParaRPr lang="it-IT" sz="1300" b="1" i="1" dirty="0">
              <a:solidFill>
                <a:schemeClr val="bg1"/>
              </a:solidFill>
              <a:latin typeface="Times New Roman" pitchFamily="18" charset="0"/>
              <a:cs typeface="Times New Roman" pitchFamily="18" charset="0"/>
            </a:endParaRPr>
          </a:p>
        </p:txBody>
      </p:sp>
      <p:pic>
        <p:nvPicPr>
          <p:cNvPr id="10" name="Picture 2" descr="Latteria di Campolessi a Gemona del Friuli  piccola stagionatura"/>
          <p:cNvPicPr>
            <a:picLocks noChangeAspect="1" noChangeArrowheads="1"/>
          </p:cNvPicPr>
          <p:nvPr/>
        </p:nvPicPr>
        <p:blipFill>
          <a:blip r:embed="rId5"/>
          <a:srcRect/>
          <a:stretch>
            <a:fillRect/>
          </a:stretch>
        </p:blipFill>
        <p:spPr bwMode="auto">
          <a:xfrm>
            <a:off x="571472" y="357166"/>
            <a:ext cx="8239223" cy="617941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000164"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0" y="2285992"/>
            <a:ext cx="9144000" cy="2431435"/>
          </a:xfrm>
          <a:prstGeom prst="rect">
            <a:avLst/>
          </a:prstGeom>
          <a:noFill/>
        </p:spPr>
        <p:txBody>
          <a:bodyPr wrap="square" rtlCol="0">
            <a:spAutoFit/>
          </a:bodyPr>
          <a:lstStyle/>
          <a:p>
            <a:pPr algn="ctr"/>
            <a:r>
              <a:rPr lang="it-IT" sz="3200" b="1" dirty="0" smtClean="0">
                <a:solidFill>
                  <a:schemeClr val="bg1"/>
                </a:solidFill>
                <a:latin typeface="Times New Roman" pitchFamily="18" charset="0"/>
                <a:cs typeface="Times New Roman" pitchFamily="18" charset="0"/>
              </a:rPr>
              <a:t> </a:t>
            </a:r>
            <a:r>
              <a:rPr lang="it-IT" sz="3200" b="1" dirty="0" smtClean="0">
                <a:solidFill>
                  <a:schemeClr val="bg1"/>
                </a:solidFill>
                <a:latin typeface="Times New Roman" pitchFamily="18" charset="0"/>
                <a:cs typeface="Times New Roman" pitchFamily="18" charset="0"/>
              </a:rPr>
              <a:t>E INFINE, </a:t>
            </a:r>
            <a:r>
              <a:rPr lang="it-IT" sz="3200" b="1" dirty="0" err="1" smtClean="0">
                <a:solidFill>
                  <a:schemeClr val="bg1"/>
                </a:solidFill>
                <a:latin typeface="Times New Roman" pitchFamily="18" charset="0"/>
                <a:cs typeface="Times New Roman" pitchFamily="18" charset="0"/>
              </a:rPr>
              <a:t>C’E</a:t>
            </a:r>
            <a:r>
              <a:rPr lang="it-IT" sz="3200" b="1" dirty="0" smtClean="0">
                <a:solidFill>
                  <a:schemeClr val="bg1"/>
                </a:solidFill>
                <a:latin typeface="Times New Roman" pitchFamily="18" charset="0"/>
                <a:cs typeface="Times New Roman" pitchFamily="18" charset="0"/>
              </a:rPr>
              <a:t>’ </a:t>
            </a:r>
            <a:r>
              <a:rPr lang="it-IT" sz="3200" b="1" dirty="0" smtClean="0">
                <a:solidFill>
                  <a:schemeClr val="bg1"/>
                </a:solidFill>
                <a:latin typeface="Times New Roman" pitchFamily="18" charset="0"/>
                <a:cs typeface="Times New Roman" pitchFamily="18" charset="0"/>
              </a:rPr>
              <a:t>CHI HA </a:t>
            </a:r>
            <a:r>
              <a:rPr lang="it-IT" sz="3200" b="1" dirty="0" smtClean="0">
                <a:solidFill>
                  <a:schemeClr val="bg1"/>
                </a:solidFill>
                <a:latin typeface="Times New Roman" pitchFamily="18" charset="0"/>
                <a:cs typeface="Times New Roman" pitchFamily="18" charset="0"/>
              </a:rPr>
              <a:t>PENSATO </a:t>
            </a:r>
            <a:r>
              <a:rPr lang="it-IT" sz="3200" b="1" dirty="0" err="1" smtClean="0">
                <a:solidFill>
                  <a:schemeClr val="bg1"/>
                </a:solidFill>
                <a:latin typeface="Times New Roman" pitchFamily="18" charset="0"/>
                <a:cs typeface="Times New Roman" pitchFamily="18" charset="0"/>
              </a:rPr>
              <a:t>DI</a:t>
            </a:r>
            <a:r>
              <a:rPr lang="it-IT" sz="3200" b="1" dirty="0" smtClean="0">
                <a:solidFill>
                  <a:schemeClr val="bg1"/>
                </a:solidFill>
                <a:latin typeface="Times New Roman" pitchFamily="18" charset="0"/>
                <a:cs typeface="Times New Roman" pitchFamily="18" charset="0"/>
              </a:rPr>
              <a:t> UTILIZZARE IL SISTEMA TURNARIO PER UN’ATTIVITA’ COMPLETAMENTE </a:t>
            </a:r>
            <a:r>
              <a:rPr lang="it-IT" sz="3200" b="1" dirty="0" err="1" smtClean="0">
                <a:solidFill>
                  <a:schemeClr val="bg1"/>
                </a:solidFill>
                <a:latin typeface="Times New Roman" pitchFamily="18" charset="0"/>
                <a:cs typeface="Times New Roman" pitchFamily="18" charset="0"/>
              </a:rPr>
              <a:t>NUOVA…</a:t>
            </a:r>
            <a:r>
              <a:rPr lang="it-IT" sz="3200" b="1" dirty="0" smtClean="0">
                <a:solidFill>
                  <a:schemeClr val="bg1"/>
                </a:solidFill>
                <a:latin typeface="Times New Roman" pitchFamily="18" charset="0"/>
                <a:cs typeface="Times New Roman" pitchFamily="18" charset="0"/>
              </a:rPr>
              <a:t>.</a:t>
            </a:r>
            <a:endParaRPr lang="it-IT" sz="3200" b="1" dirty="0" smtClean="0">
              <a:solidFill>
                <a:schemeClr val="bg1"/>
              </a:solidFill>
              <a:latin typeface="Times New Roman" pitchFamily="18" charset="0"/>
              <a:cs typeface="Times New Roman" pitchFamily="18" charset="0"/>
            </a:endParaRPr>
          </a:p>
          <a:p>
            <a:pPr algn="ctr"/>
            <a:r>
              <a:rPr lang="it-IT" sz="2800" b="1" dirty="0" smtClean="0">
                <a:solidFill>
                  <a:schemeClr val="bg1"/>
                </a:solidFill>
                <a:latin typeface="Times New Roman" pitchFamily="18" charset="0"/>
                <a:cs typeface="Times New Roman" pitchFamily="18" charset="0"/>
              </a:rPr>
              <a:t>Perché </a:t>
            </a:r>
            <a:r>
              <a:rPr lang="it-IT" sz="2800" b="1" dirty="0" smtClean="0">
                <a:solidFill>
                  <a:schemeClr val="bg1"/>
                </a:solidFill>
                <a:latin typeface="Times New Roman" pitchFamily="18" charset="0"/>
                <a:cs typeface="Times New Roman" pitchFamily="18" charset="0"/>
              </a:rPr>
              <a:t>ancora una volta si è rivelato il più efficiente dal punto di vista economico e della gestione del tempo. </a:t>
            </a:r>
            <a:endParaRPr lang="it-IT" sz="2800" b="1" dirty="0">
              <a:solidFill>
                <a:schemeClr val="bg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500034" y="142852"/>
            <a:ext cx="4449231" cy="523220"/>
          </a:xfrm>
          <a:prstGeom prst="rect">
            <a:avLst/>
          </a:prstGeom>
          <a:noFill/>
        </p:spPr>
        <p:txBody>
          <a:bodyPr wrap="none" rtlCol="0">
            <a:spAutoFit/>
          </a:bodyPr>
          <a:lstStyle/>
          <a:p>
            <a:r>
              <a:rPr lang="it-IT" sz="2800" b="1" dirty="0" err="1" smtClean="0">
                <a:solidFill>
                  <a:schemeClr val="bg1"/>
                </a:solidFill>
                <a:latin typeface="Times New Roman" pitchFamily="18" charset="0"/>
                <a:cs typeface="Times New Roman" pitchFamily="18" charset="0"/>
              </a:rPr>
              <a:t>Croviana</a:t>
            </a:r>
            <a:r>
              <a:rPr lang="it-IT" sz="2800" b="1" dirty="0" smtClean="0">
                <a:solidFill>
                  <a:schemeClr val="bg1"/>
                </a:solidFill>
                <a:latin typeface="Times New Roman" pitchFamily="18" charset="0"/>
                <a:cs typeface="Times New Roman" pitchFamily="18" charset="0"/>
              </a:rPr>
              <a:t>, </a:t>
            </a:r>
            <a:r>
              <a:rPr lang="it-IT" sz="2800" b="1" dirty="0" err="1" smtClean="0">
                <a:solidFill>
                  <a:schemeClr val="bg1"/>
                </a:solidFill>
                <a:latin typeface="Times New Roman" pitchFamily="18" charset="0"/>
                <a:cs typeface="Times New Roman" pitchFamily="18" charset="0"/>
              </a:rPr>
              <a:t>Val</a:t>
            </a:r>
            <a:r>
              <a:rPr lang="it-IT" sz="2800" b="1" dirty="0" smtClean="0">
                <a:solidFill>
                  <a:schemeClr val="bg1"/>
                </a:solidFill>
                <a:latin typeface="Times New Roman" pitchFamily="18" charset="0"/>
                <a:cs typeface="Times New Roman" pitchFamily="18" charset="0"/>
              </a:rPr>
              <a:t> di Sole </a:t>
            </a:r>
            <a:r>
              <a:rPr lang="it-IT" sz="2800" b="1" dirty="0" smtClean="0">
                <a:solidFill>
                  <a:schemeClr val="bg1"/>
                </a:solidFill>
                <a:latin typeface="Times New Roman" pitchFamily="18" charset="0"/>
                <a:cs typeface="Times New Roman" pitchFamily="18" charset="0"/>
              </a:rPr>
              <a:t>(</a:t>
            </a:r>
            <a:r>
              <a:rPr lang="it-IT" sz="2800" b="1" dirty="0" err="1" smtClean="0">
                <a:solidFill>
                  <a:schemeClr val="bg1"/>
                </a:solidFill>
                <a:latin typeface="Times New Roman" pitchFamily="18" charset="0"/>
                <a:cs typeface="Times New Roman" pitchFamily="18" charset="0"/>
              </a:rPr>
              <a:t>Tn</a:t>
            </a:r>
            <a:r>
              <a:rPr lang="it-IT" sz="2800" b="1" dirty="0" smtClean="0">
                <a:solidFill>
                  <a:schemeClr val="bg1"/>
                </a:solidFill>
                <a:latin typeface="Times New Roman" pitchFamily="18" charset="0"/>
                <a:cs typeface="Times New Roman" pitchFamily="18" charset="0"/>
              </a:rPr>
              <a:t>).  </a:t>
            </a:r>
            <a:endParaRPr lang="it-IT" sz="2800" b="1" dirty="0">
              <a:solidFill>
                <a:schemeClr val="bg1"/>
              </a:solidFill>
              <a:latin typeface="Times New Roman" pitchFamily="18" charset="0"/>
              <a:cs typeface="Times New Roman" pitchFamily="18" charset="0"/>
            </a:endParaRPr>
          </a:p>
        </p:txBody>
      </p:sp>
      <p:pic>
        <p:nvPicPr>
          <p:cNvPr id="4" name="Picture 2" descr="http://3.bp.blogspot.com/-yElIVFfef7c/T0siaog-hsI/AAAAAAAAFkI/4ASl4dUUQAE/s320/Croviana+z+lotu+ptaka+2.png"/>
          <p:cNvPicPr>
            <a:picLocks noChangeAspect="1" noChangeArrowheads="1"/>
          </p:cNvPicPr>
          <p:nvPr/>
        </p:nvPicPr>
        <p:blipFill>
          <a:blip r:embed="rId5"/>
          <a:srcRect/>
          <a:stretch>
            <a:fillRect/>
          </a:stretch>
        </p:blipFill>
        <p:spPr bwMode="auto">
          <a:xfrm>
            <a:off x="571472" y="724847"/>
            <a:ext cx="7930506" cy="597266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500034" y="142852"/>
            <a:ext cx="6208110" cy="523220"/>
          </a:xfrm>
          <a:prstGeom prst="rect">
            <a:avLst/>
          </a:prstGeom>
          <a:noFill/>
        </p:spPr>
        <p:txBody>
          <a:bodyPr wrap="none" rtlCol="0">
            <a:spAutoFit/>
          </a:bodyPr>
          <a:lstStyle/>
          <a:p>
            <a:r>
              <a:rPr lang="it-IT" sz="2800" b="1" dirty="0" smtClean="0">
                <a:solidFill>
                  <a:schemeClr val="bg1"/>
                </a:solidFill>
                <a:latin typeface="Times New Roman" pitchFamily="18" charset="0"/>
                <a:cs typeface="Times New Roman" pitchFamily="18" charset="0"/>
              </a:rPr>
              <a:t>A </a:t>
            </a:r>
            <a:r>
              <a:rPr lang="it-IT" sz="2800" b="1" dirty="0" err="1" smtClean="0">
                <a:solidFill>
                  <a:schemeClr val="bg1"/>
                </a:solidFill>
                <a:latin typeface="Times New Roman" pitchFamily="18" charset="0"/>
                <a:cs typeface="Times New Roman" pitchFamily="18" charset="0"/>
              </a:rPr>
              <a:t>Croviana</a:t>
            </a:r>
            <a:r>
              <a:rPr lang="it-IT" sz="2800" b="1" dirty="0" smtClean="0">
                <a:solidFill>
                  <a:schemeClr val="bg1"/>
                </a:solidFill>
                <a:latin typeface="Times New Roman" pitchFamily="18" charset="0"/>
                <a:cs typeface="Times New Roman" pitchFamily="18" charset="0"/>
              </a:rPr>
              <a:t> esiste il </a:t>
            </a:r>
            <a:r>
              <a:rPr lang="it-IT" sz="2800" b="1" dirty="0" err="1" smtClean="0">
                <a:solidFill>
                  <a:schemeClr val="bg1"/>
                </a:solidFill>
                <a:latin typeface="Times New Roman" pitchFamily="18" charset="0"/>
                <a:cs typeface="Times New Roman" pitchFamily="18" charset="0"/>
              </a:rPr>
              <a:t>mielificio</a:t>
            </a:r>
            <a:r>
              <a:rPr lang="it-IT" sz="2800" b="1" dirty="0" smtClean="0">
                <a:solidFill>
                  <a:schemeClr val="bg1"/>
                </a:solidFill>
                <a:latin typeface="Times New Roman" pitchFamily="18" charset="0"/>
                <a:cs typeface="Times New Roman" pitchFamily="18" charset="0"/>
              </a:rPr>
              <a:t> </a:t>
            </a:r>
            <a:r>
              <a:rPr lang="it-IT" sz="2800" b="1" dirty="0" err="1" smtClean="0">
                <a:solidFill>
                  <a:schemeClr val="bg1"/>
                </a:solidFill>
                <a:latin typeface="Times New Roman" pitchFamily="18" charset="0"/>
                <a:cs typeface="Times New Roman" pitchFamily="18" charset="0"/>
              </a:rPr>
              <a:t>turnario</a:t>
            </a:r>
            <a:r>
              <a:rPr lang="it-IT" sz="2800" b="1" dirty="0" smtClean="0">
                <a:solidFill>
                  <a:schemeClr val="bg1"/>
                </a:solidFill>
                <a:latin typeface="Times New Roman" pitchFamily="18" charset="0"/>
                <a:cs typeface="Times New Roman" pitchFamily="18" charset="0"/>
              </a:rPr>
              <a:t>  </a:t>
            </a:r>
            <a:endParaRPr lang="it-IT" sz="2800" b="1" dirty="0">
              <a:solidFill>
                <a:schemeClr val="bg1"/>
              </a:solidFill>
              <a:latin typeface="Times New Roman" pitchFamily="18" charset="0"/>
              <a:cs typeface="Times New Roman" pitchFamily="18" charset="0"/>
            </a:endParaRPr>
          </a:p>
        </p:txBody>
      </p:sp>
      <p:pic>
        <p:nvPicPr>
          <p:cNvPr id="9" name="Picture 2" descr="C:\Users\mzucca\AppData\Local\Temp\CrovianaIlMulinoSedeAssApicoltori.JPG"/>
          <p:cNvPicPr>
            <a:picLocks noChangeAspect="1" noChangeArrowheads="1"/>
          </p:cNvPicPr>
          <p:nvPr/>
        </p:nvPicPr>
        <p:blipFill>
          <a:blip r:embed="rId5" cstate="print"/>
          <a:srcRect/>
          <a:stretch>
            <a:fillRect/>
          </a:stretch>
        </p:blipFill>
        <p:spPr bwMode="auto">
          <a:xfrm>
            <a:off x="373566" y="714356"/>
            <a:ext cx="8001057" cy="600079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857288"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142844" y="4657397"/>
            <a:ext cx="9001157" cy="2123658"/>
          </a:xfrm>
          <a:prstGeom prst="rect">
            <a:avLst/>
          </a:prstGeom>
          <a:noFill/>
        </p:spPr>
        <p:txBody>
          <a:bodyPr wrap="square" rtlCol="0">
            <a:spAutoFit/>
          </a:bodyPr>
          <a:lstStyle/>
          <a:p>
            <a:r>
              <a:rPr lang="it-IT" sz="2200" b="1" dirty="0" smtClean="0">
                <a:solidFill>
                  <a:schemeClr val="bg1"/>
                </a:solidFill>
                <a:latin typeface="Times New Roman" pitchFamily="18" charset="0"/>
                <a:cs typeface="Times New Roman" pitchFamily="18" charset="0"/>
              </a:rPr>
              <a:t>Ogni socio e </a:t>
            </a:r>
            <a:r>
              <a:rPr lang="it-IT" sz="2200" b="1" dirty="0" smtClean="0">
                <a:solidFill>
                  <a:schemeClr val="bg1"/>
                </a:solidFill>
                <a:latin typeface="Times New Roman" pitchFamily="18" charset="0"/>
                <a:cs typeface="Times New Roman" pitchFamily="18" charset="0"/>
              </a:rPr>
              <a:t>annota la data e l’orario di utilizzo, il numero dei melari interessati alla lavorazione, la quantità di miele </a:t>
            </a:r>
            <a:r>
              <a:rPr lang="it-IT" sz="2200" b="1" dirty="0" smtClean="0">
                <a:solidFill>
                  <a:schemeClr val="bg1"/>
                </a:solidFill>
                <a:latin typeface="Times New Roman" pitchFamily="18" charset="0"/>
                <a:cs typeface="Times New Roman" pitchFamily="18" charset="0"/>
              </a:rPr>
              <a:t>estratto sul registro di laboratorio. Attraverso la scheda consegna/riconsegna il socio </a:t>
            </a:r>
            <a:r>
              <a:rPr lang="it-IT" sz="2200" b="1" dirty="0" smtClean="0">
                <a:solidFill>
                  <a:schemeClr val="bg1"/>
                </a:solidFill>
                <a:latin typeface="Times New Roman" pitchFamily="18" charset="0"/>
                <a:cs typeface="Times New Roman" pitchFamily="18" charset="0"/>
              </a:rPr>
              <a:t>prende atto dello stato di conformità all’utilizzo </a:t>
            </a:r>
            <a:r>
              <a:rPr lang="it-IT" sz="2200" b="1" dirty="0" smtClean="0">
                <a:solidFill>
                  <a:schemeClr val="bg1"/>
                </a:solidFill>
                <a:latin typeface="Times New Roman" pitchFamily="18" charset="0"/>
                <a:cs typeface="Times New Roman" pitchFamily="18" charset="0"/>
              </a:rPr>
              <a:t>della </a:t>
            </a:r>
            <a:r>
              <a:rPr lang="it-IT" sz="2200" b="1" dirty="0" smtClean="0">
                <a:solidFill>
                  <a:schemeClr val="bg1"/>
                </a:solidFill>
                <a:latin typeface="Times New Roman" pitchFamily="18" charset="0"/>
                <a:cs typeface="Times New Roman" pitchFamily="18" charset="0"/>
              </a:rPr>
              <a:t>sala e delle attrezzature che gli vengono consegnate, </a:t>
            </a:r>
            <a:r>
              <a:rPr lang="it-IT" sz="2200" b="1" dirty="0" smtClean="0">
                <a:solidFill>
                  <a:schemeClr val="bg1"/>
                </a:solidFill>
                <a:latin typeface="Times New Roman" pitchFamily="18" charset="0"/>
                <a:cs typeface="Times New Roman" pitchFamily="18" charset="0"/>
              </a:rPr>
              <a:t>e il </a:t>
            </a:r>
            <a:r>
              <a:rPr lang="it-IT" sz="2200" b="1" dirty="0" smtClean="0">
                <a:solidFill>
                  <a:schemeClr val="bg1"/>
                </a:solidFill>
                <a:latin typeface="Times New Roman" pitchFamily="18" charset="0"/>
                <a:cs typeface="Times New Roman" pitchFamily="18" charset="0"/>
              </a:rPr>
              <a:t>responsabile accerta che alla riconsegna la struttura ed il macchinario siano nello stesso stato della consegna</a:t>
            </a:r>
            <a:r>
              <a:rPr lang="it-IT" sz="2200" b="1" dirty="0" smtClean="0">
                <a:solidFill>
                  <a:schemeClr val="bg1"/>
                </a:solidFill>
                <a:latin typeface="Times New Roman" pitchFamily="18" charset="0"/>
                <a:cs typeface="Times New Roman" pitchFamily="18" charset="0"/>
              </a:rPr>
              <a:t>.</a:t>
            </a:r>
            <a:endParaRPr lang="it-IT" sz="2200" b="1" dirty="0" smtClean="0">
              <a:solidFill>
                <a:schemeClr val="bg1"/>
              </a:solidFill>
              <a:latin typeface="Times New Roman" pitchFamily="18" charset="0"/>
              <a:cs typeface="Times New Roman" pitchFamily="18" charset="0"/>
            </a:endParaRPr>
          </a:p>
        </p:txBody>
      </p:sp>
      <p:pic>
        <p:nvPicPr>
          <p:cNvPr id="11" name="Picture 2" descr="C:\Users\mzucca\AppData\Local\Temp\mulino CrovianaSedeAssApicoltori.JPG"/>
          <p:cNvPicPr>
            <a:picLocks noChangeAspect="1" noChangeArrowheads="1"/>
          </p:cNvPicPr>
          <p:nvPr/>
        </p:nvPicPr>
        <p:blipFill>
          <a:blip r:embed="rId5" cstate="print"/>
          <a:srcRect/>
          <a:stretch>
            <a:fillRect/>
          </a:stretch>
        </p:blipFill>
        <p:spPr bwMode="auto">
          <a:xfrm>
            <a:off x="1000100" y="142852"/>
            <a:ext cx="7319084" cy="452596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714412"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142843" y="4572008"/>
            <a:ext cx="9001157" cy="2123658"/>
          </a:xfrm>
          <a:prstGeom prst="rect">
            <a:avLst/>
          </a:prstGeom>
          <a:noFill/>
        </p:spPr>
        <p:txBody>
          <a:bodyPr wrap="square" rtlCol="0">
            <a:spAutoFit/>
          </a:bodyPr>
          <a:lstStyle/>
          <a:p>
            <a:r>
              <a:rPr lang="it-IT" sz="2200" b="1" dirty="0" smtClean="0">
                <a:solidFill>
                  <a:schemeClr val="bg1"/>
                </a:solidFill>
                <a:latin typeface="Times New Roman" pitchFamily="18" charset="0"/>
                <a:cs typeface="Times New Roman" pitchFamily="18" charset="0"/>
              </a:rPr>
              <a:t>Ogni utilizzatore dovrà prenotare la sala smielatura indicando approssimativamente il tempo previsto per la lavorazione del proprio prodotto e l’interesse </a:t>
            </a:r>
            <a:r>
              <a:rPr lang="it-IT" sz="2200" b="1" dirty="0" smtClean="0">
                <a:solidFill>
                  <a:schemeClr val="bg1"/>
                </a:solidFill>
                <a:latin typeface="Times New Roman" pitchFamily="18" charset="0"/>
                <a:cs typeface="Times New Roman" pitchFamily="18" charset="0"/>
              </a:rPr>
              <a:t>o </a:t>
            </a:r>
            <a:r>
              <a:rPr lang="it-IT" sz="2200" b="1" dirty="0" smtClean="0">
                <a:solidFill>
                  <a:schemeClr val="bg1"/>
                </a:solidFill>
                <a:latin typeface="Times New Roman" pitchFamily="18" charset="0"/>
                <a:cs typeface="Times New Roman" pitchFamily="18" charset="0"/>
              </a:rPr>
              <a:t>meno di essere inserito in elenco nelle ore in cui sono presenti visitatori, in modo che su tali indicazioni e sulle esigenze di apertura al pubblico il responsabile stili un programma di utilizzo sala che sarà poi esposto nella bacheca </a:t>
            </a:r>
            <a:r>
              <a:rPr lang="it-IT" sz="2200" b="1" dirty="0" smtClean="0">
                <a:solidFill>
                  <a:schemeClr val="bg1"/>
                </a:solidFill>
                <a:latin typeface="Times New Roman" pitchFamily="18" charset="0"/>
                <a:cs typeface="Times New Roman" pitchFamily="18" charset="0"/>
              </a:rPr>
              <a:t>esterna per i soci e i </a:t>
            </a:r>
            <a:r>
              <a:rPr lang="it-IT" sz="2200" b="1" dirty="0" smtClean="0">
                <a:solidFill>
                  <a:schemeClr val="bg1"/>
                </a:solidFill>
                <a:latin typeface="Times New Roman" pitchFamily="18" charset="0"/>
                <a:cs typeface="Times New Roman" pitchFamily="18" charset="0"/>
              </a:rPr>
              <a:t>visitatori</a:t>
            </a:r>
            <a:r>
              <a:rPr lang="it-IT" sz="2200" b="1" dirty="0" smtClean="0">
                <a:solidFill>
                  <a:schemeClr val="bg1"/>
                </a:solidFill>
                <a:latin typeface="Times New Roman" pitchFamily="18" charset="0"/>
                <a:cs typeface="Times New Roman" pitchFamily="18" charset="0"/>
              </a:rPr>
              <a:t>.</a:t>
            </a:r>
            <a:endParaRPr lang="it-IT" sz="2200" b="1" dirty="0" smtClean="0">
              <a:solidFill>
                <a:schemeClr val="bg1"/>
              </a:solidFill>
              <a:latin typeface="Times New Roman" pitchFamily="18" charset="0"/>
              <a:cs typeface="Times New Roman" pitchFamily="18" charset="0"/>
            </a:endParaRPr>
          </a:p>
        </p:txBody>
      </p:sp>
      <p:pic>
        <p:nvPicPr>
          <p:cNvPr id="9" name="Picture 2" descr="C:\Users\mzucca\AppData\Local\Temp\CrovianaVisitaAdApiario.jpg"/>
          <p:cNvPicPr>
            <a:picLocks noChangeAspect="1" noChangeArrowheads="1"/>
          </p:cNvPicPr>
          <p:nvPr/>
        </p:nvPicPr>
        <p:blipFill>
          <a:blip r:embed="rId5"/>
          <a:srcRect/>
          <a:stretch>
            <a:fillRect/>
          </a:stretch>
        </p:blipFill>
        <p:spPr bwMode="auto">
          <a:xfrm>
            <a:off x="1571604" y="142852"/>
            <a:ext cx="6213666" cy="449295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214282" y="0"/>
            <a:ext cx="8786874" cy="8371523"/>
          </a:xfrm>
          <a:prstGeom prst="rect">
            <a:avLst/>
          </a:prstGeom>
          <a:noFill/>
        </p:spPr>
        <p:txBody>
          <a:bodyPr wrap="square" rtlCol="0">
            <a:spAutoFit/>
          </a:bodyPr>
          <a:lstStyle/>
          <a:p>
            <a:r>
              <a:rPr lang="it-IT" sz="2500" b="1" dirty="0" smtClean="0">
                <a:solidFill>
                  <a:schemeClr val="bg1"/>
                </a:solidFill>
                <a:latin typeface="Times New Roman" pitchFamily="18" charset="0"/>
                <a:cs typeface="Times New Roman" pitchFamily="18" charset="0"/>
              </a:rPr>
              <a:t>Il </a:t>
            </a:r>
            <a:r>
              <a:rPr lang="it-IT" sz="2500" b="1" dirty="0" smtClean="0">
                <a:solidFill>
                  <a:schemeClr val="bg1"/>
                </a:solidFill>
                <a:latin typeface="Times New Roman" pitchFamily="18" charset="0"/>
                <a:cs typeface="Times New Roman" pitchFamily="18" charset="0"/>
              </a:rPr>
              <a:t>socio prima di avere a disposizione la sala dovrà compilare con il responsabile la parte della scheda consegna e chiarire eventuali dubbi sulla funzionalità delle attrezzature. Al socio è assolutamente proibito lavorare miele   non prodotto dai propri alveari pena l’esclusione dall’utilizzo del laboratorio per un periodo che verrà deciso direttivo</a:t>
            </a:r>
            <a:r>
              <a:rPr lang="it-IT" sz="2500" b="1" dirty="0" smtClean="0">
                <a:solidFill>
                  <a:schemeClr val="bg1"/>
                </a:solidFill>
                <a:latin typeface="Times New Roman" pitchFamily="18" charset="0"/>
                <a:cs typeface="Times New Roman" pitchFamily="18" charset="0"/>
              </a:rPr>
              <a:t>.  Il </a:t>
            </a:r>
            <a:r>
              <a:rPr lang="it-IT" sz="2500" b="1" dirty="0" smtClean="0">
                <a:solidFill>
                  <a:schemeClr val="bg1"/>
                </a:solidFill>
                <a:latin typeface="Times New Roman" pitchFamily="18" charset="0"/>
                <a:cs typeface="Times New Roman" pitchFamily="18" charset="0"/>
              </a:rPr>
              <a:t>socio deve utilizzare la cosa sociale con la massima cura e diligenza e resta responsabile del laboratorio e di quanto contenuto durante il suo periodo di utilizzo. </a:t>
            </a:r>
            <a:r>
              <a:rPr lang="it-IT" sz="2500" b="1" dirty="0" smtClean="0">
                <a:solidFill>
                  <a:schemeClr val="bg1"/>
                </a:solidFill>
                <a:latin typeface="Times New Roman" pitchFamily="18" charset="0"/>
                <a:cs typeface="Times New Roman" pitchFamily="18" charset="0"/>
              </a:rPr>
              <a:t>Eventuali </a:t>
            </a:r>
            <a:r>
              <a:rPr lang="it-IT" sz="2500" b="1" dirty="0" smtClean="0">
                <a:solidFill>
                  <a:schemeClr val="bg1"/>
                </a:solidFill>
                <a:latin typeface="Times New Roman" pitchFamily="18" charset="0"/>
                <a:cs typeface="Times New Roman" pitchFamily="18" charset="0"/>
              </a:rPr>
              <a:t>chiarimenti, assaggi e vendita di prodotto richiesto dai visitatori dovrà avvenire all’esterno del laboratorio per non comprometterne l’igienicità</a:t>
            </a:r>
            <a:r>
              <a:rPr lang="it-IT" sz="2500" b="1" dirty="0" smtClean="0">
                <a:solidFill>
                  <a:schemeClr val="bg1"/>
                </a:solidFill>
                <a:latin typeface="Times New Roman" pitchFamily="18" charset="0"/>
                <a:cs typeface="Times New Roman" pitchFamily="18" charset="0"/>
              </a:rPr>
              <a:t>. A </a:t>
            </a:r>
            <a:r>
              <a:rPr lang="it-IT" sz="2500" b="1" dirty="0" smtClean="0">
                <a:solidFill>
                  <a:schemeClr val="bg1"/>
                </a:solidFill>
                <a:latin typeface="Times New Roman" pitchFamily="18" charset="0"/>
                <a:cs typeface="Times New Roman" pitchFamily="18" charset="0"/>
              </a:rPr>
              <a:t>fine utilizzo il socio dovrà procedere ad una accurata pulizia, compilare con il responsabile la parte riconsegna della scheda e segnalare eventuali anomalie riscontrate. </a:t>
            </a:r>
            <a:endParaRPr lang="it-IT" sz="2500" b="1" dirty="0" smtClean="0">
              <a:solidFill>
                <a:schemeClr val="bg1"/>
              </a:solidFill>
              <a:latin typeface="Times New Roman" pitchFamily="18" charset="0"/>
              <a:cs typeface="Times New Roman" pitchFamily="18" charset="0"/>
            </a:endParaRPr>
          </a:p>
          <a:p>
            <a:r>
              <a:rPr lang="it-IT" sz="2500" b="1" dirty="0" smtClean="0">
                <a:solidFill>
                  <a:schemeClr val="bg1"/>
                </a:solidFill>
                <a:latin typeface="Times New Roman" pitchFamily="18" charset="0"/>
                <a:cs typeface="Times New Roman" pitchFamily="18" charset="0"/>
              </a:rPr>
              <a:t>Eventuali </a:t>
            </a:r>
            <a:r>
              <a:rPr lang="it-IT" sz="2500" b="1" dirty="0" smtClean="0">
                <a:solidFill>
                  <a:schemeClr val="bg1"/>
                </a:solidFill>
                <a:latin typeface="Times New Roman" pitchFamily="18" charset="0"/>
                <a:cs typeface="Times New Roman" pitchFamily="18" charset="0"/>
              </a:rPr>
              <a:t>danni e/o anomalie non riconducibili alla normale usura saranno addebitate all’ultimo utilizzatore, a meno che non dimostri la responsabilità di altri.</a:t>
            </a:r>
          </a:p>
          <a:p>
            <a:r>
              <a:rPr lang="it-IT" sz="2500" b="1" dirty="0" smtClean="0">
                <a:solidFill>
                  <a:schemeClr val="bg1"/>
                </a:solidFill>
                <a:latin typeface="Times New Roman" pitchFamily="18" charset="0"/>
                <a:cs typeface="Times New Roman" pitchFamily="18" charset="0"/>
              </a:rPr>
              <a:t> </a:t>
            </a:r>
          </a:p>
          <a:p>
            <a:endParaRPr lang="it-IT" sz="2800" b="1" dirty="0" smtClean="0">
              <a:solidFill>
                <a:schemeClr val="bg1"/>
              </a:solidFill>
              <a:latin typeface="Times New Roman" pitchFamily="18" charset="0"/>
              <a:cs typeface="Times New Roman" pitchFamily="18" charset="0"/>
            </a:endParaRPr>
          </a:p>
          <a:p>
            <a:r>
              <a:rPr lang="it-IT" sz="2400" b="1" dirty="0" smtClean="0">
                <a:solidFill>
                  <a:schemeClr val="bg1"/>
                </a:solidFill>
                <a:latin typeface="Times New Roman" pitchFamily="18" charset="0"/>
                <a:cs typeface="Times New Roman" pitchFamily="18" charset="0"/>
              </a:rPr>
              <a:t> </a:t>
            </a:r>
            <a:endParaRPr lang="it-IT" sz="2400" b="1" dirty="0" smtClean="0">
              <a:solidFill>
                <a:schemeClr val="bg1"/>
              </a:solidFill>
              <a:latin typeface="Times New Roman" pitchFamily="18" charset="0"/>
              <a:cs typeface="Times New Roman" pitchFamily="18" charset="0"/>
            </a:endParaRPr>
          </a:p>
          <a:p>
            <a:endParaRPr lang="it-IT" sz="3600" b="1" dirty="0" smtClean="0">
              <a:solidFill>
                <a:schemeClr val="bg1"/>
              </a:solidFill>
              <a:latin typeface="Times New Roman" pitchFamily="18" charset="0"/>
              <a:cs typeface="Times New Roman" pitchFamily="18" charset="0"/>
            </a:endParaRPr>
          </a:p>
        </p:txBody>
      </p:sp>
      <p:sp>
        <p:nvSpPr>
          <p:cNvPr id="8" name="Segnaposto piè di pagina 7"/>
          <p:cNvSpPr>
            <a:spLocks noGrp="1"/>
          </p:cNvSpPr>
          <p:nvPr>
            <p:ph type="ftr" sz="quarter" idx="11"/>
          </p:nvPr>
        </p:nvSpPr>
        <p:spPr>
          <a:xfrm>
            <a:off x="3571868" y="6357958"/>
            <a:ext cx="4786346" cy="365125"/>
          </a:xfrm>
        </p:spPr>
        <p:txBody>
          <a:bodyPr/>
          <a:lstStyle/>
          <a:p>
            <a:pPr marL="342900" indent="-342900">
              <a:buAutoNum type="arabicParenBoth"/>
            </a:pPr>
            <a:endParaRPr lang="it-IT" sz="1300" b="1" i="1" dirty="0">
              <a:solidFill>
                <a:schemeClr val="bg1"/>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714412"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0" y="2428868"/>
            <a:ext cx="8929718" cy="2215991"/>
          </a:xfrm>
          <a:prstGeom prst="rect">
            <a:avLst/>
          </a:prstGeom>
          <a:noFill/>
        </p:spPr>
        <p:txBody>
          <a:bodyPr wrap="square" rtlCol="0">
            <a:spAutoFit/>
          </a:bodyPr>
          <a:lstStyle/>
          <a:p>
            <a:pPr algn="ctr"/>
            <a:r>
              <a:rPr lang="it-IT" sz="13800" b="1" dirty="0" smtClean="0">
                <a:solidFill>
                  <a:schemeClr val="bg1">
                    <a:lumMod val="95000"/>
                  </a:schemeClr>
                </a:solidFill>
                <a:latin typeface="Times New Roman" pitchFamily="18" charset="0"/>
                <a:cs typeface="Times New Roman" pitchFamily="18" charset="0"/>
              </a:rPr>
              <a:t>GRAZIE</a:t>
            </a:r>
            <a:endParaRPr lang="it-IT" sz="13800" b="1" dirty="0">
              <a:solidFill>
                <a:schemeClr val="bg1">
                  <a:lumMod val="95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142844" y="6072206"/>
            <a:ext cx="8786874" cy="646331"/>
          </a:xfrm>
          <a:prstGeom prst="rect">
            <a:avLst/>
          </a:prstGeom>
          <a:noFill/>
        </p:spPr>
        <p:txBody>
          <a:bodyPr wrap="square" rtlCol="0">
            <a:spAutoFit/>
          </a:bodyPr>
          <a:lstStyle/>
          <a:p>
            <a:pPr algn="ctr"/>
            <a:r>
              <a:rPr lang="it-IT" sz="3500" b="1" dirty="0" smtClean="0">
                <a:solidFill>
                  <a:schemeClr val="bg1"/>
                </a:solidFill>
                <a:latin typeface="Times New Roman" pitchFamily="18" charset="0"/>
                <a:cs typeface="Times New Roman" pitchFamily="18" charset="0"/>
              </a:rPr>
              <a:t>Il problema fu risolto. </a:t>
            </a:r>
            <a:r>
              <a:rPr lang="it-IT" sz="3600" b="1" dirty="0" smtClean="0">
                <a:solidFill>
                  <a:schemeClr val="bg1"/>
                </a:solidFill>
                <a:latin typeface="Times New Roman" pitchFamily="18" charset="0"/>
                <a:cs typeface="Times New Roman" pitchFamily="18" charset="0"/>
              </a:rPr>
              <a:t> </a:t>
            </a:r>
            <a:endParaRPr lang="it-IT" sz="3600" b="1" dirty="0">
              <a:solidFill>
                <a:schemeClr val="bg1"/>
              </a:solidFill>
              <a:latin typeface="Times New Roman" pitchFamily="18" charset="0"/>
              <a:cs typeface="Times New Roman" pitchFamily="18" charset="0"/>
            </a:endParaRPr>
          </a:p>
        </p:txBody>
      </p:sp>
      <p:pic>
        <p:nvPicPr>
          <p:cNvPr id="35842" name="Picture 2" descr="Miss Lapland - Seinajoki, Western Finland"/>
          <p:cNvPicPr>
            <a:picLocks noChangeAspect="1" noChangeArrowheads="1"/>
          </p:cNvPicPr>
          <p:nvPr/>
        </p:nvPicPr>
        <p:blipFill>
          <a:blip r:embed="rId5"/>
          <a:srcRect/>
          <a:stretch>
            <a:fillRect/>
          </a:stretch>
        </p:blipFill>
        <p:spPr bwMode="auto">
          <a:xfrm>
            <a:off x="857224" y="928670"/>
            <a:ext cx="7620000" cy="50292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214478"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4643438" y="0"/>
            <a:ext cx="4286280" cy="6740307"/>
          </a:xfrm>
          <a:prstGeom prst="rect">
            <a:avLst/>
          </a:prstGeom>
          <a:noFill/>
        </p:spPr>
        <p:txBody>
          <a:bodyPr wrap="square" rtlCol="0">
            <a:spAutoFit/>
          </a:bodyPr>
          <a:lstStyle/>
          <a:p>
            <a:pPr algn="ctr"/>
            <a:r>
              <a:rPr lang="it-IT" sz="2700" b="1" dirty="0" smtClean="0">
                <a:solidFill>
                  <a:schemeClr val="bg1"/>
                </a:solidFill>
                <a:latin typeface="Times New Roman" pitchFamily="18" charset="0"/>
                <a:cs typeface="Times New Roman" pitchFamily="18" charset="0"/>
              </a:rPr>
              <a:t>In Lombardia è proprio la Cia a organizzare un sistema simile in Bassa Padana, all’interno dei grandi allevamenti. Ma è possibile solo in stalle  strutturate, in cui l’economia di gestione consente di ricavare margini tali che permettono l’assunzione di un nuovo dipendente che, a turno, può ruotare e sostituire chi è assente. Non è possibile per le piccole aziende, o per quelle di montagna.  </a:t>
            </a:r>
            <a:endParaRPr lang="it-IT" sz="2700" b="1" dirty="0">
              <a:solidFill>
                <a:schemeClr val="bg1"/>
              </a:solidFill>
              <a:latin typeface="Times New Roman" pitchFamily="18" charset="0"/>
              <a:cs typeface="Times New Roman" pitchFamily="18" charset="0"/>
            </a:endParaRPr>
          </a:p>
        </p:txBody>
      </p:sp>
      <p:pic>
        <p:nvPicPr>
          <p:cNvPr id="44034" name="Picture 2" descr="http://suoli.regione.marche.it/portals/2/suoli/IMMAGINI/0050.jpg"/>
          <p:cNvPicPr>
            <a:picLocks noChangeAspect="1" noChangeArrowheads="1"/>
          </p:cNvPicPr>
          <p:nvPr/>
        </p:nvPicPr>
        <p:blipFill>
          <a:blip r:embed="rId5"/>
          <a:srcRect r="48102"/>
          <a:stretch>
            <a:fillRect/>
          </a:stretch>
        </p:blipFill>
        <p:spPr bwMode="auto">
          <a:xfrm>
            <a:off x="285720" y="214290"/>
            <a:ext cx="4357718" cy="62975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142844" y="214290"/>
            <a:ext cx="8786874" cy="6571030"/>
          </a:xfrm>
          <a:prstGeom prst="rect">
            <a:avLst/>
          </a:prstGeom>
          <a:noFill/>
        </p:spPr>
        <p:txBody>
          <a:bodyPr wrap="square" rtlCol="0">
            <a:spAutoFit/>
          </a:bodyPr>
          <a:lstStyle/>
          <a:p>
            <a:pPr algn="ctr"/>
            <a:r>
              <a:rPr lang="it-IT" sz="3500" b="1" dirty="0" smtClean="0">
                <a:solidFill>
                  <a:schemeClr val="bg1"/>
                </a:solidFill>
                <a:latin typeface="Times New Roman" pitchFamily="18" charset="0"/>
                <a:cs typeface="Times New Roman" pitchFamily="18" charset="0"/>
              </a:rPr>
              <a:t>Sulle Alpi – ma anche in Appennino, e ovunque esistessero gli “usi civici”, le “magnifiche comunità”, ma anche gli alpeggi a gestione condivisa e il diritto di legnatico, l’intero ciclo del lavoro in montagna era basato sulla turnazione, lo scambio di attrezzi, l’uso comune e a turno di tutte le infrastrutture agricole. Dai mulini ai forni, dai frantoi ai caseifici, dai </a:t>
            </a:r>
            <a:r>
              <a:rPr lang="it-IT" sz="3500" b="1" dirty="0" err="1" smtClean="0">
                <a:solidFill>
                  <a:schemeClr val="bg1"/>
                </a:solidFill>
                <a:latin typeface="Times New Roman" pitchFamily="18" charset="0"/>
                <a:cs typeface="Times New Roman" pitchFamily="18" charset="0"/>
              </a:rPr>
              <a:t>crotti</a:t>
            </a:r>
            <a:r>
              <a:rPr lang="it-IT" sz="3500" b="1" dirty="0" smtClean="0">
                <a:solidFill>
                  <a:schemeClr val="bg1"/>
                </a:solidFill>
                <a:latin typeface="Times New Roman" pitchFamily="18" charset="0"/>
                <a:cs typeface="Times New Roman" pitchFamily="18" charset="0"/>
              </a:rPr>
              <a:t> alle segherie. Perfino le professionalità esperte (per esempio chi sapeva potare le viti) e, più tardi, i primi trattori venivano usati a </a:t>
            </a:r>
            <a:r>
              <a:rPr lang="it-IT" sz="3500" b="1" dirty="0" err="1" smtClean="0">
                <a:solidFill>
                  <a:schemeClr val="bg1"/>
                </a:solidFill>
                <a:latin typeface="Times New Roman" pitchFamily="18" charset="0"/>
                <a:cs typeface="Times New Roman" pitchFamily="18" charset="0"/>
              </a:rPr>
              <a:t>turno…</a:t>
            </a:r>
            <a:r>
              <a:rPr lang="it-IT" sz="3500" b="1" dirty="0" smtClean="0">
                <a:solidFill>
                  <a:schemeClr val="bg1"/>
                </a:solidFill>
                <a:latin typeface="Times New Roman" pitchFamily="18" charset="0"/>
                <a:cs typeface="Times New Roman" pitchFamily="18" charset="0"/>
              </a:rPr>
              <a:t>. </a:t>
            </a:r>
            <a:r>
              <a:rPr lang="it-IT" sz="3600" b="1" dirty="0" smtClean="0">
                <a:solidFill>
                  <a:schemeClr val="bg1"/>
                </a:solidFill>
                <a:latin typeface="Times New Roman" pitchFamily="18" charset="0"/>
                <a:cs typeface="Times New Roman" pitchFamily="18" charset="0"/>
              </a:rPr>
              <a:t> </a:t>
            </a:r>
            <a:endParaRPr lang="it-IT" sz="3600" b="1" dirty="0">
              <a:solidFill>
                <a:schemeClr val="bg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0" y="6211669"/>
            <a:ext cx="8786874" cy="646331"/>
          </a:xfrm>
          <a:prstGeom prst="rect">
            <a:avLst/>
          </a:prstGeom>
          <a:noFill/>
        </p:spPr>
        <p:txBody>
          <a:bodyPr wrap="square" rtlCol="0">
            <a:spAutoFit/>
          </a:bodyPr>
          <a:lstStyle/>
          <a:p>
            <a:pPr algn="ctr"/>
            <a:r>
              <a:rPr lang="it-IT" sz="2000" b="1" dirty="0" err="1" smtClean="0">
                <a:solidFill>
                  <a:schemeClr val="bg1"/>
                </a:solidFill>
                <a:latin typeface="Times New Roman" pitchFamily="18" charset="0"/>
                <a:cs typeface="Times New Roman" pitchFamily="18" charset="0"/>
              </a:rPr>
              <a:t>Samolaco</a:t>
            </a:r>
            <a:r>
              <a:rPr lang="it-IT" sz="2000" b="1" dirty="0" smtClean="0">
                <a:solidFill>
                  <a:schemeClr val="bg1"/>
                </a:solidFill>
                <a:latin typeface="Times New Roman" pitchFamily="18" charset="0"/>
                <a:cs typeface="Times New Roman" pitchFamily="18" charset="0"/>
              </a:rPr>
              <a:t> (So). Sistema di insediamento a stella: ogni nucleo era autonomo </a:t>
            </a:r>
            <a:r>
              <a:rPr lang="it-IT" sz="3500" b="1" dirty="0" smtClean="0">
                <a:solidFill>
                  <a:schemeClr val="bg1"/>
                </a:solidFill>
                <a:latin typeface="Times New Roman" pitchFamily="18" charset="0"/>
                <a:cs typeface="Times New Roman" pitchFamily="18" charset="0"/>
              </a:rPr>
              <a:t> </a:t>
            </a:r>
            <a:r>
              <a:rPr lang="it-IT" sz="3600" b="1" dirty="0" smtClean="0">
                <a:solidFill>
                  <a:schemeClr val="bg1"/>
                </a:solidFill>
                <a:latin typeface="Times New Roman" pitchFamily="18" charset="0"/>
                <a:cs typeface="Times New Roman" pitchFamily="18" charset="0"/>
              </a:rPr>
              <a:t> </a:t>
            </a:r>
            <a:endParaRPr lang="it-IT" sz="3600" b="1" dirty="0">
              <a:solidFill>
                <a:schemeClr val="bg1"/>
              </a:solidFill>
              <a:latin typeface="Times New Roman" pitchFamily="18" charset="0"/>
              <a:cs typeface="Times New Roman" pitchFamily="18" charset="0"/>
            </a:endParaRPr>
          </a:p>
        </p:txBody>
      </p:sp>
      <p:pic>
        <p:nvPicPr>
          <p:cNvPr id="8" name="Picture 2" descr="C:\Users\mzucca\Desktop\pcvecchietto\pcvecchio\Miei Documenti\Samolaco - sentiero - nuclei-maggenghi - alpeggi.JPG"/>
          <p:cNvPicPr>
            <a:picLocks noChangeAspect="1" noChangeArrowheads="1"/>
          </p:cNvPicPr>
          <p:nvPr/>
        </p:nvPicPr>
        <p:blipFill>
          <a:blip r:embed="rId5"/>
          <a:srcRect/>
          <a:stretch>
            <a:fillRect/>
          </a:stretch>
        </p:blipFill>
        <p:spPr bwMode="auto">
          <a:xfrm>
            <a:off x="-1" y="0"/>
            <a:ext cx="9195535" cy="65008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142844" y="214290"/>
            <a:ext cx="8786874" cy="6571030"/>
          </a:xfrm>
          <a:prstGeom prst="rect">
            <a:avLst/>
          </a:prstGeom>
          <a:noFill/>
        </p:spPr>
        <p:txBody>
          <a:bodyPr wrap="square" rtlCol="0">
            <a:spAutoFit/>
          </a:bodyPr>
          <a:lstStyle/>
          <a:p>
            <a:pPr algn="ctr"/>
            <a:r>
              <a:rPr lang="it-IT" sz="3500" b="1" dirty="0" smtClean="0">
                <a:solidFill>
                  <a:schemeClr val="bg1"/>
                </a:solidFill>
                <a:latin typeface="Times New Roman" pitchFamily="18" charset="0"/>
                <a:cs typeface="Times New Roman" pitchFamily="18" charset="0"/>
              </a:rPr>
              <a:t>Il sistema più antico di latteria </a:t>
            </a:r>
            <a:r>
              <a:rPr lang="it-IT" sz="3500" b="1" dirty="0" err="1" smtClean="0">
                <a:solidFill>
                  <a:schemeClr val="bg1"/>
                </a:solidFill>
                <a:latin typeface="Times New Roman" pitchFamily="18" charset="0"/>
                <a:cs typeface="Times New Roman" pitchFamily="18" charset="0"/>
              </a:rPr>
              <a:t>turnaria</a:t>
            </a:r>
            <a:r>
              <a:rPr lang="it-IT" sz="3500" b="1" dirty="0" smtClean="0">
                <a:solidFill>
                  <a:schemeClr val="bg1"/>
                </a:solidFill>
                <a:latin typeface="Times New Roman" pitchFamily="18" charset="0"/>
                <a:cs typeface="Times New Roman" pitchFamily="18" charset="0"/>
              </a:rPr>
              <a:t> prevedeva che tutti i proprietari del latte lo portassero alla latteria, e che uno di loro, a turno, lavorasse il latte di tutti; poi ad ognuno veniva restituito il formaggio e il burro in proporzione al latte conferito. Questo modello libera gran parte della comunità dal compito più gravoso, che tocca soltanto una volta: ma presuppone che tutti siano capaci di </a:t>
            </a:r>
            <a:r>
              <a:rPr lang="it-IT" sz="3500" b="1" dirty="0" err="1" smtClean="0">
                <a:solidFill>
                  <a:schemeClr val="bg1"/>
                </a:solidFill>
                <a:latin typeface="Times New Roman" pitchFamily="18" charset="0"/>
                <a:cs typeface="Times New Roman" pitchFamily="18" charset="0"/>
              </a:rPr>
              <a:t>caseificare</a:t>
            </a:r>
            <a:r>
              <a:rPr lang="it-IT" sz="3500" b="1" dirty="0" smtClean="0">
                <a:solidFill>
                  <a:schemeClr val="bg1"/>
                </a:solidFill>
                <a:latin typeface="Times New Roman" pitchFamily="18" charset="0"/>
                <a:cs typeface="Times New Roman" pitchFamily="18" charset="0"/>
              </a:rPr>
              <a:t>. Di fatto viene ancora praticato, in maniera formale o informale, in molte latterie in </a:t>
            </a:r>
            <a:r>
              <a:rPr lang="it-IT" sz="3500" b="1" dirty="0" err="1" smtClean="0">
                <a:solidFill>
                  <a:schemeClr val="bg1"/>
                </a:solidFill>
                <a:latin typeface="Times New Roman" pitchFamily="18" charset="0"/>
                <a:cs typeface="Times New Roman" pitchFamily="18" charset="0"/>
              </a:rPr>
              <a:t>quota…</a:t>
            </a:r>
            <a:r>
              <a:rPr lang="it-IT" sz="3500" b="1" dirty="0" smtClean="0">
                <a:solidFill>
                  <a:schemeClr val="bg1"/>
                </a:solidFill>
                <a:latin typeface="Times New Roman" pitchFamily="18" charset="0"/>
                <a:cs typeface="Times New Roman" pitchFamily="18" charset="0"/>
              </a:rPr>
              <a:t>. </a:t>
            </a:r>
            <a:r>
              <a:rPr lang="it-IT" sz="3600" b="1" dirty="0" smtClean="0">
                <a:solidFill>
                  <a:schemeClr val="bg1"/>
                </a:solidFill>
                <a:latin typeface="Times New Roman" pitchFamily="18" charset="0"/>
                <a:cs typeface="Times New Roman" pitchFamily="18" charset="0"/>
              </a:rPr>
              <a:t> </a:t>
            </a:r>
            <a:endParaRPr lang="it-IT" sz="3600" b="1" dirty="0">
              <a:solidFill>
                <a:schemeClr val="bg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33794" name="Picture 2" descr="http://www.boorp.com/sfondi_gratis_desktop_pc/sfondi_gratis/sfondi_paesaggi_mare_montagna/prati_vedissimi.jpg"/>
          <p:cNvPicPr>
            <a:picLocks noChangeAspect="1" noChangeArrowheads="1"/>
          </p:cNvPicPr>
          <p:nvPr/>
        </p:nvPicPr>
        <p:blipFill>
          <a:blip r:embed="rId3"/>
          <a:srcRect l="30629" t="27146"/>
          <a:stretch>
            <a:fillRect/>
          </a:stretch>
        </p:blipFill>
        <p:spPr bwMode="auto">
          <a:xfrm>
            <a:off x="-1135221" y="0"/>
            <a:ext cx="11621259" cy="6858000"/>
          </a:xfrm>
          <a:prstGeom prst="rect">
            <a:avLst/>
          </a:prstGeom>
          <a:noFill/>
        </p:spPr>
      </p:pic>
      <p:pic>
        <p:nvPicPr>
          <p:cNvPr id="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215338" y="5500702"/>
            <a:ext cx="63976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072462" y="6429396"/>
            <a:ext cx="888385" cy="338554"/>
          </a:xfrm>
          <a:prstGeom prst="rect">
            <a:avLst/>
          </a:prstGeom>
          <a:noFill/>
        </p:spPr>
        <p:txBody>
          <a:bodyPr wrap="none" rtlCol="0">
            <a:spAutoFit/>
          </a:bodyPr>
          <a:lstStyle/>
          <a:p>
            <a:pPr algn="ctr"/>
            <a:r>
              <a:rPr lang="it-IT" sz="800" b="1" dirty="0" smtClean="0">
                <a:solidFill>
                  <a:schemeClr val="accent3">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3">
                    <a:lumMod val="20000"/>
                    <a:lumOff val="80000"/>
                  </a:schemeClr>
                </a:solidFill>
                <a:latin typeface="Times New Roman" pitchFamily="18" charset="0"/>
                <a:cs typeface="Times New Roman" pitchFamily="18" charset="0"/>
              </a:rPr>
              <a:t>Servizi culturali</a:t>
            </a:r>
            <a:endParaRPr lang="it-IT" sz="800" b="1" dirty="0">
              <a:solidFill>
                <a:schemeClr val="accent3">
                  <a:lumMod val="20000"/>
                  <a:lumOff val="80000"/>
                </a:schemeClr>
              </a:solidFill>
              <a:latin typeface="Times New Roman" pitchFamily="18" charset="0"/>
              <a:cs typeface="Times New Roman" pitchFamily="18" charset="0"/>
            </a:endParaRPr>
          </a:p>
        </p:txBody>
      </p:sp>
      <p:sp>
        <p:nvSpPr>
          <p:cNvPr id="7" name="CasellaDiTesto 6"/>
          <p:cNvSpPr txBox="1"/>
          <p:nvPr/>
        </p:nvSpPr>
        <p:spPr>
          <a:xfrm>
            <a:off x="0" y="2214554"/>
            <a:ext cx="8786874" cy="2877711"/>
          </a:xfrm>
          <a:prstGeom prst="rect">
            <a:avLst/>
          </a:prstGeom>
          <a:noFill/>
        </p:spPr>
        <p:txBody>
          <a:bodyPr wrap="square" rtlCol="0">
            <a:spAutoFit/>
          </a:bodyPr>
          <a:lstStyle/>
          <a:p>
            <a:pPr algn="ctr"/>
            <a:r>
              <a:rPr lang="it-IT" sz="4000" b="1" dirty="0" smtClean="0">
                <a:solidFill>
                  <a:schemeClr val="bg1"/>
                </a:solidFill>
                <a:latin typeface="Times New Roman" pitchFamily="18" charset="0"/>
                <a:cs typeface="Times New Roman" pitchFamily="18" charset="0"/>
              </a:rPr>
              <a:t>C’E’ CHI LO HA SEMPRE </a:t>
            </a:r>
            <a:r>
              <a:rPr lang="it-IT" sz="4000" b="1" dirty="0" err="1" smtClean="0">
                <a:solidFill>
                  <a:schemeClr val="bg1"/>
                </a:solidFill>
                <a:latin typeface="Times New Roman" pitchFamily="18" charset="0"/>
                <a:cs typeface="Times New Roman" pitchFamily="18" charset="0"/>
              </a:rPr>
              <a:t>FATTO…</a:t>
            </a:r>
            <a:r>
              <a:rPr lang="it-IT" sz="4000" b="1" dirty="0" smtClean="0">
                <a:solidFill>
                  <a:schemeClr val="bg1"/>
                </a:solidFill>
                <a:latin typeface="Times New Roman" pitchFamily="18" charset="0"/>
                <a:cs typeface="Times New Roman" pitchFamily="18" charset="0"/>
              </a:rPr>
              <a:t>.</a:t>
            </a:r>
          </a:p>
          <a:p>
            <a:pPr algn="ctr"/>
            <a:r>
              <a:rPr lang="it-IT" sz="3500" b="1" dirty="0" smtClean="0">
                <a:solidFill>
                  <a:schemeClr val="bg1"/>
                </a:solidFill>
                <a:latin typeface="Times New Roman" pitchFamily="18" charset="0"/>
                <a:cs typeface="Times New Roman" pitchFamily="18" charset="0"/>
              </a:rPr>
              <a:t>anche se ad alcuni sembra un metodo da cavernicoli, i trogloditi sono capaci di organizzarsi, al contrario di chi non fa altro che </a:t>
            </a:r>
            <a:r>
              <a:rPr lang="it-IT" sz="3500" b="1" dirty="0" err="1" smtClean="0">
                <a:solidFill>
                  <a:schemeClr val="bg1"/>
                </a:solidFill>
                <a:latin typeface="Times New Roman" pitchFamily="18" charset="0"/>
                <a:cs typeface="Times New Roman" pitchFamily="18" charset="0"/>
              </a:rPr>
              <a:t>lamentarsi…</a:t>
            </a:r>
            <a:r>
              <a:rPr lang="it-IT" sz="3500" b="1" dirty="0" smtClean="0">
                <a:solidFill>
                  <a:schemeClr val="bg1"/>
                </a:solidFill>
                <a:latin typeface="Times New Roman" pitchFamily="18" charset="0"/>
                <a:cs typeface="Times New Roman" pitchFamily="18" charset="0"/>
              </a:rPr>
              <a:t>.  </a:t>
            </a:r>
            <a:r>
              <a:rPr lang="it-IT" sz="3600" b="1" dirty="0" smtClean="0">
                <a:solidFill>
                  <a:schemeClr val="bg1"/>
                </a:solidFill>
                <a:latin typeface="Times New Roman" pitchFamily="18" charset="0"/>
                <a:cs typeface="Times New Roman" pitchFamily="18" charset="0"/>
              </a:rPr>
              <a:t> </a:t>
            </a:r>
            <a:endParaRPr lang="it-IT" sz="3600" b="1" dirty="0">
              <a:solidFill>
                <a:schemeClr val="bg1"/>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TotalTime>
  <Words>2331</Words>
  <Application>Microsoft Office PowerPoint</Application>
  <PresentationFormat>Presentazione su schermo (4:3)</PresentationFormat>
  <Paragraphs>171</Paragraphs>
  <Slides>37</Slides>
  <Notes>37</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forma giuridica della società LATTERIA TURNARIA DI S. NICOLO' DI VALFURVA è "ALTRE FORME" con tipologia "Individuali o assimilabili o non iscritti al RI".</dc:title>
  <dc:creator>mzucca</dc:creator>
  <cp:lastModifiedBy>mzucca</cp:lastModifiedBy>
  <cp:revision>109</cp:revision>
  <dcterms:created xsi:type="dcterms:W3CDTF">2014-05-13T13:34:31Z</dcterms:created>
  <dcterms:modified xsi:type="dcterms:W3CDTF">2014-05-20T16:26:44Z</dcterms:modified>
</cp:coreProperties>
</file>