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6" r:id="rId4"/>
    <p:sldId id="283" r:id="rId5"/>
    <p:sldId id="285" r:id="rId6"/>
    <p:sldId id="284" r:id="rId7"/>
    <p:sldId id="287" r:id="rId8"/>
    <p:sldId id="288" r:id="rId9"/>
    <p:sldId id="289" r:id="rId10"/>
    <p:sldId id="290" r:id="rId11"/>
    <p:sldId id="291" r:id="rId12"/>
    <p:sldId id="302" r:id="rId13"/>
    <p:sldId id="303" r:id="rId14"/>
    <p:sldId id="304" r:id="rId15"/>
    <p:sldId id="306" r:id="rId16"/>
    <p:sldId id="309" r:id="rId17"/>
    <p:sldId id="305" r:id="rId18"/>
    <p:sldId id="308" r:id="rId19"/>
    <p:sldId id="310" r:id="rId20"/>
    <p:sldId id="307" r:id="rId21"/>
    <p:sldId id="320" r:id="rId22"/>
    <p:sldId id="323" r:id="rId23"/>
    <p:sldId id="321" r:id="rId24"/>
    <p:sldId id="324" r:id="rId25"/>
    <p:sldId id="327" r:id="rId26"/>
    <p:sldId id="328" r:id="rId27"/>
    <p:sldId id="330" r:id="rId28"/>
    <p:sldId id="293" r:id="rId29"/>
    <p:sldId id="296" r:id="rId30"/>
    <p:sldId id="294" r:id="rId31"/>
    <p:sldId id="331" r:id="rId32"/>
    <p:sldId id="334" r:id="rId33"/>
    <p:sldId id="338" r:id="rId34"/>
    <p:sldId id="337" r:id="rId35"/>
    <p:sldId id="340" r:id="rId36"/>
    <p:sldId id="333" r:id="rId37"/>
    <p:sldId id="342" r:id="rId38"/>
    <p:sldId id="343" r:id="rId39"/>
    <p:sldId id="344" r:id="rId40"/>
    <p:sldId id="345" r:id="rId41"/>
    <p:sldId id="347" r:id="rId42"/>
    <p:sldId id="349" r:id="rId43"/>
    <p:sldId id="356" r:id="rId44"/>
    <p:sldId id="358" r:id="rId45"/>
    <p:sldId id="357" r:id="rId46"/>
    <p:sldId id="359" r:id="rId47"/>
    <p:sldId id="360" r:id="rId48"/>
    <p:sldId id="361" r:id="rId49"/>
    <p:sldId id="363" r:id="rId50"/>
    <p:sldId id="353" r:id="rId51"/>
    <p:sldId id="365" r:id="rId52"/>
    <p:sldId id="366" r:id="rId53"/>
    <p:sldId id="370" r:id="rId54"/>
    <p:sldId id="368" r:id="rId55"/>
    <p:sldId id="367" r:id="rId56"/>
    <p:sldId id="372" r:id="rId57"/>
    <p:sldId id="376" r:id="rId58"/>
    <p:sldId id="378" r:id="rId59"/>
    <p:sldId id="379" r:id="rId60"/>
    <p:sldId id="381" r:id="rId61"/>
    <p:sldId id="383" r:id="rId62"/>
    <p:sldId id="384" r:id="rId63"/>
    <p:sldId id="386" r:id="rId64"/>
    <p:sldId id="380" r:id="rId65"/>
    <p:sldId id="387" r:id="rId66"/>
    <p:sldId id="398" r:id="rId67"/>
    <p:sldId id="392" r:id="rId68"/>
    <p:sldId id="399" r:id="rId69"/>
    <p:sldId id="388" r:id="rId70"/>
    <p:sldId id="395" r:id="rId71"/>
    <p:sldId id="393" r:id="rId72"/>
    <p:sldId id="397" r:id="rId73"/>
    <p:sldId id="400" r:id="rId74"/>
    <p:sldId id="401" r:id="rId75"/>
    <p:sldId id="402" r:id="rId76"/>
    <p:sldId id="403" r:id="rId77"/>
    <p:sldId id="404" r:id="rId78"/>
    <p:sldId id="405" r:id="rId79"/>
    <p:sldId id="408" r:id="rId80"/>
    <p:sldId id="407" r:id="rId81"/>
    <p:sldId id="409" r:id="rId8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9A37E3B-CB2D-4816-8CCA-D91C604872C1}" type="datetimeFigureOut">
              <a:rPr lang="it-IT" smtClean="0"/>
              <a:pPr/>
              <a:t>06/05/2014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DB3136E-CB20-48B2-999F-E780156D15D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37E3B-CB2D-4816-8CCA-D91C604872C1}" type="datetimeFigureOut">
              <a:rPr lang="it-IT" smtClean="0"/>
              <a:pPr/>
              <a:t>06/05/2014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3136E-CB20-48B2-999F-E780156D15D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jpeg"/></Relationships>
</file>

<file path=ppt/slides/_rels/slide7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7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noFill/>
        </p:spPr>
        <p:txBody>
          <a:bodyPr>
            <a:normAutofit fontScale="90000"/>
          </a:bodyPr>
          <a:lstStyle/>
          <a:p>
            <a:r>
              <a:rPr lang="it-IT" sz="6000" dirty="0" smtClean="0">
                <a:solidFill>
                  <a:srgbClr val="FF0000"/>
                </a:solidFill>
                <a:latin typeface="Matura MT Script Capitals" pitchFamily="66" charset="0"/>
              </a:rPr>
              <a:t>Il TATUAGGIO SACRO</a:t>
            </a:r>
            <a:r>
              <a:rPr lang="it-IT" dirty="0" smtClean="0">
                <a:solidFill>
                  <a:srgbClr val="FF0000"/>
                </a:solidFill>
                <a:latin typeface="Matura MT Script Capitals" pitchFamily="66" charset="0"/>
              </a:rPr>
              <a:t/>
            </a:r>
            <a:br>
              <a:rPr lang="it-IT" dirty="0" smtClean="0">
                <a:solidFill>
                  <a:srgbClr val="FF0000"/>
                </a:solidFill>
                <a:latin typeface="Matura MT Script Capitals" pitchFamily="66" charset="0"/>
              </a:rPr>
            </a:br>
            <a:r>
              <a:rPr lang="it-IT" dirty="0" smtClean="0">
                <a:solidFill>
                  <a:srgbClr val="FF0000"/>
                </a:solidFill>
                <a:latin typeface="Matura MT Script Capitals" pitchFamily="66" charset="0"/>
              </a:rPr>
              <a:t/>
            </a:r>
            <a:br>
              <a:rPr lang="it-IT" dirty="0" smtClean="0">
                <a:solidFill>
                  <a:srgbClr val="FF0000"/>
                </a:solidFill>
                <a:latin typeface="Matura MT Script Capitals" pitchFamily="66" charset="0"/>
              </a:rPr>
            </a:br>
            <a:r>
              <a:rPr lang="it-IT" dirty="0" smtClean="0">
                <a:solidFill>
                  <a:srgbClr val="FF0000"/>
                </a:solidFill>
                <a:latin typeface="Matura MT Script Capitals" pitchFamily="66" charset="0"/>
              </a:rPr>
              <a:t>Iniziazione, </a:t>
            </a:r>
            <a:r>
              <a:rPr lang="it-IT" dirty="0" err="1" smtClean="0">
                <a:solidFill>
                  <a:srgbClr val="FF0000"/>
                </a:solidFill>
                <a:latin typeface="Matura MT Script Capitals" pitchFamily="66" charset="0"/>
              </a:rPr>
              <a:t>investizione</a:t>
            </a:r>
            <a:r>
              <a:rPr lang="it-IT" dirty="0" smtClean="0">
                <a:solidFill>
                  <a:srgbClr val="FF0000"/>
                </a:solidFill>
                <a:latin typeface="Matura MT Script Capitals" pitchFamily="66" charset="0"/>
              </a:rPr>
              <a:t> comunitaria, identità personale: culture egualitarie, controculture, culture </a:t>
            </a:r>
            <a:r>
              <a:rPr lang="it-IT" i="1" dirty="0" smtClean="0">
                <a:solidFill>
                  <a:srgbClr val="FF0000"/>
                </a:solidFill>
                <a:latin typeface="Matura MT Script Capitals" pitchFamily="66" charset="0"/>
              </a:rPr>
              <a:t>altre. </a:t>
            </a:r>
            <a:r>
              <a:rPr lang="it-IT" dirty="0" smtClean="0">
                <a:solidFill>
                  <a:srgbClr val="FF0000"/>
                </a:solidFill>
                <a:latin typeface="Matura MT Script Capitals" pitchFamily="66" charset="0"/>
              </a:rPr>
              <a:t> </a:t>
            </a:r>
            <a:endParaRPr lang="it-IT" dirty="0">
              <a:solidFill>
                <a:srgbClr val="FF0000"/>
              </a:solidFill>
              <a:latin typeface="Matura MT Script Capitals" pitchFamily="66" charset="0"/>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3929058" y="0"/>
            <a:ext cx="5214942" cy="8633133"/>
          </a:xfrm>
          <a:prstGeom prst="rect">
            <a:avLst/>
          </a:prstGeom>
        </p:spPr>
        <p:txBody>
          <a:bodyPr wrap="square">
            <a:spAutoFit/>
          </a:bodyPr>
          <a:lstStyle/>
          <a:p>
            <a:r>
              <a:rPr lang="it-IT" sz="2700" b="1" dirty="0" smtClean="0">
                <a:solidFill>
                  <a:srgbClr val="FF0000"/>
                </a:solidFill>
                <a:latin typeface="Matura MT Script Capitals" pitchFamily="66" charset="0"/>
              </a:rPr>
              <a:t>Uomo del </a:t>
            </a:r>
            <a:r>
              <a:rPr lang="it-IT" sz="2700" b="1" dirty="0" err="1" smtClean="0">
                <a:solidFill>
                  <a:srgbClr val="FF0000"/>
                </a:solidFill>
                <a:latin typeface="Matura MT Script Capitals" pitchFamily="66" charset="0"/>
              </a:rPr>
              <a:t>Similaun</a:t>
            </a:r>
            <a:r>
              <a:rPr lang="it-IT" sz="2700" b="1" dirty="0" smtClean="0">
                <a:solidFill>
                  <a:srgbClr val="FF0000"/>
                </a:solidFill>
                <a:latin typeface="Matura MT Script Capitals" pitchFamily="66" charset="0"/>
              </a:rPr>
              <a:t>, 3.300 a. C. </a:t>
            </a:r>
            <a:r>
              <a:rPr lang="it-IT" sz="2800" dirty="0" smtClean="0">
                <a:solidFill>
                  <a:srgbClr val="FF0000"/>
                </a:solidFill>
                <a:latin typeface="Matura MT Script Capitals" pitchFamily="66" charset="0"/>
              </a:rPr>
              <a:t>È </a:t>
            </a:r>
            <a:r>
              <a:rPr lang="it-IT" sz="2800" b="1" dirty="0" smtClean="0">
                <a:solidFill>
                  <a:srgbClr val="FF0000"/>
                </a:solidFill>
                <a:latin typeface="Matura MT Script Capitals" pitchFamily="66" charset="0"/>
              </a:rPr>
              <a:t>l’uomo tatuato più vecchio</a:t>
            </a:r>
            <a:r>
              <a:rPr lang="it-IT" sz="2800" dirty="0" smtClean="0">
                <a:solidFill>
                  <a:srgbClr val="FF0000"/>
                </a:solidFill>
                <a:latin typeface="Matura MT Script Capitals" pitchFamily="66" charset="0"/>
              </a:rPr>
              <a:t> ritrovato fino a oggi.</a:t>
            </a:r>
            <a:r>
              <a:rPr lang="it-IT" sz="2700" b="1" dirty="0" smtClean="0">
                <a:solidFill>
                  <a:srgbClr val="FF0000"/>
                </a:solidFill>
                <a:latin typeface="Matura MT Script Capitals" pitchFamily="66" charset="0"/>
              </a:rPr>
              <a:t> </a:t>
            </a:r>
            <a:r>
              <a:rPr lang="it-IT" sz="2800" b="1" dirty="0" smtClean="0">
                <a:solidFill>
                  <a:srgbClr val="FF0000"/>
                </a:solidFill>
                <a:latin typeface="Matura MT Script Capitals" pitchFamily="66" charset="0"/>
              </a:rPr>
              <a:t>Sul suo corpo ci sono più di 50 tatuaggi, che raffigurano linee e croci, ottenuti incidendo la pelle e strofinandoci sopra del carbone vegetale. Furono realizzati in punti del corpo che in vita erano sottoposti a forti sollecitazioni e che, a causa del loro stato di usura, gli dovevano procurare forti dolori. Più che dei simboli, dunque,  attestano delle pratiche mediche. Ciò non toglie che </a:t>
            </a:r>
            <a:r>
              <a:rPr lang="it-IT" sz="2800" dirty="0" err="1" smtClean="0">
                <a:solidFill>
                  <a:srgbClr val="FF0000"/>
                </a:solidFill>
                <a:latin typeface="Matura MT Script Capitals" pitchFamily="66" charset="0"/>
              </a:rPr>
              <a:t>Ötzi</a:t>
            </a:r>
            <a:r>
              <a:rPr lang="it-IT" sz="2800" dirty="0" smtClean="0">
                <a:solidFill>
                  <a:srgbClr val="FF0000"/>
                </a:solidFill>
                <a:latin typeface="Matura MT Script Capitals" pitchFamily="66" charset="0"/>
              </a:rPr>
              <a:t> fosse anche uno </a:t>
            </a:r>
            <a:r>
              <a:rPr lang="it-IT" sz="2800" dirty="0" err="1" smtClean="0">
                <a:solidFill>
                  <a:srgbClr val="FF0000"/>
                </a:solidFill>
                <a:latin typeface="Matura MT Script Capitals" pitchFamily="66" charset="0"/>
              </a:rPr>
              <a:t>sciamano…</a:t>
            </a:r>
            <a:r>
              <a:rPr lang="it-IT" sz="2800" dirty="0" smtClean="0">
                <a:solidFill>
                  <a:srgbClr val="FF0000"/>
                </a:solidFill>
                <a:latin typeface="Matura MT Script Capitals" pitchFamily="66" charset="0"/>
              </a:rPr>
              <a:t>.</a:t>
            </a:r>
            <a:endParaRPr lang="it-IT" sz="2800" b="1" dirty="0" smtClean="0">
              <a:solidFill>
                <a:srgbClr val="FF0000"/>
              </a:solidFill>
              <a:latin typeface="Matura MT Script Capitals" pitchFamily="66" charset="0"/>
            </a:endParaRPr>
          </a:p>
          <a:p>
            <a:r>
              <a:rPr lang="it-IT" sz="2700" dirty="0" smtClean="0">
                <a:solidFill>
                  <a:srgbClr val="FF0000"/>
                </a:solidFill>
                <a:latin typeface="Matura MT Script Capitals" pitchFamily="66" charset="0"/>
              </a:rPr>
              <a:t> </a:t>
            </a:r>
          </a:p>
          <a:p>
            <a:r>
              <a:rPr lang="it-IT" sz="2700" dirty="0" smtClean="0">
                <a:solidFill>
                  <a:srgbClr val="FF0000"/>
                </a:solidFill>
                <a:latin typeface="Matura MT Script Capitals" pitchFamily="66" charset="0"/>
              </a:rPr>
              <a:t>  </a:t>
            </a:r>
          </a:p>
          <a:p>
            <a:endParaRPr lang="it-IT" sz="2700" dirty="0" smtClean="0">
              <a:solidFill>
                <a:srgbClr val="FF0000"/>
              </a:solidFill>
              <a:latin typeface="Matura MT Script Capitals" pitchFamily="66" charset="0"/>
            </a:endParaRPr>
          </a:p>
          <a:p>
            <a:r>
              <a:rPr lang="it-IT" sz="2700" dirty="0" smtClean="0">
                <a:solidFill>
                  <a:srgbClr val="FF0000"/>
                </a:solidFill>
                <a:latin typeface="Matura MT Script Capitals" pitchFamily="66" charset="0"/>
              </a:rPr>
              <a:t>    </a:t>
            </a:r>
          </a:p>
        </p:txBody>
      </p:sp>
      <p:pic>
        <p:nvPicPr>
          <p:cNvPr id="1026" name="Picture 2" descr="http://www.paid2write.org/images_articles/3/7/1/8/CDII6383/otzi5.jpg"/>
          <p:cNvPicPr>
            <a:picLocks noChangeAspect="1" noChangeArrowheads="1"/>
          </p:cNvPicPr>
          <p:nvPr/>
        </p:nvPicPr>
        <p:blipFill>
          <a:blip r:embed="rId3"/>
          <a:srcRect/>
          <a:stretch>
            <a:fillRect/>
          </a:stretch>
        </p:blipFill>
        <p:spPr bwMode="auto">
          <a:xfrm>
            <a:off x="0" y="0"/>
            <a:ext cx="3929058" cy="68496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786314" y="0"/>
            <a:ext cx="4357686" cy="8402300"/>
          </a:xfrm>
          <a:prstGeom prst="rect">
            <a:avLst/>
          </a:prstGeom>
        </p:spPr>
        <p:txBody>
          <a:bodyPr wrap="square">
            <a:spAutoFit/>
          </a:bodyPr>
          <a:lstStyle/>
          <a:p>
            <a:r>
              <a:rPr lang="it-IT" sz="2400" b="1" dirty="0" smtClean="0">
                <a:solidFill>
                  <a:srgbClr val="FF0000"/>
                </a:solidFill>
                <a:latin typeface="Matura MT Script Capitals" pitchFamily="66" charset="0"/>
              </a:rPr>
              <a:t>Vari gruppi di linee verticali sono tatuati a destra e a sinistra della spina dorsale, sul polpaccio sinistro, sul dorso del piede destro e sul malleolo interno ed esterno. Due linee percorrono l’articolazione del polso sinistro. Vi sono poi due segni a forma di croce, uno all’interno del ginocchio destro e uno vicino al tendine di Achille. </a:t>
            </a:r>
            <a:r>
              <a:rPr lang="it-IT" sz="2400" b="1" dirty="0" err="1" smtClean="0">
                <a:solidFill>
                  <a:srgbClr val="FF0000"/>
                </a:solidFill>
                <a:latin typeface="Matura MT Script Capitals" pitchFamily="66" charset="0"/>
              </a:rPr>
              <a:t>Ötzi</a:t>
            </a:r>
            <a:r>
              <a:rPr lang="it-IT" sz="2400" b="1" dirty="0" smtClean="0">
                <a:solidFill>
                  <a:srgbClr val="FF0000"/>
                </a:solidFill>
                <a:latin typeface="Matura MT Script Capitals" pitchFamily="66" charset="0"/>
              </a:rPr>
              <a:t> , dunque, si era sottoposto più volte alla terapia.  I tatuaggi  corrispondono ai punti dell’agopuntura: fino ad oggi si riteneva che questa tecnica si fosse sviluppata in Asia duemila anni più tardi!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47106" name="Picture 2" descr="intro image"/>
          <p:cNvPicPr>
            <a:picLocks noChangeAspect="1" noChangeArrowheads="1"/>
          </p:cNvPicPr>
          <p:nvPr/>
        </p:nvPicPr>
        <p:blipFill>
          <a:blip r:embed="rId3"/>
          <a:srcRect/>
          <a:stretch>
            <a:fillRect/>
          </a:stretch>
        </p:blipFill>
        <p:spPr bwMode="auto">
          <a:xfrm rot="5400000">
            <a:off x="-1019396" y="1044177"/>
            <a:ext cx="6814216" cy="479720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643578"/>
            <a:ext cx="9144000" cy="1246495"/>
          </a:xfrm>
          <a:prstGeom prst="rect">
            <a:avLst/>
          </a:prstGeom>
        </p:spPr>
        <p:txBody>
          <a:bodyPr wrap="square">
            <a:spAutoFit/>
          </a:bodyPr>
          <a:lstStyle/>
          <a:p>
            <a:r>
              <a:rPr lang="it-IT" sz="2400" b="1" dirty="0" smtClean="0">
                <a:solidFill>
                  <a:srgbClr val="FF0000"/>
                </a:solidFill>
                <a:latin typeface="Matura MT Script Capitals" pitchFamily="66" charset="0"/>
              </a:rPr>
              <a:t>L’altopiano siberiano di </a:t>
            </a:r>
            <a:r>
              <a:rPr lang="it-IT" sz="2400" b="1" dirty="0" err="1" smtClean="0">
                <a:solidFill>
                  <a:srgbClr val="FF0000"/>
                </a:solidFill>
                <a:latin typeface="Matura MT Script Capitals" pitchFamily="66" charset="0"/>
              </a:rPr>
              <a:t>Ukok</a:t>
            </a:r>
            <a:r>
              <a:rPr lang="it-IT" sz="2400" b="1" dirty="0" smtClean="0">
                <a:solidFill>
                  <a:srgbClr val="FF0000"/>
                </a:solidFill>
                <a:latin typeface="Matura MT Script Capitals" pitchFamily="66" charset="0"/>
              </a:rPr>
              <a:t>, in cui furono rinvenuti i </a:t>
            </a:r>
            <a:r>
              <a:rPr lang="it-IT" sz="2400" b="1" dirty="0" err="1" smtClean="0">
                <a:solidFill>
                  <a:srgbClr val="FF0000"/>
                </a:solidFill>
                <a:latin typeface="Matura MT Script Capitals" pitchFamily="66" charset="0"/>
              </a:rPr>
              <a:t>cdaveri</a:t>
            </a:r>
            <a:r>
              <a:rPr lang="it-IT" sz="2400" b="1" dirty="0" smtClean="0">
                <a:solidFill>
                  <a:srgbClr val="FF0000"/>
                </a:solidFill>
                <a:latin typeface="Matura MT Script Capitals" pitchFamily="66" charset="0"/>
              </a:rPr>
              <a:t> di tre </a:t>
            </a:r>
            <a:r>
              <a:rPr lang="it-IT" sz="2400" b="1" dirty="0" err="1" smtClean="0">
                <a:solidFill>
                  <a:srgbClr val="FF0000"/>
                </a:solidFill>
                <a:latin typeface="Matura MT Script Capitals" pitchFamily="66" charset="0"/>
              </a:rPr>
              <a:t>guerrierim</a:t>
            </a:r>
            <a:r>
              <a:rPr lang="it-IT" sz="2400" b="1" dirty="0" smtClean="0">
                <a:solidFill>
                  <a:srgbClr val="FF0000"/>
                </a:solidFill>
                <a:latin typeface="Matura MT Script Capitals" pitchFamily="66" charset="0"/>
              </a:rPr>
              <a:t> due uomini e una donna, morti in giovane età (forse in combattimento) e splendidamente tatuati, con motivi simili ai Celti. </a:t>
            </a:r>
            <a:r>
              <a:rPr lang="it-IT" sz="2700" b="1" dirty="0" smtClean="0">
                <a:solidFill>
                  <a:srgbClr val="FF0000"/>
                </a:solidFill>
                <a:latin typeface="Matura MT Script Capitals" pitchFamily="66" charset="0"/>
              </a:rPr>
              <a:t>    </a:t>
            </a:r>
          </a:p>
        </p:txBody>
      </p:sp>
      <p:pic>
        <p:nvPicPr>
          <p:cNvPr id="56322" name="Picture 2" descr="The Ukok plateau, Altai, Siberi, where Princess Ukok and two warriors were discovered"/>
          <p:cNvPicPr>
            <a:picLocks noChangeAspect="1" noChangeArrowheads="1"/>
          </p:cNvPicPr>
          <p:nvPr/>
        </p:nvPicPr>
        <p:blipFill>
          <a:blip r:embed="rId3"/>
          <a:srcRect/>
          <a:stretch>
            <a:fillRect/>
          </a:stretch>
        </p:blipFill>
        <p:spPr bwMode="auto">
          <a:xfrm>
            <a:off x="0" y="0"/>
            <a:ext cx="9182100" cy="5638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643578"/>
            <a:ext cx="9144000" cy="1246495"/>
          </a:xfrm>
          <a:prstGeom prst="rect">
            <a:avLst/>
          </a:prstGeom>
        </p:spPr>
        <p:txBody>
          <a:bodyPr wrap="square">
            <a:spAutoFit/>
          </a:bodyPr>
          <a:lstStyle/>
          <a:p>
            <a:r>
              <a:rPr lang="it-IT" sz="2400" b="1" dirty="0" smtClean="0">
                <a:solidFill>
                  <a:srgbClr val="FF0000"/>
                </a:solidFill>
                <a:latin typeface="Matura MT Script Capitals" pitchFamily="66" charset="0"/>
              </a:rPr>
              <a:t>L’altopiano siberiano di </a:t>
            </a:r>
            <a:r>
              <a:rPr lang="it-IT" sz="2400" b="1" dirty="0" err="1" smtClean="0">
                <a:solidFill>
                  <a:srgbClr val="FF0000"/>
                </a:solidFill>
                <a:latin typeface="Matura MT Script Capitals" pitchFamily="66" charset="0"/>
              </a:rPr>
              <a:t>Ukok</a:t>
            </a:r>
            <a:r>
              <a:rPr lang="it-IT" sz="2400" b="1" dirty="0" smtClean="0">
                <a:solidFill>
                  <a:srgbClr val="FF0000"/>
                </a:solidFill>
                <a:latin typeface="Matura MT Script Capitals" pitchFamily="66" charset="0"/>
              </a:rPr>
              <a:t>, in cui furono rinvenuti i </a:t>
            </a:r>
            <a:r>
              <a:rPr lang="it-IT" sz="2400" b="1" dirty="0" err="1" smtClean="0">
                <a:solidFill>
                  <a:srgbClr val="FF0000"/>
                </a:solidFill>
                <a:latin typeface="Matura MT Script Capitals" pitchFamily="66" charset="0"/>
              </a:rPr>
              <a:t>cdaveri</a:t>
            </a:r>
            <a:r>
              <a:rPr lang="it-IT" sz="2400" b="1" dirty="0" smtClean="0">
                <a:solidFill>
                  <a:srgbClr val="FF0000"/>
                </a:solidFill>
                <a:latin typeface="Matura MT Script Capitals" pitchFamily="66" charset="0"/>
              </a:rPr>
              <a:t> di tre </a:t>
            </a:r>
            <a:r>
              <a:rPr lang="it-IT" sz="2400" b="1" dirty="0" err="1" smtClean="0">
                <a:solidFill>
                  <a:srgbClr val="FF0000"/>
                </a:solidFill>
                <a:latin typeface="Matura MT Script Capitals" pitchFamily="66" charset="0"/>
              </a:rPr>
              <a:t>guerrierim</a:t>
            </a:r>
            <a:r>
              <a:rPr lang="it-IT" sz="2400" b="1" dirty="0" smtClean="0">
                <a:solidFill>
                  <a:srgbClr val="FF0000"/>
                </a:solidFill>
                <a:latin typeface="Matura MT Script Capitals" pitchFamily="66" charset="0"/>
              </a:rPr>
              <a:t> due uomini e una donna, morti in giovane età (forse in combattimento) e splendidamente tatuati, con motivi simili ai Celti. </a:t>
            </a:r>
            <a:r>
              <a:rPr lang="it-IT" sz="2700" b="1" dirty="0" smtClean="0">
                <a:solidFill>
                  <a:srgbClr val="FF0000"/>
                </a:solidFill>
                <a:latin typeface="Matura MT Script Capitals" pitchFamily="66" charset="0"/>
              </a:rPr>
              <a:t>    </a:t>
            </a:r>
          </a:p>
        </p:txBody>
      </p:sp>
      <p:pic>
        <p:nvPicPr>
          <p:cNvPr id="57346" name="Picture 2" descr="Princess Ukok: sculptor's impression of what she looked like 2,500 years ago"/>
          <p:cNvPicPr>
            <a:picLocks noChangeAspect="1" noChangeArrowheads="1"/>
          </p:cNvPicPr>
          <p:nvPr/>
        </p:nvPicPr>
        <p:blipFill>
          <a:blip r:embed="rId3"/>
          <a:srcRect/>
          <a:stretch>
            <a:fillRect/>
          </a:stretch>
        </p:blipFill>
        <p:spPr bwMode="auto">
          <a:xfrm>
            <a:off x="0" y="0"/>
            <a:ext cx="9051955" cy="6788966"/>
          </a:xfrm>
          <a:prstGeom prst="rect">
            <a:avLst/>
          </a:prstGeom>
          <a:noFill/>
        </p:spPr>
      </p:pic>
      <p:sp>
        <p:nvSpPr>
          <p:cNvPr id="7" name="CasellaDiTesto 6"/>
          <p:cNvSpPr txBox="1"/>
          <p:nvPr/>
        </p:nvSpPr>
        <p:spPr>
          <a:xfrm>
            <a:off x="5143504" y="5786454"/>
            <a:ext cx="3786214" cy="646331"/>
          </a:xfrm>
          <a:prstGeom prst="rect">
            <a:avLst/>
          </a:prstGeom>
          <a:noFill/>
        </p:spPr>
        <p:txBody>
          <a:bodyPr wrap="square" rtlCol="0">
            <a:spAutoFit/>
          </a:bodyPr>
          <a:lstStyle/>
          <a:p>
            <a:r>
              <a:rPr lang="it-IT" dirty="0" smtClean="0">
                <a:solidFill>
                  <a:schemeClr val="bg1"/>
                </a:solidFill>
                <a:latin typeface="Matura MT Script Capitals" pitchFamily="66" charset="0"/>
              </a:rPr>
              <a:t>Ricostruzione del volto della donna di </a:t>
            </a:r>
            <a:r>
              <a:rPr lang="it-IT" dirty="0" err="1" smtClean="0">
                <a:solidFill>
                  <a:schemeClr val="bg1"/>
                </a:solidFill>
                <a:latin typeface="Matura MT Script Capitals" pitchFamily="66" charset="0"/>
              </a:rPr>
              <a:t>Ukok</a:t>
            </a:r>
            <a:r>
              <a:rPr lang="it-IT" dirty="0" smtClean="0">
                <a:solidFill>
                  <a:schemeClr val="bg1"/>
                </a:solidFill>
                <a:latin typeface="Matura MT Script Capitals" pitchFamily="66" charset="0"/>
              </a:rPr>
              <a:t>, 6° sec. a.C.</a:t>
            </a:r>
            <a:endParaRPr lang="it-IT" dirty="0">
              <a:solidFill>
                <a:schemeClr val="bg1"/>
              </a:solidFill>
              <a:latin typeface="Matura MT Script Capital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7215206" y="0"/>
            <a:ext cx="1928794" cy="6370975"/>
          </a:xfrm>
          <a:prstGeom prst="rect">
            <a:avLst/>
          </a:prstGeom>
        </p:spPr>
        <p:txBody>
          <a:bodyPr wrap="square">
            <a:spAutoFit/>
          </a:bodyPr>
          <a:lstStyle/>
          <a:p>
            <a:r>
              <a:rPr lang="it-IT" sz="2400" b="1" dirty="0" smtClean="0">
                <a:solidFill>
                  <a:srgbClr val="FF0000"/>
                </a:solidFill>
                <a:latin typeface="Matura MT Script Capitals" pitchFamily="66" charset="0"/>
              </a:rPr>
              <a:t>I segni sulle mani sono chiaramente visibili, perché il cadavere è rimasto congelato fino a circa vent’anni fa, quando è stato rinvenuto on una sepoltura a </a:t>
            </a:r>
            <a:r>
              <a:rPr lang="it-IT" sz="2400" b="1" dirty="0" err="1" smtClean="0">
                <a:solidFill>
                  <a:srgbClr val="FF0000"/>
                </a:solidFill>
                <a:latin typeface="Matura MT Script Capitals" pitchFamily="66" charset="0"/>
              </a:rPr>
              <a:t>kurgan</a:t>
            </a:r>
            <a:r>
              <a:rPr lang="it-IT" sz="2400" b="1" dirty="0" smtClean="0">
                <a:solidFill>
                  <a:srgbClr val="FF0000"/>
                </a:solidFill>
                <a:latin typeface="Matura MT Script Capitals" pitchFamily="66" charset="0"/>
              </a:rPr>
              <a:t> nell’odierna Mongolia. </a:t>
            </a:r>
            <a:endParaRPr lang="it-IT" sz="2700" b="1" dirty="0" smtClean="0">
              <a:solidFill>
                <a:srgbClr val="FF0000"/>
              </a:solidFill>
              <a:latin typeface="Matura MT Script Capitals" pitchFamily="66" charset="0"/>
            </a:endParaRPr>
          </a:p>
        </p:txBody>
      </p:sp>
      <p:pic>
        <p:nvPicPr>
          <p:cNvPr id="58370" name="Picture 2" descr="Princess Ukok's hand with marked tattoos on her fingers. She was dug out of the ice 19 years ago, and is set to go on public display in the Altai Republic."/>
          <p:cNvPicPr>
            <a:picLocks noChangeAspect="1" noChangeArrowheads="1"/>
          </p:cNvPicPr>
          <p:nvPr/>
        </p:nvPicPr>
        <p:blipFill>
          <a:blip r:embed="rId3"/>
          <a:srcRect/>
          <a:stretch>
            <a:fillRect/>
          </a:stretch>
        </p:blipFill>
        <p:spPr bwMode="auto">
          <a:xfrm>
            <a:off x="-1" y="0"/>
            <a:ext cx="72095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4572008"/>
            <a:ext cx="9144000" cy="2308324"/>
          </a:xfrm>
          <a:prstGeom prst="rect">
            <a:avLst/>
          </a:prstGeom>
        </p:spPr>
        <p:txBody>
          <a:bodyPr wrap="square">
            <a:spAutoFit/>
          </a:bodyPr>
          <a:lstStyle/>
          <a:p>
            <a:r>
              <a:rPr lang="it-IT" sz="2400" b="1" dirty="0" smtClean="0">
                <a:solidFill>
                  <a:srgbClr val="FF0000"/>
                </a:solidFill>
                <a:latin typeface="Matura MT Script Capitals" pitchFamily="66" charset="0"/>
              </a:rPr>
              <a:t>I disegni sono complicatissimi ed estesi, e testimoniano una tecnica molto avanzata, praticata probabilmente da migliaia di anni: la stessa forma artistica che, attraverso le migrazioni dei popoli della steppa in Europa,  trasformati in Ceti e Germani lungo secoli di strada, </a:t>
            </a:r>
          </a:p>
          <a:p>
            <a:r>
              <a:rPr lang="it-IT" sz="2400" b="1" dirty="0" smtClean="0">
                <a:solidFill>
                  <a:srgbClr val="FF0000"/>
                </a:solidFill>
                <a:latin typeface="Matura MT Script Capitals" pitchFamily="66" charset="0"/>
              </a:rPr>
              <a:t>passò alle tribù “liguri” autoctone e per mantenere motivi molto </a:t>
            </a:r>
          </a:p>
          <a:p>
            <a:r>
              <a:rPr lang="it-IT" sz="2400" b="1" dirty="0" smtClean="0">
                <a:solidFill>
                  <a:srgbClr val="FF0000"/>
                </a:solidFill>
                <a:latin typeface="Matura MT Script Capitals" pitchFamily="66" charset="0"/>
              </a:rPr>
              <a:t>Simili e, soprattutto, l’abitudine di tatuarsi e dipingersi il corpo. </a:t>
            </a:r>
            <a:endParaRPr lang="it-IT" sz="2700" b="1" dirty="0" smtClean="0">
              <a:solidFill>
                <a:srgbClr val="FF0000"/>
              </a:solidFill>
              <a:latin typeface="Matura MT Script Capitals" pitchFamily="66" charset="0"/>
            </a:endParaRPr>
          </a:p>
        </p:txBody>
      </p:sp>
      <p:pic>
        <p:nvPicPr>
          <p:cNvPr id="60418" name="Picture 2" descr="Researchers have revealed the stunning tattoo of a Russian princess, which have been preserved for 2,500 years"/>
          <p:cNvPicPr>
            <a:picLocks noChangeAspect="1" noChangeArrowheads="1"/>
          </p:cNvPicPr>
          <p:nvPr/>
        </p:nvPicPr>
        <p:blipFill>
          <a:blip r:embed="rId3"/>
          <a:srcRect/>
          <a:stretch>
            <a:fillRect/>
          </a:stretch>
        </p:blipFill>
        <p:spPr bwMode="auto">
          <a:xfrm>
            <a:off x="0" y="0"/>
            <a:ext cx="9182100" cy="45624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6396335"/>
            <a:ext cx="9144000" cy="461665"/>
          </a:xfrm>
          <a:prstGeom prst="rect">
            <a:avLst/>
          </a:prstGeom>
        </p:spPr>
        <p:txBody>
          <a:bodyPr wrap="square">
            <a:spAutoFit/>
          </a:bodyPr>
          <a:lstStyle/>
          <a:p>
            <a:r>
              <a:rPr lang="it-IT" sz="2400" b="1" dirty="0" smtClean="0">
                <a:solidFill>
                  <a:srgbClr val="FF0000"/>
                </a:solidFill>
                <a:latin typeface="Matura MT Script Capitals" pitchFamily="66" charset="0"/>
              </a:rPr>
              <a:t>Simili e, soprattutto, l’abitudine di tatuarsi e dipingersi il corpo. </a:t>
            </a:r>
            <a:endParaRPr lang="it-IT" sz="2700" b="1" dirty="0" smtClean="0">
              <a:solidFill>
                <a:srgbClr val="FF0000"/>
              </a:solidFill>
              <a:latin typeface="Matura MT Script Capitals" pitchFamily="66" charset="0"/>
            </a:endParaRPr>
          </a:p>
        </p:txBody>
      </p:sp>
      <p:pic>
        <p:nvPicPr>
          <p:cNvPr id="63490" name="Picture 2" descr="The tattoos of one of two warriors found on the ancient permafrost burial site at Ukok Plateau some 2,500 metres above sea level close to Russia's frontiers with modern day  Mongolia, China and Kazakhstan"/>
          <p:cNvPicPr>
            <a:picLocks noChangeAspect="1" noChangeArrowheads="1"/>
          </p:cNvPicPr>
          <p:nvPr/>
        </p:nvPicPr>
        <p:blipFill>
          <a:blip r:embed="rId3"/>
          <a:srcRect/>
          <a:stretch>
            <a:fillRect/>
          </a:stretch>
        </p:blipFill>
        <p:spPr bwMode="auto">
          <a:xfrm>
            <a:off x="-1" y="0"/>
            <a:ext cx="9364181" cy="6858000"/>
          </a:xfrm>
          <a:prstGeom prst="rect">
            <a:avLst/>
          </a:prstGeom>
          <a:noFill/>
        </p:spPr>
      </p:pic>
      <p:sp>
        <p:nvSpPr>
          <p:cNvPr id="7" name="CasellaDiTesto 6"/>
          <p:cNvSpPr txBox="1"/>
          <p:nvPr/>
        </p:nvSpPr>
        <p:spPr>
          <a:xfrm>
            <a:off x="4000496" y="6429396"/>
            <a:ext cx="2863669" cy="369332"/>
          </a:xfrm>
          <a:prstGeom prst="rect">
            <a:avLst/>
          </a:prstGeom>
          <a:noFill/>
        </p:spPr>
        <p:txBody>
          <a:bodyPr wrap="none" rtlCol="0">
            <a:spAutoFit/>
          </a:bodyPr>
          <a:lstStyle/>
          <a:p>
            <a:r>
              <a:rPr lang="it-IT" b="1" dirty="0" smtClean="0">
                <a:latin typeface="Matura MT Script Capitals" pitchFamily="66" charset="0"/>
              </a:rPr>
              <a:t>I tatuaggi dei due guerrieri</a:t>
            </a:r>
            <a:endParaRPr lang="it-IT" b="1" dirty="0">
              <a:latin typeface="Matura MT Script Capital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929322" y="0"/>
            <a:ext cx="3214678" cy="6740307"/>
          </a:xfrm>
          <a:prstGeom prst="rect">
            <a:avLst/>
          </a:prstGeom>
        </p:spPr>
        <p:txBody>
          <a:bodyPr wrap="square">
            <a:spAutoFit/>
          </a:bodyPr>
          <a:lstStyle/>
          <a:p>
            <a:r>
              <a:rPr lang="it-IT" sz="2400" b="1" dirty="0" smtClean="0">
                <a:solidFill>
                  <a:srgbClr val="FF0000"/>
                </a:solidFill>
                <a:latin typeface="Matura MT Script Capitals" pitchFamily="66" charset="0"/>
              </a:rPr>
              <a:t>I tatuaggi dei tre guerrieri rappresentano animali fantastici, metamorfici, in cui parti di bestie di varie specie si fondono per costruire un unico essere favoloso. Escludendo la possibilità della realizzazione per moda, rimane l’ipotesi di un’iniziazione, o dei segni di appartenenza ad un certo gruppo sociale, che distingueva chi svolgeva una funzione specifica.  </a:t>
            </a:r>
            <a:endParaRPr lang="it-IT" sz="2700" b="1" dirty="0" smtClean="0">
              <a:solidFill>
                <a:srgbClr val="FF0000"/>
              </a:solidFill>
              <a:latin typeface="Matura MT Script Capitals" pitchFamily="66" charset="0"/>
            </a:endParaRPr>
          </a:p>
        </p:txBody>
      </p:sp>
      <p:pic>
        <p:nvPicPr>
          <p:cNvPr id="59396" name="Picture 4" descr="Tattoos are clearly visible on one of the warrior's shoulders. The designs are similar to those found on the Princess."/>
          <p:cNvPicPr>
            <a:picLocks noChangeAspect="1" noChangeArrowheads="1"/>
          </p:cNvPicPr>
          <p:nvPr/>
        </p:nvPicPr>
        <p:blipFill>
          <a:blip r:embed="rId3"/>
          <a:srcRect/>
          <a:stretch>
            <a:fillRect/>
          </a:stretch>
        </p:blipFill>
        <p:spPr bwMode="auto">
          <a:xfrm>
            <a:off x="1" y="35636"/>
            <a:ext cx="5708992" cy="68223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6500826" y="0"/>
            <a:ext cx="2643174" cy="6740307"/>
          </a:xfrm>
          <a:prstGeom prst="rect">
            <a:avLst/>
          </a:prstGeom>
        </p:spPr>
        <p:txBody>
          <a:bodyPr wrap="square">
            <a:spAutoFit/>
          </a:bodyPr>
          <a:lstStyle/>
          <a:p>
            <a:r>
              <a:rPr lang="it-IT" sz="2400" b="1" dirty="0" smtClean="0">
                <a:solidFill>
                  <a:srgbClr val="FF0000"/>
                </a:solidFill>
                <a:latin typeface="Matura MT Script Capitals" pitchFamily="66" charset="0"/>
              </a:rPr>
              <a:t>Probabilmente, i tatuaggi svolgevano una funzione sacra e di distinzione sociale; inoltre, presso popolazioni nomadi, erano anche una forma d’arte e di ricchezza inconfondibile, inalienabile, indistruttibile, che ognuno poteva portare con sé in questo e nell’altro mondo. </a:t>
            </a:r>
            <a:endParaRPr lang="it-IT" sz="2700" b="1" dirty="0" smtClean="0">
              <a:solidFill>
                <a:srgbClr val="FF0000"/>
              </a:solidFill>
              <a:latin typeface="Matura MT Script Capitals" pitchFamily="66" charset="0"/>
            </a:endParaRPr>
          </a:p>
        </p:txBody>
      </p:sp>
      <p:pic>
        <p:nvPicPr>
          <p:cNvPr id="59394" name="Picture 2" descr="Researchers also found two warriors close to the Princess , and were able to reconstruct their tattoos. Here, one is shown with an animal covering the right side of his body, across his right shoulder and stretching from his chest to his back."/>
          <p:cNvPicPr>
            <a:picLocks noChangeAspect="1" noChangeArrowheads="1"/>
          </p:cNvPicPr>
          <p:nvPr/>
        </p:nvPicPr>
        <p:blipFill>
          <a:blip r:embed="rId3"/>
          <a:srcRect/>
          <a:stretch>
            <a:fillRect/>
          </a:stretch>
        </p:blipFill>
        <p:spPr bwMode="auto">
          <a:xfrm>
            <a:off x="-1" y="0"/>
            <a:ext cx="6532719"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000496" y="0"/>
            <a:ext cx="5143504" cy="6740307"/>
          </a:xfrm>
          <a:prstGeom prst="rect">
            <a:avLst/>
          </a:prstGeom>
        </p:spPr>
        <p:txBody>
          <a:bodyPr wrap="square">
            <a:spAutoFit/>
          </a:bodyPr>
          <a:lstStyle/>
          <a:p>
            <a:r>
              <a:rPr lang="it-IT" sz="2400" b="1" dirty="0" smtClean="0">
                <a:solidFill>
                  <a:srgbClr val="FF0000"/>
                </a:solidFill>
                <a:latin typeface="Matura MT Script Capitals" pitchFamily="66" charset="0"/>
              </a:rPr>
              <a:t>I tre guerrieri – la donna in posizione di leadership, sepolta da sola, con un’altissima acconciatura in cui si dimostra un ruolo di leadership – potevano contare anche su sei cavalli, uccisi e deposti nella tomba con loro. Le ricerche dell’archeologa </a:t>
            </a:r>
            <a:r>
              <a:rPr lang="it-IT" sz="2400" b="1" dirty="0" err="1" smtClean="0">
                <a:solidFill>
                  <a:srgbClr val="FF0000"/>
                </a:solidFill>
                <a:latin typeface="Matura MT Script Capitals" pitchFamily="66" charset="0"/>
              </a:rPr>
              <a:t>Jeannine</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Daviz</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Kimball</a:t>
            </a:r>
            <a:r>
              <a:rPr lang="it-IT" sz="2400" b="1" dirty="0" smtClean="0">
                <a:solidFill>
                  <a:srgbClr val="FF0000"/>
                </a:solidFill>
                <a:latin typeface="Matura MT Script Capitals" pitchFamily="66" charset="0"/>
              </a:rPr>
              <a:t> hanno individuato, nella cultura dei </a:t>
            </a:r>
            <a:r>
              <a:rPr lang="it-IT" sz="2400" b="1" dirty="0" err="1" smtClean="0">
                <a:solidFill>
                  <a:srgbClr val="FF0000"/>
                </a:solidFill>
                <a:latin typeface="Matura MT Script Capitals" pitchFamily="66" charset="0"/>
              </a:rPr>
              <a:t>kurgan</a:t>
            </a:r>
            <a:r>
              <a:rPr lang="it-IT" sz="2400" b="1" dirty="0" smtClean="0">
                <a:solidFill>
                  <a:srgbClr val="FF0000"/>
                </a:solidFill>
                <a:latin typeface="Matura MT Script Capitals" pitchFamily="66" charset="0"/>
              </a:rPr>
              <a:t>, una società </a:t>
            </a:r>
            <a:r>
              <a:rPr lang="it-IT" sz="2400" b="1" dirty="0" err="1" smtClean="0">
                <a:solidFill>
                  <a:srgbClr val="FF0000"/>
                </a:solidFill>
                <a:latin typeface="Matura MT Script Capitals" pitchFamily="66" charset="0"/>
              </a:rPr>
              <a:t>mastrifocale</a:t>
            </a:r>
            <a:r>
              <a:rPr lang="it-IT" sz="2400" b="1" dirty="0" smtClean="0">
                <a:solidFill>
                  <a:srgbClr val="FF0000"/>
                </a:solidFill>
                <a:latin typeface="Matura MT Script Capitals" pitchFamily="66" charset="0"/>
              </a:rPr>
              <a:t> in cui le donne assumevano gli stessi ruoli dei maschi; ed Erodoto situa fra gli Sciti le mitiche amazzoni, che non potevano sposarsi se non ammazzavano almeno tre nemici in </a:t>
            </a:r>
            <a:r>
              <a:rPr lang="it-IT" sz="2400" b="1" dirty="0" err="1" smtClean="0">
                <a:solidFill>
                  <a:srgbClr val="FF0000"/>
                </a:solidFill>
                <a:latin typeface="Matura MT Script Capitals" pitchFamily="66" charset="0"/>
              </a:rPr>
              <a:t>battaglia…</a:t>
            </a:r>
            <a:r>
              <a:rPr lang="it-IT" sz="2400" b="1" dirty="0" smtClean="0">
                <a:solidFill>
                  <a:srgbClr val="FF0000"/>
                </a:solidFill>
                <a:latin typeface="Matura MT Script Capitals" pitchFamily="66" charset="0"/>
              </a:rPr>
              <a:t>  Comunque, i tre cavalieri di </a:t>
            </a:r>
            <a:r>
              <a:rPr lang="it-IT" sz="2400" b="1" dirty="0" err="1" smtClean="0">
                <a:solidFill>
                  <a:srgbClr val="FF0000"/>
                </a:solidFill>
                <a:latin typeface="Matura MT Script Capitals" pitchFamily="66" charset="0"/>
              </a:rPr>
              <a:t>Pazyrik</a:t>
            </a:r>
            <a:r>
              <a:rPr lang="it-IT" sz="2400" b="1" dirty="0" smtClean="0">
                <a:solidFill>
                  <a:srgbClr val="FF0000"/>
                </a:solidFill>
                <a:latin typeface="Matura MT Script Capitals" pitchFamily="66" charset="0"/>
              </a:rPr>
              <a:t> erano pronti a riprendere la cavalcata interrotta nei Grandi Pascoli del </a:t>
            </a:r>
            <a:r>
              <a:rPr lang="it-IT" sz="2400" b="1" dirty="0" err="1" smtClean="0">
                <a:solidFill>
                  <a:srgbClr val="FF0000"/>
                </a:solidFill>
                <a:latin typeface="Matura MT Script Capitals" pitchFamily="66" charset="0"/>
              </a:rPr>
              <a:t>cielo…</a:t>
            </a:r>
            <a:r>
              <a:rPr lang="it-IT" sz="2400" b="1" dirty="0" smtClean="0">
                <a:solidFill>
                  <a:srgbClr val="FF0000"/>
                </a:solidFill>
                <a:latin typeface="Matura MT Script Capitals" pitchFamily="66" charset="0"/>
              </a:rPr>
              <a:t>.  </a:t>
            </a:r>
            <a:endParaRPr lang="it-IT" sz="2700" b="1" dirty="0" smtClean="0">
              <a:solidFill>
                <a:srgbClr val="FF0000"/>
              </a:solidFill>
              <a:latin typeface="Matura MT Script Capitals" pitchFamily="66" charset="0"/>
            </a:endParaRPr>
          </a:p>
        </p:txBody>
      </p:sp>
      <p:pic>
        <p:nvPicPr>
          <p:cNvPr id="64514" name="Picture 2" descr="File:Scythian tatoo.jpg"/>
          <p:cNvPicPr>
            <a:picLocks noChangeAspect="1" noChangeArrowheads="1"/>
          </p:cNvPicPr>
          <p:nvPr/>
        </p:nvPicPr>
        <p:blipFill>
          <a:blip r:embed="rId3"/>
          <a:srcRect/>
          <a:stretch>
            <a:fillRect/>
          </a:stretch>
        </p:blipFill>
        <p:spPr bwMode="auto">
          <a:xfrm>
            <a:off x="517001" y="142852"/>
            <a:ext cx="3364193" cy="65008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6986528"/>
          </a:xfrm>
          <a:prstGeom prst="rect">
            <a:avLst/>
          </a:prstGeom>
        </p:spPr>
        <p:txBody>
          <a:bodyPr wrap="square">
            <a:spAutoFit/>
          </a:bodyPr>
          <a:lstStyle/>
          <a:p>
            <a:r>
              <a:rPr lang="it-IT" sz="2800" dirty="0" smtClean="0">
                <a:solidFill>
                  <a:srgbClr val="FF0000"/>
                </a:solidFill>
                <a:latin typeface="Matura MT Script Capitals" pitchFamily="66" charset="0"/>
              </a:rPr>
              <a:t>I tatuaggi hanno una storia antichissima. Si può dire che le prime testimonianze artistiche sulla figura umana raccontino che fin dalla notte dei tempi incisioni, scarificazioni e segni della pelle siano stati praticati in ogni parte del mondo,  Europa inclusa. Una cosa è certa:  sono stati legato alla sfera del sacro, e soprattutto, al culto alla Dea Madre. Statuette delle cultura </a:t>
            </a:r>
            <a:r>
              <a:rPr lang="it-IT" sz="2800" dirty="0" err="1" smtClean="0">
                <a:solidFill>
                  <a:srgbClr val="FF0000"/>
                </a:solidFill>
                <a:latin typeface="Matura MT Script Capitals" pitchFamily="66" charset="0"/>
              </a:rPr>
              <a:t>Tyrpillian-</a:t>
            </a:r>
            <a:r>
              <a:rPr lang="it-IT" sz="2800" dirty="0" smtClean="0">
                <a:solidFill>
                  <a:srgbClr val="FF0000"/>
                </a:solidFill>
                <a:latin typeface="Matura MT Script Capitals" pitchFamily="66" charset="0"/>
              </a:rPr>
              <a:t> </a:t>
            </a:r>
            <a:r>
              <a:rPr lang="it-IT" sz="2800" dirty="0" err="1" smtClean="0">
                <a:solidFill>
                  <a:srgbClr val="FF0000"/>
                </a:solidFill>
                <a:latin typeface="Matura MT Script Capitals" pitchFamily="66" charset="0"/>
              </a:rPr>
              <a:t>Cucuteni</a:t>
            </a:r>
            <a:r>
              <a:rPr lang="it-IT" sz="2800" dirty="0" smtClean="0">
                <a:solidFill>
                  <a:srgbClr val="FF0000"/>
                </a:solidFill>
                <a:latin typeface="Matura MT Script Capitals" pitchFamily="66" charset="0"/>
              </a:rPr>
              <a:t> dimostrano che le donne legate al sacerdozio si praticavano segni sulla pelle, probabilmente scarificazioni, dovute anche al fatto che fino almeno 50.000 anni fa l’umanità era di razza negroide, e il tatuaggio con l’inchiostro non era praticabile. Sembra che fossero principalmente le donne a tatuarsi; ma non si può affermare con certezza la differenziazione di genere in quanto  gran parte delle sculture sono di sesso femminile: quindi non si può escludere una pratica maschile.  </a:t>
            </a:r>
            <a:endParaRPr lang="it-IT"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714876" y="0"/>
            <a:ext cx="4429124" cy="6740307"/>
          </a:xfrm>
          <a:prstGeom prst="rect">
            <a:avLst/>
          </a:prstGeom>
        </p:spPr>
        <p:txBody>
          <a:bodyPr wrap="square">
            <a:spAutoFit/>
          </a:bodyPr>
          <a:lstStyle/>
          <a:p>
            <a:r>
              <a:rPr lang="it-IT" sz="2400" b="1" dirty="0" smtClean="0">
                <a:solidFill>
                  <a:srgbClr val="FF0000"/>
                </a:solidFill>
                <a:latin typeface="Matura MT Script Capitals" pitchFamily="66" charset="0"/>
              </a:rPr>
              <a:t>I Celti e i Germani si tatuavano in maniera estensiva: i Romani erano terrorizzati da questi guerrieri – maschi e femmine – che andavano in battaglia nudi nella neve, “dipinti” di blu. In realtà, probabilmente il colore blu era tatuato, e la tinta era un composto a base di erbe. Non si sa niente, invece, della funzione sociale o religiosa di questa pratica, perché gli storici antichi non ne parlano, limitandosi a registrarne l’uso, anche se sicuramente dovevano esistere  delle regole e delle motivazioni religiose e </a:t>
            </a:r>
          </a:p>
          <a:p>
            <a:r>
              <a:rPr lang="it-IT" sz="2400" b="1" dirty="0" smtClean="0">
                <a:solidFill>
                  <a:srgbClr val="FF0000"/>
                </a:solidFill>
                <a:latin typeface="Matura MT Script Capitals" pitchFamily="66" charset="0"/>
              </a:rPr>
              <a:t>magiche. </a:t>
            </a:r>
            <a:endParaRPr lang="it-IT" sz="2700" b="1" dirty="0" smtClean="0">
              <a:solidFill>
                <a:srgbClr val="FF0000"/>
              </a:solidFill>
              <a:latin typeface="Matura MT Script Capitals" pitchFamily="66" charset="0"/>
            </a:endParaRPr>
          </a:p>
        </p:txBody>
      </p:sp>
      <p:pic>
        <p:nvPicPr>
          <p:cNvPr id="7" name="Picture 2" descr="Pict by John White"/>
          <p:cNvPicPr>
            <a:picLocks noChangeAspect="1" noChangeArrowheads="1"/>
          </p:cNvPicPr>
          <p:nvPr/>
        </p:nvPicPr>
        <p:blipFill>
          <a:blip r:embed="rId3"/>
          <a:srcRect/>
          <a:stretch>
            <a:fillRect/>
          </a:stretch>
        </p:blipFill>
        <p:spPr bwMode="auto">
          <a:xfrm>
            <a:off x="0" y="0"/>
            <a:ext cx="4691396"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500562" y="0"/>
            <a:ext cx="4643438" cy="6740307"/>
          </a:xfrm>
          <a:prstGeom prst="rect">
            <a:avLst/>
          </a:prstGeom>
        </p:spPr>
        <p:txBody>
          <a:bodyPr wrap="square">
            <a:spAutoFit/>
          </a:bodyPr>
          <a:lstStyle/>
          <a:p>
            <a:r>
              <a:rPr lang="it-IT" sz="2400" b="1" dirty="0" smtClean="0">
                <a:solidFill>
                  <a:srgbClr val="FF0000"/>
                </a:solidFill>
                <a:latin typeface="Matura MT Script Capitals" pitchFamily="66" charset="0"/>
              </a:rPr>
              <a:t>Ad ogni modo, il colore blu atterriva i romani e i nemici, ed è diventata la tinta simbolo della paura </a:t>
            </a:r>
            <a:r>
              <a:rPr lang="it-IT" sz="2400" b="1" dirty="0" err="1" smtClean="0">
                <a:solidFill>
                  <a:srgbClr val="FF0000"/>
                </a:solidFill>
                <a:latin typeface="Matura MT Script Capitals" pitchFamily="66" charset="0"/>
              </a:rPr>
              <a:t>incontrollabile…</a:t>
            </a:r>
            <a:r>
              <a:rPr lang="it-IT" sz="2400" b="1" dirty="0" smtClean="0">
                <a:solidFill>
                  <a:srgbClr val="FF0000"/>
                </a:solidFill>
                <a:latin typeface="Matura MT Script Capitals" pitchFamily="66" charset="0"/>
              </a:rPr>
              <a:t>.. </a:t>
            </a:r>
          </a:p>
          <a:p>
            <a:r>
              <a:rPr lang="it-IT" sz="2400" b="1" dirty="0" smtClean="0">
                <a:solidFill>
                  <a:srgbClr val="FF0000"/>
                </a:solidFill>
                <a:latin typeface="Matura MT Script Capitals" pitchFamily="66" charset="0"/>
              </a:rPr>
              <a:t>I Celti per tatuarsi usavano il guado, </a:t>
            </a:r>
            <a:r>
              <a:rPr lang="it-IT" sz="2400" b="1" dirty="0" err="1" smtClean="0">
                <a:solidFill>
                  <a:srgbClr val="FF0000"/>
                </a:solidFill>
                <a:latin typeface="Matura MT Script Capitals" pitchFamily="66" charset="0"/>
              </a:rPr>
              <a:t>Isatis</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tinctoria</a:t>
            </a:r>
            <a:r>
              <a:rPr lang="it-IT" sz="2400" b="1" dirty="0" smtClean="0">
                <a:solidFill>
                  <a:srgbClr val="FF0000"/>
                </a:solidFill>
                <a:latin typeface="Matura MT Script Capitals" pitchFamily="66" charset="0"/>
              </a:rPr>
              <a:t> L., altrimenti conosciuta con il termine di </a:t>
            </a:r>
            <a:r>
              <a:rPr lang="it-IT" sz="2400" b="1" i="1" dirty="0" smtClean="0">
                <a:solidFill>
                  <a:srgbClr val="FF0000"/>
                </a:solidFill>
                <a:latin typeface="Matura MT Script Capitals" pitchFamily="66" charset="0"/>
              </a:rPr>
              <a:t>guado</a:t>
            </a:r>
            <a:r>
              <a:rPr lang="it-IT" sz="2400" b="1" dirty="0" smtClean="0">
                <a:solidFill>
                  <a:srgbClr val="FF0000"/>
                </a:solidFill>
                <a:latin typeface="Matura MT Script Capitals" pitchFamily="66" charset="0"/>
              </a:rPr>
              <a:t> o </a:t>
            </a:r>
            <a:r>
              <a:rPr lang="it-IT" sz="2400" b="1" i="1" dirty="0" err="1" smtClean="0">
                <a:solidFill>
                  <a:srgbClr val="FF0000"/>
                </a:solidFill>
                <a:latin typeface="Matura MT Script Capitals" pitchFamily="66" charset="0"/>
              </a:rPr>
              <a:t>gualdo</a:t>
            </a:r>
            <a:r>
              <a:rPr lang="it-IT" sz="2400" b="1" dirty="0" smtClean="0">
                <a:solidFill>
                  <a:srgbClr val="FF0000"/>
                </a:solidFill>
                <a:latin typeface="Matura MT Script Capitals" pitchFamily="66" charset="0"/>
              </a:rPr>
              <a:t>, è una  pianta  della famiglia delle </a:t>
            </a:r>
            <a:r>
              <a:rPr lang="it-IT" sz="2400" b="1" dirty="0" err="1" smtClean="0">
                <a:solidFill>
                  <a:srgbClr val="FF0000"/>
                </a:solidFill>
                <a:latin typeface="Matura MT Script Capitals" pitchFamily="66" charset="0"/>
              </a:rPr>
              <a:t>brassicacee</a:t>
            </a:r>
            <a:r>
              <a:rPr lang="it-IT" sz="2400" b="1" dirty="0" smtClean="0">
                <a:solidFill>
                  <a:srgbClr val="FF0000"/>
                </a:solidFill>
                <a:latin typeface="Matura MT Script Capitals" pitchFamily="66" charset="0"/>
              </a:rPr>
              <a:t> (o </a:t>
            </a:r>
            <a:r>
              <a:rPr lang="it-IT" sz="2400" b="1" i="1" dirty="0" err="1" smtClean="0">
                <a:solidFill>
                  <a:srgbClr val="FF0000"/>
                </a:solidFill>
                <a:latin typeface="Matura MT Script Capitals" pitchFamily="66" charset="0"/>
              </a:rPr>
              <a:t>cruciferae</a:t>
            </a:r>
            <a:r>
              <a:rPr lang="it-IT" sz="2400" b="1" dirty="0" smtClean="0">
                <a:solidFill>
                  <a:srgbClr val="FF0000"/>
                </a:solidFill>
                <a:latin typeface="Matura MT Script Capitals" pitchFamily="66" charset="0"/>
              </a:rPr>
              <a:t>) con ciclo a scansione </a:t>
            </a:r>
            <a:r>
              <a:rPr lang="it-IT" sz="2400" b="1" dirty="0" err="1" smtClean="0">
                <a:solidFill>
                  <a:srgbClr val="FF0000"/>
                </a:solidFill>
                <a:latin typeface="Matura MT Script Capitals" pitchFamily="66" charset="0"/>
              </a:rPr>
              <a:t>biennale.una</a:t>
            </a:r>
            <a:r>
              <a:rPr lang="it-IT" sz="2400" b="1" dirty="0" smtClean="0">
                <a:solidFill>
                  <a:srgbClr val="FF0000"/>
                </a:solidFill>
                <a:latin typeface="Matura MT Script Capitals" pitchFamily="66" charset="0"/>
              </a:rPr>
              <a:t> sostanza estratta da una pianta di colore blu. </a:t>
            </a:r>
          </a:p>
          <a:p>
            <a:r>
              <a:rPr lang="it-IT" sz="2400" b="1" dirty="0" smtClean="0">
                <a:solidFill>
                  <a:srgbClr val="FF0000"/>
                </a:solidFill>
                <a:latin typeface="Matura MT Script Capitals" pitchFamily="66" charset="0"/>
              </a:rPr>
              <a:t>Sappiamo che si facevano nodi e spirali, ma anche, sicuramente, motivi più elaborati che i Romani non potevano vedere, dato che portavano i pantaloni. </a:t>
            </a:r>
            <a:endParaRPr lang="it-IT" sz="2700" b="1" dirty="0" smtClean="0">
              <a:solidFill>
                <a:srgbClr val="FF0000"/>
              </a:solidFill>
              <a:latin typeface="Matura MT Script Capitals" pitchFamily="66" charset="0"/>
            </a:endParaRPr>
          </a:p>
        </p:txBody>
      </p:sp>
      <p:pic>
        <p:nvPicPr>
          <p:cNvPr id="7" name="Picture 4" descr="Pict by John White"/>
          <p:cNvPicPr>
            <a:picLocks noChangeAspect="1" noChangeArrowheads="1"/>
          </p:cNvPicPr>
          <p:nvPr/>
        </p:nvPicPr>
        <p:blipFill>
          <a:blip r:embed="rId3"/>
          <a:srcRect/>
          <a:stretch>
            <a:fillRect/>
          </a:stretch>
        </p:blipFill>
        <p:spPr bwMode="auto">
          <a:xfrm>
            <a:off x="31559" y="0"/>
            <a:ext cx="4469003" cy="685499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6350169"/>
            <a:ext cx="4572000" cy="507831"/>
          </a:xfrm>
          <a:prstGeom prst="rect">
            <a:avLst/>
          </a:prstGeom>
        </p:spPr>
        <p:txBody>
          <a:bodyPr wrap="square">
            <a:spAutoFit/>
          </a:bodyPr>
          <a:lstStyle/>
          <a:p>
            <a:r>
              <a:rPr lang="it-IT" sz="2400" b="1" dirty="0" smtClean="0">
                <a:solidFill>
                  <a:srgbClr val="FF0000"/>
                </a:solidFill>
                <a:latin typeface="Matura MT Script Capitals" pitchFamily="66" charset="0"/>
              </a:rPr>
              <a:t>.</a:t>
            </a:r>
            <a:r>
              <a:rPr lang="it-IT" sz="2700" b="1" dirty="0" smtClean="0">
                <a:solidFill>
                  <a:srgbClr val="FF0000"/>
                </a:solidFill>
                <a:latin typeface="Matura MT Script Capitals" pitchFamily="66" charset="0"/>
              </a:rPr>
              <a:t>   </a:t>
            </a:r>
          </a:p>
        </p:txBody>
      </p:sp>
      <p:pic>
        <p:nvPicPr>
          <p:cNvPr id="7" name="Picture 2" descr="http://soccorsoverde.files.wordpress.com/2010/06/isatis-tinctoria.jpg"/>
          <p:cNvPicPr>
            <a:picLocks noChangeAspect="1" noChangeArrowheads="1"/>
          </p:cNvPicPr>
          <p:nvPr/>
        </p:nvPicPr>
        <p:blipFill>
          <a:blip r:embed="rId3"/>
          <a:srcRect/>
          <a:stretch>
            <a:fillRect/>
          </a:stretch>
        </p:blipFill>
        <p:spPr bwMode="auto">
          <a:xfrm>
            <a:off x="0" y="0"/>
            <a:ext cx="9148080" cy="6858000"/>
          </a:xfrm>
          <a:prstGeom prst="rect">
            <a:avLst/>
          </a:prstGeom>
          <a:noFill/>
        </p:spPr>
      </p:pic>
      <p:sp>
        <p:nvSpPr>
          <p:cNvPr id="8" name="CasellaDiTesto 7"/>
          <p:cNvSpPr txBox="1"/>
          <p:nvPr/>
        </p:nvSpPr>
        <p:spPr>
          <a:xfrm>
            <a:off x="1000100" y="2928934"/>
            <a:ext cx="2453107" cy="923330"/>
          </a:xfrm>
          <a:prstGeom prst="rect">
            <a:avLst/>
          </a:prstGeom>
          <a:noFill/>
        </p:spPr>
        <p:txBody>
          <a:bodyPr wrap="none" rtlCol="0">
            <a:spAutoFit/>
          </a:bodyPr>
          <a:lstStyle/>
          <a:p>
            <a:r>
              <a:rPr lang="it-IT" b="1" dirty="0" smtClean="0">
                <a:solidFill>
                  <a:schemeClr val="bg1"/>
                </a:solidFill>
                <a:latin typeface="Matura MT Script Capitals" pitchFamily="66" charset="0"/>
              </a:rPr>
              <a:t>Guado da cui si estrae </a:t>
            </a:r>
          </a:p>
          <a:p>
            <a:r>
              <a:rPr lang="it-IT" b="1" dirty="0" smtClean="0">
                <a:solidFill>
                  <a:schemeClr val="bg1"/>
                </a:solidFill>
                <a:latin typeface="Matura MT Script Capitals" pitchFamily="66" charset="0"/>
              </a:rPr>
              <a:t>la tinta blu per i </a:t>
            </a:r>
          </a:p>
          <a:p>
            <a:r>
              <a:rPr lang="it-IT" b="1" dirty="0" smtClean="0">
                <a:solidFill>
                  <a:schemeClr val="bg1"/>
                </a:solidFill>
                <a:latin typeface="Matura MT Script Capitals" pitchFamily="66" charset="0"/>
              </a:rPr>
              <a:t>tatuaggi</a:t>
            </a:r>
            <a:endParaRPr lang="it-IT" b="1" dirty="0">
              <a:solidFill>
                <a:schemeClr val="bg1"/>
              </a:solidFill>
              <a:latin typeface="Matura MT Script Capital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pic>
        <p:nvPicPr>
          <p:cNvPr id="7" name="Picture 2" descr="By the fourth century AD, the predominant race in northern Scotland were the Picts, the name was coined by the Romans who referred to them as 'Picti' meaning 'painted ones', which referred to the Pictish custom of either tattooing their bodies or covering themselves with warpaint."/>
          <p:cNvPicPr>
            <a:picLocks noChangeAspect="1" noChangeArrowheads="1"/>
          </p:cNvPicPr>
          <p:nvPr/>
        </p:nvPicPr>
        <p:blipFill>
          <a:blip r:embed="rId3"/>
          <a:srcRect/>
          <a:stretch>
            <a:fillRect/>
          </a:stretch>
        </p:blipFill>
        <p:spPr bwMode="auto">
          <a:xfrm>
            <a:off x="0" y="-36"/>
            <a:ext cx="4286272" cy="6858036"/>
          </a:xfrm>
          <a:prstGeom prst="rect">
            <a:avLst/>
          </a:prstGeom>
          <a:noFill/>
        </p:spPr>
      </p:pic>
      <p:pic>
        <p:nvPicPr>
          <p:cNvPr id="8" name="Picture 2" descr="Pict by John White"/>
          <p:cNvPicPr>
            <a:picLocks noChangeAspect="1" noChangeArrowheads="1"/>
          </p:cNvPicPr>
          <p:nvPr/>
        </p:nvPicPr>
        <p:blipFill>
          <a:blip r:embed="rId4"/>
          <a:srcRect/>
          <a:stretch>
            <a:fillRect/>
          </a:stretch>
        </p:blipFill>
        <p:spPr bwMode="auto">
          <a:xfrm>
            <a:off x="4786315" y="0"/>
            <a:ext cx="4357686" cy="690679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pic>
        <p:nvPicPr>
          <p:cNvPr id="9" name="Picture 2" descr="Pict by John White"/>
          <p:cNvPicPr>
            <a:picLocks noChangeAspect="1" noChangeArrowheads="1"/>
          </p:cNvPicPr>
          <p:nvPr/>
        </p:nvPicPr>
        <p:blipFill>
          <a:blip r:embed="rId3"/>
          <a:srcRect/>
          <a:stretch>
            <a:fillRect/>
          </a:stretch>
        </p:blipFill>
        <p:spPr bwMode="auto">
          <a:xfrm>
            <a:off x="0" y="0"/>
            <a:ext cx="5294779" cy="6858000"/>
          </a:xfrm>
          <a:prstGeom prst="rect">
            <a:avLst/>
          </a:prstGeom>
          <a:noFill/>
        </p:spPr>
      </p:pic>
      <p:sp>
        <p:nvSpPr>
          <p:cNvPr id="11" name="Rettangolo 10"/>
          <p:cNvSpPr/>
          <p:nvPr/>
        </p:nvSpPr>
        <p:spPr>
          <a:xfrm>
            <a:off x="5286380" y="0"/>
            <a:ext cx="3857620" cy="6740307"/>
          </a:xfrm>
          <a:prstGeom prst="rect">
            <a:avLst/>
          </a:prstGeom>
        </p:spPr>
        <p:txBody>
          <a:bodyPr wrap="square">
            <a:spAutoFit/>
          </a:bodyPr>
          <a:lstStyle/>
          <a:p>
            <a:r>
              <a:rPr lang="it-IT" sz="2400" b="1" dirty="0" smtClean="0">
                <a:solidFill>
                  <a:srgbClr val="FF0000"/>
                </a:solidFill>
                <a:latin typeface="Matura MT Script Capitals" pitchFamily="66" charset="0"/>
              </a:rPr>
              <a:t>Le popolazioni celtiche dovevano tatuarsi davvero molto, tanto che le </a:t>
            </a:r>
            <a:r>
              <a:rPr lang="it-IT" sz="2400" b="1" dirty="0" err="1" smtClean="0">
                <a:solidFill>
                  <a:srgbClr val="FF0000"/>
                </a:solidFill>
                <a:latin typeface="Matura MT Script Capitals" pitchFamily="66" charset="0"/>
              </a:rPr>
              <a:t>tyribù</a:t>
            </a:r>
            <a:r>
              <a:rPr lang="it-IT" sz="2400" b="1" dirty="0" smtClean="0">
                <a:solidFill>
                  <a:srgbClr val="FF0000"/>
                </a:solidFill>
                <a:latin typeface="Matura MT Script Capitals" pitchFamily="66" charset="0"/>
              </a:rPr>
              <a:t> scozzesi erano chiamate </a:t>
            </a:r>
            <a:r>
              <a:rPr lang="it-IT" sz="2400" b="1" dirty="0" err="1" smtClean="0">
                <a:solidFill>
                  <a:srgbClr val="FF0000"/>
                </a:solidFill>
                <a:latin typeface="Matura MT Script Capitals" pitchFamily="66" charset="0"/>
              </a:rPr>
              <a:t>Picti</a:t>
            </a:r>
            <a:r>
              <a:rPr lang="it-IT" sz="2400" b="1" dirty="0" smtClean="0">
                <a:solidFill>
                  <a:srgbClr val="FF0000"/>
                </a:solidFill>
                <a:latin typeface="Matura MT Script Capitals" pitchFamily="66" charset="0"/>
              </a:rPr>
              <a:t>, poi </a:t>
            </a:r>
            <a:r>
              <a:rPr lang="it-IT" sz="2400" b="1" dirty="0" err="1" smtClean="0">
                <a:solidFill>
                  <a:srgbClr val="FF0000"/>
                </a:solidFill>
                <a:latin typeface="Matura MT Script Capitals" pitchFamily="66" charset="0"/>
              </a:rPr>
              <a:t>Pitti</a:t>
            </a:r>
            <a:r>
              <a:rPr lang="it-IT" sz="2400" b="1" dirty="0" smtClean="0">
                <a:solidFill>
                  <a:srgbClr val="FF0000"/>
                </a:solidFill>
                <a:latin typeface="Matura MT Script Capitals" pitchFamily="66" charset="0"/>
              </a:rPr>
              <a:t>, da quanto dovevano essere tatuate. Erano considerati i guerrieri più terribili, tanto che i Romani stessi si stancano di combatterli: per tenerli fuori dai propri territori costruiscono una muraglia, il Vallo di Adriano, ma quelli non si danno per vinti. Continui attacchi convincono l’esercito dell’impero che non possono restare su suolo britannico</a:t>
            </a:r>
            <a:endParaRPr lang="it-IT"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1" name="Rettangolo 10"/>
          <p:cNvSpPr/>
          <p:nvPr/>
        </p:nvSpPr>
        <p:spPr>
          <a:xfrm>
            <a:off x="0" y="6286520"/>
            <a:ext cx="9144000" cy="461665"/>
          </a:xfrm>
          <a:prstGeom prst="rect">
            <a:avLst/>
          </a:prstGeom>
        </p:spPr>
        <p:txBody>
          <a:bodyPr wrap="square">
            <a:spAutoFit/>
          </a:bodyPr>
          <a:lstStyle/>
          <a:p>
            <a:r>
              <a:rPr lang="it-IT" sz="2400" b="1" dirty="0" smtClean="0">
                <a:solidFill>
                  <a:srgbClr val="FF0000"/>
                </a:solidFill>
                <a:latin typeface="Matura MT Script Capitals" pitchFamily="66" charset="0"/>
              </a:rPr>
              <a:t>Così se ne vanno dopo cent’anni, sconfitti da due regine </a:t>
            </a:r>
            <a:r>
              <a:rPr lang="it-IT" sz="2400" b="1" dirty="0" err="1" smtClean="0">
                <a:solidFill>
                  <a:srgbClr val="FF0000"/>
                </a:solidFill>
                <a:latin typeface="Matura MT Script Capitals" pitchFamily="66" charset="0"/>
              </a:rPr>
              <a:t>femmine…</a:t>
            </a:r>
            <a:r>
              <a:rPr lang="it-IT" sz="2400" b="1" dirty="0" smtClean="0">
                <a:solidFill>
                  <a:srgbClr val="FF0000"/>
                </a:solidFill>
                <a:latin typeface="Matura MT Script Capitals" pitchFamily="66" charset="0"/>
              </a:rPr>
              <a:t>. </a:t>
            </a:r>
            <a:endParaRPr lang="it-IT" sz="2400" dirty="0"/>
          </a:p>
        </p:txBody>
      </p:sp>
      <p:pic>
        <p:nvPicPr>
          <p:cNvPr id="7" name="Picture 4" descr="Pict by John White"/>
          <p:cNvPicPr>
            <a:picLocks noChangeAspect="1" noChangeArrowheads="1"/>
          </p:cNvPicPr>
          <p:nvPr/>
        </p:nvPicPr>
        <p:blipFill>
          <a:blip r:embed="rId3"/>
          <a:srcRect/>
          <a:stretch>
            <a:fillRect/>
          </a:stretch>
        </p:blipFill>
        <p:spPr bwMode="auto">
          <a:xfrm>
            <a:off x="0" y="-29039"/>
            <a:ext cx="4429124" cy="6279356"/>
          </a:xfrm>
          <a:prstGeom prst="rect">
            <a:avLst/>
          </a:prstGeom>
          <a:noFill/>
        </p:spPr>
      </p:pic>
      <p:pic>
        <p:nvPicPr>
          <p:cNvPr id="8" name="Picture 4" descr="Engraving by Theodor de Bry of a Pict man, published in Thomas Hariot’s A Briefe and True Report of the New Found Land of Virginia in 1590 to demonstrate to the English that their own ancestors were once also “savages.” (cabinet)"/>
          <p:cNvPicPr>
            <a:picLocks noChangeAspect="1" noChangeArrowheads="1"/>
          </p:cNvPicPr>
          <p:nvPr/>
        </p:nvPicPr>
        <p:blipFill>
          <a:blip r:embed="rId4"/>
          <a:srcRect/>
          <a:stretch>
            <a:fillRect/>
          </a:stretch>
        </p:blipFill>
        <p:spPr bwMode="auto">
          <a:xfrm>
            <a:off x="4681347" y="0"/>
            <a:ext cx="4462653" cy="628652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1" name="Rettangolo 10"/>
          <p:cNvSpPr/>
          <p:nvPr/>
        </p:nvSpPr>
        <p:spPr>
          <a:xfrm>
            <a:off x="0" y="6072206"/>
            <a:ext cx="9144000" cy="830997"/>
          </a:xfrm>
          <a:prstGeom prst="rect">
            <a:avLst/>
          </a:prstGeom>
        </p:spPr>
        <p:txBody>
          <a:bodyPr wrap="square">
            <a:spAutoFit/>
          </a:bodyPr>
          <a:lstStyle/>
          <a:p>
            <a:r>
              <a:rPr lang="it-IT" sz="2400" b="1" dirty="0" smtClean="0">
                <a:solidFill>
                  <a:srgbClr val="FF0000"/>
                </a:solidFill>
                <a:latin typeface="Matura MT Script Capitals" pitchFamily="66" charset="0"/>
              </a:rPr>
              <a:t>Il tatuaggio “totale” diventa la prerogativa delle popolazioni barbariche, e viene associato all’inciviltà e alla ferocia </a:t>
            </a:r>
            <a:r>
              <a:rPr lang="it-IT" sz="2400" b="1" dirty="0" err="1" smtClean="0">
                <a:solidFill>
                  <a:srgbClr val="FF0000"/>
                </a:solidFill>
                <a:latin typeface="Matura MT Script Capitals" pitchFamily="66" charset="0"/>
              </a:rPr>
              <a:t>tribale…</a:t>
            </a:r>
            <a:r>
              <a:rPr lang="it-IT" sz="2400" b="1" dirty="0" smtClean="0">
                <a:solidFill>
                  <a:srgbClr val="FF0000"/>
                </a:solidFill>
                <a:latin typeface="Matura MT Script Capitals" pitchFamily="66" charset="0"/>
              </a:rPr>
              <a:t>. </a:t>
            </a:r>
            <a:endParaRPr lang="it-IT" sz="2400" dirty="0"/>
          </a:p>
        </p:txBody>
      </p:sp>
      <p:pic>
        <p:nvPicPr>
          <p:cNvPr id="9" name="Picture 2" descr="Pict by John White"/>
          <p:cNvPicPr>
            <a:picLocks noChangeAspect="1" noChangeArrowheads="1"/>
          </p:cNvPicPr>
          <p:nvPr/>
        </p:nvPicPr>
        <p:blipFill>
          <a:blip r:embed="rId3"/>
          <a:srcRect/>
          <a:stretch>
            <a:fillRect/>
          </a:stretch>
        </p:blipFill>
        <p:spPr bwMode="auto">
          <a:xfrm>
            <a:off x="0" y="0"/>
            <a:ext cx="4429124" cy="6084028"/>
          </a:xfrm>
          <a:prstGeom prst="rect">
            <a:avLst/>
          </a:prstGeom>
          <a:noFill/>
        </p:spPr>
      </p:pic>
      <p:pic>
        <p:nvPicPr>
          <p:cNvPr id="10" name="Picture 2" descr="http://www.glimpseofscotland.co.uk/wp-content/uploads/2013/05/A-Young-Daughter-Of-The-Picts.jpg"/>
          <p:cNvPicPr>
            <a:picLocks noChangeAspect="1" noChangeArrowheads="1"/>
          </p:cNvPicPr>
          <p:nvPr/>
        </p:nvPicPr>
        <p:blipFill>
          <a:blip r:embed="rId4" cstate="print"/>
          <a:srcRect/>
          <a:stretch>
            <a:fillRect/>
          </a:stretch>
        </p:blipFill>
        <p:spPr bwMode="auto">
          <a:xfrm>
            <a:off x="4788205" y="0"/>
            <a:ext cx="4355795" cy="613407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1" name="Rettangolo 10"/>
          <p:cNvSpPr/>
          <p:nvPr/>
        </p:nvSpPr>
        <p:spPr>
          <a:xfrm>
            <a:off x="5000628" y="0"/>
            <a:ext cx="4143372" cy="6740307"/>
          </a:xfrm>
          <a:prstGeom prst="rect">
            <a:avLst/>
          </a:prstGeom>
        </p:spPr>
        <p:txBody>
          <a:bodyPr wrap="square">
            <a:spAutoFit/>
          </a:bodyPr>
          <a:lstStyle/>
          <a:p>
            <a:r>
              <a:rPr lang="it-IT" sz="2400" b="1" dirty="0" err="1" smtClean="0">
                <a:solidFill>
                  <a:srgbClr val="FF0000"/>
                </a:solidFill>
                <a:latin typeface="Matura MT Script Capitals" pitchFamily="66" charset="0"/>
              </a:rPr>
              <a:t>Ahmad</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ibn</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Fadlan</a:t>
            </a:r>
            <a:r>
              <a:rPr lang="it-IT" sz="2400" b="1" dirty="0" smtClean="0">
                <a:solidFill>
                  <a:srgbClr val="FF0000"/>
                </a:solidFill>
                <a:latin typeface="Matura MT Script Capitals" pitchFamily="66" charset="0"/>
              </a:rPr>
              <a:t>, il viaggiatore arabo ricordato nei film “L’</a:t>
            </a:r>
            <a:r>
              <a:rPr lang="it-IT" sz="2400" b="1" dirty="0" err="1" smtClean="0">
                <a:solidFill>
                  <a:srgbClr val="FF0000"/>
                </a:solidFill>
                <a:latin typeface="Matura MT Script Capitals" pitchFamily="66" charset="0"/>
              </a:rPr>
              <a:t>utlimo</a:t>
            </a:r>
            <a:r>
              <a:rPr lang="it-IT" sz="2400" b="1" dirty="0" smtClean="0">
                <a:solidFill>
                  <a:srgbClr val="FF0000"/>
                </a:solidFill>
                <a:latin typeface="Matura MT Script Capitals" pitchFamily="66" charset="0"/>
              </a:rPr>
              <a:t> cavaliere” con </a:t>
            </a:r>
            <a:r>
              <a:rPr lang="it-IT" sz="2400" b="1" dirty="0" err="1" smtClean="0">
                <a:solidFill>
                  <a:srgbClr val="FF0000"/>
                </a:solidFill>
                <a:latin typeface="Matura MT Script Capitals" pitchFamily="66" charset="0"/>
              </a:rPr>
              <a:t>Antpnio</a:t>
            </a:r>
            <a:r>
              <a:rPr lang="it-IT" sz="2400" b="1" dirty="0" smtClean="0">
                <a:solidFill>
                  <a:srgbClr val="FF0000"/>
                </a:solidFill>
                <a:latin typeface="Matura MT Script Capitals" pitchFamily="66" charset="0"/>
              </a:rPr>
              <a:t> Banderas,  nei primi anni del 10 ° secolo, scrive del suo incontro con le tribù scandinave vichinghe, coi </a:t>
            </a:r>
            <a:r>
              <a:rPr lang="it-IT" sz="2400" b="1" dirty="0" err="1" smtClean="0">
                <a:solidFill>
                  <a:srgbClr val="FF0000"/>
                </a:solidFill>
                <a:latin typeface="Matura MT Script Capitals" pitchFamily="66" charset="0"/>
              </a:rPr>
              <a:t>Rus</a:t>
            </a:r>
            <a:r>
              <a:rPr lang="it-IT" sz="2400" b="1" dirty="0" smtClean="0">
                <a:solidFill>
                  <a:srgbClr val="FF0000"/>
                </a:solidFill>
                <a:latin typeface="Matura MT Script Capitals" pitchFamily="66" charset="0"/>
              </a:rPr>
              <a:t> del Volga, che descrive come tatuati da "unghie a collo" con "modelli di alberi" e altre "figure“ blu scuro. Durante il processo di graduale di cristianizzazione in Europa, i tatuaggi sono stati spesso considerati elementi residui del paganesimo e generalmente vietati; ma non si possono proibire abitudini </a:t>
            </a:r>
            <a:r>
              <a:rPr lang="it-IT" sz="2400" b="1" dirty="0" err="1" smtClean="0">
                <a:solidFill>
                  <a:srgbClr val="FF0000"/>
                </a:solidFill>
                <a:latin typeface="Matura MT Script Capitals" pitchFamily="66" charset="0"/>
              </a:rPr>
              <a:t>millenarie…</a:t>
            </a:r>
            <a:endParaRPr lang="it-IT" sz="2400" dirty="0"/>
          </a:p>
        </p:txBody>
      </p:sp>
      <p:pic>
        <p:nvPicPr>
          <p:cNvPr id="7" name="Picture 2" descr="http://i.dailymail.co.uk/i/pix/2012/05/31/article-2152693-13624358000005DC-459_308x425.jpg"/>
          <p:cNvPicPr>
            <a:picLocks noChangeAspect="1" noChangeArrowheads="1"/>
          </p:cNvPicPr>
          <p:nvPr/>
        </p:nvPicPr>
        <p:blipFill>
          <a:blip r:embed="rId3"/>
          <a:srcRect/>
          <a:stretch>
            <a:fillRect/>
          </a:stretch>
        </p:blipFill>
        <p:spPr bwMode="auto">
          <a:xfrm>
            <a:off x="-1" y="0"/>
            <a:ext cx="4970033"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3857620" y="0"/>
            <a:ext cx="5286380" cy="8402300"/>
          </a:xfrm>
          <a:prstGeom prst="rect">
            <a:avLst/>
          </a:prstGeom>
        </p:spPr>
        <p:txBody>
          <a:bodyPr wrap="square">
            <a:spAutoFit/>
          </a:bodyPr>
          <a:lstStyle/>
          <a:p>
            <a:r>
              <a:rPr lang="it-IT" sz="2400" b="1" dirty="0" smtClean="0">
                <a:solidFill>
                  <a:srgbClr val="FF0000"/>
                </a:solidFill>
                <a:latin typeface="Matura MT Script Capitals" pitchFamily="66" charset="0"/>
              </a:rPr>
              <a:t>Il tatuaggio è praticato in Egitto principalmente fra le sacerdotesse di </a:t>
            </a:r>
            <a:r>
              <a:rPr lang="it-IT" sz="2400" b="1" dirty="0" err="1" smtClean="0">
                <a:solidFill>
                  <a:srgbClr val="FF0000"/>
                </a:solidFill>
                <a:latin typeface="Matura MT Script Capitals" pitchFamily="66" charset="0"/>
              </a:rPr>
              <a:t>Hathor</a:t>
            </a:r>
            <a:r>
              <a:rPr lang="it-IT" sz="2400" b="1" dirty="0" smtClean="0">
                <a:solidFill>
                  <a:srgbClr val="FF0000"/>
                </a:solidFill>
                <a:latin typeface="Matura MT Script Capitals" pitchFamily="66" charset="0"/>
              </a:rPr>
              <a:t>, divinità antichissima, multiforme e collegata all'archetipo delle Grandi Madri protostoriche. Dea dell'amore e della gioia, dea madre universale, in quanto generava il dio sole e allattava </a:t>
            </a:r>
            <a:r>
              <a:rPr lang="it-IT" sz="2400" b="1" dirty="0" err="1" smtClean="0">
                <a:solidFill>
                  <a:srgbClr val="FF0000"/>
                </a:solidFill>
                <a:latin typeface="Matura MT Script Capitals" pitchFamily="66" charset="0"/>
              </a:rPr>
              <a:t>Horus</a:t>
            </a:r>
            <a:r>
              <a:rPr lang="it-IT" sz="2400" b="1" dirty="0" smtClean="0">
                <a:solidFill>
                  <a:srgbClr val="FF0000"/>
                </a:solidFill>
                <a:latin typeface="Matura MT Script Capitals" pitchFamily="66" charset="0"/>
              </a:rPr>
              <a:t> e il suo rappresentante, il  faraone, dea della vita ma anche patrona dei morti. Protettrice delle sorgenti del  Nilo e della potenza creatrice delle inondazioni, oltreché protettrice delle arti, della musica e del canto. È la dea che al tramonto mangia il sole (</a:t>
            </a:r>
            <a:r>
              <a:rPr lang="it-IT" sz="2400" b="1" dirty="0" err="1" smtClean="0">
                <a:solidFill>
                  <a:srgbClr val="FF0000"/>
                </a:solidFill>
                <a:latin typeface="Matura MT Script Capitals" pitchFamily="66" charset="0"/>
              </a:rPr>
              <a:t>Horus</a:t>
            </a:r>
            <a:r>
              <a:rPr lang="it-IT" sz="2400" b="1" dirty="0" smtClean="0">
                <a:solidFill>
                  <a:srgbClr val="FF0000"/>
                </a:solidFill>
                <a:latin typeface="Matura MT Script Capitals" pitchFamily="66" charset="0"/>
              </a:rPr>
              <a:t> identificato come dio-sole) per restituirgli la vita poche ore dopo; è anche la signora dei venti del nord.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49156" name="Picture 4" descr="egyptian-tattoos"/>
          <p:cNvPicPr>
            <a:picLocks noChangeAspect="1" noChangeArrowheads="1"/>
          </p:cNvPicPr>
          <p:nvPr/>
        </p:nvPicPr>
        <p:blipFill>
          <a:blip r:embed="rId3"/>
          <a:srcRect b="35877"/>
          <a:stretch>
            <a:fillRect/>
          </a:stretch>
        </p:blipFill>
        <p:spPr bwMode="auto">
          <a:xfrm>
            <a:off x="0" y="0"/>
            <a:ext cx="3837187"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071934" y="0"/>
            <a:ext cx="5072066" cy="8402300"/>
          </a:xfrm>
          <a:prstGeom prst="rect">
            <a:avLst/>
          </a:prstGeom>
        </p:spPr>
        <p:txBody>
          <a:bodyPr wrap="square">
            <a:spAutoFit/>
          </a:bodyPr>
          <a:lstStyle/>
          <a:p>
            <a:r>
              <a:rPr lang="it-IT" sz="2400" b="1" dirty="0" smtClean="0">
                <a:solidFill>
                  <a:srgbClr val="FF0000"/>
                </a:solidFill>
                <a:latin typeface="Matura MT Script Capitals" pitchFamily="66" charset="0"/>
              </a:rPr>
              <a:t>Oltre che valore simbolico, il tatuaggio e la scarificazione  in Egitto assumono una funzione terapeutica: venivano praticati nei punti in cui si provava dolore, o in funzione preventiva, per propiziare un buon parto, o, anche, per curare o evitare le peritoniti, molto comuni in epoche in cui le operazioni chirurgiche di asportazione dell’appendice infiammata erano impensabili, per cui l’appendicite facilmente degenerava in peritonite e diventava mortale. Questa la ragione (presunta) della localizzazione in ambito pelvico. Sicuramente il tatuaggio non è legato alla prostituzione, come ipotizzato da alcuni ricercatori.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48130" name="Picture 2" descr="http://4.bp.blogspot.com/-C6B3xBJW_PU/UvLIRNINz1I/AAAAAAAAAiY/EpsczhdiLU0/s1600/20140217_tatuaggi_03.jpg"/>
          <p:cNvPicPr>
            <a:picLocks noChangeAspect="1" noChangeArrowheads="1"/>
          </p:cNvPicPr>
          <p:nvPr/>
        </p:nvPicPr>
        <p:blipFill>
          <a:blip r:embed="rId3"/>
          <a:srcRect/>
          <a:stretch>
            <a:fillRect/>
          </a:stretch>
        </p:blipFill>
        <p:spPr bwMode="auto">
          <a:xfrm>
            <a:off x="0" y="0"/>
            <a:ext cx="3912972"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786314" y="142852"/>
            <a:ext cx="4357686" cy="6555641"/>
          </a:xfrm>
          <a:prstGeom prst="rect">
            <a:avLst/>
          </a:prstGeom>
        </p:spPr>
        <p:txBody>
          <a:bodyPr wrap="square">
            <a:spAutoFit/>
          </a:bodyPr>
          <a:lstStyle/>
          <a:p>
            <a:r>
              <a:rPr lang="it-IT" sz="2800" dirty="0" smtClean="0">
                <a:solidFill>
                  <a:srgbClr val="FF0000"/>
                </a:solidFill>
                <a:latin typeface="Matura MT Script Capitals" pitchFamily="66" charset="0"/>
              </a:rPr>
              <a:t>La cultura di </a:t>
            </a:r>
            <a:r>
              <a:rPr lang="it-IT" sz="2800" dirty="0" err="1" smtClean="0">
                <a:solidFill>
                  <a:srgbClr val="FF0000"/>
                </a:solidFill>
                <a:latin typeface="Matura MT Script Capitals" pitchFamily="66" charset="0"/>
              </a:rPr>
              <a:t>Cucuteni</a:t>
            </a:r>
            <a:r>
              <a:rPr lang="it-IT" sz="2800" dirty="0" smtClean="0">
                <a:solidFill>
                  <a:srgbClr val="FF0000"/>
                </a:solidFill>
                <a:latin typeface="Matura MT Script Capitals" pitchFamily="66" charset="0"/>
              </a:rPr>
              <a:t> </a:t>
            </a:r>
            <a:r>
              <a:rPr lang="it-IT" sz="2800" dirty="0" err="1" smtClean="0">
                <a:solidFill>
                  <a:srgbClr val="FF0000"/>
                </a:solidFill>
                <a:latin typeface="Matura MT Script Capitals" pitchFamily="66" charset="0"/>
              </a:rPr>
              <a:t>Tyrpillian</a:t>
            </a:r>
            <a:r>
              <a:rPr lang="it-IT" sz="2800" dirty="0" smtClean="0">
                <a:solidFill>
                  <a:srgbClr val="FF0000"/>
                </a:solidFill>
                <a:latin typeface="Matura MT Script Capitals" pitchFamily="66" charset="0"/>
              </a:rPr>
              <a:t> si espande a partire dall’attuale Romania. E’ una cultura urbana, con città anche di notevoli dimensioni (più di 10.000 abitanti, le più grandi dell’antichità), basata sulla produzione agricola, in cui doveva esistere un complesso sistema di trasporti  e redistribuzione delle derrate, ma </a:t>
            </a:r>
            <a:r>
              <a:rPr lang="it-IT" sz="2800" dirty="0" err="1" smtClean="0">
                <a:solidFill>
                  <a:srgbClr val="FF0000"/>
                </a:solidFill>
                <a:latin typeface="Matura MT Script Capitals" pitchFamily="66" charset="0"/>
              </a:rPr>
              <a:t>matrifocale</a:t>
            </a:r>
            <a:r>
              <a:rPr lang="it-IT" sz="2800" dirty="0" smtClean="0">
                <a:solidFill>
                  <a:srgbClr val="FF0000"/>
                </a:solidFill>
                <a:latin typeface="Matura MT Script Capitals" pitchFamily="66" charset="0"/>
              </a:rPr>
              <a:t>,  egualitaria  e pacifica. </a:t>
            </a:r>
            <a:endParaRPr lang="it-IT" sz="2800" dirty="0"/>
          </a:p>
        </p:txBody>
      </p:sp>
      <p:pic>
        <p:nvPicPr>
          <p:cNvPr id="41986" name="Picture 2" descr="http://upload.wikimedia.org/wikipedia/commons/2/2a/Cucuteni_map.jpg"/>
          <p:cNvPicPr>
            <a:picLocks noChangeAspect="1" noChangeArrowheads="1"/>
          </p:cNvPicPr>
          <p:nvPr/>
        </p:nvPicPr>
        <p:blipFill>
          <a:blip r:embed="rId3"/>
          <a:srcRect/>
          <a:stretch>
            <a:fillRect/>
          </a:stretch>
        </p:blipFill>
        <p:spPr bwMode="auto">
          <a:xfrm>
            <a:off x="0" y="0"/>
            <a:ext cx="4786314" cy="686038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072066" y="0"/>
            <a:ext cx="4071934" cy="8402300"/>
          </a:xfrm>
          <a:prstGeom prst="rect">
            <a:avLst/>
          </a:prstGeom>
        </p:spPr>
        <p:txBody>
          <a:bodyPr wrap="square">
            <a:spAutoFit/>
          </a:bodyPr>
          <a:lstStyle/>
          <a:p>
            <a:r>
              <a:rPr lang="it-IT" sz="2400" b="1" dirty="0" smtClean="0">
                <a:solidFill>
                  <a:srgbClr val="FF0000"/>
                </a:solidFill>
                <a:latin typeface="Matura MT Script Capitals" pitchFamily="66" charset="0"/>
              </a:rPr>
              <a:t>Pare che gli Egizi, sia maschi che femmine, usassero tatuarsi durante i rituali funebri, usando anche tecniche  rozze o incidendosi con coltelli. Sembra anche che gli Ebrei abbiano cominciato a tatuarsi proprio durante la loro permanenza in Egitto e che lo praticassero  in onore dei morti, o delle divinità legate ai defunti:  un ambito religioso che, ancora una volta, riporta alla de madre </a:t>
            </a:r>
            <a:r>
              <a:rPr lang="it-IT" sz="2400" b="1" dirty="0" err="1" smtClean="0">
                <a:solidFill>
                  <a:srgbClr val="FF0000"/>
                </a:solidFill>
                <a:latin typeface="Matura MT Script Capitals" pitchFamily="66" charset="0"/>
              </a:rPr>
              <a:t>Hathor</a:t>
            </a:r>
            <a:r>
              <a:rPr lang="it-IT" sz="2400" b="1" dirty="0" smtClean="0">
                <a:solidFill>
                  <a:srgbClr val="FF0000"/>
                </a:solidFill>
                <a:latin typeface="Matura MT Script Capitals" pitchFamily="66" charset="0"/>
              </a:rPr>
              <a:t>. Questa la ragione della proibizione biblica e patriarcale, che demonizza la dea cornuta </a:t>
            </a:r>
            <a:r>
              <a:rPr lang="it-IT" sz="2400" b="1" dirty="0" err="1" smtClean="0">
                <a:solidFill>
                  <a:srgbClr val="FF0000"/>
                </a:solidFill>
                <a:latin typeface="Matura MT Script Capitals" pitchFamily="66" charset="0"/>
              </a:rPr>
              <a:t>Hathor</a:t>
            </a:r>
            <a:r>
              <a:rPr lang="it-IT" sz="2400" b="1" dirty="0" smtClean="0">
                <a:solidFill>
                  <a:srgbClr val="FF0000"/>
                </a:solidFill>
                <a:latin typeface="Matura MT Script Capitals" pitchFamily="66" charset="0"/>
              </a:rPr>
              <a:t>/Iside.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49154" name="Picture 2" descr="http://3.bp.blogspot.com/-4QOldqcBvqc/UvLH50er7qI/AAAAAAAAAiQ/MEEfLrK3tII/s1600/20140217_tatuaggi_01.jpg"/>
          <p:cNvPicPr>
            <a:picLocks noChangeAspect="1" noChangeArrowheads="1"/>
          </p:cNvPicPr>
          <p:nvPr/>
        </p:nvPicPr>
        <p:blipFill>
          <a:blip r:embed="rId3"/>
          <a:srcRect r="53704"/>
          <a:stretch>
            <a:fillRect/>
          </a:stretch>
        </p:blipFill>
        <p:spPr bwMode="auto">
          <a:xfrm>
            <a:off x="2062" y="-37155"/>
            <a:ext cx="5070004" cy="689515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8402300"/>
          </a:xfrm>
          <a:prstGeom prst="rect">
            <a:avLst/>
          </a:prstGeom>
        </p:spPr>
        <p:txBody>
          <a:bodyPr wrap="square">
            <a:spAutoFit/>
          </a:bodyPr>
          <a:lstStyle/>
          <a:p>
            <a:r>
              <a:rPr lang="it-IT" sz="2400" b="1" dirty="0" smtClean="0">
                <a:solidFill>
                  <a:schemeClr val="bg1"/>
                </a:solidFill>
                <a:latin typeface="Matura MT Script Capitals" pitchFamily="66" charset="0"/>
              </a:rPr>
              <a:t>Non farete incisioni nella vostra carne per un morto, né farete alcun tatuaggio su di voi. Io sono l'Eterno. - </a:t>
            </a:r>
            <a:r>
              <a:rPr lang="it-IT" sz="2400" b="1" i="1" u="sng" dirty="0" smtClean="0">
                <a:solidFill>
                  <a:schemeClr val="bg1"/>
                </a:solidFill>
                <a:latin typeface="Matura MT Script Capitals" pitchFamily="66" charset="0"/>
              </a:rPr>
              <a:t>Levitico 19:28</a:t>
            </a:r>
            <a:r>
              <a:rPr lang="it-IT" sz="2400" b="1" dirty="0" smtClean="0">
                <a:solidFill>
                  <a:srgbClr val="FF0000"/>
                </a:solidFill>
                <a:latin typeface="Matura MT Script Capitals" pitchFamily="66" charset="0"/>
              </a:rPr>
              <a:t/>
            </a:r>
            <a:br>
              <a:rPr lang="it-IT" sz="2400" b="1" dirty="0" smtClean="0">
                <a:solidFill>
                  <a:srgbClr val="FF0000"/>
                </a:solidFill>
                <a:latin typeface="Matura MT Script Capitals" pitchFamily="66" charset="0"/>
              </a:rPr>
            </a:br>
            <a:r>
              <a:rPr lang="it-IT" sz="2400" b="1" dirty="0" smtClean="0">
                <a:solidFill>
                  <a:srgbClr val="FF0000"/>
                </a:solidFill>
                <a:latin typeface="Matura MT Script Capitals" pitchFamily="66" charset="0"/>
              </a:rPr>
              <a:t>Basandosi su questo passaggio, si dice che il tatuaggio sia proibito fra gli Ebrei. La pratica però doveva essere diversa: se è vero che è proibita la ferita “per un morto”, ritenuta pratica pagana di derivazione egizia, secondo il biblista William </a:t>
            </a:r>
            <a:r>
              <a:rPr lang="it-IT" sz="2400" b="1" dirty="0" err="1" smtClean="0">
                <a:solidFill>
                  <a:srgbClr val="FF0000"/>
                </a:solidFill>
                <a:latin typeface="Matura MT Script Capitals" pitchFamily="66" charset="0"/>
              </a:rPr>
              <a:t>McClure</a:t>
            </a:r>
            <a:r>
              <a:rPr lang="it-IT" sz="2400" b="1" dirty="0" smtClean="0">
                <a:solidFill>
                  <a:srgbClr val="FF0000"/>
                </a:solidFill>
                <a:latin typeface="Matura MT Script Capitals" pitchFamily="66" charset="0"/>
              </a:rPr>
              <a:t> </a:t>
            </a:r>
            <a:r>
              <a:rPr lang="it-IT" sz="2400" b="1" dirty="0" err="1" smtClean="0"/>
              <a:t>sè</a:t>
            </a:r>
            <a:r>
              <a:rPr lang="it-IT" sz="2400" b="1" dirty="0" smtClean="0"/>
              <a:t> molto chiaro,</a:t>
            </a:r>
            <a:endParaRPr lang="it-IT" sz="2400" b="1" dirty="0" smtClean="0">
              <a:solidFill>
                <a:srgbClr val="FF0000"/>
              </a:solidFill>
              <a:latin typeface="Matura MT Script Capitals" pitchFamily="66" charset="0"/>
            </a:endParaRPr>
          </a:p>
          <a:p>
            <a:r>
              <a:rPr lang="it-IT" sz="2400" b="1" dirty="0" err="1" smtClean="0">
                <a:solidFill>
                  <a:srgbClr val="FF0000"/>
                </a:solidFill>
                <a:latin typeface="Matura MT Script Capitals" pitchFamily="66" charset="0"/>
              </a:rPr>
              <a:t>Thomson</a:t>
            </a:r>
            <a:r>
              <a:rPr lang="it-IT" sz="2400" b="1" dirty="0" smtClean="0">
                <a:solidFill>
                  <a:srgbClr val="FF0000"/>
                </a:solidFill>
                <a:latin typeface="Matura MT Script Capitals" pitchFamily="66" charset="0"/>
              </a:rPr>
              <a:t>, Mosè “ha istituito un tale usanza (tatuaggio) o si è  appropriato di una tradizione già esistente per uno scopo religioso”-  </a:t>
            </a:r>
            <a:r>
              <a:rPr lang="it-IT" sz="2400" b="1" dirty="0" err="1" smtClean="0">
                <a:solidFill>
                  <a:srgbClr val="FF0000"/>
                </a:solidFill>
                <a:latin typeface="Matura MT Script Capitals" pitchFamily="66" charset="0"/>
              </a:rPr>
              <a:t>Thomson</a:t>
            </a:r>
            <a:r>
              <a:rPr lang="it-IT" sz="2400" b="1" dirty="0" smtClean="0">
                <a:solidFill>
                  <a:srgbClr val="FF0000"/>
                </a:solidFill>
                <a:latin typeface="Matura MT Script Capitals" pitchFamily="66" charset="0"/>
              </a:rPr>
              <a:t> cita </a:t>
            </a:r>
            <a:r>
              <a:rPr lang="it-IT" sz="2400" b="1" i="1" u="sng" dirty="0" err="1" smtClean="0">
                <a:solidFill>
                  <a:schemeClr val="bg1"/>
                </a:solidFill>
                <a:latin typeface="Matura MT Script Capitals" pitchFamily="66" charset="0"/>
              </a:rPr>
              <a:t>Exodus</a:t>
            </a:r>
            <a:r>
              <a:rPr lang="it-IT" sz="2400" b="1" i="1" u="sng" dirty="0" smtClean="0">
                <a:solidFill>
                  <a:schemeClr val="bg1"/>
                </a:solidFill>
                <a:latin typeface="Matura MT Script Capitals" pitchFamily="66" charset="0"/>
              </a:rPr>
              <a:t> 9 e 16</a:t>
            </a:r>
            <a:r>
              <a:rPr lang="it-IT" sz="2400" b="1" dirty="0" smtClean="0">
                <a:solidFill>
                  <a:schemeClr val="bg1"/>
                </a:solidFill>
                <a:latin typeface="Matura MT Script Capitals" pitchFamily="66" charset="0"/>
              </a:rPr>
              <a:t>:  E tu dovrai mostrare a tuo figlio in quel giorno, dicendo questo è fatto a causa di quello che il Signore ha fatto a me quando sono venuto fuori dall'Egitto; e sarà per te un segno sulla mia mano, e per un ricordo fra i tuoi occhi </a:t>
            </a:r>
            <a:r>
              <a:rPr lang="it-IT" sz="2400" b="1" dirty="0" smtClean="0">
                <a:solidFill>
                  <a:srgbClr val="FF0000"/>
                </a:solidFill>
                <a:latin typeface="Matura MT Script Capitals" pitchFamily="66" charset="0"/>
              </a:rPr>
              <a:t>. Thomas teorizza che Mosè abbia preso in prestito la tecnica del tatuaggio dagli arabi che si tatuavano simboli magici sulle mani e sulla fronte. Secondo </a:t>
            </a:r>
            <a:r>
              <a:rPr lang="it-IT" sz="2400" b="1" dirty="0" err="1" smtClean="0">
                <a:solidFill>
                  <a:srgbClr val="FF0000"/>
                </a:solidFill>
                <a:latin typeface="Matura MT Script Capitals" pitchFamily="66" charset="0"/>
              </a:rPr>
              <a:t>Thomson</a:t>
            </a:r>
            <a:r>
              <a:rPr lang="it-IT" sz="2400" b="1" dirty="0" smtClean="0">
                <a:solidFill>
                  <a:srgbClr val="FF0000"/>
                </a:solidFill>
                <a:latin typeface="Matura MT Script Capitals" pitchFamily="66" charset="0"/>
              </a:rPr>
              <a:t>, il divieto nel Levitico si riferiva solo ai tatuaggi pagani, in relazione al culto degli idoli e alle pratiche ritenute superstiziose, e non al tatuaggio in sé, che veniva approvato da </a:t>
            </a:r>
          </a:p>
          <a:p>
            <a:r>
              <a:rPr lang="it-IT" sz="2400" b="1" dirty="0" smtClean="0">
                <a:solidFill>
                  <a:srgbClr val="FF0000"/>
                </a:solidFill>
                <a:latin typeface="Matura MT Script Capitals" pitchFamily="66" charset="0"/>
              </a:rPr>
              <a:t>Mosè soprattutto per i simboli religiosi ebraici ortodossi.</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357818" y="0"/>
            <a:ext cx="3786182" cy="6740307"/>
          </a:xfrm>
          <a:prstGeom prst="rect">
            <a:avLst/>
          </a:prstGeom>
        </p:spPr>
        <p:txBody>
          <a:bodyPr wrap="square">
            <a:spAutoFit/>
          </a:bodyPr>
          <a:lstStyle/>
          <a:p>
            <a:r>
              <a:rPr lang="it-IT" sz="2400" b="1" dirty="0" smtClean="0">
                <a:solidFill>
                  <a:srgbClr val="FF0000"/>
                </a:solidFill>
                <a:latin typeface="Matura MT Script Capitals" pitchFamily="66" charset="0"/>
              </a:rPr>
              <a:t>Secondo la tradizione, il simbolo che viene “inciso a fuoco” sulla fronte dei figli di Dio è una Tau. Tau é una lettera ( la T ), che </a:t>
            </a:r>
            <a:r>
              <a:rPr lang="it-IT" sz="2400" b="1" dirty="0" err="1" smtClean="0">
                <a:solidFill>
                  <a:srgbClr val="FF0000"/>
                </a:solidFill>
                <a:latin typeface="Matura MT Script Capitals" pitchFamily="66" charset="0"/>
              </a:rPr>
              <a:t>seiste</a:t>
            </a:r>
            <a:r>
              <a:rPr lang="it-IT" sz="2400" b="1" dirty="0" smtClean="0">
                <a:solidFill>
                  <a:srgbClr val="FF0000"/>
                </a:solidFill>
                <a:latin typeface="Matura MT Script Capitals" pitchFamily="66" charset="0"/>
              </a:rPr>
              <a:t> in tutti gli antichi alfabeti e linguaggi,  fin dai tempi più remoti. E’ l’unica presente sia nell’antico ebraico sia nell’antico greco, oltre che nell’aramaico, nel latino, ed in generale in tutte le lingue semitiche ed indoeuropee. E’ ritenuta dagli esoteristi una lettera magica e mistica, mentre per i primi movimenti cristiani rappresentava la croce. </a:t>
            </a:r>
          </a:p>
        </p:txBody>
      </p:sp>
      <p:sp>
        <p:nvSpPr>
          <p:cNvPr id="13314" name="AutoShape 2"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6" name="AutoShape 4"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8" name="AutoShape 6"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0" name="AutoShape 8"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2" name="AutoShape 10" descr="data:image/jpeg;base64,/9j/4AAQSkZJRgABAQAAAQABAAD/2wCEAAkGBxAHBhASBxQWEhMVFBYTEBcYFxsUGRMXIB0XIiAdGBQkHDQsJCYxJxwfLT0hJy03Oi46Iys/RDMtQyouLi0BCgoKBQUFDgUFDisZExkrKysrKysrKysrKysrKysrKysrKysrKysrKysrKysrKysrKysrKysrKysrKysrKysrK//AABEIAFUAgAMBIgACEQEDEQH/xAAbAAEBAAIDAQAAAAAAAAAAAAAABwYIAwQFAv/EAD4QAAEDAgMDBwcKBwAAAAAAAAEAAgMEEQUGBxIhQRMxN1Fhc5MXImNxssLhCBQVVIGRkqHB0SMyUqKx4vD/xAAUAQEAAAAAAAAAAAAAAAAAAAAA/8QAFBEBAAAAAAAAAAAAAAAAAAAAAP/aAAwDAQACEQMRAD8AuKIiDjqZhTU73yczWlzvUBcqb+XDCPTeH8VnOZn8nlusPVTzH+xymWkOmVLHgUdZj0YmlmaHxseLtiZw83i489zzbrcSQ9Ty34R6bw/inlvwj03h/FZy3LtC0bqWDwmfstctdaWOjz45tIxsbeQiOy1oaL7+AQVTy34R6bw/inlvwj03h/FfOiOEU1Xp7A+rgikcZJbudG1xPnniQs1rMp4dWwltTSQFvdtH5gIPCyvqfh+Z8XbTYbynKOa5w2mbIsOffdZsorQ5MZkjV6g+jyfm9S2bkgTcsLW+c2/EbxvPWrUgIiICIiAiIgIiIOviFGzEaGSGpuWSMcx9jY7JFjYr6o6ZtHSRxwCzGNaxg57NAAG/7FzIgLWXX/pCd3EXvLZpay6/9ITu4i95BWNCOjiDvJvbcqEp7oR0cQd5N7blQkHQr8IhxCtppakEvp3ufCQbbJLS0369x5l30Uu1Zx+uq6tmFZOY988jOUqXM3GNnAbdwG333JI4daCjTYpT077TzRtPU57QfuJXH9N0n1iHxWfutbarRzFqShfLUNha1jHSP/iXIDQSeHYsbyjlKqzfWviwcNLmM23bTtkWuBz27UG2303SfWIfFZ+67sbxKwOjIcCLgg3BHYVrP5EsY6oPF/1Ww+WaJ+G5epYamwfHCxj7G4uAAbFB6aIiAiIgIiIC1l1/6QndxF7y2aWsuv8A0hO7iL3kFY0I6OIO8m9tyoSnuhHRxB3k3tuVCQF5WD4FFhddVTRkvlqZOUle617AWawWH8oHMO09a9VEGM6l1XzPIVe4Gx5BzR6zu/VSv5NNPtYjiEn9McLPxF59xZxrvUchp1OL2L5ImDt84E/kCsa+TTCG4ZiD+LpImn1Na8+8UFnREQEREBERAREQFrJr8QdQn24QRA/mr3jlbikNWW4JSwSx7Is+Scxna4+YGH/Ki2P6VY/mDF5anEjTukkN3WksAOAaNncAP+KCi6DPDtOYQOEswP4if1VEUf08y3mHJMMkUcdNPC923sOmLSx9rEteGHnAFwRw4b71PCJqiehDsWjbDLc7TGP5RoF93n2HDsQd1ERBK/lFuIyTDs8xqmB3YNiT9bLHvk34xFAa6mqHta9xjliBNi+wcHW9Xm/eqrnvLTc2ZZmpXENc6zonHeGvG8E9i1vqNL8bpKvZbSPcQfNcxzXNPUQ8O3fbZBsZiOZgzNtHQ4cWSPkEktVvuYomt3HcdxLiOfgD2LJFNtINPpMqQy1GNEGqmAaWg7XJM57bXFxNrkdW7jeko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4" name="AutoShape 12"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6" name="AutoShape 14"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8" name="AutoShape 16"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30" name="AutoShape 18" descr="data:image/jpeg;base64,/9j/4AAQSkZJRgABAQAAAQABAAD/2wCEAAkGBxQTEhQUEhQUFRUXGRgYFRgYGBcVFxcYFRcXFxcaGBcYHCggGBolHBUXITEiJSorLi4uFx8zODMsOCgtLisBCgoKDg0OFxAQGywcHxwsLCwsLCwsLCwsLCwsLiwsLCwsLCwsLCwsLCwsLCwsLCwsLCwsLCwsLCwsLCwsNCw3LP/AABEIAMgA+wMBIgACEQEDEQH/xAAcAAACAgMBAQAAAAAAAAAAAAADBAIFAAEHBgj/xABDEAACAQMCBAMFBAkCBAYDAAABAhEAAyESMQQiQVEFYXETMoGRoQYHQrEUI1JicsHR4fCCkjND0vEVFlNVlLI0k6L/xAAaAQADAQEBAQAAAAAAAAAAAAABAgMABAUG/8QAKREBAQEBAAECBQMEAwAAAAAAAAECEQMSMQQFIUFRYXGBEyMzoSIykf/aAAwDAQACEQMRAD8A8ndukGp275qF8ZrLa19SnDKXjTdu+aUtrTdtaSm4ILxoiOa0iUe3bqdo8SRjTNtjUbdumbdqktHjaGirNFt2aYS15f27yem81LW5B4BbU0WPnvAyfkKKizsNWwIXbP7x3wZxRvYEDmbSJGBjyAJOTMgdNvlK+Q3ASsZMAd2MA+lQZ9+bYwdKliN/rj6edHCpzabZczM7gmYwxP7xPpJFHC3DPKq4xJLc3UGI271O7bhM9f8AiHPYD5TGM71Fgc4uYExyifIQd8xn+Qp4WLkqSywPeAG++x6bj5GpLYblk7HmxuIO3bp8vOt6m5FdcME/8SBmdIK9NjHn+fQUMuNgw75BB0/SPj/3sRYuxuhMmMEY6bedZeUgNyFhgACCSCBJjpGflR9TcVpVuw9VMj6x5/KgsfXyBBB+RzVktq3qMcrKMggqAMH+ExqE71p+HONmWP8AUfOdjOO1PnZeKi5NQVjtTzWRIUYaJ0nO+fe8oPz22qQ4eDEZ+nTr8fpVZuBxCypjNMoa3orcRTdAK7cNL/pJotzNIXqeBwU8SZod3ijS5aKW9oSapA4y5fJOaU4y6Yq0Th5FDfgcimnA4ruBL4q6RMVBeH2pwWq1oPFcQua3bWi8Qua3bSmtNE0Wm7S1C3bpq0lTtMlbSmrdustW6cs2qlaMRtWqctWanat0xatEmAASCMGYWR1jdvL09ahvZ5A1HTMkEhdmMevujpJ7jY0d7YVZubGBpGczj1Ow7YoqppJRAS2CWO2e56mOg7Ue3YCanyTEsRJOB0HTbaue6oyBLacyMW1BAWIJK5H+nGnpiDUms201ExJ5iPfbA3AyYj86MbVxiQCFSBDCdR90nqIByCO30Pa4a3aGowsCCzETEzBO3X/MCltHhS1fLFNKEq0nUcRBI7EHbv8APri2rxAkohnMZx8QetN3ONXUygFnUEldtioO/bUM/KaNw7M2gm3pDBtQJypB5Z2MESdpGKX1d+7K9uCuHX+tOTywvujVPfPLy/Wt/oTzIusOWNpGrTGrJz3jv1pj2XEFB7gec+7EQdsHExvmi+zvc2EmOU7iQBuMZJnqAIHmaHYxMcPdGka1PcxG7DMQScdiMmol7iglrWrMAIZhcmZyTsBsKZ1XwUDW1afeK7LLEd5wuTijLx1uNR1LLBQIJaSCRKgEjAmN9u8VvVAKPdtvKtGJnUIHIwBM9IYrvHQjvQ+I4aMqT7sAE8veZ3nbParS/ZS4CCA209CPxLPUdxSD8IVeVJ0hYFucSBiCTA/zNPnVZX3lHu3FkFZLRy+fpt+VZ+jEAxDpHu79pIPXqYpxmBPs2jUQJBHKSROkd8D6UO7w7Jm3JAAHs5gY3Iwc7nuTTzReEWX9nI6jquf5Zx5VgWRO4O1NtZDQRytCkiBqg9G+vxFBAJ2ADx7pO8bZjbBg/n0tnXAJ3KruJFXF4AyR5g+RFIXlmr5pVUUkxTdrhoqI96nQar0EEt5rTCiVFqzAk5ppRSROafRcU1LXjby5otlKlct5pqzYxRtNG7NqnLXD1lgU4pqWqZq1ap20lRtJTAx67L5tuNug61z70aJ20JIA3PXbSCIkz1OYx/Oj2hq5EI0iVcydW34T385n6ViWiOQTqI1F4xiPKCTtHamWJXSqLJMTkcqkwWPmc77kGubVNGWmVCLKYaCRAkLuZb4/4JFN2OE5tZHNAG8gYMx/uIn8qzhbK2kALYG7MQJJ/wAH+TM73CG7gyqgnaGVwQCGUg4I79CTvgidotWeIDZtjVDAMNjBxqE9Jn1gx0ki+Hlp9o2oaiygSNOSV5pnAgdKdtWVUGAFEydhJY7nzJqvHiD3QfYKVgiSwAwZ/awpxBGSNQMdCl0x8WlQTyqBGcAQMCTQ/wBKt6gmqWIBAAJkGYOBjY0o9mwGY3r9vOoRrAIDMHEsWklSAAREUxw/H8GgULdsDSIHOpIBMkSTMTW5r7RusXj7ZQuDIBUYImHfQrHOFO8np8qYDD2ht/iCh+kQxZR/9T9KgvjHCjAv2QPJ1H862fGuG/8AXs/71/rR9O/w30C/TrQVGL6Q66lmRyiMk7LuN+9M3LIYQwDDsQCKRv8AGcE+nVcsHTGnnAiDMYIxI22pO/e4dVY2OKtq7MWM3YBkliAFwMxmCYEbVub/AABvifDRztbOl269jImDuJAjf4YpUcSyNpuqSAsm5iMCWJIAGkbbA+WajY8fTUEe5aaANVzWoGqJJHQrJA6HG1HfxXhyCDdtEHcFlz6g00xr7St2N8RYS4uRIZYB2OlugO8HGKQBNsw5BQRDsQMnoZOBsAAPj2jxHH2kbVbu2tIGUDe8cmAJgEkiWicVJfE7DDNy3ncFh/X6/wCB5jX4ZvirJIm2QrEgziGxA1HqIj5Cl0UXBMFWUmCQJU7GNxkY70R+PQKH167bHSpWCqBBDamnJkEb9Npmj8Rag6xqJUEaQfe+ExPn500vS2K+8pYbc64YCQCY6EjI8/L1pF7OJ/z0q24u0TDD3lkgTAMjYntsJikeKgc2wb3h1DYye3Y+lWxrhVU1uDWLczTF5aSAzXTAPCoOa3b2qFxqaAULw1OpexSZMmmVGKekqluLDZFNWKJctAtmirw3altPGgM03YWl0XNPWFqWqeGLS9t9h1z/AG3+FNWTClgD2VTA1GTmMZOT6UALMKPxcvw3c/QD1inrVoM6iMJsZxJxEDsAd+4jrXHvR43bT2aE/jczBYZdshQTEicdKc4Ph9ILsNJbmeTIED5YHbFQ4VBccGFZU91pnmMSMGJEde6x1qyurrJtjQcD2isD7jyMEYnBx5jao2iRt2fbnObQMrGxIwNuacvM42idxZ3ryWwC07EwBJCqOZoH4QP5eQooRbazsq+pjIz8zv8AGq8gKty/fYPbUlreD0AEAHYSu2QTDedT+vtGI/abxJLCq90A3FYm0FJhhggsvT8Prp3AJrnPinj96+SWcxmFGFE9gMUt9pvHfaXHu3mABOPToB6Ur4bwXGcSobhuCv3UOzkC0jA9QzkAjzr1PFnw+DMu79Urq1sue5rWo9zVh/5R8W/9vP8A8jh/+uk+K4G9ZbRxFv2Vwe8mpXiQCOZCQZBBxXT4viPF5L6c0ocnuazUe5oXAWOJ4h3XheH9qLbBWJuW7Y1NsBrYSc01Z8F8RcMV4KQoDN+vsCAZiZbyON6XXxnhl51uBSe5rNR7mrH/AMo+Lf8At5/+Rw//AF0nxXh3EWDp4qz7F99OtHwdjKEjv8qbx/E+LyX05v1bgWo96zUe5oV+6EVmOygk/CmfDvBvEb9tbtngi9twCre3sCQRIkFpBgjBpvJ5/H47zVbgeo9zWmYwcn50xxPgPiVtSz8CQo3Pt7OPk9bP2d8Tj/8AAOR/69jr/rqN+M8PPf8A0PK9d91yhvC7AOZN6e4PtnPwOxq/4Iezb2DFnMalYg7ZxkyYg57mKovu/wDDr3CcNZs37Ti42suNSuEl3KxoJ6FZMnDDaIr0XiFsusByhBBkdh0x868vN79VPsX4n9WwIACMSXadiYgyTtiPyqv4u3oY45XOekNt36wMdSTVrf03UgzpbyIPqAR8dqreJt6k0kQY2LTESFLEZ6dD3zV4VXaYBBmR9aWcxTF15AYxqHK4HQzB2nY5jpJmlbx6V0+O9LTNu5K0reuUSypjNK3KtAR15ppbmKTuisVvOn4Sm2STNHtTSauZpxGmpU8GNuTTSWoEnah8OtWOIE7TJ9ANX8t6593ikD4dSCxidIhR3PvN16kimbQNu1IWWOdMnLNk5Jk9fgKAi8tsaQdZl4kgY1EzJ8usU09vVctqVYgc+rIUHMTiDttPWuXRoc4VBZs/hUKJMmBqP7zHYsYkmm/CLBALuqh3MsV6ge6TBIJjqPLtSvFJq9mhRmVmlo1CAOpI2yRviAfKrR20odMAgQk4E7KM9zAqWvcQb9prtwBWBtxDgMD1IdXTrIhR25tsV5H72/HF4eytrYRqIHlhFHyPyr3PhIYoHdVV3yYABgTpBOZgV4DxP7M3uL8YD3jbFq0Q1tQzElgoKseTTKgBtJME980MbmNeot9i/wB2v3fh9PG8cqu5n2dlhKWttJg4LDr2ONwa63ECo2bQVQFAAGABgAVVtxJvvoTUhQtLb8vNbPo05Hp6io61be0qLcdcvBTw8DJmcxI5S3YSDIEnauTfbkRxl0TMMZ9TBPwn8q7jatBRAx/MncnufOuF/aniJ4m8wzLtB+Ndvy//ACW/oFel+4vg1PD8XcZQSeLfSSJI0KsR6V0q5wSFSukAMQTGCSpBEkeYFcz+6G4//h9xgpJa/dYEKxHvop2OcA48jXvFuwyqwHN1lkO5HuEEjA6muHd7qjyicTwlwM9y2wZiDpDgkrMYWGA04mCJJ69uTfeBxDvxP6z3lUDaMRIMdJmfjXYLCI4lSfyOdsGuN/b0zxl09m0n4AAflXd8u/y/wF9nj/HGjh7v8JHzx/Ou3+HhuGThxhbPsrakb6j7OMKBqa4THwB744b9oBNhh+0UHzda+j+L4APaFsjYDTkjIEDIyB0MdCaf5hf7s/YcMkEAgggiQRsQeoqgsILNxrZ1trMloAUai2mTMszEkT6dqsvB2Y29LgKVwAAVIUbSpJj55+pH4zbYpKsEII1MTpOiRPMMjMetccv3UC4i1qBEsvcrgwDJA9dsZzS3A8Qt1dS4glSJkggA794IptLmpQwIPmMSRgx8QaTtvpvMpuA6hqVMSsE9ANtskyYParS+1AJRpusrPqLSVHYCfKB19dM96r+Ks6b0hTzgliNgVjcR6Znr6094kIKXABynJOnAMbsxwNxO+fWVfGLPLq30sGEAMe2ATvkZ/PY0z2fwWq17WXEcpyTO5Ig+XT6il7SGAYz/AExVjftzoYLInfsGiT9Pr84Na0swAgYM9yZn8q6MWSlob2oGarr1sCaubokVVcUu810ZpapuIvyYoijFA4hObFOW7RgVb7FqTHNM2noIskmrCzwffNR0eDcM21WLLIIMe7EElfeIHvbjbpQeFtirD2cwInmTyAhpmeu/5eh5fIeBi1+uGDyoYP4eYx23gHrTnh6A3bjZwAomI3IMZ7rsY+tDt3AbrgE8oUEdMjVg+kUXwi5Os6g3OwwCIg7HUBJ89tormpk7VtW4uQTNtCIgRmM6pn8W0f3N45dAFtOaXbBVwhBAjEqZPMIFb8Lcm5fl1YBgAo3WJmcDpH+2i8W037Si7p2YrzS2WxAEEHO5xA71C+zLjh0CgKNgAB6DApDwTh21vcu2wjnEjEySe5BhdAnuGpy+4VHZjAAJJmMATv0rXgzq1sMjMwafebWQRykapOxEY/vSVtDcfxAVY55aQNABIgSTnECKNwgOgEtqJzMaZByMdMVWeMKzPbUKGB3JxAJhshgdsR1k1cAUhKrfFuL0CfwgS3cCDBxvmB8a4J4he1Mx9a6z9peLXTxFyci26x2Mi1g9AQZjyrjXH3IS43ZWP0Jr1fl2eZ3oNR1j7omKeEcMNi3tXJ/juuR9CK9d7Zu815r7AJo8N4IRH6i23+4av51f+0rymY1rQA1s6VnmwznVtB5pYEGAM1x37QcZr4q8dwXaPQkxXbeHUFGnb+lcC415uMfOvS+W5l1qtqq/xiySbSKJL3rIA6ElwI+dfSauGAYEEESCMgz2PWvnLihPFcCMGeJsyDsQHmDgwPhX0L4UR7IBdgWHvaxhjs0CRUvjdd8v8QcqbiQlni50mbmnOFA1kr6vLAGMR8BVhxFrUGUjBBHbfz6etL+PghkYYID6TNtYYaSCS+dODIX5U9dFc+TqfggTbygSeaASZLZJggEGZx+dK8bqD29KAxucyASFMQezHedjTvD31L3FDuzAmdQhRDEQuBtIHXpSH2hRNCl9UBugBiVOckbb9TVZ7Mh4kgNtwwJxMLvjOMH+dBe5qtiOUlMTJgxgyRnvtTniGz5jlbPbBqv4VeRZ7tIM45jjOTFWz7lpQQ9jcsI3zPKce8N8dR0qXErzAxupB8oIP86hI0EDSBDDkyBgz6mlhcEWjE47bArM9Y27/wAqrkpkHFVXHZp43YFI8UcV15LSFq3zVbWreBtVeoj1NP2W5RVKShg5p61tVZrzTVu7UtQ8Wdo0a3clhgnnX0GNx8ar0uzTVveYJyh8veby6b/KufyQ8WfDg+0uc0+6QP2cZ+cT8ql4QcOMYdto8iZg9yd61w7H2ryVjSsD8W58siZ60ThE0s/vQTMmIM/sx09a5acfwsEPf5NI1AhubnkSTJMH0GBNPPZBuI3s5I/HqjTAbp1PMenXyqs4HSt+4NTFmEkGIAEHGZI/WfMH1LvHXwmhj7SASSFKqsJDEsSZIAGw3zUr7MsOOn2VyMHS37Pb97HzxWvs/dLWVLMGMtJBU/iMZXG0bUV0DBlOzAg+hxSH2a4zWLgM6gwLEkEkkaYOlVAI0QQB9anoal40qC7bZiQRpI5QfdcfiJGn3vjGM4q9FVvi9s6VZZwTqKhCwETjXgDUFnbbyprgOID21aQZAkjafxfWamnXN/vI4tkBtkiWYnGmYkldUeRH+b8v8baLF3+Ej54r13228UHEcVcZfdmB5hRAPrj615XxFZCIN7ly2g/1OBXuePP9L4a9/Bbe133wLh7acJw1ksJtWbSY3Gi2q/yptOGtjdyfhFIfoV/A0YH7wiAe3pTC8Pdk8uOma8MxjxTjlWw5SDCtiYiFJP5VwK57x9a6/wCO8NcThb5YQAGIyNjiuQHf+9et8t+mdUtb4Qk+IcAAQP1rNnbkUkzg436V9A+GIRbEtq3IIMgqTjPpXA/s4gbxbw5WBILXQYMH/hN9O/lNfQdu2FAUbAQPQVyfFz+9TZUf2muINCupJYMohgu+kkAkHm5RA6x2mrN1qsv3HfihouDSsBlDEHlMtKkQwk6ZG3lFWF66FDMdlBJ9ACTUcnVHDB9dzUihebSwGT+sbBMnONR/iHnS/jRb2a6SoIYZbRy7wRrwDMD4+dS8Htrpd0DDUQDq0nIEyCu4OuemSaD41pPsVYEkvggx+6wyDOCcfHpVJ7Anxww/ofy/Kq6yRpWNPX3dtzPfO85OZzTPiN7keZODtvnGPnVdYAVF3ACzv8d4HfsK6Mz6/wABQOHEISVKZODM4G8H0j4Uu5n2eSczO34G3EfTHSt2mAs4JiGPMB1J6CcDtn40Mk8s5MSSMCQNz06/5FWz7FbUyATHw2pPjLlGdtKgeQ/KkbzyK6swtRtuTVlatGBVfZwKtuH90VSkqvcS2KPatGmV4YKaNpFStPAkQ02BykQTKn4lSCowN5/Ko2zT1qMHsR5YPL+RqHk9jwVSRdRoADKVJxP7QAznYmB2PamluD2ukltTLIBjSAJ2jM4Pel7FnkWVk225Rqj3cAkwMRnb0nFOcaSuh1IgMA2CSVJGBA67dszXJTJXLpS7bkoquCpkwSw90DHnuTHzFMeKWi1poVWYZAYKdt418oIE5ND4+zqQEAEqVZcFsSJOkEasZjuBTvCtrQagJIhxvBiGU/0qV+4jcBe1Ip1BiMMRsWGD9aVFz2PEFnuHRc0hFliAT3GyAEHPXr5h8J5Lj2tJCjIYmSzMScsfeJUTgYAzVnxPDhobSHZJKAkqJ7HywDsdgegqdjHblsMpU7HHnXi/tX4v+h2XsoWlxClgQw6MZ2YEYEARFelbxJbdtmuuupFBeAQM7aZ3zj1ri/2l8ZbirzXG22UdABMAV0/B/D/1N9vtCaVermk1rw60W47gV3/Xrc//AE8/8q11+Bq2+7jhhc8TlkLrZsOWAE810hB//M/Ku743Xp8Vn5LPd2pr+oki9p/dIyMbQc0E8Y/sydWQwE9xBpTjuAWQqWzCzuoYZiD0kiCMzuaWucFf0sc6SeVBqUjPx6YnevDNxH7a3WThbgNzWGgR/qFcc3JzHy/rXT/tr4W1rhtRg5IJ5nIBbl5jtv26CuWhcmR1r1/l8/4X9y0/9m20+J+Hkb+1ZQf47bDpXefEeJ0ISCNRBCAkDU0YAk5PlXzlxN82ms31BJsXbd2B1CMNQ+U13Thbh4ubgj2DAhHH/MtsdgDJEwDrESDEYBrm+Nxc+W/qbJjwm1M3WTQzAgCGHKWLmVbIOontMDA2ofj3F6LcBghPUgkBQRqJwR1AzAMxOasrxABJIAAknYAD+Vc5+8jxxrVq9ICkqwWCeZAeSYMGWnzHxqOM9+hrePWeFcQj2Ua2yspmSoABbUdewAJmRMZjzpR7pa6zBzpTl05HRgTGzDVPN+6RQPs5Y/RfDOGVoDrZTDED9Yy6iCSY3JnPQ5pm1aZUUOAGzsBkaiROnHWcdzT55bIyv8SuDTp1FCxgETO47eoHqRS/H3AFbMdJzOcYgEzH1o106nOVKriMEgggzIyMiI8gaW4kSyrCGTLAwSFHUCZ7iRP1ron3paDxAOmJEmACcAnEmJHSTHlQuKUSY6KfTmMAeZx/k07ctS6CARliexG1KOJJ826jonXy5uvpVJ9aUjfMmhpZps2RNTgCuuXgFxw+1WVqzgUvbbNWNvYVrS0jxDZrFNNcTYE1lu2KTpiytFOcO84Oxrf6OKw2NORSXlEzw+WYMMXF5+2pYRht1HeZ0+VO8CQ1s22WNPLDGZA909yMeW1U2vyk+8v8YBkdJkeewNOpehkcAkHlbOFG8npgiCa5NY4eLXwq6dGlypZcMBEASQu2NhsKzw6LTtZAc7OGJlYPKFmBBGmIE9+tKXW0P7VQADAuHHTAJJOwk4AyY7yCeJcOLqCCZXmQrE7fhnEnoem9RsE34tZ1KtwaibZ1AKQJgg7kGNskZj4VZcBxPtLavEBhIG/pkbjE/Gq/w7jfaIHjTJOJnIMGD1yKjec2Wa9zujQCgPuk4LAE5nAgRE+ZNTs+4vFfePxKpd9nbxIl+wLZIA6dz5n5eHr0/wB4dgji2Y7OAQfgARI6giK8xXu/CZk8WeJa92V7D7oH9jb4vjGWRevLaSWVR7OwrSyzuZbbyHnXg/Er7AC3bGq7cOi2o3lsTnYDvX0B9kvBl4Pg7HDLBFtIYjZmJ1OfixY/GuD5j5ZbMT7DmHV8XtFiuqCN5BAELrPNthc0b9PtwD7RIJgHUMkbj1z9aHe4NCWaIYjTqBIYA/sn8PwpRvCUKez1uFzPuS2qNzp8t968zlPwp9sb1u5wl+2HUsFnSMmVYYgf4JriZFd/TgUDapY5chSeUe0MtA85O9ce+2ngJ4S8T/yXP6tumfwk9CPqBNep8u8sz3FLqKAirv7Pfae/wg0WyDb6IwlRO8QQR8DVJWV6e8Z3OWdI9n4l94Fy6hT2SAHf3iZBBBGfLzryJtvx/G8PwxyHf2l0CIW1bOtsdJ2FI8bxq2wJyxwqDLMTgADrO1e1+wv2fuWVa5cUPf4nluQcWbY/5Woe40EMTtgATXm/Ff0/Fn0Yn1pp2vf30F0jfQAdL22Ugg4ZWEYB2kdAcjqv4jdgYiTAUYGfjuAJMdgaNZtJaTSpxlmJgSepPwA+VVvGoLh5lPKZUggqwO4jpkD4RnJFcucmLcLagSQASAX7YGc9tznvQeGGolyInCnI5cbyc7DIxv6mXFXDIUDVJGrOwPeMwYPkQCOoFb4rlUIqkgwu/urGSTnECPpV+f6KXSRruaSGOAOpUYXB2oOmMAmFAXPcbmfiB8DRLuIUA6UAI7EjCj16+WKU4mY3nuep71bx5Co3b9I3eKzUHbNIcQ2a685IsrPGZq4t8RgV5bhsmr60RAo6zC2rS7dzW7TUjfuQaMjVC5UlPm5UFuUq1+BNCXiqX0isLdk/0pmzaGxwj5GTIc+8M9ZE9BtSvD39qbBEGdjmf2W2B/vj86h5M0Ya4L3Wt3FwOVc+8oGDJMkgRJ71GzcCMLTaVG1qJyo6HoDkAZE9BS73CQQCPaoANWnvBMDoG0xRARdWJhl6jJRtpEjOesdO4qFhj18Ff1gyRymZhV3YhQOY4Hy+bnC39SgxEgEg7jyPY0hwHGGfZuf1gEmAYicZO8AgTsTUeIslSz2BzsRqBiDE4E7AkyYyd6n+okfHfs0l237IW9SswMhtDWyMLpKiYk5Odsg5rySfdl7RmFjxN9I6NZS40dw6uAQYwYro/C8ejlgpJKwCCrKQTP7QHY0PjPD0dYWLZ1a5AHvQRIHQ5Oe+aHdT/rQ5PupPs39gOG4Ql1a698gj2zsC4BwQqxpAz2+NXacNetFzbYONMW0JML7oUBcDCg5nPlmQ3eNuWixdNVtQoVgSSSWA5iTIIEscR503wvi1ptOSpYAgEEbsVGdslT1pLILf/iV1UTXZYkkBiMgAvpmFBO3N0xWrviTLqm2oClRq18sswAk6ccpDHeJHenLN9XEqysO6kMPpU63BVg8VuEpptSrGCwaRAcqx22AGoE7zFKcfwt3ibb2rqobZIkMNAdTq1gjmIzpIq7f1pO9x9pQxNxeWA0cxBJgAgTGcUeM8RxP3UWtI9jxN+y0ZAi7bnrCuZA+NI2vunuyPaeIuV7LYVGPo2sx8q6GvG6wvsxh1YqzTAdcaXXcdfkaUXw9rkG+5JVmICkCFYLAJAGZU5GYb5PNa9pb/AOl5HmvAPshw1hi3CKXvo0PfvnWdIn3egkgjlAOD5V6nh+FW3qCYnLHyGwHZQNhTl26FAkhRIA2Ak7AeZ7edVDcQ14fqyUUMQ5YTqGxWNs8wOcEda2Zz92bu3RcBCwyHUrMDBBjsRkEEZ/eB2zQL2m0kAAdEWYknMAnqTRr9y3ZQmNKyTABMk5wBk/0HYUoELEtciB7kbRg5zkSAROcdMAWgBcOAAbjwrH3zOIkxk7b/AMqjbBj2jqA55VBPSSVWROT1+Haoi5rOCDa2IM8zAjeQMCPQ1E39XN0OLYg4wZYzH+etUkoBX1EmNpJPmx/oIGfLtSd84o9+5/n5mq/ir4iuvx5JaSub0obUmaYZ6Lbs4muj2BDh0Aq6t2xAqiDQ2KtrV3AoahbR+OtGcUIXCB6VYcSc0pdSQalKcg14sYqx4azSPC2YbNNG4QcbUdT7RosrFuKbQf3FJcPdkU4pqGoaCAmQMmJK7x2hu++PTyrYE6WXlbGsb7gSCAYLQAAcxmgG+Bv/AJG1QF+SIMNjmjJAOzf7jHmajrA9WGkXEEiDhhMEqekjynah/pBt8tzAwFfLazzbwMEBZJOM0APq2hbkR0OAZj+EkGjpfUjRdGYE6gNDE/s5M5Gxz86lrP4N1PiuFDiCSpmSViTEfWBg7ifgdnj7lsO1xdSSNOmCQDO5JEKABuJkxJkUC5YdNbWiWLNOljMe8SFJPcj0AqdvxBdTgyujLE8ojvJ6b0lz39GWnCcejGEcFgASJyAQCJHTBHzojKjMGKgsMKYyJEYPTrVXd4dSSxHMRBIJBzE5HoPlQ7HCMpTTeaFiVPXmLNMYMzG2KW5v7sdu+FWyjIC6q28HygYiDjuN4NSbw9S7PqMlSIgESQAS3fbbbJxQeHe9pbUULSumDI0yNWYWTE9PnU7nEXdbBVBQKSDAnViBGvPXtt8aHpn4boR8HTTBZjhhsmzkEgSpK7dDPntBf0ZCxYrqLb6siJ1DG28EelLPe4ghDFsGTrHYasHc/h6d6Vui6dQa6ACVKwJIAmQSAN8fKNpkzM+0bq5a6qAbKBsNhvGAPOlT4oCyBVLBp5oIiCQcROCBvG/XMJWrQVg8ln3JwJbRoJwJyJxMc1GfiVUHIhRJUZIH8Iqnov3+gMs8M7gHiGBYCIXaDBIOO46RjGa3xnGhcAam6KN+/wCUmNyAd6FxLuQyqdIK4bcgznHmO3ntil5S2NRMtBknLtAzA7wo27DtR9HG6LoLHXcMSolJ5FiGz3IM5oXt9bGJCiCGxD9SP4YjNAuuXGp+S3AOk4aQ0glumwP96VucVOMquQFgc4iIA6Lny6bCqZyUfiGBGJCAiCPxnsI6f39Qj7aJJ3O/w6D/ADqaO96B8IA6Adhiqq69dPjx+QtFv8RVbfu0RutLlZrqzC2tA96s7WVFVEGYqzVoxRsCBhOarG2BFINdFNWysCgXRprmc1IMCKT4s53qPD3I3pLk8qwBFBc71NTNQurSfczfC3elWPtuWqlmijo5rXPQgzXO9C1fKhPNFThz1ocjdMJd757HYrOMfWnDxQKQ/MhA5vXuBt3n07TSIxTdiN9j9PiOtQ3j8GlEa84E24eYhZAGkLsv557+VTPGKZV+UbHUOUztB2IgH5Uu4iTJUmOYSwODuvQf23ol27gh0VxOy57xg9dvialZRFvWCxZ1dlLCAd16ZgRJgGM4mtIbo0BijCTrOQY5ogARjlHnk0pc0qWKsUJhdyAIAbAPkBt0+IrA9yffVlgRK5kAZIETJk9Nx60PS3Tp41lHuEmSMGRAaAfiIMUQeIHn/VXOU4x72YJHcdfSq9bzyvKDM6iDEHOM77AfGakvG3MA2yJJB5lwMQfqcfu+k65bqxTjWLKptsARJJiAYmD+Xype+1zkIVBnnBJOkA9CN8T9NqAOMuQ0W8j3ZccwznG2wx51F7twzGgDEZJO+ekDFaZbolu0zatTbkFQo06Y6TPN/wB/St3PZoxblViCT+0QMmB/p6dvKk7pP47pgrBGFGBzHv51GzeQFdCEnTAfy5saznecec7U3ANC+zRpGkGZLYYbxC+sb4oSaVPW5cG/ffEnZY1YnMd6BcvlveacQVQ4z3bpt5b9ai1wxAwM4HX1PrJ/1ZmmmLWSvvPvQxwY/CrdeaM9ceXSlr077+f9B0FTJmOlCvXqvnHC2lWvd6XuPit8Q0GlHuV0yB0dLg60vf4jtQXegE1SZL0VHoh4nzpQtQ2am50DL8TJp63xGBiqUTNXdnhhpGa1kLad47hiDND4e0xjFZWVLv0N3iys2SKZFisrKho/WjwvlWnskDasrKHW6xbBxR0QisrK1rdRuTtFaso07VlZQrdNi2xqNzhz8RntWVlTHoShtjzfxAH02jrQbnDeREmSVc+feMZOI7dhWVla5geprMnNwSOwMb9hv8e1bZj0Ztscp6TJOOv8sb1lZQ4PWKxn3rkR+zHTcnTvg/OtEZBi4cdSI+Inc1lZRzmB6gtJEQqAgADdiI6dMf1qNxCdyT67fKtVlUmY3WwtTFuayspg6EVIpS7bJNZWU+Qui11CcUs1g1lZVZS9CewaC3DmsrKeVutfo5ihnhzWqymlLa0lggg1a27sAVlZQtL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34" name="Picture 22" descr="http://www.cammino.it/ottobre2001/foto_ottobre2001/05d.jpg"/>
          <p:cNvPicPr>
            <a:picLocks noChangeAspect="1" noChangeArrowheads="1"/>
          </p:cNvPicPr>
          <p:nvPr/>
        </p:nvPicPr>
        <p:blipFill>
          <a:blip r:embed="rId3"/>
          <a:srcRect/>
          <a:stretch>
            <a:fillRect/>
          </a:stretch>
        </p:blipFill>
        <p:spPr bwMode="auto">
          <a:xfrm>
            <a:off x="0" y="-10724"/>
            <a:ext cx="5357818" cy="686872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6350169"/>
            <a:ext cx="9144000" cy="507831"/>
          </a:xfrm>
          <a:prstGeom prst="rect">
            <a:avLst/>
          </a:prstGeom>
        </p:spPr>
        <p:txBody>
          <a:bodyPr wrap="square">
            <a:spAutoFit/>
          </a:bodyPr>
          <a:lstStyle/>
          <a:p>
            <a:r>
              <a:rPr lang="it-IT" sz="2400" b="1" dirty="0" smtClean="0">
                <a:solidFill>
                  <a:srgbClr val="FF0000"/>
                </a:solidFill>
                <a:latin typeface="Matura MT Script Capitals" pitchFamily="66" charset="0"/>
              </a:rPr>
              <a:t>“.</a:t>
            </a:r>
            <a:r>
              <a:rPr lang="it-IT" sz="2700" b="1" dirty="0" smtClean="0">
                <a:solidFill>
                  <a:srgbClr val="FF0000"/>
                </a:solidFill>
                <a:latin typeface="Matura MT Script Capitals" pitchFamily="66" charset="0"/>
              </a:rPr>
              <a:t>   </a:t>
            </a:r>
          </a:p>
        </p:txBody>
      </p:sp>
      <p:sp>
        <p:nvSpPr>
          <p:cNvPr id="13314" name="AutoShape 2"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6" name="AutoShape 4"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8" name="AutoShape 6"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0" name="AutoShape 8"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2" name="AutoShape 10" descr="data:image/jpeg;base64,/9j/4AAQSkZJRgABAQAAAQABAAD/2wCEAAkGBxAHBhASBxQWEhMVFBYTEBcYFxsUGRMXIB0XIiAdGBQkHDQsJCYxJxwfLT0hJy03Oi46Iys/RDMtQyouLi0BCgoKBQUFDgUFDisZExkrKysrKysrKysrKysrKysrKysrKysrKysrKysrKysrKysrKysrKysrKysrKysrKysrK//AABEIAFUAgAMBIgACEQEDEQH/xAAbAAEBAAIDAQAAAAAAAAAAAAAABwYIAwQFAv/EAD4QAAEDAgMDBwcKBwAAAAAAAAEAAgMEEQUGBxIhQRMxN1Fhc5MXImNxssLhCBQVVIGRkqHB0SMyUqKx4vD/xAAUAQEAAAAAAAAAAAAAAAAAAAAA/8QAFBEBAAAAAAAAAAAAAAAAAAAAAP/aAAwDAQACEQMRAD8AuKIiDjqZhTU73yczWlzvUBcqb+XDCPTeH8VnOZn8nlusPVTzH+xymWkOmVLHgUdZj0YmlmaHxseLtiZw83i489zzbrcSQ9Ty34R6bw/inlvwj03h/FZy3LtC0bqWDwmfstctdaWOjz45tIxsbeQiOy1oaL7+AQVTy34R6bw/inlvwj03h/FfOiOEU1Xp7A+rgikcZJbudG1xPnniQs1rMp4dWwltTSQFvdtH5gIPCyvqfh+Z8XbTYbynKOa5w2mbIsOffdZsorQ5MZkjV6g+jyfm9S2bkgTcsLW+c2/EbxvPWrUgIiICIiAiIgIiIOviFGzEaGSGpuWSMcx9jY7JFjYr6o6ZtHSRxwCzGNaxg57NAAG/7FzIgLWXX/pCd3EXvLZpay6/9ITu4i95BWNCOjiDvJvbcqEp7oR0cQd5N7blQkHQr8IhxCtppakEvp3ufCQbbJLS0369x5l30Uu1Zx+uq6tmFZOY988jOUqXM3GNnAbdwG333JI4daCjTYpT077TzRtPU57QfuJXH9N0n1iHxWfutbarRzFqShfLUNha1jHSP/iXIDQSeHYsbyjlKqzfWviwcNLmM23bTtkWuBz27UG2303SfWIfFZ+67sbxKwOjIcCLgg3BHYVrP5EsY6oPF/1Ww+WaJ+G5epYamwfHCxj7G4uAAbFB6aIiAiIgIiIC1l1/6QndxF7y2aWsuv8A0hO7iL3kFY0I6OIO8m9tyoSnuhHRxB3k3tuVCQF5WD4FFhddVTRkvlqZOUle617AWawWH8oHMO09a9VEGM6l1XzPIVe4Gx5BzR6zu/VSv5NNPtYjiEn9McLPxF59xZxrvUchp1OL2L5ImDt84E/kCsa+TTCG4ZiD+LpImn1Na8+8UFnREQEREBERAREQFrJr8QdQn24QRA/mr3jlbikNWW4JSwSx7Is+Scxna4+YGH/Ki2P6VY/mDF5anEjTukkN3WksAOAaNncAP+KCi6DPDtOYQOEswP4if1VEUf08y3mHJMMkUcdNPC923sOmLSx9rEteGHnAFwRw4b71PCJqiehDsWjbDLc7TGP5RoF93n2HDsQd1ERBK/lFuIyTDs8xqmB3YNiT9bLHvk34xFAa6mqHta9xjliBNi+wcHW9Xm/eqrnvLTc2ZZmpXENc6zonHeGvG8E9i1vqNL8bpKvZbSPcQfNcxzXNPUQ8O3fbZBsZiOZgzNtHQ4cWSPkEktVvuYomt3HcdxLiOfgD2LJFNtINPpMqQy1GNEGqmAaWg7XJM57bXFxNrkdW7jeko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4" name="AutoShape 12"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6" name="AutoShape 14"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8" name="AutoShape 16"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30" name="AutoShape 18" descr="data:image/jpeg;base64,/9j/4AAQSkZJRgABAQAAAQABAAD/2wCEAAkGBxQTEhQUEhQUFRUXGRgYFRgYGBcVFxcYFRcXFxcaGBcYHCggGBolHBUXITEiJSorLi4uFx8zODMsOCgtLisBCgoKDg0OFxAQGywcHxwsLCwsLCwsLCwsLCwsLiwsLCwsLCwsLCwsLCwsLCwsLCwsLCwsLCwsLCwsLCwsNCw3LP/AABEIAMgA+wMBIgACEQEDEQH/xAAcAAACAgMBAQAAAAAAAAAAAAADBAIFAAEHBgj/xABDEAACAQMCBAMFBAkCBAYDAAABAhEAAyESMQQiQVEFYXETMoGRoQYHQrEUI1JicsHR4fCCkjND0vEVFlNVlLI0k6L/xAAaAQADAQEBAQAAAAAAAAAAAAABAgMABAUG/8QAKREBAQEBAAECBQMEAwAAAAAAAAECEQMSMQQFIUFRYXGBEyMzoSIykf/aAAwDAQACEQMRAD8A8ndukGp275qF8ZrLa19SnDKXjTdu+aUtrTdtaSm4ILxoiOa0iUe3bqdo8SRjTNtjUbdumbdqktHjaGirNFt2aYS15f27yem81LW5B4BbU0WPnvAyfkKKizsNWwIXbP7x3wZxRvYEDmbSJGBjyAJOTMgdNvlK+Q3ASsZMAd2MA+lQZ9+bYwdKliN/rj6edHCpzabZczM7gmYwxP7xPpJFHC3DPKq4xJLc3UGI271O7bhM9f8AiHPYD5TGM71Fgc4uYExyifIQd8xn+Qp4WLkqSywPeAG++x6bj5GpLYblk7HmxuIO3bp8vOt6m5FdcME/8SBmdIK9NjHn+fQUMuNgw75BB0/SPj/3sRYuxuhMmMEY6bedZeUgNyFhgACCSCBJjpGflR9TcVpVuw9VMj6x5/KgsfXyBBB+RzVktq3qMcrKMggqAMH+ExqE71p+HONmWP8AUfOdjOO1PnZeKi5NQVjtTzWRIUYaJ0nO+fe8oPz22qQ4eDEZ+nTr8fpVZuBxCypjNMoa3orcRTdAK7cNL/pJotzNIXqeBwU8SZod3ijS5aKW9oSapA4y5fJOaU4y6Yq0Th5FDfgcimnA4ruBL4q6RMVBeH2pwWq1oPFcQua3bWi8Qua3bSmtNE0Wm7S1C3bpq0lTtMlbSmrdustW6cs2qlaMRtWqctWanat0xatEmAASCMGYWR1jdvL09ahvZ5A1HTMkEhdmMevujpJ7jY0d7YVZubGBpGczj1Ow7YoqppJRAS2CWO2e56mOg7Ue3YCanyTEsRJOB0HTbaue6oyBLacyMW1BAWIJK5H+nGnpiDUms201ExJ5iPfbA3AyYj86MbVxiQCFSBDCdR90nqIByCO30Pa4a3aGowsCCzETEzBO3X/MCltHhS1fLFNKEq0nUcRBI7EHbv8APri2rxAkohnMZx8QetN3ONXUygFnUEldtioO/bUM/KaNw7M2gm3pDBtQJypB5Z2MESdpGKX1d+7K9uCuHX+tOTywvujVPfPLy/Wt/oTzIusOWNpGrTGrJz3jv1pj2XEFB7gec+7EQdsHExvmi+zvc2EmOU7iQBuMZJnqAIHmaHYxMcPdGka1PcxG7DMQScdiMmol7iglrWrMAIZhcmZyTsBsKZ1XwUDW1afeK7LLEd5wuTijLx1uNR1LLBQIJaSCRKgEjAmN9u8VvVAKPdtvKtGJnUIHIwBM9IYrvHQjvQ+I4aMqT7sAE8veZ3nbParS/ZS4CCA209CPxLPUdxSD8IVeVJ0hYFucSBiCTA/zNPnVZX3lHu3FkFZLRy+fpt+VZ+jEAxDpHu79pIPXqYpxmBPs2jUQJBHKSROkd8D6UO7w7Jm3JAAHs5gY3Iwc7nuTTzReEWX9nI6jquf5Zx5VgWRO4O1NtZDQRytCkiBqg9G+vxFBAJ2ADx7pO8bZjbBg/n0tnXAJ3KruJFXF4AyR5g+RFIXlmr5pVUUkxTdrhoqI96nQar0EEt5rTCiVFqzAk5ppRSROafRcU1LXjby5otlKlct5pqzYxRtNG7NqnLXD1lgU4pqWqZq1ap20lRtJTAx67L5tuNug61z70aJ20JIA3PXbSCIkz1OYx/Oj2hq5EI0iVcydW34T385n6ViWiOQTqI1F4xiPKCTtHamWJXSqLJMTkcqkwWPmc77kGubVNGWmVCLKYaCRAkLuZb4/4JFN2OE5tZHNAG8gYMx/uIn8qzhbK2kALYG7MQJJ/wAH+TM73CG7gyqgnaGVwQCGUg4I79CTvgidotWeIDZtjVDAMNjBxqE9Jn1gx0ki+Hlp9o2oaiygSNOSV5pnAgdKdtWVUGAFEydhJY7nzJqvHiD3QfYKVgiSwAwZ/awpxBGSNQMdCl0x8WlQTyqBGcAQMCTQ/wBKt6gmqWIBAAJkGYOBjY0o9mwGY3r9vOoRrAIDMHEsWklSAAREUxw/H8GgULdsDSIHOpIBMkSTMTW5r7RusXj7ZQuDIBUYImHfQrHOFO8np8qYDD2ht/iCh+kQxZR/9T9KgvjHCjAv2QPJ1H862fGuG/8AXs/71/rR9O/w30C/TrQVGL6Q66lmRyiMk7LuN+9M3LIYQwDDsQCKRv8AGcE+nVcsHTGnnAiDMYIxI22pO/e4dVY2OKtq7MWM3YBkliAFwMxmCYEbVub/AABvifDRztbOl269jImDuJAjf4YpUcSyNpuqSAsm5iMCWJIAGkbbA+WajY8fTUEe5aaANVzWoGqJJHQrJA6HG1HfxXhyCDdtEHcFlz6g00xr7St2N8RYS4uRIZYB2OlugO8HGKQBNsw5BQRDsQMnoZOBsAAPj2jxHH2kbVbu2tIGUDe8cmAJgEkiWicVJfE7DDNy3ncFh/X6/wCB5jX4ZvirJIm2QrEgziGxA1HqIj5Cl0UXBMFWUmCQJU7GNxkY70R+PQKH167bHSpWCqBBDamnJkEb9Npmj8Rag6xqJUEaQfe+ExPn500vS2K+8pYbc64YCQCY6EjI8/L1pF7OJ/z0q24u0TDD3lkgTAMjYntsJikeKgc2wb3h1DYye3Y+lWxrhVU1uDWLczTF5aSAzXTAPCoOa3b2qFxqaAULw1OpexSZMmmVGKekqluLDZFNWKJctAtmirw3altPGgM03YWl0XNPWFqWqeGLS9t9h1z/AG3+FNWTClgD2VTA1GTmMZOT6UALMKPxcvw3c/QD1inrVoM6iMJsZxJxEDsAd+4jrXHvR43bT2aE/jczBYZdshQTEicdKc4Ph9ILsNJbmeTIED5YHbFQ4VBccGFZU91pnmMSMGJEde6x1qyurrJtjQcD2isD7jyMEYnBx5jao2iRt2fbnObQMrGxIwNuacvM42idxZ3ryWwC07EwBJCqOZoH4QP5eQooRbazsq+pjIz8zv8AGq8gKty/fYPbUlreD0AEAHYSu2QTDedT+vtGI/abxJLCq90A3FYm0FJhhggsvT8Prp3AJrnPinj96+SWcxmFGFE9gMUt9pvHfaXHu3mABOPToB6Ur4bwXGcSobhuCv3UOzkC0jA9QzkAjzr1PFnw+DMu79Urq1sue5rWo9zVh/5R8W/9vP8A8jh/+uk+K4G9ZbRxFv2Vwe8mpXiQCOZCQZBBxXT4viPF5L6c0ocnuazUe5oXAWOJ4h3XheH9qLbBWJuW7Y1NsBrYSc01Z8F8RcMV4KQoDN+vsCAZiZbyON6XXxnhl51uBSe5rNR7mrH/AMo+Lf8At5/+Rw//AF0nxXh3EWDp4qz7F99OtHwdjKEjv8qbx/E+LyX05v1bgWo96zUe5oV+6EVmOygk/CmfDvBvEb9tbtngi9twCre3sCQRIkFpBgjBpvJ5/H47zVbgeo9zWmYwcn50xxPgPiVtSz8CQo3Pt7OPk9bP2d8Tj/8AAOR/69jr/rqN+M8PPf8A0PK9d91yhvC7AOZN6e4PtnPwOxq/4Iezb2DFnMalYg7ZxkyYg57mKovu/wDDr3CcNZs37Ti42suNSuEl3KxoJ6FZMnDDaIr0XiFsusByhBBkdh0x868vN79VPsX4n9WwIACMSXadiYgyTtiPyqv4u3oY45XOekNt36wMdSTVrf03UgzpbyIPqAR8dqreJt6k0kQY2LTESFLEZ6dD3zV4VXaYBBmR9aWcxTF15AYxqHK4HQzB2nY5jpJmlbx6V0+O9LTNu5K0reuUSypjNK3KtAR15ppbmKTuisVvOn4Sm2STNHtTSauZpxGmpU8GNuTTSWoEnah8OtWOIE7TJ9ANX8t6593ikD4dSCxidIhR3PvN16kimbQNu1IWWOdMnLNk5Jk9fgKAi8tsaQdZl4kgY1EzJ8usU09vVctqVYgc+rIUHMTiDttPWuXRoc4VBZs/hUKJMmBqP7zHYsYkmm/CLBALuqh3MsV6ge6TBIJjqPLtSvFJq9mhRmVmlo1CAOpI2yRviAfKrR20odMAgQk4E7KM9zAqWvcQb9prtwBWBtxDgMD1IdXTrIhR25tsV5H72/HF4eytrYRqIHlhFHyPyr3PhIYoHdVV3yYABgTpBOZgV4DxP7M3uL8YD3jbFq0Q1tQzElgoKseTTKgBtJME980MbmNeot9i/wB2v3fh9PG8cqu5n2dlhKWttJg4LDr2ONwa63ECo2bQVQFAAGABgAVVtxJvvoTUhQtLb8vNbPo05Hp6io61be0qLcdcvBTw8DJmcxI5S3YSDIEnauTfbkRxl0TMMZ9TBPwn8q7jatBRAx/MncnufOuF/aniJ4m8wzLtB+Ndvy//ACW/oFel+4vg1PD8XcZQSeLfSSJI0KsR6V0q5wSFSukAMQTGCSpBEkeYFcz+6G4//h9xgpJa/dYEKxHvop2OcA48jXvFuwyqwHN1lkO5HuEEjA6muHd7qjyicTwlwM9y2wZiDpDgkrMYWGA04mCJJ69uTfeBxDvxP6z3lUDaMRIMdJmfjXYLCI4lSfyOdsGuN/b0zxl09m0n4AAflXd8u/y/wF9nj/HGjh7v8JHzx/Ou3+HhuGThxhbPsrakb6j7OMKBqa4THwB744b9oBNhh+0UHzda+j+L4APaFsjYDTkjIEDIyB0MdCaf5hf7s/YcMkEAgggiQRsQeoqgsILNxrZ1trMloAUai2mTMszEkT6dqsvB2Y29LgKVwAAVIUbSpJj55+pH4zbYpKsEII1MTpOiRPMMjMetccv3UC4i1qBEsvcrgwDJA9dsZzS3A8Qt1dS4glSJkggA794IptLmpQwIPmMSRgx8QaTtvpvMpuA6hqVMSsE9ANtskyYParS+1AJRpusrPqLSVHYCfKB19dM96r+Ks6b0hTzgliNgVjcR6Znr6094kIKXABynJOnAMbsxwNxO+fWVfGLPLq30sGEAMe2ATvkZ/PY0z2fwWq17WXEcpyTO5Ig+XT6il7SGAYz/AExVjftzoYLInfsGiT9Pr84Na0swAgYM9yZn8q6MWSlob2oGarr1sCaubokVVcUu810ZpapuIvyYoijFA4hObFOW7RgVb7FqTHNM2noIskmrCzwffNR0eDcM21WLLIIMe7EElfeIHvbjbpQeFtirD2cwInmTyAhpmeu/5eh5fIeBi1+uGDyoYP4eYx23gHrTnh6A3bjZwAomI3IMZ7rsY+tDt3AbrgE8oUEdMjVg+kUXwi5Os6g3OwwCIg7HUBJ89tormpk7VtW4uQTNtCIgRmM6pn8W0f3N45dAFtOaXbBVwhBAjEqZPMIFb8Lcm5fl1YBgAo3WJmcDpH+2i8W037Si7p2YrzS2WxAEEHO5xA71C+zLjh0CgKNgAB6DApDwTh21vcu2wjnEjEySe5BhdAnuGpy+4VHZjAAJJmMATv0rXgzq1sMjMwafebWQRykapOxEY/vSVtDcfxAVY55aQNABIgSTnECKNwgOgEtqJzMaZByMdMVWeMKzPbUKGB3JxAJhshgdsR1k1cAUhKrfFuL0CfwgS3cCDBxvmB8a4J4he1Mx9a6z9peLXTxFyci26x2Mi1g9AQZjyrjXH3IS43ZWP0Jr1fl2eZ3oNR1j7omKeEcMNi3tXJ/juuR9CK9d7Zu815r7AJo8N4IRH6i23+4av51f+0rymY1rQA1s6VnmwznVtB5pYEGAM1x37QcZr4q8dwXaPQkxXbeHUFGnb+lcC415uMfOvS+W5l1qtqq/xiySbSKJL3rIA6ElwI+dfSauGAYEEESCMgz2PWvnLihPFcCMGeJsyDsQHmDgwPhX0L4UR7IBdgWHvaxhjs0CRUvjdd8v8QcqbiQlni50mbmnOFA1kr6vLAGMR8BVhxFrUGUjBBHbfz6etL+PghkYYID6TNtYYaSCS+dODIX5U9dFc+TqfggTbygSeaASZLZJggEGZx+dK8bqD29KAxucyASFMQezHedjTvD31L3FDuzAmdQhRDEQuBtIHXpSH2hRNCl9UBugBiVOckbb9TVZ7Mh4kgNtwwJxMLvjOMH+dBe5qtiOUlMTJgxgyRnvtTniGz5jlbPbBqv4VeRZ7tIM45jjOTFWz7lpQQ9jcsI3zPKce8N8dR0qXErzAxupB8oIP86hI0EDSBDDkyBgz6mlhcEWjE47bArM9Y27/wAqrkpkHFVXHZp43YFI8UcV15LSFq3zVbWreBtVeoj1NP2W5RVKShg5p61tVZrzTVu7UtQ8Wdo0a3clhgnnX0GNx8ar0uzTVveYJyh8veby6b/KufyQ8WfDg+0uc0+6QP2cZ+cT8ql4QcOMYdto8iZg9yd61w7H2ryVjSsD8W58siZ60ThE0s/vQTMmIM/sx09a5acfwsEPf5NI1AhubnkSTJMH0GBNPPZBuI3s5I/HqjTAbp1PMenXyqs4HSt+4NTFmEkGIAEHGZI/WfMH1LvHXwmhj7SASSFKqsJDEsSZIAGw3zUr7MsOOn2VyMHS37Pb97HzxWvs/dLWVLMGMtJBU/iMZXG0bUV0DBlOzAg+hxSH2a4zWLgM6gwLEkEkkaYOlVAI0QQB9anoal40qC7bZiQRpI5QfdcfiJGn3vjGM4q9FVvi9s6VZZwTqKhCwETjXgDUFnbbyprgOID21aQZAkjafxfWamnXN/vI4tkBtkiWYnGmYkldUeRH+b8v8baLF3+Ej54r13228UHEcVcZfdmB5hRAPrj615XxFZCIN7ly2g/1OBXuePP9L4a9/Bbe133wLh7acJw1ksJtWbSY3Gi2q/yptOGtjdyfhFIfoV/A0YH7wiAe3pTC8Pdk8uOma8MxjxTjlWw5SDCtiYiFJP5VwK57x9a6/wCO8NcThb5YQAGIyNjiuQHf+9et8t+mdUtb4Qk+IcAAQP1rNnbkUkzg436V9A+GIRbEtq3IIMgqTjPpXA/s4gbxbw5WBILXQYMH/hN9O/lNfQdu2FAUbAQPQVyfFz+9TZUf2muINCupJYMohgu+kkAkHm5RA6x2mrN1qsv3HfihouDSsBlDEHlMtKkQwk6ZG3lFWF66FDMdlBJ9ACTUcnVHDB9dzUihebSwGT+sbBMnONR/iHnS/jRb2a6SoIYZbRy7wRrwDMD4+dS8Htrpd0DDUQDq0nIEyCu4OuemSaD41pPsVYEkvggx+6wyDOCcfHpVJ7Anxww/ofy/Kq6yRpWNPX3dtzPfO85OZzTPiN7keZODtvnGPnVdYAVF3ACzv8d4HfsK6Mz6/wABQOHEISVKZODM4G8H0j4Uu5n2eSczO34G3EfTHSt2mAs4JiGPMB1J6CcDtn40Mk8s5MSSMCQNz06/5FWz7FbUyATHw2pPjLlGdtKgeQ/KkbzyK6swtRtuTVlatGBVfZwKtuH90VSkqvcS2KPatGmV4YKaNpFStPAkQ02BykQTKn4lSCowN5/Ko2zT1qMHsR5YPL+RqHk9jwVSRdRoADKVJxP7QAznYmB2PamluD2ukltTLIBjSAJ2jM4Pel7FnkWVk225Rqj3cAkwMRnb0nFOcaSuh1IgMA2CSVJGBA67dszXJTJXLpS7bkoquCpkwSw90DHnuTHzFMeKWi1poVWYZAYKdt418oIE5ND4+zqQEAEqVZcFsSJOkEasZjuBTvCtrQagJIhxvBiGU/0qV+4jcBe1Ip1BiMMRsWGD9aVFz2PEFnuHRc0hFliAT3GyAEHPXr5h8J5Lj2tJCjIYmSzMScsfeJUTgYAzVnxPDhobSHZJKAkqJ7HywDsdgegqdjHblsMpU7HHnXi/tX4v+h2XsoWlxClgQw6MZ2YEYEARFelbxJbdtmuuupFBeAQM7aZ3zj1ri/2l8ZbirzXG22UdABMAV0/B/D/1N9vtCaVermk1rw60W47gV3/Xrc//AE8/8q11+Bq2+7jhhc8TlkLrZsOWAE810hB//M/Ku743Xp8Vn5LPd2pr+oki9p/dIyMbQc0E8Y/sydWQwE9xBpTjuAWQqWzCzuoYZiD0kiCMzuaWucFf0sc6SeVBqUjPx6YnevDNxH7a3WThbgNzWGgR/qFcc3JzHy/rXT/tr4W1rhtRg5IJ5nIBbl5jtv26CuWhcmR1r1/l8/4X9y0/9m20+J+Hkb+1ZQf47bDpXefEeJ0ISCNRBCAkDU0YAk5PlXzlxN82ms31BJsXbd2B1CMNQ+U13Thbh4ubgj2DAhHH/MtsdgDJEwDrESDEYBrm+Nxc+W/qbJjwm1M3WTQzAgCGHKWLmVbIOontMDA2ofj3F6LcBghPUgkBQRqJwR1AzAMxOasrxABJIAAknYAD+Vc5+8jxxrVq9ICkqwWCeZAeSYMGWnzHxqOM9+hrePWeFcQj2Ua2yspmSoABbUdewAJmRMZjzpR7pa6zBzpTl05HRgTGzDVPN+6RQPs5Y/RfDOGVoDrZTDED9Yy6iCSY3JnPQ5pm1aZUUOAGzsBkaiROnHWcdzT55bIyv8SuDTp1FCxgETO47eoHqRS/H3AFbMdJzOcYgEzH1o106nOVKriMEgggzIyMiI8gaW4kSyrCGTLAwSFHUCZ7iRP1ron3paDxAOmJEmACcAnEmJHSTHlQuKUSY6KfTmMAeZx/k07ctS6CARliexG1KOJJ826jonXy5uvpVJ9aUjfMmhpZps2RNTgCuuXgFxw+1WVqzgUvbbNWNvYVrS0jxDZrFNNcTYE1lu2KTpiytFOcO84Oxrf6OKw2NORSXlEzw+WYMMXF5+2pYRht1HeZ0+VO8CQ1s22WNPLDGZA909yMeW1U2vyk+8v8YBkdJkeewNOpehkcAkHlbOFG8npgiCa5NY4eLXwq6dGlypZcMBEASQu2NhsKzw6LTtZAc7OGJlYPKFmBBGmIE9+tKXW0P7VQADAuHHTAJJOwk4AyY7yCeJcOLqCCZXmQrE7fhnEnoem9RsE34tZ1KtwaibZ1AKQJgg7kGNskZj4VZcBxPtLavEBhIG/pkbjE/Gq/w7jfaIHjTJOJnIMGD1yKjec2Wa9zujQCgPuk4LAE5nAgRE+ZNTs+4vFfePxKpd9nbxIl+wLZIA6dz5n5eHr0/wB4dgji2Y7OAQfgARI6giK8xXu/CZk8WeJa92V7D7oH9jb4vjGWRevLaSWVR7OwrSyzuZbbyHnXg/Er7AC3bGq7cOi2o3lsTnYDvX0B9kvBl4Pg7HDLBFtIYjZmJ1OfixY/GuD5j5ZbMT7DmHV8XtFiuqCN5BAELrPNthc0b9PtwD7RIJgHUMkbj1z9aHe4NCWaIYjTqBIYA/sn8PwpRvCUKez1uFzPuS2qNzp8t968zlPwp9sb1u5wl+2HUsFnSMmVYYgf4JriZFd/TgUDapY5chSeUe0MtA85O9ce+2ngJ4S8T/yXP6tumfwk9CPqBNep8u8sz3FLqKAirv7Pfae/wg0WyDb6IwlRO8QQR8DVJWV6e8Z3OWdI9n4l94Fy6hT2SAHf3iZBBBGfLzryJtvx/G8PwxyHf2l0CIW1bOtsdJ2FI8bxq2wJyxwqDLMTgADrO1e1+wv2fuWVa5cUPf4nluQcWbY/5Woe40EMTtgATXm/Ff0/Fn0Yn1pp2vf30F0jfQAdL22Ugg4ZWEYB2kdAcjqv4jdgYiTAUYGfjuAJMdgaNZtJaTSpxlmJgSepPwA+VVvGoLh5lPKZUggqwO4jpkD4RnJFcucmLcLagSQASAX7YGc9tznvQeGGolyInCnI5cbyc7DIxv6mXFXDIUDVJGrOwPeMwYPkQCOoFb4rlUIqkgwu/urGSTnECPpV+f6KXSRruaSGOAOpUYXB2oOmMAmFAXPcbmfiB8DRLuIUA6UAI7EjCj16+WKU4mY3nuep71bx5Co3b9I3eKzUHbNIcQ2a685IsrPGZq4t8RgV5bhsmr60RAo6zC2rS7dzW7TUjfuQaMjVC5UlPm5UFuUq1+BNCXiqX0isLdk/0pmzaGxwj5GTIc+8M9ZE9BtSvD39qbBEGdjmf2W2B/vj86h5M0Ya4L3Wt3FwOVc+8oGDJMkgRJ71GzcCMLTaVG1qJyo6HoDkAZE9BS73CQQCPaoANWnvBMDoG0xRARdWJhl6jJRtpEjOesdO4qFhj18Ff1gyRymZhV3YhQOY4Hy+bnC39SgxEgEg7jyPY0hwHGGfZuf1gEmAYicZO8AgTsTUeIslSz2BzsRqBiDE4E7AkyYyd6n+okfHfs0l237IW9SswMhtDWyMLpKiYk5Odsg5rySfdl7RmFjxN9I6NZS40dw6uAQYwYro/C8ejlgpJKwCCrKQTP7QHY0PjPD0dYWLZ1a5AHvQRIHQ5Oe+aHdT/rQ5PupPs39gOG4Ql1a698gj2zsC4BwQqxpAz2+NXacNetFzbYONMW0JML7oUBcDCg5nPlmQ3eNuWixdNVtQoVgSSSWA5iTIIEscR503wvi1ptOSpYAgEEbsVGdslT1pLILf/iV1UTXZYkkBiMgAvpmFBO3N0xWrviTLqm2oClRq18sswAk6ccpDHeJHenLN9XEqysO6kMPpU63BVg8VuEpptSrGCwaRAcqx22AGoE7zFKcfwt3ibb2rqobZIkMNAdTq1gjmIzpIq7f1pO9x9pQxNxeWA0cxBJgAgTGcUeM8RxP3UWtI9jxN+y0ZAi7bnrCuZA+NI2vunuyPaeIuV7LYVGPo2sx8q6GvG6wvsxh1YqzTAdcaXXcdfkaUXw9rkG+5JVmICkCFYLAJAGZU5GYb5PNa9pb/AOl5HmvAPshw1hi3CKXvo0PfvnWdIn3egkgjlAOD5V6nh+FW3qCYnLHyGwHZQNhTl26FAkhRIA2Ak7AeZ7edVDcQ14fqyUUMQ5YTqGxWNs8wOcEda2Zz92bu3RcBCwyHUrMDBBjsRkEEZ/eB2zQL2m0kAAdEWYknMAnqTRr9y3ZQmNKyTABMk5wBk/0HYUoELEtciB7kbRg5zkSAROcdMAWgBcOAAbjwrH3zOIkxk7b/AMqjbBj2jqA55VBPSSVWROT1+Haoi5rOCDa2IM8zAjeQMCPQ1E39XN0OLYg4wZYzH+etUkoBX1EmNpJPmx/oIGfLtSd84o9+5/n5mq/ir4iuvx5JaSub0obUmaYZ6Lbs4muj2BDh0Aq6t2xAqiDQ2KtrV3AoahbR+OtGcUIXCB6VYcSc0pdSQalKcg14sYqx4azSPC2YbNNG4QcbUdT7RosrFuKbQf3FJcPdkU4pqGoaCAmQMmJK7x2hu++PTyrYE6WXlbGsb7gSCAYLQAAcxmgG+Bv/AJG1QF+SIMNjmjJAOzf7jHmajrA9WGkXEEiDhhMEqekjynah/pBt8tzAwFfLazzbwMEBZJOM0APq2hbkR0OAZj+EkGjpfUjRdGYE6gNDE/s5M5Gxz86lrP4N1PiuFDiCSpmSViTEfWBg7ifgdnj7lsO1xdSSNOmCQDO5JEKABuJkxJkUC5YdNbWiWLNOljMe8SFJPcj0AqdvxBdTgyujLE8ojvJ6b0lz39GWnCcejGEcFgASJyAQCJHTBHzojKjMGKgsMKYyJEYPTrVXd4dSSxHMRBIJBzE5HoPlQ7HCMpTTeaFiVPXmLNMYMzG2KW5v7sdu+FWyjIC6q28HygYiDjuN4NSbw9S7PqMlSIgESQAS3fbbbJxQeHe9pbUULSumDI0yNWYWTE9PnU7nEXdbBVBQKSDAnViBGvPXtt8aHpn4boR8HTTBZjhhsmzkEgSpK7dDPntBf0ZCxYrqLb6siJ1DG28EelLPe4ghDFsGTrHYasHc/h6d6Vui6dQa6ACVKwJIAmQSAN8fKNpkzM+0bq5a6qAbKBsNhvGAPOlT4oCyBVLBp5oIiCQcROCBvG/XMJWrQVg8ln3JwJbRoJwJyJxMc1GfiVUHIhRJUZIH8Iqnov3+gMs8M7gHiGBYCIXaDBIOO46RjGa3xnGhcAam6KN+/wCUmNyAd6FxLuQyqdIK4bcgznHmO3ntil5S2NRMtBknLtAzA7wo27DtR9HG6LoLHXcMSolJ5FiGz3IM5oXt9bGJCiCGxD9SP4YjNAuuXGp+S3AOk4aQ0glumwP96VucVOMquQFgc4iIA6Lny6bCqZyUfiGBGJCAiCPxnsI6f39Qj7aJJ3O/w6D/ADqaO96B8IA6Adhiqq69dPjx+QtFv8RVbfu0RutLlZrqzC2tA96s7WVFVEGYqzVoxRsCBhOarG2BFINdFNWysCgXRprmc1IMCKT4s53qPD3I3pLk8qwBFBc71NTNQurSfczfC3elWPtuWqlmijo5rXPQgzXO9C1fKhPNFThz1ocjdMJd757HYrOMfWnDxQKQ/MhA5vXuBt3n07TSIxTdiN9j9PiOtQ3j8GlEa84E24eYhZAGkLsv557+VTPGKZV+UbHUOUztB2IgH5Uu4iTJUmOYSwODuvQf23ol27gh0VxOy57xg9dvialZRFvWCxZ1dlLCAd16ZgRJgGM4mtIbo0BijCTrOQY5ogARjlHnk0pc0qWKsUJhdyAIAbAPkBt0+IrA9yffVlgRK5kAZIETJk9Nx60PS3Tp41lHuEmSMGRAaAfiIMUQeIHn/VXOU4x72YJHcdfSq9bzyvKDM6iDEHOM77AfGakvG3MA2yJJB5lwMQfqcfu+k65bqxTjWLKptsARJJiAYmD+Xype+1zkIVBnnBJOkA9CN8T9NqAOMuQ0W8j3ZccwznG2wx51F7twzGgDEZJO+ekDFaZbolu0zatTbkFQo06Y6TPN/wB/St3PZoxblViCT+0QMmB/p6dvKk7pP47pgrBGFGBzHv51GzeQFdCEnTAfy5saznecec7U3ANC+zRpGkGZLYYbxC+sb4oSaVPW5cG/ffEnZY1YnMd6BcvlveacQVQ4z3bpt5b9ai1wxAwM4HX1PrJ/1ZmmmLWSvvPvQxwY/CrdeaM9ceXSlr077+f9B0FTJmOlCvXqvnHC2lWvd6XuPit8Q0GlHuV0yB0dLg60vf4jtQXegE1SZL0VHoh4nzpQtQ2am50DL8TJp63xGBiqUTNXdnhhpGa1kLad47hiDND4e0xjFZWVLv0N3iys2SKZFisrKho/WjwvlWnskDasrKHW6xbBxR0QisrK1rdRuTtFaso07VlZQrdNi2xqNzhz8RntWVlTHoShtjzfxAH02jrQbnDeREmSVc+feMZOI7dhWVla5geprMnNwSOwMb9hv8e1bZj0Ztscp6TJOOv8sb1lZQ4PWKxn3rkR+zHTcnTvg/OtEZBi4cdSI+Inc1lZRzmB6gtJEQqAgADdiI6dMf1qNxCdyT67fKtVlUmY3WwtTFuayspg6EVIpS7bJNZWU+Qui11CcUs1g1lZVZS9CewaC3DmsrKeVutfo5ihnhzWqymlLa0lggg1a27sAVlZQtL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0418" name="Picture 2" descr="https://encrypted-tbn1.gstatic.com/images?q=tbn:ANd9GcQh0080FT9BADFglz44ZsOd4gC4CXrI8yeesKJBEGRo-nBrAnPL"/>
          <p:cNvPicPr>
            <a:picLocks noChangeAspect="1" noChangeArrowheads="1"/>
          </p:cNvPicPr>
          <p:nvPr/>
        </p:nvPicPr>
        <p:blipFill>
          <a:blip r:embed="rId3"/>
          <a:srcRect/>
          <a:stretch>
            <a:fillRect/>
          </a:stretch>
        </p:blipFill>
        <p:spPr bwMode="auto">
          <a:xfrm>
            <a:off x="0" y="0"/>
            <a:ext cx="9163379" cy="671514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8017579"/>
          </a:xfrm>
          <a:prstGeom prst="rect">
            <a:avLst/>
          </a:prstGeom>
        </p:spPr>
        <p:txBody>
          <a:bodyPr wrap="square">
            <a:spAutoFit/>
          </a:bodyPr>
          <a:lstStyle/>
          <a:p>
            <a:r>
              <a:rPr lang="it-IT" sz="2400" b="1" dirty="0" smtClean="0">
                <a:solidFill>
                  <a:schemeClr val="bg1"/>
                </a:solidFill>
                <a:latin typeface="Matura MT Script Capitals" pitchFamily="66" charset="0"/>
              </a:rPr>
              <a:t>Ezechiele 91</a:t>
            </a:r>
            <a:r>
              <a:rPr lang="it-IT" sz="2400" b="1" dirty="0" smtClean="0">
                <a:solidFill>
                  <a:srgbClr val="FF0000"/>
                </a:solidFill>
                <a:latin typeface="Matura MT Script Capitals" pitchFamily="66" charset="0"/>
              </a:rPr>
              <a:t>: </a:t>
            </a:r>
            <a:r>
              <a:rPr lang="it-IT" sz="1900" b="1" dirty="0" smtClean="0">
                <a:solidFill>
                  <a:srgbClr val="FF0000"/>
                </a:solidFill>
                <a:latin typeface="Matura MT Script Capitals" pitchFamily="66" charset="0"/>
              </a:rPr>
              <a:t>1 Allora una voce potente gridò ai miei orecchi: «Avvicinatevi, voi che dovete punire la città, ognuno con lo strumento di sterminio in mano». 2 Ecco sei uomini giungere dalla direzione della porta superiore che guarda a settentrione, ciascuno con lo strumento di sterminio in mano. In mezzo a loro c'era un altro uomo, vestito di lino, con una borsa da scriba al fianco. Appena giunti, si fermarono accanto all'altare di bronzo. 3 La gloria del Dio di Israele, dal cherubino sul quale si posava si alzò verso la soglia del tempio e chiamò l'uomo vestito di lino che aveva al fianco la borsa da scriba. 4 Il Signore gli disse: «Passa in mezzo alla città, in mezzo a Gerusalemme e segna un </a:t>
            </a:r>
            <a:r>
              <a:rPr lang="it-IT" sz="1900" b="1" i="1" dirty="0" smtClean="0">
                <a:solidFill>
                  <a:srgbClr val="FF0000"/>
                </a:solidFill>
                <a:latin typeface="Matura MT Script Capitals" pitchFamily="66" charset="0"/>
              </a:rPr>
              <a:t>tau</a:t>
            </a:r>
            <a:r>
              <a:rPr lang="it-IT" sz="1900" b="1" dirty="0" smtClean="0">
                <a:solidFill>
                  <a:srgbClr val="FF0000"/>
                </a:solidFill>
                <a:latin typeface="Matura MT Script Capitals" pitchFamily="66" charset="0"/>
              </a:rPr>
              <a:t> sulla fronte degli uomini che sospirano e piangono per tutti gli abomini che vi si compiono». 5 Agli altri disse, in modo che io sentissi: «</a:t>
            </a:r>
            <a:r>
              <a:rPr lang="it-IT" sz="1900" b="1" dirty="0" err="1" smtClean="0">
                <a:solidFill>
                  <a:srgbClr val="FF0000"/>
                </a:solidFill>
                <a:latin typeface="Matura MT Script Capitals" pitchFamily="66" charset="0"/>
              </a:rPr>
              <a:t>Seguitelo</a:t>
            </a:r>
            <a:r>
              <a:rPr lang="it-IT" sz="1900" b="1" dirty="0" smtClean="0">
                <a:solidFill>
                  <a:srgbClr val="FF0000"/>
                </a:solidFill>
                <a:latin typeface="Matura MT Script Capitals" pitchFamily="66" charset="0"/>
              </a:rPr>
              <a:t> attraverso la città e colpite! Il vostro occhio non perdoni, non abbiate misericordia. 6 Vecchi, giovani, ragazze, bambini e donne, ammazzate fino allo sterminio: solo non toccate chi abbia il </a:t>
            </a:r>
            <a:r>
              <a:rPr lang="it-IT" sz="1900" b="1" i="1" dirty="0" smtClean="0">
                <a:solidFill>
                  <a:srgbClr val="FF0000"/>
                </a:solidFill>
                <a:latin typeface="Matura MT Script Capitals" pitchFamily="66" charset="0"/>
              </a:rPr>
              <a:t>tau</a:t>
            </a:r>
            <a:r>
              <a:rPr lang="it-IT" sz="1900" b="1" dirty="0" smtClean="0">
                <a:solidFill>
                  <a:srgbClr val="FF0000"/>
                </a:solidFill>
                <a:latin typeface="Matura MT Script Capitals" pitchFamily="66" charset="0"/>
              </a:rPr>
              <a:t> in fronte; cominciate dal mio santuario!». Incominciarono dagli anziani che erano davanti al tempio. 7 Disse loro: «Profanate pure il santuario, riempite di cadaveri i cortili. Uscite!». Quelli uscirono e fecero strage nella città. 8 Mentre essi facevano strage, io ero rimasto solo: mi gettai con la faccia a terra e gridai: «Ah! Signore Dio, sterminerai tu quanto è rimasto di Israele, rovesciando il tuo furore sopra Gerusalemme?». 9 Mi disse: «L'iniquità di Israele e di Giuda è enorme, la terra è coperta di sangue, la città è piena di violenza. Infatti vanno dicendo: Il Signore ha abbandonato il paese: il Signore non vede. 10 Ebbene, neppure il mio occhio avrà compassione e non userò misericordia: farò ricadere sul loro capo le loro opere». </a:t>
            </a:r>
          </a:p>
          <a:p>
            <a:r>
              <a:rPr lang="it-IT" sz="1900" b="1" dirty="0" smtClean="0">
                <a:solidFill>
                  <a:srgbClr val="FF0000"/>
                </a:solidFill>
                <a:latin typeface="Matura MT Script Capitals" pitchFamily="66" charset="0"/>
              </a:rPr>
              <a:t>11 Ed ecco l'uomo vestito di lino, che aveva la borsa al fianco, fece questo rapporto: </a:t>
            </a:r>
          </a:p>
          <a:p>
            <a:r>
              <a:rPr lang="it-IT" sz="1900" b="1" dirty="0" smtClean="0">
                <a:solidFill>
                  <a:srgbClr val="FF0000"/>
                </a:solidFill>
                <a:latin typeface="Matura MT Script Capitals" pitchFamily="66" charset="0"/>
              </a:rPr>
              <a:t>«Ho fatto come tu mi hai coma</a:t>
            </a:r>
            <a:r>
              <a:rPr lang="it-IT" b="1" dirty="0" smtClean="0">
                <a:solidFill>
                  <a:srgbClr val="FF0000"/>
                </a:solidFill>
                <a:latin typeface="Matura MT Script Capitals" pitchFamily="66" charset="0"/>
              </a:rPr>
              <a:t>ndato». </a:t>
            </a:r>
            <a:endParaRPr lang="it-IT" sz="2000" b="1" dirty="0" smtClean="0">
              <a:solidFill>
                <a:srgbClr val="FF0000"/>
              </a:solidFill>
              <a:latin typeface="Matura MT Script Capitals" pitchFamily="66" charset="0"/>
            </a:endParaRP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sp>
        <p:nvSpPr>
          <p:cNvPr id="13314" name="AutoShape 2"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6" name="AutoShape 4"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8" name="AutoShape 6"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0" name="AutoShape 8"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2" name="AutoShape 10" descr="data:image/jpeg;base64,/9j/4AAQSkZJRgABAQAAAQABAAD/2wCEAAkGBxAHBhASBxQWEhMVFBYTEBcYFxsUGRMXIB0XIiAdGBQkHDQsJCYxJxwfLT0hJy03Oi46Iys/RDMtQyouLi0BCgoKBQUFDgUFDisZExkrKysrKysrKysrKysrKysrKysrKysrKysrKysrKysrKysrKysrKysrKysrKysrKysrK//AABEIAFUAgAMBIgACEQEDEQH/xAAbAAEBAAIDAQAAAAAAAAAAAAAABwYIAwQFAv/EAD4QAAEDAgMDBwcKBwAAAAAAAAEAAgMEEQUGBxIhQRMxN1Fhc5MXImNxssLhCBQVVIGRkqHB0SMyUqKx4vD/xAAUAQEAAAAAAAAAAAAAAAAAAAAA/8QAFBEBAAAAAAAAAAAAAAAAAAAAAP/aAAwDAQACEQMRAD8AuKIiDjqZhTU73yczWlzvUBcqb+XDCPTeH8VnOZn8nlusPVTzH+xymWkOmVLHgUdZj0YmlmaHxseLtiZw83i489zzbrcSQ9Ty34R6bw/inlvwj03h/FZy3LtC0bqWDwmfstctdaWOjz45tIxsbeQiOy1oaL7+AQVTy34R6bw/inlvwj03h/FfOiOEU1Xp7A+rgikcZJbudG1xPnniQs1rMp4dWwltTSQFvdtH5gIPCyvqfh+Z8XbTYbynKOa5w2mbIsOffdZsorQ5MZkjV6g+jyfm9S2bkgTcsLW+c2/EbxvPWrUgIiICIiAiIgIiIOviFGzEaGSGpuWSMcx9jY7JFjYr6o6ZtHSRxwCzGNaxg57NAAG/7FzIgLWXX/pCd3EXvLZpay6/9ITu4i95BWNCOjiDvJvbcqEp7oR0cQd5N7blQkHQr8IhxCtppakEvp3ufCQbbJLS0369x5l30Uu1Zx+uq6tmFZOY988jOUqXM3GNnAbdwG333JI4daCjTYpT077TzRtPU57QfuJXH9N0n1iHxWfutbarRzFqShfLUNha1jHSP/iXIDQSeHYsbyjlKqzfWviwcNLmM23bTtkWuBz27UG2303SfWIfFZ+67sbxKwOjIcCLgg3BHYVrP5EsY6oPF/1Ww+WaJ+G5epYamwfHCxj7G4uAAbFB6aIiAiIgIiIC1l1/6QndxF7y2aWsuv8A0hO7iL3kFY0I6OIO8m9tyoSnuhHRxB3k3tuVCQF5WD4FFhddVTRkvlqZOUle617AWawWH8oHMO09a9VEGM6l1XzPIVe4Gx5BzR6zu/VSv5NNPtYjiEn9McLPxF59xZxrvUchp1OL2L5ImDt84E/kCsa+TTCG4ZiD+LpImn1Na8+8UFnREQEREBERAREQFrJr8QdQn24QRA/mr3jlbikNWW4JSwSx7Is+Scxna4+YGH/Ki2P6VY/mDF5anEjTukkN3WksAOAaNncAP+KCi6DPDtOYQOEswP4if1VEUf08y3mHJMMkUcdNPC923sOmLSx9rEteGHnAFwRw4b71PCJqiehDsWjbDLc7TGP5RoF93n2HDsQd1ERBK/lFuIyTDs8xqmB3YNiT9bLHvk34xFAa6mqHta9xjliBNi+wcHW9Xm/eqrnvLTc2ZZmpXENc6zonHeGvG8E9i1vqNL8bpKvZbSPcQfNcxzXNPUQ8O3fbZBsZiOZgzNtHQ4cWSPkEktVvuYomt3HcdxLiOfgD2LJFNtINPpMqQy1GNEGqmAaWg7XJM57bXFxNrkdW7jeko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4" name="AutoShape 12"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6" name="AutoShape 14"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8" name="AutoShape 16"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71604" y="200024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30" name="AutoShape 18" descr="data:image/jpeg;base64,/9j/4AAQSkZJRgABAQAAAQABAAD/2wCEAAkGBxQTEhQUEhQUFRUXGRgYFRgYGBcVFxcYFRcXFxcaGBcYHCggGBolHBUXITEiJSorLi4uFx8zODMsOCgtLisBCgoKDg0OFxAQGywcHxwsLCwsLCwsLCwsLCwsLiwsLCwsLCwsLCwsLCwsLCwsLCwsLCwsLCwsLCwsLCwsNCw3LP/AABEIAMgA+wMBIgACEQEDEQH/xAAcAAACAgMBAQAAAAAAAAAAAAADBAIFAAEHBgj/xABDEAACAQMCBAMFBAkCBAYDAAABAhEAAyESMQQiQVEFYXETMoGRoQYHQrEUI1JicsHR4fCCkjND0vEVFlNVlLI0k6L/xAAaAQADAQEBAQAAAAAAAAAAAAABAgMABAUG/8QAKREBAQEBAAECBQMEAwAAAAAAAAECEQMSMQQFIUFRYXGBEyMzoSIykf/aAAwDAQACEQMRAD8A8ndukGp275qF8ZrLa19SnDKXjTdu+aUtrTdtaSm4ILxoiOa0iUe3bqdo8SRjTNtjUbdumbdqktHjaGirNFt2aYS15f27yem81LW5B4BbU0WPnvAyfkKKizsNWwIXbP7x3wZxRvYEDmbSJGBjyAJOTMgdNvlK+Q3ASsZMAd2MA+lQZ9+bYwdKliN/rj6edHCpzabZczM7gmYwxP7xPpJFHC3DPKq4xJLc3UGI271O7bhM9f8AiHPYD5TGM71Fgc4uYExyifIQd8xn+Qp4WLkqSywPeAG++x6bj5GpLYblk7HmxuIO3bp8vOt6m5FdcME/8SBmdIK9NjHn+fQUMuNgw75BB0/SPj/3sRYuxuhMmMEY6bedZeUgNyFhgACCSCBJjpGflR9TcVpVuw9VMj6x5/KgsfXyBBB+RzVktq3qMcrKMggqAMH+ExqE71p+HONmWP8AUfOdjOO1PnZeKi5NQVjtTzWRIUYaJ0nO+fe8oPz22qQ4eDEZ+nTr8fpVZuBxCypjNMoa3orcRTdAK7cNL/pJotzNIXqeBwU8SZod3ijS5aKW9oSapA4y5fJOaU4y6Yq0Th5FDfgcimnA4ruBL4q6RMVBeH2pwWq1oPFcQua3bWi8Qua3bSmtNE0Wm7S1C3bpq0lTtMlbSmrdustW6cs2qlaMRtWqctWanat0xatEmAASCMGYWR1jdvL09ahvZ5A1HTMkEhdmMevujpJ7jY0d7YVZubGBpGczj1Ow7YoqppJRAS2CWO2e56mOg7Ue3YCanyTEsRJOB0HTbaue6oyBLacyMW1BAWIJK5H+nGnpiDUms201ExJ5iPfbA3AyYj86MbVxiQCFSBDCdR90nqIByCO30Pa4a3aGowsCCzETEzBO3X/MCltHhS1fLFNKEq0nUcRBI7EHbv8APri2rxAkohnMZx8QetN3ONXUygFnUEldtioO/bUM/KaNw7M2gm3pDBtQJypB5Z2MESdpGKX1d+7K9uCuHX+tOTywvujVPfPLy/Wt/oTzIusOWNpGrTGrJz3jv1pj2XEFB7gec+7EQdsHExvmi+zvc2EmOU7iQBuMZJnqAIHmaHYxMcPdGka1PcxG7DMQScdiMmol7iglrWrMAIZhcmZyTsBsKZ1XwUDW1afeK7LLEd5wuTijLx1uNR1LLBQIJaSCRKgEjAmN9u8VvVAKPdtvKtGJnUIHIwBM9IYrvHQjvQ+I4aMqT7sAE8veZ3nbParS/ZS4CCA209CPxLPUdxSD8IVeVJ0hYFucSBiCTA/zNPnVZX3lHu3FkFZLRy+fpt+VZ+jEAxDpHu79pIPXqYpxmBPs2jUQJBHKSROkd8D6UO7w7Jm3JAAHs5gY3Iwc7nuTTzReEWX9nI6jquf5Zx5VgWRO4O1NtZDQRytCkiBqg9G+vxFBAJ2ADx7pO8bZjbBg/n0tnXAJ3KruJFXF4AyR5g+RFIXlmr5pVUUkxTdrhoqI96nQar0EEt5rTCiVFqzAk5ppRSROafRcU1LXjby5otlKlct5pqzYxRtNG7NqnLXD1lgU4pqWqZq1ap20lRtJTAx67L5tuNug61z70aJ20JIA3PXbSCIkz1OYx/Oj2hq5EI0iVcydW34T385n6ViWiOQTqI1F4xiPKCTtHamWJXSqLJMTkcqkwWPmc77kGubVNGWmVCLKYaCRAkLuZb4/4JFN2OE5tZHNAG8gYMx/uIn8qzhbK2kALYG7MQJJ/wAH+TM73CG7gyqgnaGVwQCGUg4I79CTvgidotWeIDZtjVDAMNjBxqE9Jn1gx0ki+Hlp9o2oaiygSNOSV5pnAgdKdtWVUGAFEydhJY7nzJqvHiD3QfYKVgiSwAwZ/awpxBGSNQMdCl0x8WlQTyqBGcAQMCTQ/wBKt6gmqWIBAAJkGYOBjY0o9mwGY3r9vOoRrAIDMHEsWklSAAREUxw/H8GgULdsDSIHOpIBMkSTMTW5r7RusXj7ZQuDIBUYImHfQrHOFO8np8qYDD2ht/iCh+kQxZR/9T9KgvjHCjAv2QPJ1H862fGuG/8AXs/71/rR9O/w30C/TrQVGL6Q66lmRyiMk7LuN+9M3LIYQwDDsQCKRv8AGcE+nVcsHTGnnAiDMYIxI22pO/e4dVY2OKtq7MWM3YBkliAFwMxmCYEbVub/AABvifDRztbOl269jImDuJAjf4YpUcSyNpuqSAsm5iMCWJIAGkbbA+WajY8fTUEe5aaANVzWoGqJJHQrJA6HG1HfxXhyCDdtEHcFlz6g00xr7St2N8RYS4uRIZYB2OlugO8HGKQBNsw5BQRDsQMnoZOBsAAPj2jxHH2kbVbu2tIGUDe8cmAJgEkiWicVJfE7DDNy3ncFh/X6/wCB5jX4ZvirJIm2QrEgziGxA1HqIj5Cl0UXBMFWUmCQJU7GNxkY70R+PQKH167bHSpWCqBBDamnJkEb9Npmj8Rag6xqJUEaQfe+ExPn500vS2K+8pYbc64YCQCY6EjI8/L1pF7OJ/z0q24u0TDD3lkgTAMjYntsJikeKgc2wb3h1DYye3Y+lWxrhVU1uDWLczTF5aSAzXTAPCoOa3b2qFxqaAULw1OpexSZMmmVGKekqluLDZFNWKJctAtmirw3altPGgM03YWl0XNPWFqWqeGLS9t9h1z/AG3+FNWTClgD2VTA1GTmMZOT6UALMKPxcvw3c/QD1inrVoM6iMJsZxJxEDsAd+4jrXHvR43bT2aE/jczBYZdshQTEicdKc4Ph9ILsNJbmeTIED5YHbFQ4VBccGFZU91pnmMSMGJEde6x1qyurrJtjQcD2isD7jyMEYnBx5jao2iRt2fbnObQMrGxIwNuacvM42idxZ3ryWwC07EwBJCqOZoH4QP5eQooRbazsq+pjIz8zv8AGq8gKty/fYPbUlreD0AEAHYSu2QTDedT+vtGI/abxJLCq90A3FYm0FJhhggsvT8Prp3AJrnPinj96+SWcxmFGFE9gMUt9pvHfaXHu3mABOPToB6Ur4bwXGcSobhuCv3UOzkC0jA9QzkAjzr1PFnw+DMu79Urq1sue5rWo9zVh/5R8W/9vP8A8jh/+uk+K4G9ZbRxFv2Vwe8mpXiQCOZCQZBBxXT4viPF5L6c0ocnuazUe5oXAWOJ4h3XheH9qLbBWJuW7Y1NsBrYSc01Z8F8RcMV4KQoDN+vsCAZiZbyON6XXxnhl51uBSe5rNR7mrH/AMo+Lf8At5/+Rw//AF0nxXh3EWDp4qz7F99OtHwdjKEjv8qbx/E+LyX05v1bgWo96zUe5oV+6EVmOygk/CmfDvBvEb9tbtngi9twCre3sCQRIkFpBgjBpvJ5/H47zVbgeo9zWmYwcn50xxPgPiVtSz8CQo3Pt7OPk9bP2d8Tj/8AAOR/69jr/rqN+M8PPf8A0PK9d91yhvC7AOZN6e4PtnPwOxq/4Iezb2DFnMalYg7ZxkyYg57mKovu/wDDr3CcNZs37Ti42suNSuEl3KxoJ6FZMnDDaIr0XiFsusByhBBkdh0x868vN79VPsX4n9WwIACMSXadiYgyTtiPyqv4u3oY45XOekNt36wMdSTVrf03UgzpbyIPqAR8dqreJt6k0kQY2LTESFLEZ6dD3zV4VXaYBBmR9aWcxTF15AYxqHK4HQzB2nY5jpJmlbx6V0+O9LTNu5K0reuUSypjNK3KtAR15ppbmKTuisVvOn4Sm2STNHtTSauZpxGmpU8GNuTTSWoEnah8OtWOIE7TJ9ANX8t6593ikD4dSCxidIhR3PvN16kimbQNu1IWWOdMnLNk5Jk9fgKAi8tsaQdZl4kgY1EzJ8usU09vVctqVYgc+rIUHMTiDttPWuXRoc4VBZs/hUKJMmBqP7zHYsYkmm/CLBALuqh3MsV6ge6TBIJjqPLtSvFJq9mhRmVmlo1CAOpI2yRviAfKrR20odMAgQk4E7KM9zAqWvcQb9prtwBWBtxDgMD1IdXTrIhR25tsV5H72/HF4eytrYRqIHlhFHyPyr3PhIYoHdVV3yYABgTpBOZgV4DxP7M3uL8YD3jbFq0Q1tQzElgoKseTTKgBtJME980MbmNeot9i/wB2v3fh9PG8cqu5n2dlhKWttJg4LDr2ONwa63ECo2bQVQFAAGABgAVVtxJvvoTUhQtLb8vNbPo05Hp6io61be0qLcdcvBTw8DJmcxI5S3YSDIEnauTfbkRxl0TMMZ9TBPwn8q7jatBRAx/MncnufOuF/aniJ4m8wzLtB+Ndvy//ACW/oFel+4vg1PD8XcZQSeLfSSJI0KsR6V0q5wSFSukAMQTGCSpBEkeYFcz+6G4//h9xgpJa/dYEKxHvop2OcA48jXvFuwyqwHN1lkO5HuEEjA6muHd7qjyicTwlwM9y2wZiDpDgkrMYWGA04mCJJ69uTfeBxDvxP6z3lUDaMRIMdJmfjXYLCI4lSfyOdsGuN/b0zxl09m0n4AAflXd8u/y/wF9nj/HGjh7v8JHzx/Ou3+HhuGThxhbPsrakb6j7OMKBqa4THwB744b9oBNhh+0UHzda+j+L4APaFsjYDTkjIEDIyB0MdCaf5hf7s/YcMkEAgggiQRsQeoqgsILNxrZ1trMloAUai2mTMszEkT6dqsvB2Y29LgKVwAAVIUbSpJj55+pH4zbYpKsEII1MTpOiRPMMjMetccv3UC4i1qBEsvcrgwDJA9dsZzS3A8Qt1dS4glSJkggA794IptLmpQwIPmMSRgx8QaTtvpvMpuA6hqVMSsE9ANtskyYParS+1AJRpusrPqLSVHYCfKB19dM96r+Ks6b0hTzgliNgVjcR6Znr6094kIKXABynJOnAMbsxwNxO+fWVfGLPLq30sGEAMe2ATvkZ/PY0z2fwWq17WXEcpyTO5Ig+XT6il7SGAYz/AExVjftzoYLInfsGiT9Pr84Na0swAgYM9yZn8q6MWSlob2oGarr1sCaubokVVcUu810ZpapuIvyYoijFA4hObFOW7RgVb7FqTHNM2noIskmrCzwffNR0eDcM21WLLIIMe7EElfeIHvbjbpQeFtirD2cwInmTyAhpmeu/5eh5fIeBi1+uGDyoYP4eYx23gHrTnh6A3bjZwAomI3IMZ7rsY+tDt3AbrgE8oUEdMjVg+kUXwi5Os6g3OwwCIg7HUBJ89tormpk7VtW4uQTNtCIgRmM6pn8W0f3N45dAFtOaXbBVwhBAjEqZPMIFb8Lcm5fl1YBgAo3WJmcDpH+2i8W037Si7p2YrzS2WxAEEHO5xA71C+zLjh0CgKNgAB6DApDwTh21vcu2wjnEjEySe5BhdAnuGpy+4VHZjAAJJmMATv0rXgzq1sMjMwafebWQRykapOxEY/vSVtDcfxAVY55aQNABIgSTnECKNwgOgEtqJzMaZByMdMVWeMKzPbUKGB3JxAJhshgdsR1k1cAUhKrfFuL0CfwgS3cCDBxvmB8a4J4he1Mx9a6z9peLXTxFyci26x2Mi1g9AQZjyrjXH3IS43ZWP0Jr1fl2eZ3oNR1j7omKeEcMNi3tXJ/juuR9CK9d7Zu815r7AJo8N4IRH6i23+4av51f+0rymY1rQA1s6VnmwznVtB5pYEGAM1x37QcZr4q8dwXaPQkxXbeHUFGnb+lcC415uMfOvS+W5l1qtqq/xiySbSKJL3rIA6ElwI+dfSauGAYEEESCMgz2PWvnLihPFcCMGeJsyDsQHmDgwPhX0L4UR7IBdgWHvaxhjs0CRUvjdd8v8QcqbiQlni50mbmnOFA1kr6vLAGMR8BVhxFrUGUjBBHbfz6etL+PghkYYID6TNtYYaSCS+dODIX5U9dFc+TqfggTbygSeaASZLZJggEGZx+dK8bqD29KAxucyASFMQezHedjTvD31L3FDuzAmdQhRDEQuBtIHXpSH2hRNCl9UBugBiVOckbb9TVZ7Mh4kgNtwwJxMLvjOMH+dBe5qtiOUlMTJgxgyRnvtTniGz5jlbPbBqv4VeRZ7tIM45jjOTFWz7lpQQ9jcsI3zPKce8N8dR0qXErzAxupB8oIP86hI0EDSBDDkyBgz6mlhcEWjE47bArM9Y27/wAqrkpkHFVXHZp43YFI8UcV15LSFq3zVbWreBtVeoj1NP2W5RVKShg5p61tVZrzTVu7UtQ8Wdo0a3clhgnnX0GNx8ar0uzTVveYJyh8veby6b/KufyQ8WfDg+0uc0+6QP2cZ+cT8ql4QcOMYdto8iZg9yd61w7H2ryVjSsD8W58siZ60ThE0s/vQTMmIM/sx09a5acfwsEPf5NI1AhubnkSTJMH0GBNPPZBuI3s5I/HqjTAbp1PMenXyqs4HSt+4NTFmEkGIAEHGZI/WfMH1LvHXwmhj7SASSFKqsJDEsSZIAGw3zUr7MsOOn2VyMHS37Pb97HzxWvs/dLWVLMGMtJBU/iMZXG0bUV0DBlOzAg+hxSH2a4zWLgM6gwLEkEkkaYOlVAI0QQB9anoal40qC7bZiQRpI5QfdcfiJGn3vjGM4q9FVvi9s6VZZwTqKhCwETjXgDUFnbbyprgOID21aQZAkjafxfWamnXN/vI4tkBtkiWYnGmYkldUeRH+b8v8baLF3+Ej54r13228UHEcVcZfdmB5hRAPrj615XxFZCIN7ly2g/1OBXuePP9L4a9/Bbe133wLh7acJw1ksJtWbSY3Gi2q/yptOGtjdyfhFIfoV/A0YH7wiAe3pTC8Pdk8uOma8MxjxTjlWw5SDCtiYiFJP5VwK57x9a6/wCO8NcThb5YQAGIyNjiuQHf+9et8t+mdUtb4Qk+IcAAQP1rNnbkUkzg436V9A+GIRbEtq3IIMgqTjPpXA/s4gbxbw5WBILXQYMH/hN9O/lNfQdu2FAUbAQPQVyfFz+9TZUf2muINCupJYMohgu+kkAkHm5RA6x2mrN1qsv3HfihouDSsBlDEHlMtKkQwk6ZG3lFWF66FDMdlBJ9ACTUcnVHDB9dzUihebSwGT+sbBMnONR/iHnS/jRb2a6SoIYZbRy7wRrwDMD4+dS8Htrpd0DDUQDq0nIEyCu4OuemSaD41pPsVYEkvggx+6wyDOCcfHpVJ7Anxww/ofy/Kq6yRpWNPX3dtzPfO85OZzTPiN7keZODtvnGPnVdYAVF3ACzv8d4HfsK6Mz6/wABQOHEISVKZODM4G8H0j4Uu5n2eSczO34G3EfTHSt2mAs4JiGPMB1J6CcDtn40Mk8s5MSSMCQNz06/5FWz7FbUyATHw2pPjLlGdtKgeQ/KkbzyK6swtRtuTVlatGBVfZwKtuH90VSkqvcS2KPatGmV4YKaNpFStPAkQ02BykQTKn4lSCowN5/Ko2zT1qMHsR5YPL+RqHk9jwVSRdRoADKVJxP7QAznYmB2PamluD2ukltTLIBjSAJ2jM4Pel7FnkWVk225Rqj3cAkwMRnb0nFOcaSuh1IgMA2CSVJGBA67dszXJTJXLpS7bkoquCpkwSw90DHnuTHzFMeKWi1poVWYZAYKdt418oIE5ND4+zqQEAEqVZcFsSJOkEasZjuBTvCtrQagJIhxvBiGU/0qV+4jcBe1Ip1BiMMRsWGD9aVFz2PEFnuHRc0hFliAT3GyAEHPXr5h8J5Lj2tJCjIYmSzMScsfeJUTgYAzVnxPDhobSHZJKAkqJ7HywDsdgegqdjHblsMpU7HHnXi/tX4v+h2XsoWlxClgQw6MZ2YEYEARFelbxJbdtmuuupFBeAQM7aZ3zj1ri/2l8ZbirzXG22UdABMAV0/B/D/1N9vtCaVermk1rw60W47gV3/Xrc//AE8/8q11+Bq2+7jhhc8TlkLrZsOWAE810hB//M/Ku743Xp8Vn5LPd2pr+oki9p/dIyMbQc0E8Y/sydWQwE9xBpTjuAWQqWzCzuoYZiD0kiCMzuaWucFf0sc6SeVBqUjPx6YnevDNxH7a3WThbgNzWGgR/qFcc3JzHy/rXT/tr4W1rhtRg5IJ5nIBbl5jtv26CuWhcmR1r1/l8/4X9y0/9m20+J+Hkb+1ZQf47bDpXefEeJ0ISCNRBCAkDU0YAk5PlXzlxN82ms31BJsXbd2B1CMNQ+U13Thbh4ubgj2DAhHH/MtsdgDJEwDrESDEYBrm+Nxc+W/qbJjwm1M3WTQzAgCGHKWLmVbIOontMDA2ofj3F6LcBghPUgkBQRqJwR1AzAMxOasrxABJIAAknYAD+Vc5+8jxxrVq9ICkqwWCeZAeSYMGWnzHxqOM9+hrePWeFcQj2Ua2yspmSoABbUdewAJmRMZjzpR7pa6zBzpTl05HRgTGzDVPN+6RQPs5Y/RfDOGVoDrZTDED9Yy6iCSY3JnPQ5pm1aZUUOAGzsBkaiROnHWcdzT55bIyv8SuDTp1FCxgETO47eoHqRS/H3AFbMdJzOcYgEzH1o106nOVKriMEgggzIyMiI8gaW4kSyrCGTLAwSFHUCZ7iRP1ron3paDxAOmJEmACcAnEmJHSTHlQuKUSY6KfTmMAeZx/k07ctS6CARliexG1KOJJ826jonXy5uvpVJ9aUjfMmhpZps2RNTgCuuXgFxw+1WVqzgUvbbNWNvYVrS0jxDZrFNNcTYE1lu2KTpiytFOcO84Oxrf6OKw2NORSXlEzw+WYMMXF5+2pYRht1HeZ0+VO8CQ1s22WNPLDGZA909yMeW1U2vyk+8v8YBkdJkeewNOpehkcAkHlbOFG8npgiCa5NY4eLXwq6dGlypZcMBEASQu2NhsKzw6LTtZAc7OGJlYPKFmBBGmIE9+tKXW0P7VQADAuHHTAJJOwk4AyY7yCeJcOLqCCZXmQrE7fhnEnoem9RsE34tZ1KtwaibZ1AKQJgg7kGNskZj4VZcBxPtLavEBhIG/pkbjE/Gq/w7jfaIHjTJOJnIMGD1yKjec2Wa9zujQCgPuk4LAE5nAgRE+ZNTs+4vFfePxKpd9nbxIl+wLZIA6dz5n5eHr0/wB4dgji2Y7OAQfgARI6giK8xXu/CZk8WeJa92V7D7oH9jb4vjGWRevLaSWVR7OwrSyzuZbbyHnXg/Er7AC3bGq7cOi2o3lsTnYDvX0B9kvBl4Pg7HDLBFtIYjZmJ1OfixY/GuD5j5ZbMT7DmHV8XtFiuqCN5BAELrPNthc0b9PtwD7RIJgHUMkbj1z9aHe4NCWaIYjTqBIYA/sn8PwpRvCUKez1uFzPuS2qNzp8t968zlPwp9sb1u5wl+2HUsFnSMmVYYgf4JriZFd/TgUDapY5chSeUe0MtA85O9ce+2ngJ4S8T/yXP6tumfwk9CPqBNep8u8sz3FLqKAirv7Pfae/wg0WyDb6IwlRO8QQR8DVJWV6e8Z3OWdI9n4l94Fy6hT2SAHf3iZBBBGfLzryJtvx/G8PwxyHf2l0CIW1bOtsdJ2FI8bxq2wJyxwqDLMTgADrO1e1+wv2fuWVa5cUPf4nluQcWbY/5Woe40EMTtgATXm/Ff0/Fn0Yn1pp2vf30F0jfQAdL22Ugg4ZWEYB2kdAcjqv4jdgYiTAUYGfjuAJMdgaNZtJaTSpxlmJgSepPwA+VVvGoLh5lPKZUggqwO4jpkD4RnJFcucmLcLagSQASAX7YGc9tznvQeGGolyInCnI5cbyc7DIxv6mXFXDIUDVJGrOwPeMwYPkQCOoFb4rlUIqkgwu/urGSTnECPpV+f6KXSRruaSGOAOpUYXB2oOmMAmFAXPcbmfiB8DRLuIUA6UAI7EjCj16+WKU4mY3nuep71bx5Co3b9I3eKzUHbNIcQ2a685IsrPGZq4t8RgV5bhsmr60RAo6zC2rS7dzW7TUjfuQaMjVC5UlPm5UFuUq1+BNCXiqX0isLdk/0pmzaGxwj5GTIc+8M9ZE9BtSvD39qbBEGdjmf2W2B/vj86h5M0Ya4L3Wt3FwOVc+8oGDJMkgRJ71GzcCMLTaVG1qJyo6HoDkAZE9BS73CQQCPaoANWnvBMDoG0xRARdWJhl6jJRtpEjOesdO4qFhj18Ff1gyRymZhV3YhQOY4Hy+bnC39SgxEgEg7jyPY0hwHGGfZuf1gEmAYicZO8AgTsTUeIslSz2BzsRqBiDE4E7AkyYyd6n+okfHfs0l237IW9SswMhtDWyMLpKiYk5Odsg5rySfdl7RmFjxN9I6NZS40dw6uAQYwYro/C8ejlgpJKwCCrKQTP7QHY0PjPD0dYWLZ1a5AHvQRIHQ5Oe+aHdT/rQ5PupPs39gOG4Ql1a698gj2zsC4BwQqxpAz2+NXacNetFzbYONMW0JML7oUBcDCg5nPlmQ3eNuWixdNVtQoVgSSSWA5iTIIEscR503wvi1ptOSpYAgEEbsVGdslT1pLILf/iV1UTXZYkkBiMgAvpmFBO3N0xWrviTLqm2oClRq18sswAk6ccpDHeJHenLN9XEqysO6kMPpU63BVg8VuEpptSrGCwaRAcqx22AGoE7zFKcfwt3ibb2rqobZIkMNAdTq1gjmIzpIq7f1pO9x9pQxNxeWA0cxBJgAgTGcUeM8RxP3UWtI9jxN+y0ZAi7bnrCuZA+NI2vunuyPaeIuV7LYVGPo2sx8q6GvG6wvsxh1YqzTAdcaXXcdfkaUXw9rkG+5JVmICkCFYLAJAGZU5GYb5PNa9pb/AOl5HmvAPshw1hi3CKXvo0PfvnWdIn3egkgjlAOD5V6nh+FW3qCYnLHyGwHZQNhTl26FAkhRIA2Ak7AeZ7edVDcQ14fqyUUMQ5YTqGxWNs8wOcEda2Zz92bu3RcBCwyHUrMDBBjsRkEEZ/eB2zQL2m0kAAdEWYknMAnqTRr9y3ZQmNKyTABMk5wBk/0HYUoELEtciB7kbRg5zkSAROcdMAWgBcOAAbjwrH3zOIkxk7b/AMqjbBj2jqA55VBPSSVWROT1+Haoi5rOCDa2IM8zAjeQMCPQ1E39XN0OLYg4wZYzH+etUkoBX1EmNpJPmx/oIGfLtSd84o9+5/n5mq/ir4iuvx5JaSub0obUmaYZ6Lbs4muj2BDh0Aq6t2xAqiDQ2KtrV3AoahbR+OtGcUIXCB6VYcSc0pdSQalKcg14sYqx4azSPC2YbNNG4QcbUdT7RosrFuKbQf3FJcPdkU4pqGoaCAmQMmJK7x2hu++PTyrYE6WXlbGsb7gSCAYLQAAcxmgG+Bv/AJG1QF+SIMNjmjJAOzf7jHmajrA9WGkXEEiDhhMEqekjynah/pBt8tzAwFfLazzbwMEBZJOM0APq2hbkR0OAZj+EkGjpfUjRdGYE6gNDE/s5M5Gxz86lrP4N1PiuFDiCSpmSViTEfWBg7ifgdnj7lsO1xdSSNOmCQDO5JEKABuJkxJkUC5YdNbWiWLNOljMe8SFJPcj0AqdvxBdTgyujLE8ojvJ6b0lz39GWnCcejGEcFgASJyAQCJHTBHzojKjMGKgsMKYyJEYPTrVXd4dSSxHMRBIJBzE5HoPlQ7HCMpTTeaFiVPXmLNMYMzG2KW5v7sdu+FWyjIC6q28HygYiDjuN4NSbw9S7PqMlSIgESQAS3fbbbJxQeHe9pbUULSumDI0yNWYWTE9PnU7nEXdbBVBQKSDAnViBGvPXtt8aHpn4boR8HTTBZjhhsmzkEgSpK7dDPntBf0ZCxYrqLb6siJ1DG28EelLPe4ghDFsGTrHYasHc/h6d6Vui6dQa6ACVKwJIAmQSAN8fKNpkzM+0bq5a6qAbKBsNhvGAPOlT4oCyBVLBp5oIiCQcROCBvG/XMJWrQVg8ln3JwJbRoJwJyJxMc1GfiVUHIhRJUZIH8Iqnov3+gMs8M7gHiGBYCIXaDBIOO46RjGa3xnGhcAam6KN+/wCUmNyAd6FxLuQyqdIK4bcgznHmO3ntil5S2NRMtBknLtAzA7wo27DtR9HG6LoLHXcMSolJ5FiGz3IM5oXt9bGJCiCGxD9SP4YjNAuuXGp+S3AOk4aQ0glumwP96VucVOMquQFgc4iIA6Lny6bCqZyUfiGBGJCAiCPxnsI6f39Qj7aJJ3O/w6D/ADqaO96B8IA6Adhiqq69dPjx+QtFv8RVbfu0RutLlZrqzC2tA96s7WVFVEGYqzVoxRsCBhOarG2BFINdFNWysCgXRprmc1IMCKT4s53qPD3I3pLk8qwBFBc71NTNQurSfczfC3elWPtuWqlmijo5rXPQgzXO9C1fKhPNFThz1ocjdMJd757HYrOMfWnDxQKQ/MhA5vXuBt3n07TSIxTdiN9j9PiOtQ3j8GlEa84E24eYhZAGkLsv557+VTPGKZV+UbHUOUztB2IgH5Uu4iTJUmOYSwODuvQf23ol27gh0VxOy57xg9dvialZRFvWCxZ1dlLCAd16ZgRJgGM4mtIbo0BijCTrOQY5ogARjlHnk0pc0qWKsUJhdyAIAbAPkBt0+IrA9yffVlgRK5kAZIETJk9Nx60PS3Tp41lHuEmSMGRAaAfiIMUQeIHn/VXOU4x72YJHcdfSq9bzyvKDM6iDEHOM77AfGakvG3MA2yJJB5lwMQfqcfu+k65bqxTjWLKptsARJJiAYmD+Xype+1zkIVBnnBJOkA9CN8T9NqAOMuQ0W8j3ZccwznG2wx51F7twzGgDEZJO+ekDFaZbolu0zatTbkFQo06Y6TPN/wB/St3PZoxblViCT+0QMmB/p6dvKk7pP47pgrBGFGBzHv51GzeQFdCEnTAfy5saznecec7U3ANC+zRpGkGZLYYbxC+sb4oSaVPW5cG/ffEnZY1YnMd6BcvlveacQVQ4z3bpt5b9ai1wxAwM4HX1PrJ/1ZmmmLWSvvPvQxwY/CrdeaM9ceXSlr077+f9B0FTJmOlCvXqvnHC2lWvd6XuPit8Q0GlHuV0yB0dLg60vf4jtQXegE1SZL0VHoh4nzpQtQ2am50DL8TJp63xGBiqUTNXdnhhpGa1kLad47hiDND4e0xjFZWVLv0N3iys2SKZFisrKho/WjwvlWnskDasrKHW6xbBxR0QisrK1rdRuTtFaso07VlZQrdNi2xqNzhz8RntWVlTHoShtjzfxAH02jrQbnDeREmSVc+feMZOI7dhWVla5geprMnNwSOwMb9hv8e1bZj0Ztscp6TJOOv8sb1lZQ4PWKxn3rkR+zHTcnTvg/OtEZBi4cdSI+Inc1lZRzmB6gtJEQqAgADdiI6dMf1qNxCdyT67fKtVlUmY3WwtTFuayspg6EVIpS7bJNZWU+Qui11CcUs1g1lZVZS9CewaC3DmsrKeVutfo5ihnhzWqymlLa0lggg1a27sAVlZQtLdP//Z"/>
          <p:cNvSpPr>
            <a:spLocks noChangeAspect="1" noChangeArrowheads="1"/>
          </p:cNvSpPr>
          <p:nvPr/>
        </p:nvSpPr>
        <p:spPr bwMode="auto">
          <a:xfrm>
            <a:off x="500034" y="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3357562"/>
            <a:ext cx="9144000" cy="4247317"/>
          </a:xfrm>
          <a:prstGeom prst="rect">
            <a:avLst/>
          </a:prstGeom>
        </p:spPr>
        <p:txBody>
          <a:bodyPr wrap="square">
            <a:spAutoFit/>
          </a:bodyPr>
          <a:lstStyle/>
          <a:p>
            <a:r>
              <a:rPr lang="it-IT" sz="2400" b="1" dirty="0" smtClean="0">
                <a:solidFill>
                  <a:srgbClr val="FF0000"/>
                </a:solidFill>
                <a:latin typeface="Matura MT Script Capitals" pitchFamily="66" charset="0"/>
              </a:rPr>
              <a:t>Giovanni nell'Apocalisse scrive: "140.000 che hanno il nome del Padre scritto sulla fronte stanno sul monte Sion, mentre un angelo proclama che se qualcuno adorerà la bestia o la sua immagine e si marcherà la mano o la fronte, costui berrà il vino della collera di Dio.....". Eppure questo misterioso sigillo, secondo Ezechiele, era un importante contrassegno del popolo eletto: "E il Signore mi disse: 'Ho attraversato la città di Gerusalemme  e ho segnato una </a:t>
            </a:r>
            <a:r>
              <a:rPr lang="it-IT" sz="2400" b="1" dirty="0" err="1" smtClean="0">
                <a:solidFill>
                  <a:srgbClr val="FF0000"/>
                </a:solidFill>
                <a:latin typeface="Matura MT Script Capitals" pitchFamily="66" charset="0"/>
              </a:rPr>
              <a:t>Thau</a:t>
            </a:r>
            <a:r>
              <a:rPr lang="it-IT" sz="2400" b="1" dirty="0" smtClean="0">
                <a:solidFill>
                  <a:srgbClr val="FF0000"/>
                </a:solidFill>
                <a:latin typeface="Matura MT Script Capitals" pitchFamily="66" charset="0"/>
              </a:rPr>
              <a:t> sulla fronte degli uomini che gemevano e soffrivano..... tutti coloro </a:t>
            </a:r>
          </a:p>
          <a:p>
            <a:r>
              <a:rPr lang="it-IT" sz="2400" b="1" dirty="0" smtClean="0">
                <a:solidFill>
                  <a:srgbClr val="FF0000"/>
                </a:solidFill>
                <a:latin typeface="Matura MT Script Capitals" pitchFamily="66" charset="0"/>
              </a:rPr>
              <a:t>che vedrete marchiati con la </a:t>
            </a:r>
            <a:r>
              <a:rPr lang="it-IT" sz="2400" b="1" dirty="0" err="1" smtClean="0">
                <a:solidFill>
                  <a:srgbClr val="FF0000"/>
                </a:solidFill>
                <a:latin typeface="Matura MT Script Capitals" pitchFamily="66" charset="0"/>
              </a:rPr>
              <a:t>Thau</a:t>
            </a:r>
            <a:r>
              <a:rPr lang="it-IT" sz="2400" b="1" dirty="0" smtClean="0">
                <a:solidFill>
                  <a:srgbClr val="FF0000"/>
                </a:solidFill>
                <a:latin typeface="Matura MT Script Capitals" pitchFamily="66" charset="0"/>
              </a:rPr>
              <a:t>, non lo colpirete“.  </a:t>
            </a:r>
            <a:endParaRPr lang="it-IT" sz="2700" b="1" dirty="0" smtClean="0">
              <a:solidFill>
                <a:srgbClr val="FF0000"/>
              </a:solidFill>
              <a:latin typeface="Matura MT Script Capitals" pitchFamily="66" charset="0"/>
            </a:endParaRP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sp>
        <p:nvSpPr>
          <p:cNvPr id="13314" name="AutoShape 2"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6" name="AutoShape 4"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8" name="AutoShape 6"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0" name="AutoShape 8" descr="data:image/jpeg;base64,/9j/4AAQSkZJRgABAQAAAQABAAD/2wCEAAkGBxQTEBUUEhEPFhAVFRUVFBcXFRsQFxgbFBYYGRQYHBQYHSkgGCYlHRQXITElJSwuMC4uFx8+ODMsNygxLisBCgoKBQUFDgUFDisZExkrKysrKysrKysrKysrKysrKysrKysrKysrKysrKysrKysrKysrKysrKysrKysrKysrK//AABEIAIYAaQMBIgACEQEDEQH/xAAcAAEAAgMBAQEAAAAAAAAAAAAABwgEBQYDAQL/xABBEAABAwIDBAUIBwYHAAAAAAABAAIDBBEFEiEGBzFRQWFxgZEIFCIjMnOCoRMzkqKxstJVYrPBwtEVJDRSY2ST/8QAFAEBAAAAAAAAAAAAAAAAAAAAAP/EABQRAQAAAAAAAAAAAAAAAAAAAAD/2gAMAwEAAhEDEQA/AJxREQEREBERAREQEREBcNjm9Gip65lIS58jnhkjm2yREm3pOPE3OoHDW6wd8m3XmNN9DA8eezCzbcY2H2pO3oHXr0KsrnXNzck8TxQXgBX1cNui2tOIUAMjSJoC2GR3Q8taLPHWRxHNdygIi0m1+08GH0zp53acGMHtPdbRrR3dyDa1lWyJhfK9jI2i7nOcGNHaToo9xzfRh0Gkbpah3/G2zftusPC6grbfbapxKXNM7LE0kxwtPoM/UbdJ+S5lBPkPlAQk+nQTBvQWytefAtH4rdYdvvw6T6wVMPR6ceYeLCfmq0ogt/h+3mHTfV11Lfk54jP37LfwVDHi7Hsc3m0hw8QqQr9xSFpu1xDhwINj4hBd8rg9vN6FLQMc2N7J6vg2Nrswaeb3D2bcuKrLNis725XzzubwymRzh4ErDQZ2M4rLUzyTzvLpZHZnH5AAdAAAAHIJg+FyVM8cELS6WRwa0dvEnkANT2LxoaN80jY4mOfK85WNaMxJ7FZfdRu6bh0f0s2V1bI2zjxEbTrkafxKDqNjNnGUFFFTssS1t5HWtnedXu7zwHQLLeIiD8TStY1znEBrQXOJ0AAFyT3Kpm8rbB+JVjpLnzdl2U7eFm31cRzdYE93JTPv92iNPh7YGH1lU4sPu2WMnjma34iq2hBtNmtn566dsFOwueeJ4NaOlzndACsHsnuaoaZoNQ3zme3pF+kYPJsf83X7ltt1ex7cPoWhzR5zKA+d1tQSNGdjRp23XaIOXk3eYYQR/h9LryZlPiOCrnvVwympsTlgpGZIo2sBGZz/AEy3M7VxJHtAW6lbRU/3iz58VrHc53jwNv5IMPZTAX11ZHSxua18uaznXsMjHPN7dTSu7qNxeIA+hJSO+Nzf6V6eTrh2fEZZja0MJt2ykAHwDvFWNQVpG47E+dJ/6n9K3uEbgpCQamsY1vS2Jhc7szOsB4FTyiDm9ktiKPD22p4vWWs6V/pyO53dbTsFgukREBERBBXlJYfKX0swa4wBj4y4AkNcXAi54C44c8pXJbmdkXVte2V7T5rTObJISNHOGsbOvUXI5DrVm62kZLG6OVjHxuFnNcMzSD0EFeGD4TDSxCKniZHELkNaLC54k8z1oM4IiICpntc6+IVZ/wCzN8pHK5ipftOb11SedRN/EcgljyaWetrD+5EPm9TwoH8mkesrOWSL8XqeEBERAREQEREBERAREQCqW7R/6yo9/N/Ecrou4KlmPOvVznnNKfF5QS95NJ9OsH7sR+blOygTyaT6+s93D+Z6ntAREQEREBERAREQEREHx3BUsx5tquccppR98q6ipltZCWV9U0ixFRN+d1vkglLyafr6z3cX5nqe1XXycqvLiE8f++DN9h7f1KxSAiIgIiICIiAiIgIiICqvvswz6DGZ+OWYMmb8Ys77zXDuVqFCnlH4GXR09Y0aR3hkNuhxzRkntzD4kEbbp8YFLi9M9xtG5xif2SgtBPY4tPcraKjzXEEEEgjUEaEEcFaLdfvDhr6dkcsjG1zG2kYTlz5dM7b8bjUgcCg79ERARfCVrZtoaZszIDURecSGzIw4PedCb5RqBYHU6aINmiIgIiICIiAsDHcJjqqeSnmF4pWlruYvwI5EGxHWFnogp9ttshPh1S6KVpLDrFIB6Mjegg8+Y4jssufa8gggkEG4I0Itw1V0MdwSCshMNTE2SJ3QdCDzDhq09YULbUbiJA4uoJ2uZxEcpyuHUJALHvA7UEZ0m2VfGLMraoD3jj+JWSN4GJ/tCr+2Vmz7q8WbxoZPhfG/8rysY7ucU/Z9T9kf3Qayu2orJvraupd2yOt4ArtNwFAZcXEmtoYZJCet1owL/GT3LW0G6XFZCP8AKZGni6SSNgHaMxd4BTluu2CGFwOzvD6mUgyuHsgN9ljb8QLnXpug7h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2" name="AutoShape 10" descr="data:image/jpeg;base64,/9j/4AAQSkZJRgABAQAAAQABAAD/2wCEAAkGBxAHBhASBxQWEhMVFBYTEBcYFxsUGRMXIB0XIiAdGBQkHDQsJCYxJxwfLT0hJy03Oi46Iys/RDMtQyouLi0BCgoKBQUFDgUFDisZExkrKysrKysrKysrKysrKysrKysrKysrKysrKysrKysrKysrKysrKysrKysrKysrKysrK//AABEIAFUAgAMBIgACEQEDEQH/xAAbAAEBAAIDAQAAAAAAAAAAAAAABwYIAwQFAv/EAD4QAAEDAgMDBwcKBwAAAAAAAAEAAgMEEQUGBxIhQRMxN1Fhc5MXImNxssLhCBQVVIGRkqHB0SMyUqKx4vD/xAAUAQEAAAAAAAAAAAAAAAAAAAAA/8QAFBEBAAAAAAAAAAAAAAAAAAAAAP/aAAwDAQACEQMRAD8AuKIiDjqZhTU73yczWlzvUBcqb+XDCPTeH8VnOZn8nlusPVTzH+xymWkOmVLHgUdZj0YmlmaHxseLtiZw83i489zzbrcSQ9Ty34R6bw/inlvwj03h/FZy3LtC0bqWDwmfstctdaWOjz45tIxsbeQiOy1oaL7+AQVTy34R6bw/inlvwj03h/FfOiOEU1Xp7A+rgikcZJbudG1xPnniQs1rMp4dWwltTSQFvdtH5gIPCyvqfh+Z8XbTYbynKOa5w2mbIsOffdZsorQ5MZkjV6g+jyfm9S2bkgTcsLW+c2/EbxvPWrUgIiICIiAiIgIiIOviFGzEaGSGpuWSMcx9jY7JFjYr6o6ZtHSRxwCzGNaxg57NAAG/7FzIgLWXX/pCd3EXvLZpay6/9ITu4i95BWNCOjiDvJvbcqEp7oR0cQd5N7blQkHQr8IhxCtppakEvp3ufCQbbJLS0369x5l30Uu1Zx+uq6tmFZOY988jOUqXM3GNnAbdwG333JI4daCjTYpT077TzRtPU57QfuJXH9N0n1iHxWfutbarRzFqShfLUNha1jHSP/iXIDQSeHYsbyjlKqzfWviwcNLmM23bTtkWuBz27UG2303SfWIfFZ+67sbxKwOjIcCLgg3BHYVrP5EsY6oPF/1Ww+WaJ+G5epYamwfHCxj7G4uAAbFB6aIiAiIgIiIC1l1/6QndxF7y2aWsuv8A0hO7iL3kFY0I6OIO8m9tyoSnuhHRxB3k3tuVCQF5WD4FFhddVTRkvlqZOUle617AWawWH8oHMO09a9VEGM6l1XzPIVe4Gx5BzR6zu/VSv5NNPtYjiEn9McLPxF59xZxrvUchp1OL2L5ImDt84E/kCsa+TTCG4ZiD+LpImn1Na8+8UFnREQEREBERAREQFrJr8QdQn24QRA/mr3jlbikNWW4JSwSx7Is+Scxna4+YGH/Ki2P6VY/mDF5anEjTukkN3WksAOAaNncAP+KCi6DPDtOYQOEswP4if1VEUf08y3mHJMMkUcdNPC923sOmLSx9rEteGHnAFwRw4b71PCJqiehDsWjbDLc7TGP5RoF93n2HDsQd1ERBK/lFuIyTDs8xqmB3YNiT9bLHvk34xFAa6mqHta9xjliBNi+wcHW9Xm/eqrnvLTc2ZZmpXENc6zonHeGvG8E9i1vqNL8bpKvZbSPcQfNcxzXNPUQ8O3fbZBsZiOZgzNtHQ4cWSPkEktVvuYomt3HcdxLiOfgD2LJFNtINPpMqQy1GNEGqmAaWg7XJM57bXFxNrkdW7jeko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4" name="AutoShape 12"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6" name="AutoShape 14"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8" name="AutoShape 16" descr="data:image/jpeg;base64,/9j/4AAQSkZJRgABAQAAAQABAAD/2wCEAAkGBxQPDxUPDxAPFBQQDxQUFRUPDRQPDxQUFBQWFxUVFBUYHCggGBomHRQUITEhJSkrLi4uFx8zODMsNygtLisBCgoKBQUFDgUFDisZExkrKysrKysrKysrKysrKysrKysrKysrKysrKysrKysrKysrKysrKysrKysrKysrKysrK//AABEIANsA5gMBIgACEQEDEQH/xAAcAAEAAgMBAQEAAAAAAAAAAAAABwgBAwYFBAL/xABREAABAwIBBgYMCAsIAwEAAAABAAIDBBEFBxITITFRBghBYXGBFBciUlORkqGxwcLSIzIzcpOUotEVGCRCVFVkgrLh4jRDYnODo7PjY3TxNf/EABQBAQAAAAAAAAAAAAAAAAAAAAD/xAAUEQEAAAAAAAAAAAAAAAAAAAAA/9oADAMBAAIRAxEAPwCcUREBFgrl+GXDamwmPPqHkyOBMcMfdSv90c5sEHUL4sQxWCmbnVE8MTd80zYx9ohVy4UZX66sLmQOFLEeSE3lI55Drv0WXAVVS+VxfLJJI4686R5e7rJQWjxDKphcNwaxryOSFjpb9DgLedc/VZdqBtwyCtfz6ONjT43X8yrpdEE7TZf2D4mHyH59S1voaV8E+X6U/EoIh86ocfQ0KGEQS1Jl5rPzaWlHSXu9YWo5dq/kgox/pye+oqRBKRy54h4OjH+k/wB5a3ZcMR3Ug6IHetyjFEEldu7Ev2X6D+a/PbsxPvqb6v8A1KN0QSR27MT76m+r/wBSz27cT30v1f8Amo2RBJXbtxPfS/V/5p27sS/ZfoP5qNUQSaMuGJbqT6A+8s9vHEe9pPoHe8oxRBKHbzxHwdH9C73lnt6Yh4Oj+if76i5EEpdvXEPBUf0T/fWe3riHgqL6J/vqLEQSn29a/wADRfRP99bqfLjXue1pgo7Oc0H4N/Kbd+omW+i+VZ/mN/iCC7ERuAd4RIfijoHoWEGxEWt7wASSABrJOoAc6DlMo3DJmEUhlsHTSdxDGdhdbW53+AcvSN6q5i+Jy1cr6iokdJJIbuc7bzDmA2AbAveylcKDimISTAnRR/BQjk0bT8a29xufFuXIoCIiAiIgIiICIiAiIgIiICIiAiIgIiICIiAiIgLfSH4Rnz2/xBaFtpflG/Pb6QguzD8UdA9CLEPxR0D0Ig2lR9ln4Q9g4U9jHWlqjoWW2hp1yHybi+8qQCq05d8f7KxPsdrrsomaPUbjSO1yH+EdSCNEWWtupnydZHdK1tVioc1ps5lOLteRyGY7QP8ACOvcginB8EqK1+jpIJZXcoYy4HS7YB0rvMKyI4hM0GZ1PANz5NI8dTLjzqxGH0EdNGIYI2RsbsbG3NaF9iCDYMgOr4TEde5lJceMv9S3doBn6wk+qt99TYiCvfCXIoaOlmqm1weIInPLXU2aSGjZcONlEKt1lLkzcHrD+yvHj1etVFQAu9yc5OjjTJpBUaEQPY3XDpM7OBJ/OFrWC4JWK4usFsNmf39WR1NjZ6yUHh/i/n9ZD6n/AFp+L+f1kPqf/Yp0RBBf4v5/WQ+p/wDYn4v5/WQ+p/8AYp0RBBnaAP6xH1P+tcnlFya/ganjnNUJtLNow0QaO3cudnXzju86s+oW4yc1oaRm+aV3ktaPaQQMiIgLvOBWTOfFqY1ME0DA2UxlsmdnXaASdQ2d0uDVkuL222EHnq5T9lg9SDh+0PWfpNJ/ufcsdoat/SaTxye6rEogrr2h679Io/Kk91Y7RFd+kUflye6rFogrn2iK/wAPRfSSe4v1FkLrg4HT0Wog/KSch+arFIg1xCzQOYLC2og8vhFiraKkmqn7IIXPtvIHcgc5NgqdV1U6aZ80mt0sjnuO9z3EnzlTxxheEGipYqCN3dVD9JIAf7pmwHpdbySoi4BcGnYrXx0ouGE58rh+bE34x6TqaOcoJGyH8AxIRitWy7Qfydj23BIIvMRzG4HQTuU7gL56SlbDG2KNoayNoa1rdQDWiwA6gvpQEREBERBxeWGTNwOrO+Ng8qVg9aqirQZdZszA5m+Elhb/ALrXeyqvoAVnMg1PmYLG7ws8r/tZvsqsatjkjh0eCUg3xF3lvc71oOxREQEREBQRxk5/haOPcyZ3jLB6lO6rrxi5b4lCzvaMHypHfcEEToiIAVnsg8GZgkZ7+aV32repVhCtVkajzcDpedr3eORyDuEREBERAREQEREETcPMlM2K1r6zs6MBwa1kbqdxEbGttm5wdr13Oza5dFk14CtwaBwLmyTym8kjQQLAnMY0HkFyecrt0QEREBERAREQRTxiJ83C42X1vq26uZrHE+pVzU48ZSp/sUIPh3kfRBvpcoOQFcLgHDo8Kom7qKC/SY2k+lU/jbnEDeQPGVdLCYNHTxR95DG3xNA9SD7kREBERBgqsWXeoz8akb4KCFnjbn+0rPKpeVmo0mN1jt0zW+RG1vqQciiIgBW7yZw5mDUQ30kbvLaHetVEAVzOCtNosPpYvB0kDfJjaPUg9ZERAREQEREBERAREQEREBERARFgoK4cYStEmKMiB+QpWgjc55Lj5s1RauqynV/ZGM1cm0acsHRGAwfwrlEH2YTDpKiKPv5o2+U8D1q6kTbADmCp7wJhz8Uo2762n8QkaT5griBBlERAREQYKpzw1qNLiVW/vquUjoziFcKV1gSeQX8WtUnqJS9znna9znHpJv60GpERB9FBHnSsYNrpGDxuA9aurALNaNzQPEFTzgdBpMSpGbQ6tgHVpG3VxwEGUREBERAREQEREBERAREQEREBfDjNaKemlqHbIYXyHoY0n1L7lHmXDFuxsHkYCc6qe2Bttxu53VmsI60FZqmYve6Qm5e5zieUlxJJ860oUQdjkjptJjdIO9lL/IY53qVsAqw5CIM/G4z4OCV/2c32lZ9AREQEREHlcJqjRUNRJ3lNK7xMJVMlbfKfVaHBqx/7O5vlkM9pVIIQEREHY5JabSY3SDdKX+Qxx9StgFWLIPT5+NxnwcMr/shvtKzoQZREQEREBERAREQEREBERAREQFXzjDY1payGiabini0j7eEk2A9DQD+8p7qqhsTHSPcA1jS5xOwNaLknqBVOuFGMOrq2arde88rnAHaG3s0dQAQeUiIglbi6w3xOWTvKJw63SR/cVYxQTxbKe8lZLubCwdZeT6Ap2QEREBERBwGXGfMwOcd++Fo+laT5gVVxWP4w8tsKY3v6yMdQY8/cq4ICIiCV+LpFfEpn97RkeVIz7irFqA+LZFeorH97FCPKc/3VPiAiIgIiICIiAiIgIiICIiAsLK/D32BJ1AA6ygjXLtwi7Ew7sZjiJK12Z3O0RNIMh69Tf3iq1Lr8p/Cf8JYlJM0/BRfAwjkzGE91+8ST0ELkEBERBYHi4UtqOpl7+pDfIYD7SmFRrkApszBg/wALUSu8RDPZUlICIiAiIghjjIz/AJPSR755HeSwD2lAimzjJzd3Rx7mzO8ZYB6CoTQEREE4cWlv9tP/AK4/5VOShDi1fFrfnU/okU3oCIiAiIgIiICIiAiIgIiIMKMct/C3sOi7DicBPWBzdR1sh2PdzX+KOk7l3uN4nHR08lTO7NjiaXOPoA3knV1qpfC3hBJiVZJVzajIe5bnEhjBqawdA89yg8MoiICIshBa7JHR6HBKRnfRuf8ASSOf7QXZry+DVLoaKniO2Onib4mAL1EBERAREQV44x0t8Qp2d7SX8qVw9lRIpQ4w774uwd7Qx+eSUqL0BERBNnFrltJWs3sgcOoyA+kKdlXHi8VgZickRNtNSOsN7mPafRnKxyAiIgIiwUGUuvPxyr0FLNNe2igkf0ZrSb+ZVop8qeKuc1vZru6c0fIx8p+agtOi1wm7RfcEQbEREBYJQqLMtHDrsGDsGmf+UVDTnuadcUR2m/I52sDcLncg4TLTw57On7Ap33p6Z5znA6pZRcEg8rW7BvN1FiFEBERAX34FQdk1UNP4aZjPKcAvgXaZH6DT43Sgi4jc6U/uMcQfKzUFrGhfpAiAiIgIiFBWTL4++NO/w00Q/iPrUcKQsuwP4bkvywxW6M3/AOqPUBERB0mT3GBQ4pTVDvitma1+7Mk7hx6g6/UreMN9io+FZnI3wyGIUbaaV/5RSMDHXPdSRtFmyDfqFjzjnQSSiwsoCwsrRLIGgucQA0EkkgAAaySTsCDiss+MilweYA2fU5sDOfP1u+yHKuXBGk0+I0sNr6Srhb1aRucfFddPld4ZjFKzMgN6amu2M8kjie7l6DsHMOdb8hOG6fGGyW7mmifKdVxnGzG9d3X6kFmmiyIEQZREQeJwsxxmH0ctXLrETSWtvYveQQ1o6Tq86qRjOJyVdRJUzuzpJnlzjya9gG4AAAcwCmHjHYsR2LRA6jnTuHJcXYz0uUHICIiAiIgKY+LnhudVVNWdkULYh0yOzjbqZ51DgVnMhuEdjYQ2Rws6rkdNrH5tg1nVZoPWgkZERAREQEREFceMRSZuKRy21S0bRfnY94PmLVFasLxh8IMtFDVt19jTZrrcjJQBc/vNb41XpAREQF9+FYhLSytnp5HRyRm7XMNiPvB2EHUV8CIJ14N5dG5oZiVO7OGrS0wBYecxuILeonoXZR5WMKOvswDmdBKD5gqsIgsviuWnDoR8E6aodyCOLMbfnc8iw8aibhzlOqsVBhFoKc/3UbiS/Z8q/wDO5dQAHSuBRBkKw/F7wPQ0MlY4WdVS2b/lxdyCOl2f4goJwLC31tTFSwi75nhg3C+1x5gLk9CuDg2HMpKeOmiFmQsDG9DeXr2oPuCLKICFEQQFxkKIiopZ+R8L4+trs72lDStRlb4LnEsMc2MXmp3aaMDa4taQ5nWCdW8BVYcLH79qDCIiAiIg9Pg/hL62qhpY/jTytZvsCe6ceYC56lcTDqNsEMcEYzWRRtY0DkawBo8wUQ5BuBpjacUqGWdI3Mpw5tiGa8+TX32oDmvvU0AIMoiICIiAiIg8vH8KZW0stLLbNmjLCdpBOx3SDYjoVQcZw2SkqJKWdtpIXlrhyathHMRYg86uiVF+WHJ6cRj7MpWjsmFli3Zpoxrzfnjk33sgrci3TRlpLHAtLSQWkEEEaiCDsK0oCIiAiIgIilLJNk2dXvbW1jS2lY67GkWNQ4H/AIwRrPKg67IRwM0EX4UqG2fOy0AIuWxHbJzF3JzdKmFfhjA0AAAAagBqAHIAFsQEREBERBghQxlRyUGoe+tw1o0jiXS09wA92q7ojewdtJadqmhYsgpPW0UkDzHNG+N7TYtkYWOHUV8yudimB01YLVVNBMBs0sTXkdBIuFyva1wvPv2DF5clvFnWQVghhc9wYxrnOJ1NaCXG/IANalzJzkgkme2pxRhjiabindqlk3aTvG820qaML4PUtH/ZaWni7nbHC1rj0utcr2Ag1RRhoDWgNa0AAAAAAagABsC3IiAiIgIiICIiAhREEf8AD3JjTYreZvwFTb5VjbsfzSt5ekWPSoL4S5PK/DydLTPfGP72AaWK2/Vrb1gK2iwQgo+5ttR86wrk4jwXo6kkz0VLIe+fTsLvKtdeHNk5wwn/APPg6g4egoKpWXrYLwcqq12ZS000p3tbZg6XnuR1lWkouAeHRDOZh9JcbC6ESH7V10UELWdwxrWtA1BrQ0DxIIe4CZF2xFs+KObI4WLadlzED/5H/n9A1c5UwxxhoDWgNa0WAAsABsAA5FtRBl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30" name="AutoShape 18" descr="data:image/jpeg;base64,/9j/4AAQSkZJRgABAQAAAQABAAD/2wCEAAkGBxQTEhQUEhQUFRUXGRgYFRgYGBcVFxcYFRcXFxcaGBcYHCggGBolHBUXITEiJSorLi4uFx8zODMsOCgtLisBCgoKDg0OFxAQGywcHxwsLCwsLCwsLCwsLCwsLiwsLCwsLCwsLCwsLCwsLCwsLCwsLCwsLCwsLCwsLCwsNCw3LP/AABEIAMgA+wMBIgACEQEDEQH/xAAcAAACAgMBAQAAAAAAAAAAAAADBAIFAAEHBgj/xABDEAACAQMCBAMFBAkCBAYDAAABAhEAAyESMQQiQVEFYXETMoGRoQYHQrEUI1JicsHR4fCCkjND0vEVFlNVlLI0k6L/xAAaAQADAQEBAQAAAAAAAAAAAAABAgMABAUG/8QAKREBAQEBAAECBQMEAwAAAAAAAAECEQMSMQQFIUFRYXGBEyMzoSIykf/aAAwDAQACEQMRAD8A8ndukGp275qF8ZrLa19SnDKXjTdu+aUtrTdtaSm4ILxoiOa0iUe3bqdo8SRjTNtjUbdumbdqktHjaGirNFt2aYS15f27yem81LW5B4BbU0WPnvAyfkKKizsNWwIXbP7x3wZxRvYEDmbSJGBjyAJOTMgdNvlK+Q3ASsZMAd2MA+lQZ9+bYwdKliN/rj6edHCpzabZczM7gmYwxP7xPpJFHC3DPKq4xJLc3UGI271O7bhM9f8AiHPYD5TGM71Fgc4uYExyifIQd8xn+Qp4WLkqSywPeAG++x6bj5GpLYblk7HmxuIO3bp8vOt6m5FdcME/8SBmdIK9NjHn+fQUMuNgw75BB0/SPj/3sRYuxuhMmMEY6bedZeUgNyFhgACCSCBJjpGflR9TcVpVuw9VMj6x5/KgsfXyBBB+RzVktq3qMcrKMggqAMH+ExqE71p+HONmWP8AUfOdjOO1PnZeKi5NQVjtTzWRIUYaJ0nO+fe8oPz22qQ4eDEZ+nTr8fpVZuBxCypjNMoa3orcRTdAK7cNL/pJotzNIXqeBwU8SZod3ijS5aKW9oSapA4y5fJOaU4y6Yq0Th5FDfgcimnA4ruBL4q6RMVBeH2pwWq1oPFcQua3bWi8Qua3bSmtNE0Wm7S1C3bpq0lTtMlbSmrdustW6cs2qlaMRtWqctWanat0xatEmAASCMGYWR1jdvL09ahvZ5A1HTMkEhdmMevujpJ7jY0d7YVZubGBpGczj1Ow7YoqppJRAS2CWO2e56mOg7Ue3YCanyTEsRJOB0HTbaue6oyBLacyMW1BAWIJK5H+nGnpiDUms201ExJ5iPfbA3AyYj86MbVxiQCFSBDCdR90nqIByCO30Pa4a3aGowsCCzETEzBO3X/MCltHhS1fLFNKEq0nUcRBI7EHbv8APri2rxAkohnMZx8QetN3ONXUygFnUEldtioO/bUM/KaNw7M2gm3pDBtQJypB5Z2MESdpGKX1d+7K9uCuHX+tOTywvujVPfPLy/Wt/oTzIusOWNpGrTGrJz3jv1pj2XEFB7gec+7EQdsHExvmi+zvc2EmOU7iQBuMZJnqAIHmaHYxMcPdGka1PcxG7DMQScdiMmol7iglrWrMAIZhcmZyTsBsKZ1XwUDW1afeK7LLEd5wuTijLx1uNR1LLBQIJaSCRKgEjAmN9u8VvVAKPdtvKtGJnUIHIwBM9IYrvHQjvQ+I4aMqT7sAE8veZ3nbParS/ZS4CCA209CPxLPUdxSD8IVeVJ0hYFucSBiCTA/zNPnVZX3lHu3FkFZLRy+fpt+VZ+jEAxDpHu79pIPXqYpxmBPs2jUQJBHKSROkd8D6UO7w7Jm3JAAHs5gY3Iwc7nuTTzReEWX9nI6jquf5Zx5VgWRO4O1NtZDQRytCkiBqg9G+vxFBAJ2ADx7pO8bZjbBg/n0tnXAJ3KruJFXF4AyR5g+RFIXlmr5pVUUkxTdrhoqI96nQar0EEt5rTCiVFqzAk5ppRSROafRcU1LXjby5otlKlct5pqzYxRtNG7NqnLXD1lgU4pqWqZq1ap20lRtJTAx67L5tuNug61z70aJ20JIA3PXbSCIkz1OYx/Oj2hq5EI0iVcydW34T385n6ViWiOQTqI1F4xiPKCTtHamWJXSqLJMTkcqkwWPmc77kGubVNGWmVCLKYaCRAkLuZb4/4JFN2OE5tZHNAG8gYMx/uIn8qzhbK2kALYG7MQJJ/wAH+TM73CG7gyqgnaGVwQCGUg4I79CTvgidotWeIDZtjVDAMNjBxqE9Jn1gx0ki+Hlp9o2oaiygSNOSV5pnAgdKdtWVUGAFEydhJY7nzJqvHiD3QfYKVgiSwAwZ/awpxBGSNQMdCl0x8WlQTyqBGcAQMCTQ/wBKt6gmqWIBAAJkGYOBjY0o9mwGY3r9vOoRrAIDMHEsWklSAAREUxw/H8GgULdsDSIHOpIBMkSTMTW5r7RusXj7ZQuDIBUYImHfQrHOFO8np8qYDD2ht/iCh+kQxZR/9T9KgvjHCjAv2QPJ1H862fGuG/8AXs/71/rR9O/w30C/TrQVGL6Q66lmRyiMk7LuN+9M3LIYQwDDsQCKRv8AGcE+nVcsHTGnnAiDMYIxI22pO/e4dVY2OKtq7MWM3YBkliAFwMxmCYEbVub/AABvifDRztbOl269jImDuJAjf4YpUcSyNpuqSAsm5iMCWJIAGkbbA+WajY8fTUEe5aaANVzWoGqJJHQrJA6HG1HfxXhyCDdtEHcFlz6g00xr7St2N8RYS4uRIZYB2OlugO8HGKQBNsw5BQRDsQMnoZOBsAAPj2jxHH2kbVbu2tIGUDe8cmAJgEkiWicVJfE7DDNy3ncFh/X6/wCB5jX4ZvirJIm2QrEgziGxA1HqIj5Cl0UXBMFWUmCQJU7GNxkY70R+PQKH167bHSpWCqBBDamnJkEb9Npmj8Rag6xqJUEaQfe+ExPn500vS2K+8pYbc64YCQCY6EjI8/L1pF7OJ/z0q24u0TDD3lkgTAMjYntsJikeKgc2wb3h1DYye3Y+lWxrhVU1uDWLczTF5aSAzXTAPCoOa3b2qFxqaAULw1OpexSZMmmVGKekqluLDZFNWKJctAtmirw3altPGgM03YWl0XNPWFqWqeGLS9t9h1z/AG3+FNWTClgD2VTA1GTmMZOT6UALMKPxcvw3c/QD1inrVoM6iMJsZxJxEDsAd+4jrXHvR43bT2aE/jczBYZdshQTEicdKc4Ph9ILsNJbmeTIED5YHbFQ4VBccGFZU91pnmMSMGJEde6x1qyurrJtjQcD2isD7jyMEYnBx5jao2iRt2fbnObQMrGxIwNuacvM42idxZ3ryWwC07EwBJCqOZoH4QP5eQooRbazsq+pjIz8zv8AGq8gKty/fYPbUlreD0AEAHYSu2QTDedT+vtGI/abxJLCq90A3FYm0FJhhggsvT8Prp3AJrnPinj96+SWcxmFGFE9gMUt9pvHfaXHu3mABOPToB6Ur4bwXGcSobhuCv3UOzkC0jA9QzkAjzr1PFnw+DMu79Urq1sue5rWo9zVh/5R8W/9vP8A8jh/+uk+K4G9ZbRxFv2Vwe8mpXiQCOZCQZBBxXT4viPF5L6c0ocnuazUe5oXAWOJ4h3XheH9qLbBWJuW7Y1NsBrYSc01Z8F8RcMV4KQoDN+vsCAZiZbyON6XXxnhl51uBSe5rNR7mrH/AMo+Lf8At5/+Rw//AF0nxXh3EWDp4qz7F99OtHwdjKEjv8qbx/E+LyX05v1bgWo96zUe5oV+6EVmOygk/CmfDvBvEb9tbtngi9twCre3sCQRIkFpBgjBpvJ5/H47zVbgeo9zWmYwcn50xxPgPiVtSz8CQo3Pt7OPk9bP2d8Tj/8AAOR/69jr/rqN+M8PPf8A0PK9d91yhvC7AOZN6e4PtnPwOxq/4Iezb2DFnMalYg7ZxkyYg57mKovu/wDDr3CcNZs37Ti42suNSuEl3KxoJ6FZMnDDaIr0XiFsusByhBBkdh0x868vN79VPsX4n9WwIACMSXadiYgyTtiPyqv4u3oY45XOekNt36wMdSTVrf03UgzpbyIPqAR8dqreJt6k0kQY2LTESFLEZ6dD3zV4VXaYBBmR9aWcxTF15AYxqHK4HQzB2nY5jpJmlbx6V0+O9LTNu5K0reuUSypjNK3KtAR15ppbmKTuisVvOn4Sm2STNHtTSauZpxGmpU8GNuTTSWoEnah8OtWOIE7TJ9ANX8t6593ikD4dSCxidIhR3PvN16kimbQNu1IWWOdMnLNk5Jk9fgKAi8tsaQdZl4kgY1EzJ8usU09vVctqVYgc+rIUHMTiDttPWuXRoc4VBZs/hUKJMmBqP7zHYsYkmm/CLBALuqh3MsV6ge6TBIJjqPLtSvFJq9mhRmVmlo1CAOpI2yRviAfKrR20odMAgQk4E7KM9zAqWvcQb9prtwBWBtxDgMD1IdXTrIhR25tsV5H72/HF4eytrYRqIHlhFHyPyr3PhIYoHdVV3yYABgTpBOZgV4DxP7M3uL8YD3jbFq0Q1tQzElgoKseTTKgBtJME980MbmNeot9i/wB2v3fh9PG8cqu5n2dlhKWttJg4LDr2ONwa63ECo2bQVQFAAGABgAVVtxJvvoTUhQtLb8vNbPo05Hp6io61be0qLcdcvBTw8DJmcxI5S3YSDIEnauTfbkRxl0TMMZ9TBPwn8q7jatBRAx/MncnufOuF/aniJ4m8wzLtB+Ndvy//ACW/oFel+4vg1PD8XcZQSeLfSSJI0KsR6V0q5wSFSukAMQTGCSpBEkeYFcz+6G4//h9xgpJa/dYEKxHvop2OcA48jXvFuwyqwHN1lkO5HuEEjA6muHd7qjyicTwlwM9y2wZiDpDgkrMYWGA04mCJJ69uTfeBxDvxP6z3lUDaMRIMdJmfjXYLCI4lSfyOdsGuN/b0zxl09m0n4AAflXd8u/y/wF9nj/HGjh7v8JHzx/Ou3+HhuGThxhbPsrakb6j7OMKBqa4THwB744b9oBNhh+0UHzda+j+L4APaFsjYDTkjIEDIyB0MdCaf5hf7s/YcMkEAgggiQRsQeoqgsILNxrZ1trMloAUai2mTMszEkT6dqsvB2Y29LgKVwAAVIUbSpJj55+pH4zbYpKsEII1MTpOiRPMMjMetccv3UC4i1qBEsvcrgwDJA9dsZzS3A8Qt1dS4glSJkggA794IptLmpQwIPmMSRgx8QaTtvpvMpuA6hqVMSsE9ANtskyYParS+1AJRpusrPqLSVHYCfKB19dM96r+Ks6b0hTzgliNgVjcR6Znr6094kIKXABynJOnAMbsxwNxO+fWVfGLPLq30sGEAMe2ATvkZ/PY0z2fwWq17WXEcpyTO5Ig+XT6il7SGAYz/AExVjftzoYLInfsGiT9Pr84Na0swAgYM9yZn8q6MWSlob2oGarr1sCaubokVVcUu810ZpapuIvyYoijFA4hObFOW7RgVb7FqTHNM2noIskmrCzwffNR0eDcM21WLLIIMe7EElfeIHvbjbpQeFtirD2cwInmTyAhpmeu/5eh5fIeBi1+uGDyoYP4eYx23gHrTnh6A3bjZwAomI3IMZ7rsY+tDt3AbrgE8oUEdMjVg+kUXwi5Os6g3OwwCIg7HUBJ89tormpk7VtW4uQTNtCIgRmM6pn8W0f3N45dAFtOaXbBVwhBAjEqZPMIFb8Lcm5fl1YBgAo3WJmcDpH+2i8W037Si7p2YrzS2WxAEEHO5xA71C+zLjh0CgKNgAB6DApDwTh21vcu2wjnEjEySe5BhdAnuGpy+4VHZjAAJJmMATv0rXgzq1sMjMwafebWQRykapOxEY/vSVtDcfxAVY55aQNABIgSTnECKNwgOgEtqJzMaZByMdMVWeMKzPbUKGB3JxAJhshgdsR1k1cAUhKrfFuL0CfwgS3cCDBxvmB8a4J4he1Mx9a6z9peLXTxFyci26x2Mi1g9AQZjyrjXH3IS43ZWP0Jr1fl2eZ3oNR1j7omKeEcMNi3tXJ/juuR9CK9d7Zu815r7AJo8N4IRH6i23+4av51f+0rymY1rQA1s6VnmwznVtB5pYEGAM1x37QcZr4q8dwXaPQkxXbeHUFGnb+lcC415uMfOvS+W5l1qtqq/xiySbSKJL3rIA6ElwI+dfSauGAYEEESCMgz2PWvnLihPFcCMGeJsyDsQHmDgwPhX0L4UR7IBdgWHvaxhjs0CRUvjdd8v8QcqbiQlni50mbmnOFA1kr6vLAGMR8BVhxFrUGUjBBHbfz6etL+PghkYYID6TNtYYaSCS+dODIX5U9dFc+TqfggTbygSeaASZLZJggEGZx+dK8bqD29KAxucyASFMQezHedjTvD31L3FDuzAmdQhRDEQuBtIHXpSH2hRNCl9UBugBiVOckbb9TVZ7Mh4kgNtwwJxMLvjOMH+dBe5qtiOUlMTJgxgyRnvtTniGz5jlbPbBqv4VeRZ7tIM45jjOTFWz7lpQQ9jcsI3zPKce8N8dR0qXErzAxupB8oIP86hI0EDSBDDkyBgz6mlhcEWjE47bArM9Y27/wAqrkpkHFVXHZp43YFI8UcV15LSFq3zVbWreBtVeoj1NP2W5RVKShg5p61tVZrzTVu7UtQ8Wdo0a3clhgnnX0GNx8ar0uzTVveYJyh8veby6b/KufyQ8WfDg+0uc0+6QP2cZ+cT8ql4QcOMYdto8iZg9yd61w7H2ryVjSsD8W58siZ60ThE0s/vQTMmIM/sx09a5acfwsEPf5NI1AhubnkSTJMH0GBNPPZBuI3s5I/HqjTAbp1PMenXyqs4HSt+4NTFmEkGIAEHGZI/WfMH1LvHXwmhj7SASSFKqsJDEsSZIAGw3zUr7MsOOn2VyMHS37Pb97HzxWvs/dLWVLMGMtJBU/iMZXG0bUV0DBlOzAg+hxSH2a4zWLgM6gwLEkEkkaYOlVAI0QQB9anoal40qC7bZiQRpI5QfdcfiJGn3vjGM4q9FVvi9s6VZZwTqKhCwETjXgDUFnbbyprgOID21aQZAkjafxfWamnXN/vI4tkBtkiWYnGmYkldUeRH+b8v8baLF3+Ej54r13228UHEcVcZfdmB5hRAPrj615XxFZCIN7ly2g/1OBXuePP9L4a9/Bbe133wLh7acJw1ksJtWbSY3Gi2q/yptOGtjdyfhFIfoV/A0YH7wiAe3pTC8Pdk8uOma8MxjxTjlWw5SDCtiYiFJP5VwK57x9a6/wCO8NcThb5YQAGIyNjiuQHf+9et8t+mdUtb4Qk+IcAAQP1rNnbkUkzg436V9A+GIRbEtq3IIMgqTjPpXA/s4gbxbw5WBILXQYMH/hN9O/lNfQdu2FAUbAQPQVyfFz+9TZUf2muINCupJYMohgu+kkAkHm5RA6x2mrN1qsv3HfihouDSsBlDEHlMtKkQwk6ZG3lFWF66FDMdlBJ9ACTUcnVHDB9dzUihebSwGT+sbBMnONR/iHnS/jRb2a6SoIYZbRy7wRrwDMD4+dS8Htrpd0DDUQDq0nIEyCu4OuemSaD41pPsVYEkvggx+6wyDOCcfHpVJ7Anxww/ofy/Kq6yRpWNPX3dtzPfO85OZzTPiN7keZODtvnGPnVdYAVF3ACzv8d4HfsK6Mz6/wABQOHEISVKZODM4G8H0j4Uu5n2eSczO34G3EfTHSt2mAs4JiGPMB1J6CcDtn40Mk8s5MSSMCQNz06/5FWz7FbUyATHw2pPjLlGdtKgeQ/KkbzyK6swtRtuTVlatGBVfZwKtuH90VSkqvcS2KPatGmV4YKaNpFStPAkQ02BykQTKn4lSCowN5/Ko2zT1qMHsR5YPL+RqHk9jwVSRdRoADKVJxP7QAznYmB2PamluD2ukltTLIBjSAJ2jM4Pel7FnkWVk225Rqj3cAkwMRnb0nFOcaSuh1IgMA2CSVJGBA67dszXJTJXLpS7bkoquCpkwSw90DHnuTHzFMeKWi1poVWYZAYKdt418oIE5ND4+zqQEAEqVZcFsSJOkEasZjuBTvCtrQagJIhxvBiGU/0qV+4jcBe1Ip1BiMMRsWGD9aVFz2PEFnuHRc0hFliAT3GyAEHPXr5h8J5Lj2tJCjIYmSzMScsfeJUTgYAzVnxPDhobSHZJKAkqJ7HywDsdgegqdjHblsMpU7HHnXi/tX4v+h2XsoWlxClgQw6MZ2YEYEARFelbxJbdtmuuupFBeAQM7aZ3zj1ri/2l8ZbirzXG22UdABMAV0/B/D/1N9vtCaVermk1rw60W47gV3/Xrc//AE8/8q11+Bq2+7jhhc8TlkLrZsOWAE810hB//M/Ku743Xp8Vn5LPd2pr+oki9p/dIyMbQc0E8Y/sydWQwE9xBpTjuAWQqWzCzuoYZiD0kiCMzuaWucFf0sc6SeVBqUjPx6YnevDNxH7a3WThbgNzWGgR/qFcc3JzHy/rXT/tr4W1rhtRg5IJ5nIBbl5jtv26CuWhcmR1r1/l8/4X9y0/9m20+J+Hkb+1ZQf47bDpXefEeJ0ISCNRBCAkDU0YAk5PlXzlxN82ms31BJsXbd2B1CMNQ+U13Thbh4ubgj2DAhHH/MtsdgDJEwDrESDEYBrm+Nxc+W/qbJjwm1M3WTQzAgCGHKWLmVbIOontMDA2ofj3F6LcBghPUgkBQRqJwR1AzAMxOasrxABJIAAknYAD+Vc5+8jxxrVq9ICkqwWCeZAeSYMGWnzHxqOM9+hrePWeFcQj2Ua2yspmSoABbUdewAJmRMZjzpR7pa6zBzpTl05HRgTGzDVPN+6RQPs5Y/RfDOGVoDrZTDED9Yy6iCSY3JnPQ5pm1aZUUOAGzsBkaiROnHWcdzT55bIyv8SuDTp1FCxgETO47eoHqRS/H3AFbMdJzOcYgEzH1o106nOVKriMEgggzIyMiI8gaW4kSyrCGTLAwSFHUCZ7iRP1ron3paDxAOmJEmACcAnEmJHSTHlQuKUSY6KfTmMAeZx/k07ctS6CARliexG1KOJJ826jonXy5uvpVJ9aUjfMmhpZps2RNTgCuuXgFxw+1WVqzgUvbbNWNvYVrS0jxDZrFNNcTYE1lu2KTpiytFOcO84Oxrf6OKw2NORSXlEzw+WYMMXF5+2pYRht1HeZ0+VO8CQ1s22WNPLDGZA909yMeW1U2vyk+8v8YBkdJkeewNOpehkcAkHlbOFG8npgiCa5NY4eLXwq6dGlypZcMBEASQu2NhsKzw6LTtZAc7OGJlYPKFmBBGmIE9+tKXW0P7VQADAuHHTAJJOwk4AyY7yCeJcOLqCCZXmQrE7fhnEnoem9RsE34tZ1KtwaibZ1AKQJgg7kGNskZj4VZcBxPtLavEBhIG/pkbjE/Gq/w7jfaIHjTJOJnIMGD1yKjec2Wa9zujQCgPuk4LAE5nAgRE+ZNTs+4vFfePxKpd9nbxIl+wLZIA6dz5n5eHr0/wB4dgji2Y7OAQfgARI6giK8xXu/CZk8WeJa92V7D7oH9jb4vjGWRevLaSWVR7OwrSyzuZbbyHnXg/Er7AC3bGq7cOi2o3lsTnYDvX0B9kvBl4Pg7HDLBFtIYjZmJ1OfixY/GuD5j5ZbMT7DmHV8XtFiuqCN5BAELrPNthc0b9PtwD7RIJgHUMkbj1z9aHe4NCWaIYjTqBIYA/sn8PwpRvCUKez1uFzPuS2qNzp8t968zlPwp9sb1u5wl+2HUsFnSMmVYYgf4JriZFd/TgUDapY5chSeUe0MtA85O9ce+2ngJ4S8T/yXP6tumfwk9CPqBNep8u8sz3FLqKAirv7Pfae/wg0WyDb6IwlRO8QQR8DVJWV6e8Z3OWdI9n4l94Fy6hT2SAHf3iZBBBGfLzryJtvx/G8PwxyHf2l0CIW1bOtsdJ2FI8bxq2wJyxwqDLMTgADrO1e1+wv2fuWVa5cUPf4nluQcWbY/5Woe40EMTtgATXm/Ff0/Fn0Yn1pp2vf30F0jfQAdL22Ugg4ZWEYB2kdAcjqv4jdgYiTAUYGfjuAJMdgaNZtJaTSpxlmJgSepPwA+VVvGoLh5lPKZUggqwO4jpkD4RnJFcucmLcLagSQASAX7YGc9tznvQeGGolyInCnI5cbyc7DIxv6mXFXDIUDVJGrOwPeMwYPkQCOoFb4rlUIqkgwu/urGSTnECPpV+f6KXSRruaSGOAOpUYXB2oOmMAmFAXPcbmfiB8DRLuIUA6UAI7EjCj16+WKU4mY3nuep71bx5Co3b9I3eKzUHbNIcQ2a685IsrPGZq4t8RgV5bhsmr60RAo6zC2rS7dzW7TUjfuQaMjVC5UlPm5UFuUq1+BNCXiqX0isLdk/0pmzaGxwj5GTIc+8M9ZE9BtSvD39qbBEGdjmf2W2B/vj86h5M0Ya4L3Wt3FwOVc+8oGDJMkgRJ71GzcCMLTaVG1qJyo6HoDkAZE9BS73CQQCPaoANWnvBMDoG0xRARdWJhl6jJRtpEjOesdO4qFhj18Ff1gyRymZhV3YhQOY4Hy+bnC39SgxEgEg7jyPY0hwHGGfZuf1gEmAYicZO8AgTsTUeIslSz2BzsRqBiDE4E7AkyYyd6n+okfHfs0l237IW9SswMhtDWyMLpKiYk5Odsg5rySfdl7RmFjxN9I6NZS40dw6uAQYwYro/C8ejlgpJKwCCrKQTP7QHY0PjPD0dYWLZ1a5AHvQRIHQ5Oe+aHdT/rQ5PupPs39gOG4Ql1a698gj2zsC4BwQqxpAz2+NXacNetFzbYONMW0JML7oUBcDCg5nPlmQ3eNuWixdNVtQoVgSSSWA5iTIIEscR503wvi1ptOSpYAgEEbsVGdslT1pLILf/iV1UTXZYkkBiMgAvpmFBO3N0xWrviTLqm2oClRq18sswAk6ccpDHeJHenLN9XEqysO6kMPpU63BVg8VuEpptSrGCwaRAcqx22AGoE7zFKcfwt3ibb2rqobZIkMNAdTq1gjmIzpIq7f1pO9x9pQxNxeWA0cxBJgAgTGcUeM8RxP3UWtI9jxN+y0ZAi7bnrCuZA+NI2vunuyPaeIuV7LYVGPo2sx8q6GvG6wvsxh1YqzTAdcaXXcdfkaUXw9rkG+5JVmICkCFYLAJAGZU5GYb5PNa9pb/AOl5HmvAPshw1hi3CKXvo0PfvnWdIn3egkgjlAOD5V6nh+FW3qCYnLHyGwHZQNhTl26FAkhRIA2Ak7AeZ7edVDcQ14fqyUUMQ5YTqGxWNs8wOcEda2Zz92bu3RcBCwyHUrMDBBjsRkEEZ/eB2zQL2m0kAAdEWYknMAnqTRr9y3ZQmNKyTABMk5wBk/0HYUoELEtciB7kbRg5zkSAROcdMAWgBcOAAbjwrH3zOIkxk7b/AMqjbBj2jqA55VBPSSVWROT1+Haoi5rOCDa2IM8zAjeQMCPQ1E39XN0OLYg4wZYzH+etUkoBX1EmNpJPmx/oIGfLtSd84o9+5/n5mq/ir4iuvx5JaSub0obUmaYZ6Lbs4muj2BDh0Aq6t2xAqiDQ2KtrV3AoahbR+OtGcUIXCB6VYcSc0pdSQalKcg14sYqx4azSPC2YbNNG4QcbUdT7RosrFuKbQf3FJcPdkU4pqGoaCAmQMmJK7x2hu++PTyrYE6WXlbGsb7gSCAYLQAAcxmgG+Bv/AJG1QF+SIMNjmjJAOzf7jHmajrA9WGkXEEiDhhMEqekjynah/pBt8tzAwFfLazzbwMEBZJOM0APq2hbkR0OAZj+EkGjpfUjRdGYE6gNDE/s5M5Gxz86lrP4N1PiuFDiCSpmSViTEfWBg7ifgdnj7lsO1xdSSNOmCQDO5JEKABuJkxJkUC5YdNbWiWLNOljMe8SFJPcj0AqdvxBdTgyujLE8ojvJ6b0lz39GWnCcejGEcFgASJyAQCJHTBHzojKjMGKgsMKYyJEYPTrVXd4dSSxHMRBIJBzE5HoPlQ7HCMpTTeaFiVPXmLNMYMzG2KW5v7sdu+FWyjIC6q28HygYiDjuN4NSbw9S7PqMlSIgESQAS3fbbbJxQeHe9pbUULSumDI0yNWYWTE9PnU7nEXdbBVBQKSDAnViBGvPXtt8aHpn4boR8HTTBZjhhsmzkEgSpK7dDPntBf0ZCxYrqLb6siJ1DG28EelLPe4ghDFsGTrHYasHc/h6d6Vui6dQa6ACVKwJIAmQSAN8fKNpkzM+0bq5a6qAbKBsNhvGAPOlT4oCyBVLBp5oIiCQcROCBvG/XMJWrQVg8ln3JwJbRoJwJyJxMc1GfiVUHIhRJUZIH8Iqnov3+gMs8M7gHiGBYCIXaDBIOO46RjGa3xnGhcAam6KN+/wCUmNyAd6FxLuQyqdIK4bcgznHmO3ntil5S2NRMtBknLtAzA7wo27DtR9HG6LoLHXcMSolJ5FiGz3IM5oXt9bGJCiCGxD9SP4YjNAuuXGp+S3AOk4aQ0glumwP96VucVOMquQFgc4iIA6Lny6bCqZyUfiGBGJCAiCPxnsI6f39Qj7aJJ3O/w6D/ADqaO96B8IA6Adhiqq69dPjx+QtFv8RVbfu0RutLlZrqzC2tA96s7WVFVEGYqzVoxRsCBhOarG2BFINdFNWysCgXRprmc1IMCKT4s53qPD3I3pLk8qwBFBc71NTNQurSfczfC3elWPtuWqlmijo5rXPQgzXO9C1fKhPNFThz1ocjdMJd757HYrOMfWnDxQKQ/MhA5vXuBt3n07TSIxTdiN9j9PiOtQ3j8GlEa84E24eYhZAGkLsv557+VTPGKZV+UbHUOUztB2IgH5Uu4iTJUmOYSwODuvQf23ol27gh0VxOy57xg9dvialZRFvWCxZ1dlLCAd16ZgRJgGM4mtIbo0BijCTrOQY5ogARjlHnk0pc0qWKsUJhdyAIAbAPkBt0+IrA9yffVlgRK5kAZIETJk9Nx60PS3Tp41lHuEmSMGRAaAfiIMUQeIHn/VXOU4x72YJHcdfSq9bzyvKDM6iDEHOM77AfGakvG3MA2yJJB5lwMQfqcfu+k65bqxTjWLKptsARJJiAYmD+Xype+1zkIVBnnBJOkA9CN8T9NqAOMuQ0W8j3ZccwznG2wx51F7twzGgDEZJO+ekDFaZbolu0zatTbkFQo06Y6TPN/wB/St3PZoxblViCT+0QMmB/p6dvKk7pP47pgrBGFGBzHv51GzeQFdCEnTAfy5saznecec7U3ANC+zRpGkGZLYYbxC+sb4oSaVPW5cG/ffEnZY1YnMd6BcvlveacQVQ4z3bpt5b9ai1wxAwM4HX1PrJ/1ZmmmLWSvvPvQxwY/CrdeaM9ceXSlr077+f9B0FTJmOlCvXqvnHC2lWvd6XuPit8Q0GlHuV0yB0dLg60vf4jtQXegE1SZL0VHoh4nzpQtQ2am50DL8TJp63xGBiqUTNXdnhhpGa1kLad47hiDND4e0xjFZWVLv0N3iys2SKZFisrKho/WjwvlWnskDasrKHW6xbBxR0QisrK1rdRuTtFaso07VlZQrdNi2xqNzhz8RntWVlTHoShtjzfxAH02jrQbnDeREmSVc+feMZOI7dhWVla5geprMnNwSOwMb9hv8e1bZj0Ztscp6TJOOv8sb1lZQ4PWKxn3rkR+zHTcnTvg/OtEZBi4cdSI+Inc1lZRzmB6gtJEQqAgADdiI6dMf1qNxCdyT67fKtVlUmY3WwtTFuayspg6EVIpS7bJNZWU+Qui11CcUs1g1lZVZS9CewaC3DmsrKeVutfo5ihnhzWqymlLa0lggg1a27sAVlZQtLd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9394" name="Picture 2" descr="https://encrypted-tbn1.gstatic.com/images?q=tbn:ANd9GcTCJ5FrEiU4MNoM0x18vi9kJUYXOyV5-BEoqznaiuFx_m9M8m2pBg"/>
          <p:cNvPicPr>
            <a:picLocks noChangeAspect="1" noChangeArrowheads="1"/>
          </p:cNvPicPr>
          <p:nvPr/>
        </p:nvPicPr>
        <p:blipFill>
          <a:blip r:embed="rId3"/>
          <a:srcRect/>
          <a:stretch>
            <a:fillRect/>
          </a:stretch>
        </p:blipFill>
        <p:spPr bwMode="auto">
          <a:xfrm>
            <a:off x="2071670" y="0"/>
            <a:ext cx="4457697" cy="318407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4286256"/>
            <a:ext cx="9144000" cy="4339650"/>
          </a:xfrm>
          <a:prstGeom prst="rect">
            <a:avLst/>
          </a:prstGeom>
        </p:spPr>
        <p:txBody>
          <a:bodyPr wrap="square">
            <a:spAutoFit/>
          </a:bodyPr>
          <a:lstStyle/>
          <a:p>
            <a:r>
              <a:rPr lang="it-IT" sz="2400" b="1" dirty="0" smtClean="0">
                <a:solidFill>
                  <a:srgbClr val="FF0000"/>
                </a:solidFill>
                <a:latin typeface="Matura MT Script Capitals" pitchFamily="66" charset="0"/>
              </a:rPr>
              <a:t>Anche i pagani sapevano del potere che tale segno sacro avrebbe esercitato un giorno contro i demoni, </a:t>
            </a:r>
            <a:r>
              <a:rPr lang="it-IT" sz="2400" b="1" dirty="0" err="1" smtClean="0">
                <a:solidFill>
                  <a:srgbClr val="FF0000"/>
                </a:solidFill>
                <a:latin typeface="Matura MT Script Capitals" pitchFamily="66" charset="0"/>
              </a:rPr>
              <a:t>perchè</a:t>
            </a:r>
            <a:r>
              <a:rPr lang="it-IT" sz="2400" b="1" dirty="0" smtClean="0">
                <a:solidFill>
                  <a:srgbClr val="FF0000"/>
                </a:solidFill>
                <a:latin typeface="Matura MT Script Capitals" pitchFamily="66" charset="0"/>
              </a:rPr>
              <a:t>, nel demolire il tempio di Serapide, fu trovato inciso sulle sue fondamenta il Tau, immagine della croce, venerato dai Gentili come simbolo della "vita futura"; corse la voce fra gli stessi adoratori di Serapide che, secondo una loro tradizione, l'idolatria sarebbe finita quando tale simbolo sarebbe comparso alla luce del giorno.</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2" name="Picture 2" descr="https://encrypted-tbn3.gstatic.com/images?q=tbn:ANd9GcRy4tEh8IU9MNrgi0vneB752KxWOgbhd7XHeNMSwcw33KKe5ZKPuA"/>
          <p:cNvPicPr>
            <a:picLocks noChangeAspect="1" noChangeArrowheads="1"/>
          </p:cNvPicPr>
          <p:nvPr/>
        </p:nvPicPr>
        <p:blipFill>
          <a:blip r:embed="rId3"/>
          <a:srcRect/>
          <a:stretch>
            <a:fillRect/>
          </a:stretch>
        </p:blipFill>
        <p:spPr bwMode="auto">
          <a:xfrm>
            <a:off x="0" y="0"/>
            <a:ext cx="9121471" cy="433270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072066" y="0"/>
            <a:ext cx="4071934" cy="7171194"/>
          </a:xfrm>
          <a:prstGeom prst="rect">
            <a:avLst/>
          </a:prstGeom>
        </p:spPr>
        <p:txBody>
          <a:bodyPr wrap="square">
            <a:spAutoFit/>
          </a:bodyPr>
          <a:lstStyle/>
          <a:p>
            <a:r>
              <a:rPr lang="it-IT" sz="2400" b="1" dirty="0" smtClean="0">
                <a:solidFill>
                  <a:srgbClr val="FF0000"/>
                </a:solidFill>
                <a:latin typeface="Matura MT Script Capitals" pitchFamily="66" charset="0"/>
              </a:rPr>
              <a:t>Il primo a scagliarsi contro i tatuaggi è Basilio, vescovo greco fondatore di uno dei primi ordini monastici, già dal 4° sec.:</a:t>
            </a:r>
            <a:r>
              <a:rPr lang="it-IT" sz="2800" b="1" dirty="0" smtClean="0">
                <a:solidFill>
                  <a:srgbClr val="FF0000"/>
                </a:solidFill>
                <a:latin typeface="Matura MT Script Capitals" pitchFamily="66" charset="0"/>
              </a:rPr>
              <a:t> </a:t>
            </a:r>
            <a:r>
              <a:rPr lang="it-IT" sz="2400" b="1" dirty="0" smtClean="0">
                <a:solidFill>
                  <a:srgbClr val="FF0000"/>
                </a:solidFill>
                <a:latin typeface="Matura MT Script Capitals" pitchFamily="66" charset="0"/>
              </a:rPr>
              <a:t>"Nessuno dovrà tenere i capelli lunghi, né portare tatuaggi come fanno i pagani, gli apostoli di Satana, che si rendono spregevoli indulgendo in pensieri immondi e lascivi. Non frequentate coloro che si marchiano con spine e aghi lasciando sgorgare il sangue. Guardatevi dai viziosi, perché la gente non possa dire che il vostro cuore giace con le prostitute."</a:t>
            </a:r>
          </a:p>
          <a:p>
            <a:endParaRPr lang="it-IT" sz="2400" b="1" dirty="0" smtClean="0">
              <a:solidFill>
                <a:srgbClr val="FF0000"/>
              </a:solidFill>
              <a:latin typeface="Matura MT Script Capitals" pitchFamily="66" charset="0"/>
            </a:endParaRPr>
          </a:p>
        </p:txBody>
      </p:sp>
      <p:pic>
        <p:nvPicPr>
          <p:cNvPr id="61442" name="Picture 2" descr="http://upload.wikimedia.org/wikipedia/commons/0/04/Basil_of_Caesarea.jpg"/>
          <p:cNvPicPr>
            <a:picLocks noChangeAspect="1" noChangeArrowheads="1"/>
          </p:cNvPicPr>
          <p:nvPr/>
        </p:nvPicPr>
        <p:blipFill>
          <a:blip r:embed="rId3"/>
          <a:srcRect/>
          <a:stretch>
            <a:fillRect/>
          </a:stretch>
        </p:blipFill>
        <p:spPr bwMode="auto">
          <a:xfrm>
            <a:off x="29260" y="0"/>
            <a:ext cx="5021547"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4929198"/>
            <a:ext cx="9144000" cy="2677656"/>
          </a:xfrm>
          <a:prstGeom prst="rect">
            <a:avLst/>
          </a:prstGeom>
        </p:spPr>
        <p:txBody>
          <a:bodyPr wrap="square">
            <a:spAutoFit/>
          </a:bodyPr>
          <a:lstStyle/>
          <a:p>
            <a:r>
              <a:rPr lang="it-IT" sz="2400" b="1" dirty="0" smtClean="0">
                <a:solidFill>
                  <a:srgbClr val="FF0000"/>
                </a:solidFill>
                <a:latin typeface="Matura MT Script Capitals" pitchFamily="66" charset="0"/>
              </a:rPr>
              <a:t>Ma si tratta di un divieto in gran parte disatteso: i primi cristiani si facevano tatuare il monogramma di Cristo e la croce sfidando le </a:t>
            </a:r>
            <a:r>
              <a:rPr lang="it-IT" sz="2400" b="1" dirty="0" err="1" smtClean="0">
                <a:solidFill>
                  <a:srgbClr val="FF0000"/>
                </a:solidFill>
                <a:latin typeface="Matura MT Script Capitals" pitchFamily="66" charset="0"/>
              </a:rPr>
              <a:t>perscuzioni</a:t>
            </a:r>
            <a:r>
              <a:rPr lang="it-IT" sz="2400" b="1" dirty="0" smtClean="0">
                <a:solidFill>
                  <a:srgbClr val="FF0000"/>
                </a:solidFill>
                <a:latin typeface="Matura MT Script Capitals" pitchFamily="66" charset="0"/>
              </a:rPr>
              <a:t> imperiali prima e i divieti vescovili  poi. Ambrogio riferisce che i soldati (non si sa se cristiani o pagani, si presume entrambi) giurano sui tatuaggi che hanno anche valore sacrale. </a:t>
            </a:r>
          </a:p>
          <a:p>
            <a:r>
              <a:rPr lang="it-IT" sz="2400" b="1" dirty="0" smtClean="0">
                <a:solidFill>
                  <a:srgbClr val="FF0000"/>
                </a:solidFill>
                <a:latin typeface="Matura MT Script Capitals" pitchFamily="66" charset="0"/>
              </a:rPr>
              <a:t> </a:t>
            </a:r>
          </a:p>
          <a:p>
            <a:endParaRPr lang="it-IT" sz="2400" b="1" dirty="0" smtClean="0">
              <a:solidFill>
                <a:srgbClr val="FF0000"/>
              </a:solidFill>
              <a:latin typeface="Matura MT Script Capitals" pitchFamily="66" charset="0"/>
            </a:endParaRPr>
          </a:p>
        </p:txBody>
      </p:sp>
      <p:pic>
        <p:nvPicPr>
          <p:cNvPr id="62466" name="Picture 2" descr="http://www.croponline.org/images/simbolo32.jpg"/>
          <p:cNvPicPr>
            <a:picLocks noChangeAspect="1" noChangeArrowheads="1"/>
          </p:cNvPicPr>
          <p:nvPr/>
        </p:nvPicPr>
        <p:blipFill>
          <a:blip r:embed="rId3"/>
          <a:srcRect/>
          <a:stretch>
            <a:fillRect/>
          </a:stretch>
        </p:blipFill>
        <p:spPr bwMode="auto">
          <a:xfrm>
            <a:off x="642910" y="0"/>
            <a:ext cx="7572428" cy="506270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072066" y="0"/>
            <a:ext cx="4071934" cy="8402300"/>
          </a:xfrm>
          <a:prstGeom prst="rect">
            <a:avLst/>
          </a:prstGeom>
        </p:spPr>
        <p:txBody>
          <a:bodyPr wrap="square">
            <a:spAutoFit/>
          </a:bodyPr>
          <a:lstStyle/>
          <a:p>
            <a:r>
              <a:rPr lang="it-IT" sz="2400" b="1" dirty="0" smtClean="0">
                <a:solidFill>
                  <a:srgbClr val="FF0000"/>
                </a:solidFill>
                <a:latin typeface="Matura MT Script Capitals" pitchFamily="66" charset="0"/>
              </a:rPr>
              <a:t>Malgrado le proibizioni papali, romane ed ebraiche, esistono segni evidenti che il tatuaggio si sia sempre praticato. Questa mummia egiziana in esibizione da maggio 2014 al </a:t>
            </a:r>
            <a:r>
              <a:rPr lang="it-IT" sz="2400" b="1" dirty="0" err="1" smtClean="0">
                <a:solidFill>
                  <a:srgbClr val="FF0000"/>
                </a:solidFill>
                <a:latin typeface="Matura MT Script Capitals" pitchFamily="66" charset="0"/>
              </a:rPr>
              <a:t>British</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Museum</a:t>
            </a:r>
            <a:r>
              <a:rPr lang="it-IT" sz="2400" b="1" dirty="0" smtClean="0">
                <a:solidFill>
                  <a:srgbClr val="FF0000"/>
                </a:solidFill>
                <a:latin typeface="Matura MT Script Capitals" pitchFamily="66" charset="0"/>
              </a:rPr>
              <a:t>,  esaminata con la Tac, ha rivelato di portare un tatuaggio sacro (il monogramma-simbolo dell’arcangelo Michele in greco) su una coscia, non sappiamo se in vista oppure no. Ma la donna che se l’era fatto fare aveva sfidato 5 </a:t>
            </a:r>
            <a:r>
              <a:rPr lang="it-IT" sz="2400" b="1" dirty="0" err="1" smtClean="0">
                <a:solidFill>
                  <a:srgbClr val="FF0000"/>
                </a:solidFill>
                <a:latin typeface="Matura MT Script Capitals" pitchFamily="66" charset="0"/>
              </a:rPr>
              <a:t>sccoli</a:t>
            </a:r>
            <a:r>
              <a:rPr lang="it-IT" sz="2400" b="1" dirty="0" smtClean="0">
                <a:solidFill>
                  <a:srgbClr val="FF0000"/>
                </a:solidFill>
                <a:latin typeface="Matura MT Script Capitals" pitchFamily="66" charset="0"/>
              </a:rPr>
              <a:t> di divieti, perché viveva in una comunità cristiana.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52226" name="Picture 2" descr="http://i1.mirror.co.uk/incoming/article3274301.ece/ALTERNATES/s615/Mummy-tattoo-3274301.jpg"/>
          <p:cNvPicPr>
            <a:picLocks noChangeAspect="1" noChangeArrowheads="1"/>
          </p:cNvPicPr>
          <p:nvPr/>
        </p:nvPicPr>
        <p:blipFill>
          <a:blip r:embed="rId3"/>
          <a:srcRect r="50000"/>
          <a:stretch>
            <a:fillRect/>
          </a:stretch>
        </p:blipFill>
        <p:spPr bwMode="auto">
          <a:xfrm>
            <a:off x="142844" y="214290"/>
            <a:ext cx="4875668" cy="65008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929330"/>
            <a:ext cx="9144000" cy="954107"/>
          </a:xfrm>
          <a:prstGeom prst="rect">
            <a:avLst/>
          </a:prstGeom>
        </p:spPr>
        <p:txBody>
          <a:bodyPr wrap="square">
            <a:spAutoFit/>
          </a:bodyPr>
          <a:lstStyle/>
          <a:p>
            <a:r>
              <a:rPr lang="it-IT" sz="2800" dirty="0" smtClean="0">
                <a:solidFill>
                  <a:srgbClr val="FF0000"/>
                </a:solidFill>
                <a:latin typeface="Matura MT Script Capitals" pitchFamily="66" charset="0"/>
              </a:rPr>
              <a:t>Le immagini divine (o di sacerdotesse) mostrano profonde incisioni in viso, sulle braccia e sulla schiena. </a:t>
            </a:r>
            <a:endParaRPr lang="it-IT" sz="2800" dirty="0"/>
          </a:p>
        </p:txBody>
      </p:sp>
      <p:pic>
        <p:nvPicPr>
          <p:cNvPr id="2050" name="Picture 2" descr="http://www.estovest.net/images/panzarasa/deauccello.gif"/>
          <p:cNvPicPr>
            <a:picLocks noChangeAspect="1" noChangeArrowheads="1"/>
          </p:cNvPicPr>
          <p:nvPr/>
        </p:nvPicPr>
        <p:blipFill>
          <a:blip r:embed="rId3"/>
          <a:srcRect/>
          <a:stretch>
            <a:fillRect/>
          </a:stretch>
        </p:blipFill>
        <p:spPr bwMode="auto">
          <a:xfrm>
            <a:off x="-1" y="0"/>
            <a:ext cx="9109603" cy="592933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715016"/>
            <a:ext cx="9144000" cy="1246495"/>
          </a:xfrm>
          <a:prstGeom prst="rect">
            <a:avLst/>
          </a:prstGeom>
        </p:spPr>
        <p:txBody>
          <a:bodyPr wrap="square">
            <a:spAutoFit/>
          </a:bodyPr>
          <a:lstStyle/>
          <a:p>
            <a:r>
              <a:rPr lang="it-IT" sz="2400" b="1" dirty="0" smtClean="0">
                <a:solidFill>
                  <a:srgbClr val="FF0000"/>
                </a:solidFill>
                <a:latin typeface="Matura MT Script Capitals" pitchFamily="66" charset="0"/>
              </a:rPr>
              <a:t>Mummia di donna nubiana, 7-800 d.C. Viveva in una comunità cristiana sulle rive del Nilo e aveva un tatuaggio del monogramma dell’arcangelo Michele all’interno della coscia destra.</a:t>
            </a:r>
            <a:r>
              <a:rPr lang="it-IT" sz="2700" b="1" dirty="0" smtClean="0">
                <a:solidFill>
                  <a:srgbClr val="FF0000"/>
                </a:solidFill>
                <a:latin typeface="Matura MT Script Capitals" pitchFamily="66" charset="0"/>
              </a:rPr>
              <a:t>    </a:t>
            </a:r>
          </a:p>
        </p:txBody>
      </p:sp>
      <p:pic>
        <p:nvPicPr>
          <p:cNvPr id="7" name="Picture 2" descr="http://i.telegraph.co.uk/multimedia/archive/02860/mummy-tattoo_2860581c.jpg"/>
          <p:cNvPicPr>
            <a:picLocks noChangeAspect="1" noChangeArrowheads="1"/>
          </p:cNvPicPr>
          <p:nvPr/>
        </p:nvPicPr>
        <p:blipFill>
          <a:blip r:embed="rId3"/>
          <a:srcRect/>
          <a:stretch>
            <a:fillRect/>
          </a:stretch>
        </p:blipFill>
        <p:spPr bwMode="auto">
          <a:xfrm>
            <a:off x="-1" y="10640"/>
            <a:ext cx="9142899" cy="57043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000628" y="0"/>
            <a:ext cx="4143372" cy="6786473"/>
          </a:xfrm>
          <a:prstGeom prst="rect">
            <a:avLst/>
          </a:prstGeom>
        </p:spPr>
        <p:txBody>
          <a:bodyPr wrap="square">
            <a:spAutoFit/>
          </a:bodyPr>
          <a:lstStyle/>
          <a:p>
            <a:r>
              <a:rPr lang="it-IT" sz="2400" b="1" dirty="0" smtClean="0">
                <a:solidFill>
                  <a:srgbClr val="FF0000"/>
                </a:solidFill>
                <a:latin typeface="Matura MT Script Capitals" pitchFamily="66" charset="0"/>
              </a:rPr>
              <a:t>Sappiamo per certo che i Montanisti, cristiani radicali diffusi dal 2° all’8°secolo in tutto l’impero, fondati da due donne in Frigia, zona in cui si praticava il culto della Dea Madre, si tatuavano.  La croce incisa sulla pelle dava loro la forza di affrontare le persecuzioni (prima  dei pagani, poi dei cristiani ortodossi). Davano una grande importanza all’elemento femminile e alle visioni; valorizzavano il coraggio e non si sottraevano alle persecuzioni. Per questo facevano paura alla Chiesa. </a:t>
            </a:r>
            <a:r>
              <a:rPr lang="it-IT" sz="2700" b="1" dirty="0" smtClean="0">
                <a:solidFill>
                  <a:srgbClr val="FF0000"/>
                </a:solidFill>
                <a:latin typeface="Matura MT Script Capitals" pitchFamily="66" charset="0"/>
              </a:rPr>
              <a:t>    </a:t>
            </a:r>
          </a:p>
        </p:txBody>
      </p:sp>
      <p:sp>
        <p:nvSpPr>
          <p:cNvPr id="54274" name="AutoShape 2" descr="data:image/jpeg;base64,/9j/4AAQSkZJRgABAQAAAQABAAD/2wCEAAkGBxQSEhUTExQWFhUXGCAbFxgYGB0ZHxscHRoYHBocIBwcHCgjGhslGxkaITEjJSkrLi4uHB8zODMsNygtLisBCgoKDg0OGxAQGiwkICQsLDQsLCwsLCwsLCwsLCwsLCwsLCwsLCwsLCwsLCwsLCwsLCwsLCwsLCwsLCwsLCwsLP/AABEIAQcAwAMBIgACEQEDEQH/xAAbAAACAgMBAAAAAAAAAAAAAAAEBQMGAQIHAP/EAD8QAAECBAMGBAQEBQMEAwEAAAECEQADITEEEkEFIlFhcYEGE5HwMqGxwUJS0eEHI2KC8RRykhUkM6JT0uJD/8QAGQEAAwEBAQAAAAAAAAAAAAAAAgMEAQAF/8QAIhEAAgICAgMAAwEAAAAAAAAAAAECEQMhEjEiQVETMmGx/9oADAMBAAIRAxEAPwCmyACAxrqI3QshQah1+UQ4OhIqyrjtT5wWJG9ap1B93FYisrSsOny2SouKBhzBdr+/SBMOV5QEhxqeTu3pHlzLNYUci+giSVPpVm10hLKlszNQzVPVrCh3WNwA3ePIxAU7A+mlv09DESsQ7qZi9+ArpGVYnQObvw56PHGv6TCYBxfRwGNatwiFc1TO9xZnpeNZZsOze+8aTJobKPUd41IW5JEK5qNAbVPsx6Thgd4gc/fGDZWFcXA5s5tGRLIYC1y+tePH9DBN/DFF+yLIXAFe33jRKObs5pBCkggmtPTn76RgpvoNKAas/SBQTohXLDAkX9++kbiWBzPDpEoWnMAC9NPYjUJAaoI5a3jjQJSWVm425xOE2ahetXaJFJJFqku/7xvKWFGwYXuK/rGu6Mit0iNcspIYnpxP6R5Vamw5dIknztNeMR+Zmqwe1dfThftA8mHwRNhZqczNx6+7wUhFNRrC+VJOd60NCYZKmtRh7tHP+Gxf0ixGICUm7+6QixCytX1g/GqJUwYcA3zgZUkUTam8eenaDjoTkfJkWGHHX9IMTIexpr7+0DTEkKc1OkTybkjT2Y1/QYfAJrGD5U47uYg8rmriv7wV4i2T5EwsHSd5Jr8L/MpNDrY6wrlKFH5D946RkKuwyVR3cjR9Tx7CMVqo1ahY1ry+8ZkAglh+jEV5c4kIb4Bqedfq0ANaI0MTZgO97OxjE2WCd0M+nQfTpziVaeTHQD20arlBLZr9/leOZyVo3ly6KS2YtoC7OLcbRiXJyHKwJBpS/fhDPB7JxM8hbCWk6kOWHL56QWrYJLEzCpxokAEBusC5U9h0vQsVMITa9+WtO0DTJpJCQCzgAUJJNrfaGGLwC0MMuYCrfDw9fWGPhfABajNIYJLJca6mtQ1vWM5I2SdAP/RpkrfnJOUjqEk0IVfh0g2WUhJZO6zCjvQsCTzekWTHbWQlJStDkghjqNXpY6xXP9POXmUhwlQDCzN1Bo2sDysZD9doseG2HIRLQmYhKjlJUW14+pYRUdv7FTJBWmqHYi+Q014OWPDjwajbk5Ksqg/FxlUw4aKu9IaGemelJCaMwo/UM19HLRnNpi+H056JZLt1pfSGOythTp9ZaWl/nVQdRqrtSH+E8PJEzMuspBom+Y82ukd3pDTGbRUEnIwAD8Qk8A1wbNxpBOdukdSitC1XhVIDKmkrDPlDA5qBncwJM8KKUkZFBtXDHkxFuNtIYSlzHuoV5O28R0Ym3SDEYtctBYlSeLVA4sdRX1Ma4y7MU/X+lHxoVLVlWkuNDfkaUNReIyoKSDYv6Rctq4MYmSogb6QSk6OA+QH8VLmzn0o+GWDvafPjAxlaCe2EokUdg51f3zvC+cSpTkNW4raGwmBj/j/MCqQlgwYn2TyhiYEooDmLz/qW92iDy2Isf8QWsEC1tdC3D6RBhFuXVpWDQtrezqeN2enEy8hACmdrX56pVrz5iOdTdn+XMIOj68DbSrhj0MdNw6kjKgFj+As/V9G5RWPGGyHJnAN/8gf4afEP6S3q7w7JH2hGN+iqIOagbm2ujce8bSpZszdufH0jWW1Rw14cuenu2me1yOHA/uw93naKVKiRyFrPrTX/ADFi8N7LSpP+pm1I+AaAVqeAJ9PWKylRW6SSmoHHl3ixypypTZbC4cgD/aoW90gZWHCPJaH+0J5kpzLJGb4RcvcUFKWJdm9ITzNoTjSXLeppVTZh2gKZj1rK1rYH4QnQAaM3zbWLBs9SJSALKVUuQ598oWopsNLQEja5fLOQZZIASTUAakhnry/eHuESyKW4kPoOHN4V7WWJqFIyndDhRYMSHHrbnGvhzGZpCk5nKC4FbKc8Rq8c0onNMDJC55Ew2UroySwFbDXr1h2udQ5XoPhYh25kQhmJyT85YO5c1oavQmxHGGQmAHNmfqWHO9oKLVBUD4lHnJYlLj8oO6f9xvY/tGfDk7eVLOUDLmrUOCxNSBWnpYxNhMcjISAK3IBryzFIct9Y08PzkqnkhIDFVjVn/WBma/1HO1ElKHZz0OvMN+kV+Ri2VMUGICqAgqqANdHciLHtkjyiQQxZlHh35/5hEnB5MgK0hTHInV3cV7m+rGDinToTFq9sNnzi4DJroS3pQvE2GVmQtKnYF6tQdYXJNUpKQSx0duP3hrLUCnyK5lJcmtAT+Zr37wUZcbbNypOkhVJxkxKaZAW+IglXStgKUtFCkk/ELPFy8TyjKAZX/kBABNRS72IY30LPFXTVFB8NSeX3rARNlT6N0zM7AaP3t+3pGktagfrHlJcMkd+HsRqVFKHJoQ37fOCBboxiFAgZq8h7sKxLgMJ5qwlIICi3scdf8QJh5RIqWF1Ed6D3pFz8C4TzFqmmyN0V1Nb6lmr0g0hblYy/1aZRzTFgnmGHRI1hNt/xKVIKUhkmgCqlQIq40B96MqEs1KyorrcnuOReBMTJdsxqfkHH6fODeRvQH41EXkkjdfKWABuFWAPHkdfUDEtQbe00g2VKSCW3jX0ux984Fny0pAUkUsQaseBb5HX1jqTMtp7NUJJVuOTy4xZ9llU/Kn8o/mMzhqCpoCT94r2AnEGoYcm+9IO2dtRcmb5iRfdUH+IfY8D9oXJDoSrY4x2EKVlKTQh0k/MVar+rwywKRMlZgoBR+Is5cUaulD6wFjNopm5FSyUsMwcMcxzJy3Y2egJNIEw/mbysqgMxcp0NC5HeFRdbY+KtDXFYpCTvqcvbiKs763aJNhJaZOAGUZVFi1GUGHL4jThCdSk5VAMVOFBSg5axBJ+kN9iYOdnzKygZGVcapbTgDrGWbI9trDhSCpQNKh1WtQPobMAYE2WshQQK0cObXbt1jba+KXNUyGCEm5oHs/8AUToBxHGNsFiUyVHPmzKuSCrpYOKVYgM8dFGR0hgvDKWGACA28Xfqw484UzdmqkKUpDGXcWBTyD0NeMO/+oyjZRLDgT9qRFicVnAQkFjVy4cDQAbwZwXbSCcTU7NNk7T/ANQny1sSNQWdjYhnB5RYE4WWmWlzmKSTZ6muteUVk4Q5gsOFh2Xu9krIDKS9lM4o8FSsV5pqopKbpSQC9qvc/K0Mxy4qhOTFbsOxIyoCiCKZUpT8SiSGS/EmANqY2bhkOEJJAbO5ITQByGoS3FutoYbKTMUrOtWZCaIYAso0KnSkOwpU3J4Q4xGERMcMQSKgi6deognDmti3NQdI5JOnKWpUxZzEi+obhy1YQNh1lVKB+14c+J9nJkTWR/41uU+tR2P1hFNDVrT68IXW6DsP8sZSPoaPpAwlqZNRkNH1fhXWDNnKK0kqYB92tzX5wDiCFHKNHbQXc+vH/A2KOm9KjWU61AJBclkp5mnc2r9I6NiEJwGDKX3m9VKv8/kBCT+HuyyucqaRuywwfVRdvQOfSI/HO1vOniQlyJdKWzantb1g11YurdBHjPDKQtKkjdmOCP6gH+aX9IqM5KiXZyNOF9fdo6bj5ScXhgpNyApHJQf7uO8c9mS1V066fmelDBz07BhtUJ7EV5tBmdIJY5qVpodObfIjlG0yS4SGq5f5enFo3lywkCgcmmV7VvztTnA2ZRpMDh0ig11FLH0vr2MSbOkhThVA4zHgOp10ER+azkPTdvQh7GkWDwvs8TFoyhgTmmPoA+QdH9ioGPZsX9GexdkeYfMKcqCMqAXLAUfq0Qy8arDzZsoJB333jlvarHQRbJUxUtJSRUChAvGx2UhTugLNHUrX0gvx6CWTdsrMycVAvKlhx+bN10EQYbFTZKkIQoqEx0o1yqY34p14hvRzjNgpSQuXuHXUHsYW7MUpWJKSQRLBIylxmVTg4LZqaQuUUh0JcjK8FkIADgUDaPw4KUo30ANomw+ACt82D5eHMjgl9bm8G46YUCmvD5929IEnY05Hy2oDwGjdIGCDyPVA6ZdSQXp106QVLwyTLzD4rpfi/LSt+ekQYVJUksN2lXHDh9oOnKUKhhT0fXlBsBOgHC4kImNNDAndWLObA8Do+sBbVQheIeWAtIDTQ7PWnWl+TRPtyS8pCElwqYxF6pCi17uBpCqRPEuZkWChXu7e+MLSpjm+US9bP2/JVLygNQDIrdrWiQw+UHS1CcUZfhSDvPx0ip7BwPnzA4eWgglTUNmQDYuR6dRFrXgiFKUin9Oj3imLbRDkSjKkVz+IWESJUunwrYHkRXlesUGdhwL2BqXetKdeUXzxhiAvDMpkqEwCzvUWfq36RRFoKiGD0NDp0JuSz/4hUu7YyLuNEU1SSN10lNuFw9mYvV+Q6QTJASgrSS4AvW509H7QLigpNQU3YnsPsYf+EMCMTOQhjklMpQvmbiev1gezdKy4yUjA7PdVF5cxc1zraj8qDtFA2TKJKpiud9SeJ7xZv4ibUzrTIRoylNxPwj0r3EIpkkBKUbzpYvUDN1a7wyXwzGtW/Y4/h7tULSuQo1TvJHEWV82PcwL40wgkzs6Ruzr0ZlfiY2D0POsKcZIOCxvmJoh86QNUqO8ntUcqcYve3pAxWEJFVJGdDVzUf5pJpB6lGhV8ZX9ObImEEAuGoD1sf8RtiN43DudOfKIkAsFA8j0o36R6UmtBVgef01hI1rWjMwWzNQM1aHnzJ92i6+EMJQqzEEpGU9APUVimYg063p7a/wDhounghSgkhrBq8Wbv8MEu0Cl4stKZ6VpIVQge24xCZ04hpfqbfv0iRWAqmtS5caHUdIMSrMOCk3HXUcooq0IumVHxFLWky0zJilZklRbdDgp0FWrx0hbJxIljMkhxwIAI78Pd4eeM8MfLlrrcpD/1AEPwqn6xVpGGBDrJsb0AID292ibI6ZdhVqyabtNRl50k783IkkDVqtbQ+ghkvFpyLzMMig5HBq1+UIJuFVLmSJS3TvJVb8yUkil2LxtPX/ImA1JXW1iR3No6q0Zd7HeGxaUAkFw2Y0ra4HF4a/6gLCLELDsaODWnvSKzg0EYqYk2MoNz0OvMxLLxGWSk5ScimpWxOujRx12xpsXA+dPnomZsuYr4HNl0a3GnCGCvBYnLClTjlAslIBP92lOAgvwZKBRMml9/U9aW5lUOlHIq4sAdasPfeGLGnTYl5ZK4pmZWAlypYlSRlQmoCejXOurxrOnMGN3okXJ5+2iZSiAKOTYA3+UBnMg5lAFZFKvzYBqAXhjE+yqePk5ZSCSylKYkcBUhuFO8UiYlTBg5Pw8G59H+cWPx3iPMxITmpLS5tdTMGBuEt6wgkEUBLFuBHHU+6xNkdsqxR0C+UGdTnixcaesdQ8NbMTgsKpS2zkFa20AcpT2HzJioeGdl+fiEuxQhlqbXKd0EPcluzxYvH202lpkIJzLqTwA6cT9IKD1YM43Liip4dRnTlz5igyS/APw6AU7CJ8TILBROtS+VgX0q7feJMLIVLlJTlqoOpTA5TTLunt+0QW/mLqGZeZ07r1OWoLkxiGVQ78TYHzZWYDelnN/azKHox7RL4B2l5kryT8Uu3MH9CW9IME+jEUsdbu4iqYCccJjAS4BLEsWynU1u1awWOQiUbVEfivZgk4hQCWQapOm9cM9waQlXLyitzZnY8K/aOifxCwpXhc6WORVeimrwNWvoYoQmBQQFM4oGDFn1PEaaMYyaqRsPKJvIDAZrOMxvS4erN9Yf+EtoFE7y2oXIa7h37M7RXZoWDRr0F/8AP7RNIxa1TAzAguG5dL29vAJ07DavR11KqA0bQjR9DE6sOFVcJULK/XiOULtgzUT5STYtcUfiDxvrDFMoIukEcosj1ZK+6B9oeVNQZU1IUDRSRXWhGt6g6NCPD+G5SVhRKiEsoJUQbEXYB6fvFixE12SgV5D3SIVJaYhOpCn10Hy/eMlFN2FGUoqkVD+JOFKJ0qaGDqDnsD9B8or89AMlICvinDTnzi6eNZZm4EKD5pdT268oouHWFJkAU/m1F7MYVJbsbjeqLFiEpTipZIfNLUl6XBcdNIXzpgAnIl1JVmZ+IJ+z2gvaCgZskOPjIfjRPpw9aRsJP/dplhwks7cmce/tA9jOi47BwZRhJYUWJIcVo2l+LwznAhZoCCLcePYNEpmBJSgVISGEAz8QQsEmpLPoOA5C8UVRInZGorQvN8YIoeHIC7Rhc0IJWqqzpxGjRMZYJoVJpYU6s4+UC42UlQ03b6nqe0A+wkcr2pMC581ZDFU0ka0dk8Ks0RmlGZqXZv119YimoJKt4skln5Hjo7wZsXZf+omy5ZJ3jvf7RVVen1EStWyqMqR0DwdswypOegXM3i4/DXL0oX7mKhiceMRilKbdKiA/5U26Ow9YtnjbavkYZSJe6uYMqf8AbTM3aneKLgCUpzEVLa6d4ZJUuIOL3IY4uY5UMrsMwNFOeSbkiBsVMzEg7qVgMVqDZnISkIVqKE9owpxmSKt+FIqQoULkhmJJoYlkrZ0lQASxSGKiRmIrmqXpa14xDC1ISOp98oQeMsIckuYCzKyq71GnIj0h+qYCbgaV4sCOor8jGMdIE2WuXZRFDwUzpPvnG0Tpm3h+cMThCiYASxlrBBrSnTdbvHNsfh1SJ0yUtDAHLxbVJfoQecWjwjtAyp3lqICZm6H/ADg0/TvE/wDEXZxZGISNQiZ9UH5NXlxg5K42bF8Z16ZW1MUANZ6tZmAb1gHDXJcPccPbwbhF5mJY8BUO2gIfXQx7ymmOwDGyiDSt2v8AvE6ZQ430X7wYAMMgixcnjVTjr1iyLr8VuP6jSFHhJA/06QC7oHzzf4hxKWKDUFul/wBPlF0P1IJ/sSoWlt1miGeoeZL0L0Y0qImWQdAS3QQvSn+Yl7AtyKv0ApGmE5lZkzZbXH250sY5NLwZl4nylOci1fShGlQBHYMoTNPMe/pHOPEkgyse9guvpT7QE1obifkQbVWAZStUzQfp8rQ98HYYTJ/nEklIsDSrFrUHwmK/t6WClDPRQ4cK9Iv/AIOwYRJzDW/vpAQVsZkdRYzwys81R4D2IxKTmK0sH/y0SYGUEpWdSXgSRNPxevrWHkqNVLygkgukWFf2NojxUsiSoqO8QAfW0FYshdQcp14RX/Fe0/Jw5CVDOosBz5cgK9ukBJpBxTZzszlKBr8RP3+dT84uf8PMGB5k0j+hJ+a275fSKTIlFakpF7JFS50EdG2hNTgsCJSPiIyh/wAyqqV2qewiaK3ZRJ64/Sq+J8f/AKnFEAuhO6noPiPqCejRqmYhTpqofC2l7t2vEWzpQQCqhKnCedKkce3OMqk51Grg0BVQULZRroK/WMHLWkbeaNxyKbikI3g5cV/KAG9vEaVBDBRCEh0kVVeid4VGpaJJeVbKd7pOUUBFzmZxTtBOBwjrH4VKNCneIKWdzbU1YM5jUgWxyZiQM3wvQG97nKfR43wSiEgZnD0PBrANp1iCbKzkpUkWoTdhq/u8YlElWcEgB0l6M1q2Na1PCOdoSqZXfFMgy5wmoBZe+ljYhiWHF62joUhCMbhBmYpmy2LaKsSOYUHHQRWfEOEz4dRA3kb4Ddcwvwf5RP8Aw02iyFyFHXOjnoqjvWh9YZidujMq8bKWiQZSlS1MVIJCqEsU0IrYXrBiVkpDFL8bPX0NrDlD/wAeYbyZ3nJcCaGU1s6Qwfg6edWMVSWslKk0GViWcE99CzwmUeLoojLlGzoHgiYfKFdLV0Vat9YsSyM5IN9O59vFE8H7QyKyKdgSxu41FbkXtF+EoTGUDSxpFeJ3EjyqpEc4FY8tJZWpagAaBcXh1pUgCbY3ygVhqFJQGALerxBjU1Qql/0hgogxUpaSk+aSS1copx7ftFe8c4DeROcqb4qaMK6fiApzi241DgHhEG18N5kladSkgdWp82gZK7Di6aZz7G4IzVSwcoB4F6alrfDp1i/4XZ5RLYTV1em6GJA4JenfW8U/whJK57GvlixDVP0o/rF9mmkBjWrG5p7SFkjBFMsFcxala76mu7c/fKJNnoypSNPZ+8GLlbhBsYiQxTQNDKE8myLEYMPrUh6n6Rz/AMa4MJmhYUo5nAFGSxFByL/I3jpCXJBPeOb+LVstLgVJUOjs/ZoVmXiMwvyNvAez888Lc5ZVVBqFRcJH1PaNvHOOM6f5QFJW7TVRZ/R0j1iweGZYwuCM00KnmEnXRPyA9Yp8pGeYqYS93am8a/cn0hL1FL6Pirm5fDadLyjKQyUCimCnpvdPuYiWOQdRzpKlPvNZqEbtWgjCCjl6Kb8xrQ9L34CkRT5ZSa1yKJBmFyRUEjLXkIwYTYRBX8JKgoDLdgUtr8VSC4rY3h34fSN4pYJJeiWrVydSX+kIpbqzFn3gUZ6ByaMQXoDY3Ld7Er+XLJepo7OH1PKxg4rYvI6RicQlwxLl2Zwzh/qYhmhIGU0z1yg5q8AGfnTlHsSvOoM+WucUIKWrQguXA9TGUJcOtJSZZcEU5Dsx6QEWqAapjCQoFOVgRbjwBcnWtoo2ReDxYWk0QsFuKVXq12+8XDCAgHOoGpcpDBjUuHhP4v2a6Ez0/hop+Gh7H6xilsOKLP4nwqcVhD5dXSJks86EN1S47xzROVRDFyAEqFXcCpbgwfThF98CbQ8yUZSnzylAf2lyG1YF78op/iXAjD4xYFlElIL2UHDdFEj+3nDsq5JSFY3xbiFeGz/MAVVQdj0Saehjo+Gk0DEpcaWjn+xF5pyaPToA4IJZ+D8e0dD2WSUI5U9I3D0dntuzXCKUX3iWLMa/4ibFrDB6H53EYCsq1Pr+giDHAUJ1I9OUPJ/YxIdPaMolOAH0iMK3WiveIttqlJly0FlLJc6gDtS4rATmoq2Hjg5ukS7CwCZeLxTUdSSOpD+tTDvEIcgPrHMNoFUyYFKU5Z3BN+IrfnyEX3wvtAz5MtRLqSnKs/1Joe8LxZVLQ/NhcKkxnil7rO1I1wiWSBG2OQ4GlaGBfNIQwopvbQ9kvoJSWSsxzzbeG83Fy5bneCUgdVKct6xesWtQl6dvrCfZmzCrGicQyESqE6qdQ9W+0KyK1Q3E62A+Psd5cuXh5fIqHBIBCR3b5RWpGEIkpBd1Fzy1b0AFom2lOTi8YpT5kqVSlMiQGrzA/wDaJcWklbpBYEgZgwBDg0uc1w0TyduyyC4xSNJGJcpDZkkgUskjU63jVc0El6qG6pg3Fr6aekYlJCzRym9bJI0s9S9DESDnVVRIJZgMwzO9Rox+Uca9jvYuBSspUX3KA9W9bRr4klomqCAWydRTdz1FxUCurw22fJ8mQHqo8K1JYU1v8jCjZ2CRnVNSRnUTlAOV6kPwOYpKmhvSombttmmyJvnYdJU4JGVRF34gi2hgmTLOVKpgqwK1OzEUFR8TVd9SIr3g7FjOuW9FJzJ6ufsflD7F4YLUEqD0fNZScrUBGpJFOsI6dDJB0uigQ5pYc9T1aCJ+HEyWuWaZ0kVqH0+cL8Mg+YV5iQQHTQNV0gEXZyK8oYoUzPclh1q/T/EakA2VDw5jfIxqAaOrypg4OcvoFZe0P/4nbOJRKnJDqQrIoDgqoPYp/wDaEHjGQZWJC0OPMGYKBI3k3+3/ACi6Ux2Bf8S0V1Zaf/0KQ6DuLRmVbUkUTYMwCeglRFMrXvwPIho6Xs+e0sBq5iAOP7RynZJ3kMyWWmp43YHjT5x07ZUslDg31HTSNw+zM/pBoUUzFPV2fpSnSNdqLcMDVJBPraN/I36kl069Y1xMoJHGrw52JVWGJNGI7xzvHY1M6fNXQy0EJQpxViXNrOQO0HbR2gqeFgrUAx3EkgdC3xWYueMKtkYNU4rQhISc7lTBkpIFhxu3eJcuTnqJbgxfj8pMzJw3nqnFLnygk01dRf0DH1grYW0Th5iij4SHXLfVqEcFWD66xZNj4BEudNlp+FMmWk8yfMUSeZeKJL/8k0iyVkO7uxIsenzgJRcKaGQmstxZ0GZtqXNQhUs/jCSk0INXB7AwXKT5jUHEEMW0A6RR9hSFrWV0yp5FlFILegURTjF32SXzE62q/L7CvSKoNyVshyxUJUjXaanQQaEA0+TjlC/xPjjh8CcvxrGRPF1O57Jc+kMtpIUUqPD4T3A7vwik/wAQcUpSpUpqy0uoPTMq1q/CPnHTdJnY420hJsRCUS1KUcql7iC2rFmHVvSDJhIUSBW4Uq2YU+E8nO7xiGUZiEplpSQEMSsDR1Z6n7ViHyswcAAfHmJYByH5hkj3SJkWsKQgKqylBTKBZkhtHFRUwbskibMSgh8zvlsGZwTzLQJKGYgpJV+JJJZPBnGrVblD3wvh8uaYSCg2AADM7uRfWvKCXYE5VGw7byEmXlJQkHdSFJcObHiDf1ipY+ZNT/Jlk5bCoUGIINTVO7WjM/OC8asTZxmmjAPUpLkukFqbsscavC6XNX5hZspu7pvdjqQATWD7ZO7VCbDL8ie4DhKnGtPvSkX6dVJKcpcAgEE5tR3aKVtvCkBK01Aoewf0NflFp8NTxMkBi5TTjTT7jtCpId6CpYFZYuA4JdQCurmgOkTzQqgDEAs5uNSQfSIpacnxUagYsVcSRaJ8PMc3CuBt198oJrQm9ke3cCZ8hgHUjeHTXpT6QH/D/aC0GZKJzZjmljnqBwBFeiTFglKy6VsBxinYlKsNjAtzuKCwBQZTccxUj0goadmvyjxAvEOzlSMQsOAKLQkUGUnNxqyg3VMdI2S5S76/YQj8c4Z5cnEoO6KEuzoVUW0v/wAoe7JmBSFEVBP6QyEam0BOXKCDJsw50c0mMYyelmLPT7RDiVsqV1aPTRmX3qW5U+8OYpIU7b2IJjqlnKu5pe/AUMAeCMMpE+ehTgskkGn5m7dKVi3rlcK+/wBoqXiPaCsNjJK0hyJZzJdsySpm63IfhCZwSfIohllKLgxh/wBREuXjJxY/zsiG1KUIQB/zzdoReGdgFSRMnulLuEC6idTqE8tYr+1sTOmJqohIWpaUUuVEkniWI7R0/YGJTOky5qDRSa8jYg8wXHaBUeb2E5fjj4+zMyQAlkgMOFAWo0EbPkgIDGkSTwGLxrlZN25BoeiV7NdphpSvetY5UqccRivMzfEorrUAD4Q3oPSOg+KZuWRMqzjKDzVT6GOd4bCZUzC7Bf8ALT3HK1WryhGV7KcMfGwlM4JDqVVCrkWc8jwduvaPSpOYuXLEsTQMQBcXYcogmHKKsCRls5d6fDRiBrBUqYlTEiqCzAuQGoaff9YWhrv2aP8AkzKU4KQhkulrORUX6Vi4qSmTISCyXDtRrOetIQ7DkGZOqqgexuOYakMNuzhMPlvQmqQAolmUTQumm73g49WLyO2kKZOzAUMhQSqY6rUAO8E5bUDesLk4CZLlla6kHMU/CeKnNvhAbLxIhtMRnKUBWRIO8AQN0B3a92FIi2tiVS1JCRmCiFrYs4BAAyqGUAqIbUsYytUDabsXKkBQmJcigpZlAODWwdoh8K4sy5qUk7qt08uB6AsPWDFkMFNu0KQKUa5+bdeUKsfJEtbB2KdL19g945B+qLwuSFqDgFnbiH19PoIxMlpNQxIoBraovw1MR7PnGZKStg6gzAvUOL8L15wVLlugt8RDtyDWrx4xiFy7CMKSK/iLaWF26Qr8Uo+CYm4dD9bfeGE12DltASQC9Lc6GkZxuFE3DrADgpdJsXFQ3N45y0bFUyTZMpOKwK5RILApPIjeSWBpp6Qf4flZJJDkgUc9BFT8D7SAXOlipVKJIYiqdX473eLpsiW8l1as4imG6YnJptGm02Alk/m7wWmWBbWpgHayHVLfmYk2jtKVh5eeaoJAB6ngw1gwN0FYnFJloUtSgEpDk++Nuscix20jiMTMnKBSVEZRdkj4R8j3Jg7G7bXtBbg+XJlvkQ+tRnVoVNYWEK5CQmaHYkkAluP1/eEZJXpFGKFeTGsghaA9QXflccYK8B+IBImqw0wshSmBNkrtU6BTAdesQJyoStITltcUq9H7dLQu2jg887KAGmBnYC1KcQwB7mAUqY2ceSOxTK0iFSBT1ro1orHg/bxV/wBpPJ86XRK1U8xNQP7gAx7HjFpPOKU72RNNOimfxDx2US5QuolR6Cg+ZPpCdiJaZQLHLU/iB0OtDzvAviOeMRj1B3CVZP7UX7EvE0pdVEs5JSw1DkBR1+GJZO5WXQjUUgbFrYfhSVgDmFaW5QOgand0USHowADpvZ/8CDZiWTmJACnBYuoEhksRxHt4zKlgGjiySo3NmNHADn5dYEJssOxVMlbsGDJYu4aiueohSqQgTFTEkKmOH4h6uQlqlxUwwxsgow4D/hqTUszqeoukEdxwhTg5BSghIOcstQO8HO8AxajAJfjoIbWiW7k2TScOtCypRYGmVYC3oDRWgzkNrQxDgZylqmGa2VKhvBiGQ9N4Es4Jd9A0DjaSsuabUDeASQ5ewrUAHKKPeJtr7RzYVkJbOWOnNVwOkcbtugbCEoWtLF5aiAOR+HmzRptSTuAud0s9yx05l2H3g7asny8QmYTRacp5qHw3uWLf2vGAgEMbEMeXToI5qmbGVqzfwPjQQpBDVcD+nUerRZlrqQ97Met4oXhlapeKRnauZJ76cPii8CQS4L1Lgg1ajh+D1aF7sOSSJ5yHYUI9j6GN8PjAU7t6MOHLpSPB2DEUu2vpGCA4qHHA8frHAIp2BmKlYwIAAyzCmxO6sMD0ykULx03DSimWlI4COceMcV5M5Ch+JGlHKSxftljomzJmeShT/EAoHrUfWHYfZmb0B7XxGRJUxVlllTDXKCWfnaOVCYvFL82corUo0D0HIcABpHWdqS3UgUqlvkYrUzwoJaiUBkqqkXAOv+2/SDyJ+gcVeykYR5WJUhmcgtoXv83Eb47MFrAplIN/20gnb2GUiahbFwClm6kWHXjEOczJv+9FbU49bPCGUKuh1NxDhJDHMkWq4LfrWFm1pTZFJDFJDcL3+kMNizHkvwcGrexyjTHpKpaquWo9Xf8AeOYS6Fu2STLTODhaSFJUHoXBHo0XnZvivPImKXuzZaHIP4tAR1UR6xSV4rPhcratfm41pB23QESwAGUqhbVIYns8bbS0LcVKWxdsoZlLmKdjuAuaqU9eVPrDjKQgZiEOMoAuCTSrcIE2fIySkA5UhW9mJD5vwsLmJCVJrmCSpLFRO84oN2zEVgKGcrN8igHO5m3S/wAWb4UlxfjBGz8ODNSoBOZmUFPmNGDC19YGQfxFNTuqUSzkJYMlV68LtB2wEJCjNqSKKLMCRqAeoHaNirYM3UWFba8ucRLWWa1KskOu1WIpXhAO1JBf+VRgxLZ6J5jeqaNcs+kQJlhU1c1YS4Uw+JG/Q1IoTvIH7xnB4NSpnmTFUslw4IBLF00Z6wb2ITpGhw8zzQkoKiKqchbO+UsWpmq76aQJtxeaeiQmyA39xqam9Gh5gcQVJzrSUZd4K3SAG3R+Zwni1zyiv4SWqZMXOCgkJda1ap1oNS1Abd6RkugoaZYNtYYrw6ysb4BUGPwlJdLf2g+phRh5u6SBcZuxd/SLZRRyhihqjWuYFwNP3im4ZJQny3rLWZZ7K15ZRDcq9isD1QNtMZZ3Nwr7v6v6Rep+IIGZIdxmDHSh9WJ9Iou1VFSEzClh8CgflXsaxZvDc0zMMgEuzpPa1f8AaQInk6Ku0PpCwoOLnX7mNZ6gkB7ns/CI0zHqKBogzpUouCClTODTRgRrcGOqxXKhN43wxmS5awGyqI7EP9Uj1i0+B8d5uCTxQ6Lv8LNpwIhXtjBg4aZLTcJBTd3SQR8hAHgHaHlpmS1FzmCjxBNGZ6UAvDMWmdPyiXbHK3kqFjQ8jp7/AFjaXOozv2+8ek4qWaGhauaJZUpD0AEUk4j8UbC8/Dr8sbzPlDO+grT/ADHMsAo50pV8QBCnuGf6faO1EAPlpzjnXjLZvl41E1FBNSXb8yaE9wRC5x0Nxy2KNkAhS0/1Ow4fuAIZY2rhm/bp6wA2SalTkZw2tx9DUQRPBSBm6l+fsxO2UpCTZ538mnmPTgP2hnt15k5KEl6BPqfY7RDsuW6yoA0e3Eiv3MaYWdmnKmEuEgm3p9Y1s5KgzE4reyqA3WKE3JGWzatTnEBYlRYOogoZzVIar0fSIfN3nq4LgO+YOXuKO/to8CA4By2KWOU0qqtr6dYwwO8x8gqSblrEORyYE6Q+kSx5LKNVMFPqzZtbX/doQbPZZAUm+jUBZzV/rDXxAElKJLbymSmgLFRvxDAGsFDWxeTYNgcMpMlQllSisZgUqNSWqytK6aJrBWIkTJctKEEZiQknKUqYuBUFhRKq8CIGnoVlSiS+R61zUG9b4w1Aw42gr/qM3zgnK+7vZN4OXSKKYgZwrWoAjQbdGu3p3lyCksFTDWztchxdmZ4TYgeTgWpnnL1qctyDyIDdxrHvFM4zMQJYsnd7mp+w7Q3Xg0hNQCbAnTg0Y270akq2FyyEqTlIBdlDmXYcQxI9mEm28P5eJmkls4Ey3EMr5iHMqSXZ2US2cUN9QOTQL4nl5vKmM4BKFa/FZ+4bvFGRXEmwupCXFf8AimAgsDmD6swf3xhn4JxgyzEPYg2u4IPW0BTk5yBYKBHqD9z8oG8JTMk1I/MCk17t8olktFifous5SkglN7njppwZ7xFMX5hKAveBFU1SVOaEB+ETLULiqmoBfjxERFSACaJKqO7OOxprzvGKQDirDZasxIU7E0oGYj5vX1in7JCpeIKVULqR1ILg/X5RZcKop3KHVLUAD8ySXH0iubUm+XjCot8aVpHUDM/KivnGp7Cj0WSTjN12DXBHvgflDDA4hKTlWSEk0WKC1M3LSIdp7NCQFIDpcbo0cfdgO8L5csooqpIyqPFvbw5ycWBGKkiz43BOePOKh4zSRLkKNMs0pfktIIfuIc4HaplHKskyT8Kr5OR/pf0jbxrJMzCKEvKSVJI4Gr6aM4fnBWpK0DThLZUcVhM6KkBQIYjQjX5tCWaZhaUos51ezjVmNKwxmbUMsZZ0paSL0zA9xziGVtZKwyJcxStWFH9tCUihtByUJlSVf0g3uSaQqwq2lqUbqVu0vl3iK8X+UR7SmLbNMoVfgFkpfdF9fsIkWnKEAllAUGrsSXJpwHUaQLNTPK6kG4AuRdQ6PTtGDQMAA9mFXNSGPKJihgBUZjmA/E7Of0pGolACm69Q9SDqcp4M3eOOGmwMIoKNAE0KrvxrozPA8yWibPzq/Bc2JJqkZk3YJJv+IQwwMvLJWU5gpdPhBZ6FRBLMLkcAYWYKUneWkpGYOm6KUygaXKRarmDXQibthkqXNM0zVMoVAS2YByFZXTZlZa8AbRtsrGKZc2Y2VIzJ3gqjMkMRmFASC9c8A7QTMlywEkZzukkM1yS44HMpzwjTbOO/7dAP/wDQ5lAKCt0MwBYOPhNa3rHPRi3o12DLXNmLnEOQe2ZRr2/WLJIwiswCrCNPDQRJkJSfiLqUeZ/Zh2gwznL/ACgorQE5WyJc8BqMkCoF6dX4RpipYm4WcAagFSX0IYjvSPR6KGTR7K5LmjKlT61+sASliXin0zgjua/ePR6JGXLsvqxvN/d1Z6fMfOBSpJSpcwMEqzH8wYulO6GUO+sej0BFGy7MSsyZi0zCCN0gJcNnAQMtd0UNIA8X4PN5ahQsUk3tX/7R6PQUuzIIuXh6d5uGlKNXQPUU+oiXaGDzVdzmH0MZj0Urcdk78ZuhFjRlJDXLHqP3MC51ZFIBOV372LVpr7rHo9EknUtHoRScVYvxM52ylg9XguURrwp77R6PQuHY+a0iqqmmbPSSH3nrwTX7RusFlFw5rmIcAEgml6h9IxHoaTM3KhUIDKLKSVbw3izcRQjjEM+4CfxOQTbhwcfD89YzHo4z0O9pyguQlJIClOUuCd4A1fRhnPcQEMIpKEAOlIOYkKzCmZQGVWoITHo9DK0T8nyI5fmrnEJIKQGochqSklxdW4o2ArEO0h5uJyaA5f8Ai5V83jEegX3QcV4t/wALHIYU7M0FJUO8Zj0PolT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4275" name="Picture 3" descr="C:\Users\mzucca\Desktop\pcvecchietto\pcvecchio\Miei Documenti\donna spirito santo - chiesa bavarese urshalling.jpg"/>
          <p:cNvPicPr>
            <a:picLocks noChangeAspect="1" noChangeArrowheads="1"/>
          </p:cNvPicPr>
          <p:nvPr/>
        </p:nvPicPr>
        <p:blipFill>
          <a:blip r:embed="rId3"/>
          <a:srcRect/>
          <a:stretch>
            <a:fillRect/>
          </a:stretch>
        </p:blipFill>
        <p:spPr bwMode="auto">
          <a:xfrm>
            <a:off x="0" y="0"/>
            <a:ext cx="5004486" cy="6858000"/>
          </a:xfrm>
          <a:prstGeom prst="rect">
            <a:avLst/>
          </a:prstGeom>
          <a:noFill/>
        </p:spPr>
      </p:pic>
      <p:sp>
        <p:nvSpPr>
          <p:cNvPr id="8" name="CasellaDiTesto 7"/>
          <p:cNvSpPr txBox="1"/>
          <p:nvPr/>
        </p:nvSpPr>
        <p:spPr>
          <a:xfrm>
            <a:off x="0" y="0"/>
            <a:ext cx="4714876" cy="584775"/>
          </a:xfrm>
          <a:prstGeom prst="rect">
            <a:avLst/>
          </a:prstGeom>
          <a:noFill/>
        </p:spPr>
        <p:txBody>
          <a:bodyPr wrap="square" rtlCol="0">
            <a:spAutoFit/>
          </a:bodyPr>
          <a:lstStyle/>
          <a:p>
            <a:r>
              <a:rPr lang="it-IT" sz="1600" b="1" dirty="0" smtClean="0">
                <a:solidFill>
                  <a:schemeClr val="bg1"/>
                </a:solidFill>
                <a:latin typeface="Matura MT Script Capitals" pitchFamily="66" charset="0"/>
              </a:rPr>
              <a:t>Chiesa di </a:t>
            </a:r>
            <a:r>
              <a:rPr lang="it-IT" sz="1600" b="1" dirty="0" err="1" smtClean="0">
                <a:solidFill>
                  <a:schemeClr val="bg1"/>
                </a:solidFill>
                <a:latin typeface="Matura MT Script Capitals" pitchFamily="66" charset="0"/>
              </a:rPr>
              <a:t>saint</a:t>
            </a:r>
            <a:r>
              <a:rPr lang="it-IT" sz="1600" b="1" dirty="0" smtClean="0">
                <a:solidFill>
                  <a:schemeClr val="bg1"/>
                </a:solidFill>
                <a:latin typeface="Matura MT Script Capitals" pitchFamily="66" charset="0"/>
              </a:rPr>
              <a:t> Jacob, </a:t>
            </a:r>
            <a:r>
              <a:rPr lang="it-IT" sz="1600" b="1" dirty="0" err="1" smtClean="0">
                <a:solidFill>
                  <a:schemeClr val="bg1"/>
                </a:solidFill>
                <a:latin typeface="Matura MT Script Capitals" pitchFamily="66" charset="0"/>
              </a:rPr>
              <a:t>Urschalling</a:t>
            </a:r>
            <a:r>
              <a:rPr lang="it-IT" sz="1600" b="1" dirty="0" smtClean="0">
                <a:solidFill>
                  <a:schemeClr val="bg1"/>
                </a:solidFill>
                <a:latin typeface="Matura MT Script Capitals" pitchFamily="66" charset="0"/>
              </a:rPr>
              <a:t>, Baviera. Spirito santo </a:t>
            </a:r>
            <a:r>
              <a:rPr lang="it-IT" sz="1600" b="1" dirty="0" err="1" smtClean="0">
                <a:solidFill>
                  <a:schemeClr val="bg1"/>
                </a:solidFill>
                <a:latin typeface="Matura MT Script Capitals" pitchFamily="66" charset="0"/>
              </a:rPr>
              <a:t>femminia</a:t>
            </a:r>
            <a:r>
              <a:rPr lang="it-IT" sz="1600" b="1" dirty="0" smtClean="0">
                <a:solidFill>
                  <a:schemeClr val="bg1"/>
                </a:solidFill>
                <a:latin typeface="Matura MT Script Capitals" pitchFamily="66" charset="0"/>
              </a:rPr>
              <a:t>, 12° sec.</a:t>
            </a:r>
            <a:endParaRPr lang="it-IT" sz="1600" b="1" dirty="0">
              <a:solidFill>
                <a:schemeClr val="bg1"/>
              </a:solidFill>
              <a:latin typeface="Matura MT Script Capitals" pitchFamily="66"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572000" y="0"/>
            <a:ext cx="4572000" cy="8402300"/>
          </a:xfrm>
          <a:prstGeom prst="rect">
            <a:avLst/>
          </a:prstGeom>
        </p:spPr>
        <p:txBody>
          <a:bodyPr wrap="square">
            <a:spAutoFit/>
          </a:bodyPr>
          <a:lstStyle/>
          <a:p>
            <a:r>
              <a:rPr lang="it-IT" sz="2400" b="1" dirty="0" smtClean="0">
                <a:solidFill>
                  <a:srgbClr val="FF0000"/>
                </a:solidFill>
                <a:latin typeface="Matura MT Script Capitals" pitchFamily="66" charset="0"/>
              </a:rPr>
              <a:t>La pratica del tatuaggio sacro in Egitto continua sotto la dominazione musulmana, soprattutto quando, sotto i Mamelucchi dal 13° secolo in poi,  i cristiani vengono perseguitati, sottoposti a pratiche degradanti come l’obbligo di portare campanelli al collo o di cavalcare asini al rovescio. Il tatuaggio della croce, segno tangibile di un’appartenenza non solo ad una fede scelta, ma anche all’etnia originaria (i copti rappresentano la popolazione egiziana antica) rafforza l’identità e dà il coraggio di resistere alle persecuzioni: </a:t>
            </a:r>
          </a:p>
          <a:p>
            <a:r>
              <a:rPr lang="it-IT" sz="2400" b="1" dirty="0" smtClean="0">
                <a:solidFill>
                  <a:srgbClr val="FF0000"/>
                </a:solidFill>
                <a:latin typeface="Matura MT Script Capitals" pitchFamily="66" charset="0"/>
              </a:rPr>
              <a:t>i preti sono tutti tatuati.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1026" name="Picture 2" descr="http://www.christianitytoday.com/ch/features/img/77750.jpg"/>
          <p:cNvPicPr>
            <a:picLocks noChangeAspect="1" noChangeArrowheads="1"/>
          </p:cNvPicPr>
          <p:nvPr/>
        </p:nvPicPr>
        <p:blipFill>
          <a:blip r:embed="rId3"/>
          <a:srcRect r="10325" b="4807"/>
          <a:stretch>
            <a:fillRect/>
          </a:stretch>
        </p:blipFill>
        <p:spPr bwMode="auto">
          <a:xfrm>
            <a:off x="0" y="0"/>
            <a:ext cx="4572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6929454" y="0"/>
            <a:ext cx="2214546" cy="8217634"/>
          </a:xfrm>
          <a:prstGeom prst="rect">
            <a:avLst/>
          </a:prstGeom>
        </p:spPr>
        <p:txBody>
          <a:bodyPr wrap="square">
            <a:spAutoFit/>
          </a:bodyPr>
          <a:lstStyle/>
          <a:p>
            <a:r>
              <a:rPr lang="it-IT" sz="2800" b="1" dirty="0" smtClean="0">
                <a:solidFill>
                  <a:srgbClr val="FF0000"/>
                </a:solidFill>
                <a:latin typeface="Matura MT Script Capitals" pitchFamily="66" charset="0"/>
              </a:rPr>
              <a:t>Nel 787 il Papa</a:t>
            </a:r>
            <a:br>
              <a:rPr lang="it-IT" sz="2800" b="1" dirty="0" smtClean="0">
                <a:solidFill>
                  <a:srgbClr val="FF0000"/>
                </a:solidFill>
                <a:latin typeface="Matura MT Script Capitals" pitchFamily="66" charset="0"/>
              </a:rPr>
            </a:br>
            <a:r>
              <a:rPr lang="it-IT" sz="2800" b="1" dirty="0" smtClean="0">
                <a:solidFill>
                  <a:srgbClr val="FF0000"/>
                </a:solidFill>
                <a:latin typeface="Matura MT Script Capitals" pitchFamily="66" charset="0"/>
              </a:rPr>
              <a:t>Adriano rese illegali tutte le  forme di</a:t>
            </a:r>
            <a:br>
              <a:rPr lang="it-IT" sz="2800" b="1" dirty="0" smtClean="0">
                <a:solidFill>
                  <a:srgbClr val="FF0000"/>
                </a:solidFill>
                <a:latin typeface="Matura MT Script Capitals" pitchFamily="66" charset="0"/>
              </a:rPr>
            </a:br>
            <a:r>
              <a:rPr lang="it-IT" sz="2800" b="1" dirty="0" smtClean="0">
                <a:solidFill>
                  <a:srgbClr val="FF0000"/>
                </a:solidFill>
                <a:latin typeface="Matura MT Script Capitals" pitchFamily="66" charset="0"/>
              </a:rPr>
              <a:t>tatuaggio.  Ma i divieti dovevano essere in gran parte disattesi e prevedevano diverse </a:t>
            </a:r>
            <a:r>
              <a:rPr lang="it-IT" sz="2800" b="1" dirty="0" err="1" smtClean="0">
                <a:solidFill>
                  <a:srgbClr val="FF0000"/>
                </a:solidFill>
                <a:latin typeface="Matura MT Script Capitals" pitchFamily="66" charset="0"/>
              </a:rPr>
              <a:t>eccezioni…</a:t>
            </a:r>
            <a:r>
              <a:rPr lang="it-IT" sz="28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2" name="Picture 2" descr="File:Couronnement de Louis Ier le Pieux.jpg"/>
          <p:cNvPicPr>
            <a:picLocks noChangeAspect="1" noChangeArrowheads="1"/>
          </p:cNvPicPr>
          <p:nvPr/>
        </p:nvPicPr>
        <p:blipFill>
          <a:blip r:embed="rId3"/>
          <a:srcRect/>
          <a:stretch>
            <a:fillRect/>
          </a:stretch>
        </p:blipFill>
        <p:spPr bwMode="auto">
          <a:xfrm>
            <a:off x="0" y="48158"/>
            <a:ext cx="6877100" cy="680984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2308324"/>
          </a:xfrm>
          <a:prstGeom prst="rect">
            <a:avLst/>
          </a:prstGeom>
        </p:spPr>
        <p:txBody>
          <a:bodyPr wrap="square">
            <a:spAutoFit/>
          </a:bodyPr>
          <a:lstStyle/>
          <a:p>
            <a:r>
              <a:rPr lang="it-IT" sz="2400" b="1" dirty="0" smtClean="0">
                <a:solidFill>
                  <a:srgbClr val="FF0000"/>
                </a:solidFill>
                <a:latin typeface="Matura MT Script Capitals" pitchFamily="66" charset="0"/>
              </a:rPr>
              <a:t>Da un editto promulgato in Inghilterra nel 787 emerge una chiara distinzione fra tatuaggi pagani e cristiani: "Se una persona decide di affrontare la sofferenza provocata da un tatuaggio  per onorare Dio,  grande sarà la sua ricompensa. Ma se è spinto dalla superstizione, alla maniera dei pagani, non ne avrà alcun beneficio". Doveva essere difficile imporre il divieto di una tradizione antica e molto </a:t>
            </a:r>
            <a:r>
              <a:rPr lang="it-IT" sz="2400" b="1" dirty="0" err="1" smtClean="0">
                <a:solidFill>
                  <a:srgbClr val="FF0000"/>
                </a:solidFill>
                <a:latin typeface="Matura MT Script Capitals" pitchFamily="66" charset="0"/>
              </a:rPr>
              <a:t>diffusa…</a:t>
            </a:r>
            <a:r>
              <a:rPr lang="it-IT" sz="2400" b="1" dirty="0" smtClean="0">
                <a:solidFill>
                  <a:srgbClr val="FF0000"/>
                </a:solidFill>
                <a:latin typeface="Matura MT Script Capitals" pitchFamily="66" charset="0"/>
              </a:rPr>
              <a:t>.</a:t>
            </a:r>
          </a:p>
        </p:txBody>
      </p:sp>
      <p:sp>
        <p:nvSpPr>
          <p:cNvPr id="68610" name="AutoShape 2" descr="data:image/jpeg;base64,/9j/4AAQSkZJRgABAQAAAQABAAD/2wCEAAkGBxITEhQUExQWFhUWGB0bGBgYGB4dHRwgIB0cHCAgIB0hICghGh4lIR4eITEiJykrLi4uHSAzODMsNygtLisBCgoKDg0OGxAQGy0kICQ0NDg0LzQvLDQsNDQsLCw0LCwsLCwsLCwsLCwsLCwsLCwsLCwsLCwsLCwsLCwsNCwsLP/AABEIAKYBMAMBIgACEQEDEQH/xAAcAAACAgMBAQAAAAAAAAAAAAAFBgMEAQIHAAj/xABIEAACAQIEBAQDBQUGAwcEAwABAhEDIQAEEjEFIkFRBhNhcTKBkSNCUqGxBxQVwdEzYnKC4fCSk7IWQ6LC0uLxJGOz0xdTVP/EABkBAAMBAQEAAAAAAAAAAAAAAAECAwAEBf/EAC4RAAICAgIBAgMHBQEAAAAAAAABAhESIQMxQVHwBCJxEzJhgaGx4UKRwdHxFP/aAAwDAQACEQMRAD8A6y+cpgTrX6j+uNBxGiN6if8AEMcr4D4temwVatLMqpA0vK1SJ6FhpZt7AgnscdbymaV0DIeUi3T8uh9DcYm4tPZa41aIBxOiN6iTP4h/XfEf8TosbVV+uCQJ7jEOarhFZ3ZVRQSxO0DcnApmtehCeJ0dvMS394Y3pZ+kbh0I9GGOfZzi1fiXmLSLUcikirV0czx91Rc37Dvftgzw/PcPy9FqaMQEEnzSA1/vDXBf5A4G3tDSio6fY2tmF3kR74hbidGdOtZ7Tf6f72xx/NZ9+J1RSpRSo041NEAAndmVbvaw2PyJLklItTfK0HQ06SKOas7MTJ3YqRBKxsIHoQBWXG4rffp6ElJProaBx7LaivnUwwuVLgEfI+4+oxZ/iFKJ8xPfWIwmUsgVlWkVUZWG2gEHUrqoJsSNpEwfcs78XAyr1iANCElRNiouNtp27iD1xJO3Q7S7LC8Vo/8A9tP/AJix+uNX43lxI81J7KwJ+guTGFX9mVHUlTMEMC8IPXT8Te5Ym/p1xBSotWzbtDvoqTYAkczRdoAssdf54M04yxBCpRyHRM2puq1GJ7I1/mQB+eMjMVm2o6f8bgf9OrEfBHBpLp1xpkCoulxN7qQNPtAwSxqNa9CmUrkfHSX/ACs356l/TGVytXc1f+FAP1nFsrjIwcQZME52jU5VFepqcxMJYC5NlHoPmN8VqGUrKjE12bnAUkbjUFYmI2vG23rYtmKanmKk6QRIMWO/UYq5TLh6JUalRgQt5IXYGTJJiDfGVAbZRzYrBpSuyUwdJZ0DAG5JmLKLLO0n0xdoUK+nmqrM/gEemxH6YsVMqQoFNyoAj4Qf9n1vv1xmnVVBpkcgvJ2Hr2tjNIybIWp1VUnVTLHrobv1574r1cxmKaFmWla9nZfn8J/lifI8VStekGdJ+MCE9wWI1j1WcU+OZgagt7QT69hb639MK6Ssfd00V6XiEEgNSKn/AB0v5uCfkMXv34z/AGFWfZI+uuMI+cD1HjTpIbSRBBdetitxBiYYSCY2OGTJ+JAFUshZSSupSDJEyfaxvN+m+NjpMGW6oItnW/8A89U/8v8A/ZbHqmeYLzUaqT1Kq3rfSxxfp1g1wJ7XxQ43xhMvSapVHKo6MLzsIO842IciD/tHQUqrNUDvBVTScMZ2hdM9Di8eKU5giosgwTTceu8Wt3wjeGK71mq5qsNFVkY0tYOlREBz2AWANpE98ScZrVVpLTdg7PyOY2Bg6epJaVLSdtAIk4WVp4oaKTTbHb+KUd9YiOs/0xn+KUI/tUP+YYtjTHy9MVc09NF1MFtfpM+nrhti/KQ/xOj+NT6hgf02xOmaS3Mv/FfCXwyrWq1amYqkJSDDSjAXIMQJ/DcnqTiTigpnncU0AAYSqyG1QBNMzJAJFhsZ9Mk7o0qQ6ioDiE8QpA/Gk/4hP0wh8JyZq1HzL06aLPIgUAsJIiQJMXN9z6Ya1rU7jywV3sAsesfET7X+uFcqdDYF0caodalOfVgP1xXXi1GLOrf4Dr/6ZnphRyHE80XIR20hiCRpN5sIcgD9T3vZ0qZ8LMg6RMmNvfoOvXphpa7EjT6QPfiiiUAqanJv5FbrJ/ABsDE9sSrxOOVKTzIUDkkSD01WgCbkWxW4FU801cwVB6TPKInpJEhYGwO+JuDguzVHAncRP3rkR6AKJB2wspbSXkNJWcnz37P8zSrBG5lInUkEkC5hQZm3ttfDB4X8TnKxTct+7gEkMZdBPxyQNQB5WWBpInY4P5vxHNenVpUKlTkKgQFvNzNwBff88Vs9xalm62n7ICkbudLBDaQCSNTx2sLSDi8uaUtPYIcUY/mMNbxXlUpLVLkqyhhaDBE2nc+gvhS4pxF+KuaNI+Vk0INWs50hr2G4idwPmYtgP4izAr1xlMsNKTz13a9QiDOtvuDoBYm4tGG7wiKZo06UUqbUluJBYvN3ggNMWkqPiYC1yqi62PlGO12Y1UaL5c0qgXKCmysFZmCgIxWqIJAEsQWMSSu8DClWNfi2ZFKiCKFP7xHwqTud+Zosv+uJOIVP37NVctliyo9QM7TyHTZmiJI2AWYJg9xh7y+Vp5LKFKBQaVJ5oLFurGSNR6x6QIxdVxpP+r9vx+pzP579P3/j1BNDhNHL1fKQMgoqGU6mEltyw2aRp36zG2I6NWm9epTdlc20rAMEF59jf8sa1aOigKi1ARqKsEMGCCqOQqyxJKOWk7zESMH+B5fLmgNK0wKglg2jUx/vct9rR8sc7i5XJ+Sqklop0CitpBuQNzJgbde949zgB464r5OWempg14kXEaTc/wCYQPZcXFdKmbK0GVSmpSajsAoU6SxJH2hOrkG0ammbYW+OZk0M+gVzWgBqpbSwqddA5VXSBAC2ue5OH+H4muTJ+Ni8vInCl5OhcHzFLJ8PoGpAhBAiSzEaoA+c+mIvAR1U6rR8RUG56Cf/ADYTK2YqZpBWqOi0qWmnoLbmACBB6GCW2JEGQID14XrrToLqZFYklhpMgkwJvawHTCTVzRTSgw1w/ImkGl2YEkjV0BMwLxAnFsx/sYoHiSfjn2Rv6YwOJU9jUg+tvyJnBqhLCBI2xg4ojNpPx6p/AhP1icZGbH/3b7fZt/6R+eMAm4hmPKpO++lSQO56D5m3zwrUuO5ofDTBRSAIQ8wkiR6WnfaPbBTjmYZqelUckvT3QxaopPptf5YALkc5CIKJAXTfWtMcoUA2Z2Pwiw0g3mZM4xb8ReIMxQS/lK2vSLNtAOqbxuLQT74S62YBc1ariqS55UQ6de41M+nULatOkA9uuHteGUmtmUeo4OoyKjLJAHSQwgdSfli/QzeWAKA0VFM3WFGg7gkW0mD264KaBTuwXTNYlWelWZT+OtTpgdvs1LH5H6DG1esoquotIVgFkCIAMSBqAI3iLjFviZoVIdsxpAFtLgCN9562vI6bYWaHHqOZIREpSDMqedYMSzHSQJsQC0iel8LKGURsqZcocWVxyyZJCheYtYXG0ibSYFsacKWKarqMr8QECCSZ26T+mD2X8ujTOi7bsy6CWJ6wpZvyNsC2oLW1Vq6OFpyTrOi+wIGnqCDq62HQ4T7NVSGz2F+DOAjkuLMZvsJJk9iQf0whcQrVeJ1WcGMrl2hQykrUbe4HQjvsCLXOK3i7jjIjUKJYvXCoo1Kx0a2sStyTt7N3nDDwbgCfutMLVKUgrBylmYlRdSfhIMwAPTpGKfdj+II7ZY4jRapVRASSsfZydJchTpMCWWmBrv3+WB+dyjtxHLUUJNOiuqrqjUzT5hNwBeE9BIAxcyfEqOTTzq5YwfKDAAksw1uYEC5EbACCAOmBHhrjatxOu1RvLWpIoFxp1XQDeJsPe8YXiXchuS+l78nRv3uxgT/mA+vbC3xTN1MySqAqgXUXEmAJuJIJJE6fr0xv4k41TRXpKfMqiNSqJa+y/wCb5W7TIqcHyjUqSrSXTp0M92OrUCSAySRAgC5Av3xmrNeO/L92e8yCqghaKiNQc8sKXMmACD10k3W53wA4bR/f6+zJTpxL7HSZ3YiztA/wjsQC1fjecatWFAOAASGaGIF5JZioOlRadyRB3uWOdSBlMs6LTVSalYqSXIiSpVZnvA9BAFwo+RrxBdbjjB9VHVSVY0KLCABufv7bmeuCVfi5pO6a3mSeYBhuDFMWIbmi5jcmYjGmQ8KgMrCo1QSpC+VURe/MzIZXawA98F+NeE6NY6mby6k6iVMzHUAkR7QcNPCTI8ecQNwTixOcUqhXVAY6lvOroqLERPeDvhu41SL0SrSoZtIAkkgmTIgRIBHfvOBvhHgNFAK6uWeou0CFnpBBgx3PU4scXqB69KgGuOZlGkGD1II+GAZiDcXwJpXofjb8l1ciKGTFMMRMAhT1c81z7nfti3w2lppiCbknp8trbRinx5QTTXlJktAZp20i892wTCwAAIAED5YTuf0X7+0G9AHKcLaqTUzJ0qQJWwZgNtZHwr/cHz3IxvwhfLXVSaitJqzKqU0AkeYQSWECQoJsNl64o8T4hUXMtURXYIyqQFZhpsCGgQBIJ1dDfaZPUOKUnT7I09ewpswUgzcEXj5Az85xVKloWTbdsract5h81V8wsujUgMjlK6OUze9vvTjXN5KjVRxU8kIW+JryQ1gwgWttN/yxa/f3ZqYULp0TUF+UzGmdjcMOnw+uIeIsRJTTGmo3ayruCDY6iBMd8B/eRtYsiyOSy1SiIoUQofSNIGkgNGpSOh6HvPvixX4QS58sLTHklFYQQrTY6CtyO5b0jriLiVGoxREYQFlnqDWR2OmRJJkzMCNsVslQqNTo/vGZ16tBQqppNOliSSG5jtAgCxt2NvbNXSMcY4pS4ZSQLSeqXfmCXckgks1upEdOgGKtH9omTaBUp1aZJj7Smbe8Ti9X4KtSutahChZkiZZxsZi8Gxve++KdbhWWp5Fi63aWJqGTLWJmdisyRA3NumUl5Rq9A9kuNZWrdKqX9SpPyMEjAPxJR/fHOXosqLSOqrWIBhoICC4k3kwbQPmvZXwKk0aTtLPT1OoEBRA3gyxne4G3tgnWz9TIZanoFLyWBIpmm5czc31aTJIAB7joMZSSehlGwnkTQVaiK2sUyFUU6js0BEsoAMCZ6wJ7YKKulCWCrpUFmCTFrmDFv5dMZ4BxYZhJ0mm62ZDPcgEeliPQgjcHE1XJ6qutymhYKrEQR1YzzeggRvcwRpbexFoCcNy6vVanUZgtMirSpAOphiTrI2HMSAnTqLwM8T40raRRYAK2okj4tPTaYJj3Fx0krxYOVC0lB1WLWsP1+eFjxHkEp5YMNQbWNM31aj8JCfdvGw2F+uM3bMlSHtWt6Y8cUOEOTQokkSaaT76R/vbGM/xSlRUvVqIijqxA/nJ+mAGjPE8yiGnqMS/YkmFYwAJJxnL8Vou2lXBaJAggkWuARcXH1GAH7xRzlVT5ZfROlWEERoOo9acte8H7MWmRghkfDtOkQyEq/Ug+/ee8fL2jbD8oTbMKo1EhZ72/lvinkVBrVnhZ1Ks6QJhFNzubscWVyjX+1eD30z8uW2KuX4WU1KlU6SxbnGogmOtjFtv5WxhS7UfnAlRqBkfeMRsLzE39xgNwgHQgNJhCQrkJB22g6hMTJHS+M8S4fmiulMwpnculwIJtpYTJAEW6/NZOYzlJyquFSmoXSymGgwApmYIvboMBvwFKxq4vSpvTYVaakRoBZQTDELI3JiZtfFLguTy5oBAlMohZAVJkgMQNUXNoJk9dsVuG8Y/eaoNOquumWBy7MynULEzDSVmLSL4LIMyhdvLTSzaiNcH4QpvAB2m8b4NOqBqxb8WZDKUxRQIlNw2pXEagFYGxN9yLdpuMHaGYyPkrUdcuiOL6tIE9Rf1wAoVBms1UqVKZqUkTSvOvl3YDVJYBixB2MWGEHilYUjFIlF1Mqk1ATAYi7X1MDPU7iMFLVsdbeKZ1TPVMi2XqmmMsfLRjyleWL/duMC/D2Wy1byncJUDtCagR8KkDQrEkQVsZJt645d/EzKy+oaQGBkg99xvfffD6rh9TqlHUadNlqMD9mdCsDAKrTJsQYCyrA7xgYJu/QaalD8bHheA5Ut5q5dA+4eBY7TcyPlgXUFDKUKtUAUw1VgCTAU6tE+0gt+mB1LiWcdkfUEpEAEjLNUGq4bSQQyrOxIj5HE1ClTrVaFGtFVad5ZCgdyKhnS25gLeYJJ7xjJJCW2BPDlfhbh6TMNR5tc1FJuZUMNJbvbcN6YLrW4co0wzgEiT5rEd4L1CdPSw62wu+OuGUhVnLUloVaRDuSIDKZXZWPLtsJ6d4hSqG6XHaCOokEbiQRiXNPHcSsIya2x2oVKKl0GYqqqBdKiozG6gjSCrFgQVgCSTMY2z3CFegrVhUJO6efVALmFAuTpvFunrGJfBa/YCAZLNdokenewAxb4saehg7hBN2BGodRFpmdh6Th7Tpkrkr2BuDeGlykFqteSYA1IBJmw0mT8x0GLzcOo0Hr5gtV1lSSzODAAAhbSLgfTEVSuitSapmatQ2KUxAmQYLKLk3m8XFhvi8+a1VkQPqUEkqo1SRsNWs/CRMRuB2xn2ZN0CchwpHo6nepVqBzFTzHUtB1ARAECbe04mzHBqBq01HnMCGdga1UqQBGxePidT8sHKGXdWYkyGctAtuABYtEiMQUspVSo7DS0hVUEkaQJMTpaZn8hjL7zZm9ULfh3iFRsq/mqzeajM1ypMs5BFo5tURHYRfHN87lay62ZGQDblIm8AqSbgdx6d8dfo5IKGsdySdG0KPUbN+s4594oqD94NIu2pZp6IYCmjvSGkSxXbsBAAmcV1sMJSTTQ3fsz4r59Gor3qIw1NMlgRykz1sQe8TuThrr8Io1BzhjylfjYCDvYMBfrhM8AUFyOT83MHS2YYFV+8REKoE3Ju3oDeLnE3EvE1Z11LFOmJ1ALLHbSC+wk6lMCRAg4nKVPfYzjbePQzZmhlaSaaj6Fknmqkbz1LSReI9sInj7iFBqNOjlvMqKrq7OrM2ldLJClid4iJj64FUWUNIgkuVZjvYkzJkkxuTvJ98RU6fmBmaAzTBgBgSqwC0EwOW3STG+Bx8q3Zp8dVQweFPE9SjkxSWkodGZQa1RUFyzBit209yPr2FvVqtT1eerIYaDqqgatXKQKRsC0EaoGpRti3laRYjXSKNVh6QgimNQRZpaNbPFNZZGIuCRvIxnKAYBwaZUU3LIPNCPTRytIMQPhuCNiepPV5N3saEY0D+K1MyrahUqisEiQp+EojIoDiVgkgkm8SIkjHT+L8DoZpaYqgnRBUrbsY9rD6Y5/U8PJmnSUNYrFN65WrzBY1VCzm5BDU9AHrtjpwzAiwY/wC/XBk7SJvT0L3G+EZklWpNqKTpJ5agBMtEQrSdO+mw3MzgBV8VZmmqsWI1seV0DaFAfeCp3CyxewbHQBWJ6Rhe45/DaJDZhKQYmwCAsS3oATzEfP1xk0K7YE/7TcQgavKBiXK0KjBCCutJ1xKKdWu4PScVc3TqZlWD1rU4GokzsG6BBNwY2strCLFTi/BTpPkxJKgpSZTIF/hgneLT64W6nFaRDDzatNaisEGhAHhiANRIABWCSb69R9MZq3pDdLf7Ftc9UOoNXhVDhVbMutkUKKYppzzrNpJ1BYm5wSyfhuu/wCqQyoGq1yVLQwckrq1wbiPQDa4l8H5nLnNBQVstXy50+YxLKW1sshzykqVMBfacdBnBtxpCPeyhwXh1OhrWmIA0gnqxjUWY9SdWCOu2K1E81T/EP+hcDs14ioB/LRvMcGGCX0wCx1NssAE3OFps1pBovjCuMK58W96D6RuZTlAEmRMyP1tMggSp4rolQdLrqEpqAGsbyJPL/m042LNaD82t398Vs3lKdVAtUBwCCNagwQZBGxBHfHuH5kVKaOLBxI9jttb1xrnM0tJC7NCj039BcDA2ERPEXhRcsGrUjqpIrlUMfZMTr1g7uZAF5IBF7RiH+LZaqmg5lmWeXXUdFYW3DCyzPf8Aw4G+LfFLV2AB+zBsATHvHU+v0j7ylUJ1axfuIj/5I9Olpxpq+zo4+Jtb0P8AwnLsoKU2AWoQCAWcFYJXaoJ9Z737YjyvhWmrofMemtaNLHowbm6WDLqjVEsoGA/grPaa3lKdQeTTUaQA5W12WdJE27xhj4yCKLlQ6/2bkK41FVaDA03cGSJwkJSjNbE5Y6aEnjmXHmVRTBaKzJEzqBchGHQTEH1iN8dO4J4YR6CseV4XSdwQqwNS7MNRZl7ArhY8NcEptmUeutcLUJNNqm1QkAwbtIJm4ibDaxeeO8a8o+VRGqtG33aa/iY2j0WZPoJIs+3TJubcUvAL4tnDlWC1FDNUgroMtb4mYNBVL7gm52wK4plXqsKlHMLTBTS1KrTlQATzSW7fOx9sRPnFp1uHsG1nNtqaq0FiABpGw03YWFgB64izHE9YzJaAwz9JKQjfQaZ0jsDok3jmOAlKxMok2Q8O5pHDnNAsmtlVKQClogarcwN/y2jA/i7tqaqzq5ZfMcjdTAWDZRMLtH3YI2I0ynF1PFM+df2flMC34SmhZFj8J1ARgPTyIWuaDVSwqaTLqRLRySCeZdQi9oG3bT429Mfjn3QzcK8RtQplXHlKFLAm7EtA5Y6CDaOsnoCDqeKql1ChlJ1MXZWLXHTcbdey2thZ4hMNruQYvuI3nsQZHywO2BtaOx7HE7rSR1R4I9y2NuZ8SZmpV1a1UTCoTIAIkWNyY3Pf0tjehxbMmoftEJJQCQpF43AG3tH6YB8JedRPb/T+UYJF/igGxEQRuRHa8CTHt3wysM4QUW6H/wDZ9xw1nq04UKpGlhqlzc9WMWBIFutrYevkfywl+F+BkZRGpgI1ZdRYKBBklfW0ggHbSR1w3LlrAMzGOpbST6nQAMB9nIxW4RmHqZej5gltA1yDJh41SCQSfQz9cL2YGTmpmHFV6nmHWGUmm6K1gtoLHy0NzN563ZuHUjTSnQqCmKlMKsBSQwVSFIvIDTEdxhO47RKZooSfLqpFIWBUQQVjYH4gABsowzlimzRVyo0bPsWYMzVP7ML7VKhClew2MDtiXM1GKOpEA1xcblFGrqNtciO2K2WHluxZS6HSRESumSIHWCxj8/WzWzNHQAagBHMQ1o97Rv69ccUpN9HUV8tk6hAFIF6hDNpJFzBcgkwFAkjVPbviBMwpZVLFdXMCrxIMDTp6GQAZLfKDixwviNEu9NnApsAr1SDAW+pVAuSWKGduUb7F24ZwfhVaqXpCm7G5p6pANp5Dt0J9b46OKDULa7I8jTe2T+HcwH4e6sOagHUQdtK6lggAg6WAnffAqlmkkS1MKHK6DUraRT8vXoCCQFViAQRY8sCAMXM14ppqtSjTohU0sqlHC3uNtOkbzvIFyMCqvElK1oqaiwrx/wDVrMqEGkBFiSJsTzRJvhsrQYxpsa/BzL5LgTIqc4ZWB1lELSHOqZO/XpaMFM9nUpKXqMFUdThZ8O8fQU70mUOWdm1ahLSwGoiSAoA1emwsMc78UeJq+adQCQCxZY5YVTyz22Zjft+EYtxwfI9EZtR2/exq8T+PmWBSDIujUZgOdXwTvpBHNa+mLgmBzxs0Z+0ZiwBIE/8AeMAJO8ECfaB64x4g1k+YxBWoYBPQ0wE0nsw/MaT1wHFWRE/SMd3Fwxq1797RzcvM4uvfvphDz7XJsugX2WSW/WI9TiRM+4NVjBZ6YRLXQSsBe0qCvfm98QcG4PVzFUU6QLOT8gB1J6D19u8YLZXhhy+ZcuVqrRLFShBDOJ0hgDKCVmWgQu+Gm4Q7fv8AkEM57S9/wFqldKT0dVWrTq0USm/lgKmrcg1JMWJuR8rX7FTzKeWr6uQqDJPSJnHBOBZKq1So1aUBkNrkamq6kB3XaWbVNtPW2OhZXPtXy+gp5dBIRTLFngkO5/CtiVtIibWxwcqSdXZ0Jtq6olzfFTmKreW7CmSrAbarhIYfeDECx7EdTgSa6040gBW8qItqWoRTaR7VY+XrinwvNFPOFQwyUVAKmSQ7TTgbyC0bb4sJl6lR2EgeSqKosAWA/wCkODYdafWcCTr6f8Fir+v/AEnohny9SJ1uBEE7M2/sTM9LH1xp4iz4SpTVDGlSzEtAVfhBMAndiIibzIxrm9StSo0X0FQq6wAwhuVQZiZhjG8gdNWIFy2a8zzNSr5iEK5TVKpo+5q5J1zuZ9MJHvJ9Dy6pBbw9x2pS1vUGqg7SgWBpT8cEc06lnbcGBOFfxR4sfMmwCIDyixIHrAFzAJ67D1MnjjjFPzEQsISmo0U7HVFy3ax2kW6EE4UP4yQIFOlAvBWZMetxt0IxZcbkrWhY8keN3LbCGQylWo+lKb1H7ATHuNh7mPl0Z8j4CzVQTVIoruSxDQBf4VN/mbeuBPDP2i5inANOnoH3VLJ266iJv2w6ZD9o+SdAXaqjG2gqWue24OFfFKPj/I//AKnPzQt8PymRpu9PRU81J8pnqqULrDRppwKbnsZ+uGWrXGqo/wD3cPMIBpWNNtRmLxHSLb2E1hl6tfXSUrSpSVLOR5jgxyLcAIxMbXna0kuL6mBRGYKKupmQX0kSQHe17wD8V++Ic0oykh4RklvsrZLihr06WWL/AGiIgVWAkMi3KkCREQSSZMxFsV+C5sipl6Mkq1PMeYZnUSVYOWjmMHeTEnoRiDi2UTLZlMzTqak8l3V+rg02boLQQSZi7/LFOjmkTL0QZIWhSVtJ5iaoKrpPRgB9Jnph8X2vfYrkrpkvB0DJwvzdqC1q5JsBTVgUP1C/IHEOb4mfOoUwAHctmWJgaHqSE1HsiwD/AJfY1s64bVocVhoWmUpmHFOmpPllJLczgSyzacU+EZepXzNM1gwNZ9TtpNlQSixFgSoEX2XFXJd/p9Sa43dfr9ArwvwvVpUM8Gq0S5RUDeYIHNLaiRKWg3wt5nUph6tJyAsGkw0gS0iQBfrPtfHTv4EdObQOP/qSWvcjVTgyYgmZNj198c9o+HmqU2Q1qa1EqFfLZtJtaQWjVMbRsRebAOeSf5D8MVGa/M04y/nUjXW7AL54H4rDX/hbrGzD1wAUk2FyT/v1vhtyHhfP0yrJSBhSGJZCCOzc0EG9j+UDDN4a8JLTdcwEBPSnOtVMkSGgkx0k/PbEGtHX9ooa7BWW8HvQyRr1xFQEEU5ghJBMxu079hPXahnMp5bFVNOoZEaQTdlWwOq94F+q46dmuBnMMHqsTAgLOkDvZZmbTJIttiRPC9EPTcBQ1MALymLTH3gLTh1LRz527kEuE5Y08vSpkjUiKp9wADiTP51KNMvUIAH5+g7nGUD/AIk/4D+urHPfFvGWq1xRnlQE2mJ2B3/3I7mJzlSs0IZFDIZ5qGYpeZWq1DXPl6qjTpESCsRsYA98EPGzaKdM6abEVQo1idOvlLRbmBUb+trg4UuNKWzGWAuQHYDuVGoD6gYv+IPFVPMLTppSqrNZW1OU2nYAEkWjc9OuH403BN+9v/Rpfe176/2T0qt9JBDH2M/MRJ+WLa03HR7+jfyX9cU19Z+mNlKgSbAXJgRbfHn2n4OkB1KJLOxJGpmDAzAhmjcWsYj22xrRRw2oE6gdwb3nruD62xZ1QtwAdz1g/wAt8b6riR72/wBki/fHuxbUUjxJu5NjL4Q8PVcwWaqzaIsCT1Ft/wARgx+G/wB4YuJn5YtqYVCVeGZUGoN5VUJCwQwQrvqGl29cL+W8WOSqhQFZ1AsTOtwJEuZ+KcTZ7NgNUUoUNMkI6KiqSg8y7EnW5BYsLTyiGxxcmSltdnqcFSWn0VeNZhqND92phftHqh4gsukldJO8NYCwkdLxhfGWCsW3lbCDMCOXff0632wxeK66ioqsrlSGqAsylwS4JnSdBMxMHvE2gI1aiDHmAEQYYEQbk39Z6Wx2/DOodHF8Sm59/qV9aJK1TrpuRq0/FMEq6zbUL72NwdxihU4cST5R81ZsVF/mkll/P3xefKeZBWtSiJuwWD7EHreJ64s+HeAq+YpDzKTANJCNJIWWiABYxHzxeU1FOSZKMXKoyQX4LTOXydaq7PSEARpGqtUOoIgkE6AADsL6jexxTz9GuKeYoKlErUra30OmtTrICsobUokiOkAHqTgn47ydRSK61rCouhCuzx8U7MbdrYm4plKlU1GVHqA0ua1IXSsdZB/DMxfWbTIxxwnfz+p0T18oPpcFrU+GtXWVejWWp8Q6WmwFoKWk3B7xhrqfbZWKTaQ9EKpnbVb6jArPZYKLpT5nqahVphiqqzsxOkhYG0ARLDfGctm3pKq1UVfwhAFgdAATDHrYk3Ii0mPK3La7spClp9ET5PzKzVEsyVdKNYjTTVRB6fFPQ3XF2hxXyxpqUaqFeiprD+oKiST+uJlz1EQAyD0sp37G4+mNnzdPclb9Jkn6SfyxGU29NFFFLaZNwPgS5ujUeuaisakqFJDUzCkwYsSIAHRdjJJxS8TUcrlEZqDsa60yQusmwiSy/DcCJInbbfEFXidRaop0hauI07OxXaBIZZBIJsbX0gFgE/aBlWy9GkjQrViSwX4VVdPLMdSQem225N4JypP+xCbStoR6+YZ3d2iXYsYmOYk2+uNEb5Y2RBq+nY4jb27470jjMOPXBHw9QLF2Bgp8O3xNYbsL7x1mN8UFpF5gFiJJgdAJJ9gJ+QxtRqFVsxEnuekH/fzwJq1SGg8WmzqNXxJFKhTy+WZTT5RLUzqRgAwA13LC4PcA7Tg7w3OFg1amZZyBT1hjBaUCuSQAUAN+knHFuHCatITu6j/xAYcKvFHyqo+hagaFYMAwIK3I7MI39b9Mefy8DTVbO/j5VNNvVBTxPQVAzrP7sSVqrctTLAKTIMEN6WNj3wpZvhGbZRoHm0hphqJ1KdKhAT94HSNjsSY3w/jiArJqGl1rT1mfuBXRZCsADBiccz4zl3y2YcIdP4dDbAiRcHtGD8NN24+RPiEnFSZnL8DzLNC0KsjupH5mI+uCaZjNUaihqjK6MN3LL0sYJBmfzwDzXFK9QaXquy9i7R9Jxnho1AjtBH+9vyxfmjJq3WgfCSjnj6na+E5wZigtRF5mYWvIaLhpj3B22wn/ALSeFqPLzCKIZvLq7zqHwk3jaRv+HGvh3ixoVMur/wBnWpBWm0MNOlj6AyD6H0w9eI+Ftm8s9O41CQsKACskHYtvHX545e0Vi8JJnBwxHS369Mdl/ZRULZGD92q4/wClv/NjjeaTS0AEe+/+/TD94N8Q1Mpl1QKpDsXIJg3AA6WkAH54WMW3o6fiZpQ2zrtO2NmOFPhPjSnUdKdRGQsY1Tyz274bSnvhmmuzjUk+ipnXOmPxW+UEmPkDjm/iDLFa7sAYMJqj7wuwHsTjoucqw6gbwQD6nb6wcUPEHDJyLKW5kGuSdyJn6yRiU1lovF4x+oGr+BW82lXp1YZAw0vcQQRYqBe/bHLqdAJVpIbMKyiSOg1A3+Qx9Ea1gQRPbHGP4aTnDV0jTTz6qZPSXJsTcG3Q+k3xaK8AUtMmpMCJHX8vc4o5/OtZUUsJg7wYuVHfa9/54IeOOOZZcwQh1mNNQ0x8JBOxEBiZIsbR8sLNTKZXMn7JxTqH7pET8oEn2xDj4MJZTTS9aC+S18tN+ll8ZoRNSm1GbggEg+hU8301bbY1qKeZTyiCCRIHrB227Gwg9sCeHZeqlf8AduYl+UKoJBJHKwA6AxJiYBG046h+zPh4qURVqMzFQU8t7qkHcAj4iIHoBHXHoSnh5tM5fsoTWSWLXg586FXQMjKfOQaWUiOYEWNx1wZepGZzSlQftFuQG0ghTaXAg7xBuq7EA46xneC0Kv8AaUkaCCDpEgjYg7g+owq+L/DWXpU2zCAq/wB4lxBIVtOo1NQ3AHcyAMQ5J5u68f5KcMcNJ+RE8T1QwoEfEaUGyi/UctoDKRI7epws8TWXkH/cmP0w18X4bqAJqCVNQKAAwI16vi1DTAIFhv0HQDW4PWd+UBifugkm7E9rbx8sdXw/NCMcb3/JDn4pPky8GuQBWkD1+IR3BJ6Hsg+uCv7PaiDNS7AShCgmAWMWA9p7f0Gii410XGlkIUib2mSABe1rb9PXZPDj1S37ufM0wdJ0o5nqF1MGUdwTfpi/I1ODi3V+SPHFxlfdeB48eOdOVUTDZhZggD0EYpcdpU/MqBzQUy0nyWdmDMrKWPKLaYAkyC28Yo+H0OZzNChWrszIddPULalIOkk8xkA+tp6xg74hy81WpvUAfUBVCa4NLywTPOJnVAGkmWi434MXx1E601O5USZGj5nliwUIpMDTbcKPRmBe33VTvc5mqCspV1DAi6kfWR1+eKlGaFMvVSognU5KSo2tyzCqIExYCe+NKfGaDi1akZ3GpRuJFje4vtjl5LbKwpI3p8OQAgEjrpFVjHsC0AWNtrHGmY4Ymmftf+Yy7f4WjritSMZgs/37KxutwsCTa8EDaDP4xNvP5xRpQEFjcIt2Yidl/ntgXPw2Go+hd8M5BPOJVQBTUzaSWaIOrckKDc35hir+0ngDZmgGp3qUpZR+IWkT7C3qMDUoqJLWqH4nhqbyf71nA6Aenpgxk+PeUH/eKo0qhYM4vYgEGPinUI6++KQm01XYkopp+hxPZja4sZtH9MQnfpPzxf4nnBWq1qii1SoxUdYLEx6mI+eGDgPgTMViGqfYIfxWqEdwm6+7R7Hr6bmoq2cCg3pC9wunK1TqAldAsSSWI7A7LPzKjriKvwiqqlwDURTzOlwJ79V23IAx3fhHh3L0VRUAIS4li1+8E7/6dhGvGq63pIBzfGQI/wAovuevp725n8TTujoXAqrycD4epNWmBuXWPfUMNHHak5dA1oIA77Dr123ONfFedyi1VShTTWjAvUWwEGYAFj6mP54K8K8Otn/MVn8sUHA5VB1fED8TATtcd+uGlP7smqDxwqM4r8BSyWY0ESzeWSC6qxUmPlE+4O2CPE8hlyjii+pkHmbmYB0sptGxDCCfhbaQA1//AMWrFq1X/l04/wDyY04twYZFaKVCzhzpDCnTAOqQwcgyLdTrtO0SUnyK7iPxQdOMjmdcXP6fXBLhHDqro7pTZwCASELQd/c/LGeM8JWmFKO1UD4zpgL2BIJvpudo2wc8IeJ1phaFRVRJtUBIifxAAk3+8Nu2HnJy4/lVk+NfZ8uyLOioTSRUqFvLAKim0/Rh/u2HvKeIWo0KaZhVRlABNappYsNjpG503J7nbF58uGUNqo1EIkaXVrHreLfI4Vf2sZdtOWBUEqXBbaZCQCTHZh/lxy8aTaj0X5JPH6ClxWg5erUFJmpGoxVgrgQTqETYWNp6EHri9wfxLSR/tqIqqe5YMPaDAGOjfs9dXyiygY8siEOyKnUjqh+mL/GfC9DMU2U5dVYiz6FBB6QQ9vpjWVc09SViPnTla9Pz8oXUU2AqUz92RYg7xbvjpvAM4a2WpVJkleaD1Fj+mOY+CMuWGboEcxomIndG/K5/XDl+z3PTRNFgQyEm/Ym/0P6jBcrWyMoKM/l6CnE8x5bVKrTopIDBjmaTA698IGf4vWqAmo/LuQxsPYT/ACw0/tCzpFNKQtrMn/L/APP5Y5hxRXqZilQH39Nhf49rCOl9/wBMc8ouUqR0w6Vn0Aze1sce47xTy8yaeRiqzypZRzs7SGGoWcRElh3PSQx/tJ49CrlKRYVXZSSp9bKY3m1u3fF3wN4Wo5VCwcPWb43G/wDhAIlfXv8ATHXFQpuRz/MqoE+H/wBm9KmFbMHzGH3IhB6WYFvnb0xf8SeCKVVZojyXCwNPwmJIkaxEEm4g362w5hPQ4xmKiopYiygk3/1wJcs5O2xVGKWkcjbPPkMyleoiMs+TWAUGIMhlPQ7mB0jDn4LTy3rKHUrWd6qEC2+0Te0XtthR/aNSasKb01dzVJNSlTEgaYUEsokm0drW9XbhlOhTakwrIg08qMVBErGm56T64lTSSXtFXK9+oT4xxtMuoNWoilp0/ZuxaN4Ab+Yxz/jPjR67BDpSnIMKVR20kHdtV+ukT88O3iCnQegxzCl1AkAQX3EBbCCTAsYwGXg1KqvlMEKBQWgDSskMqiVjaCdiQRI5pBsCT7FzgtWnnayUzrZ1RqjLLASfLHxE6oAi0z74fcjwEDlGhR2QfzwFyXBa1BqTCpQohWuE2YaSIAJAi46TY3w5DOAAkqQPxCCMCk9mbBuf8OZdxz01J/EVBI9jGofI4554u8FvQKVaNSEDifxITsV9NhczMX7dQPEabbFjPZZ/TEPEsslam1Nw2lhfk/MSDB9bYpDlcHonKCkcfzubpU69LOh4qyC6jlBdLMY351hrW5zh24oBVz1EKQRUrDVcA6aag7bnU67XEJhDyOeKvXHl1HPlFYVZKOSFMjp0G+6x1wzeDKWcr5la7IlNAWYhkBbSZA0zJWSxmIFtsNOVv6DRjirfbOg8cdPIqK9QIHVlBLRcggRff2wj+CaenNlmBC1aYkOCh8yAxhSBbfawJgd8dFUk7xhZzHgzLyailqV5lWIvMzJnriTeqCq8l7i3hmjVCsiIlRWDBgo3gi/fc/O+AnFOHVqYPn06NSl+LWBfoNFUx6Dn3i2HCigCqJkAATvPz64534ry+ezWaOXQPTy9iXC2HqSIMyLAEd/YpKT2I3S0SvmDVRAjs9NWDeXVbmBgEfEdSkb6WBHURY4SuK8PzGbzqUPLKEgEzcAD4mkE6lWY9T2LRhw8ainlMqTU+0zFSERzYqd5AGxXeL33PTGnDGzPlUaldQlQjUjjbaYI6EgSUBMgE7ixi5Q+c0qn8oe8MeEqGVWw1NF3ZeY/+kegj1nfDFSCL8IVfaMQ8G4imYp60jsRYwRM3BIjseoxcZfQfTAdt2zJJLQP4nnFpqSApc2WU69ztIGOdeLeLPTQoh+0qAyZggdT2BMm5sMFOKce18SXKsvLqCeYpkLN4jTZpsb7xhPXIPmeLtRdwB5jKwQmAqA8q/K09yxw0ILJOfQW24vHsM+A/B6VdOarU5Uf2axAePvMCOnQXnck2w8eHeErlv3ggt9rULgQeUdF9Yvf2wZytIIqqqhVUAAbQB7YkqY05ubtgisVSNEY9jilxzImtSK7dZvIMdPcEg9wSOuLqiwMXxknbfCBRz/hOSzFGoAlIsCftiaYAeb8zBl1RvOkmZ7kYn41+z/LV+ZB5Dn8IGn5rYH5QcO+o9sbKJwVJrpmlT7OMZXMZvhGYWlUbVQcyQDKMswSJB0sNyP6g4dfFmRXMZTSzDUFhW35kuhO9mBN/wC8O+NP2s5UHIs+nmR0IMd20n9cJ3EUqPlsjVpqSRS0llFwykBST6RN8UfzVLpi7VqrQX/ZbxCojjLsjLOvVOkaYgiREkzqHbmx1IUTf+n+mFNPCeWrgVyjK9QB2AP3muSRNjPbB/hPD/JQoCSszck9PUn6C2Jt7sdnPfCL+XxbMqGA1eaAOs6wQAD1sT8sN3B+EVKeYqVCHOoHmYgXJBJ5GJ6d8J/HOAZwcSTMINSGshlCOUAgXAMjl3kdTjqAe++DJLVGcm30IPjGsamaWkWHLpE9AWIvJPtgH4GRMxxR6oC6FRjTE2hdNNCLT8P5nBvxlR8vNrVuSVVlBsrMrRpkXvy7d5wIzNI5fiNHNUabJl6uidMgQ4En+6Lg2tynrheONNtlJyqKoba9FKeYpVXoPNOfgKMJKnmIJDaomd9h87VfjgauVprUVlWHPkM7STYQgtEbtI5saZ/iRSoyBkYVYOgsA+uNlUsCVkCwk3a2NOI1adCrRdGcH+yqLcOQZbVHUhpJ/wARwVYk3HRr+8VCDppZh2O002pX2EmozQPUDbElBXYL5+XzD1FAOyFQR2JqkT1nBdM2hiHYyBcS36CMBeIcZPN5VQtDAQxJLXGoKqkEQPvG0wLzgWw1H0KK51BmBSNGvSpuOYSsMQbDleL3nqdMYu8MzSF6pp0qhQKAtFaSKvoSTA6QLxc72ipw/iuXraQKbU6a1Gh6imWNw8Hm3LFY7T2sbyedp+cSpUq6gghTFrQDAGElJqrGSjukV6WTUIFq5Rqj6btqQxaIVywKx0i/XfFPhWYXLRSahX0gnyg2mpE921G/QFthA74YqHEg4bkZY/EBf1EE2wOzqIzPUdQ0DQqkiFiZfrBvv7RgSm0rRlFPVFLh2YWjWQumY1MrQrCYLMW0i8aRIAA9BgplHVAXqJVJJLCmaNQqkmYCqhBPre8xE4zXpUnohDUUuACrLuGGxFrH0xNwniBqU1Y2cfEJt/pNjbDZ/wBxMEn1orNmvj5arGSVorSdQPckKCSRNzAnbALiHFqSkKtav+9B0+IVtKyQSDTB0lYkREmRfqGTO8ZRCRKkgS0kKqj1Ymx9L4WCQnmIqGo5epV1aDKhjqhmurWhekLA7SsuVrorDhi+0Bs/RfKZ798fzmSpaqWRqYKmFmdwFJUxEnTuScOtDN0GUNUD1HgSx8xenQBYH698BuI52hUoNRFM1TmEYM5DIu3QsLgdInF/gaV62URDXJAUJrRILQB1LSD0kdumCuTdAlxqrN6HGqLFVqJXqNGxpVtKCf8ABeLDWRJ3tOLFHiGX3q1AxBYKkE6QDYadMlgsSSJwP4h40y+XZKGs1KkimSGDaTtqdie9zecR0M5R88U0NPzYitpdeoBPXm2jpGr1uzckIowaJsnxQNUrKA4VD/ZoDcbhjpSFBBFupnC0vEKrZ1kp66CBzNOmpJCgaS2kKCSwi8dV7YaePZ+nSelmUZCysKbqpBLIxiDeJBgj+mLpznMKjUwFK2jmY/PYCPfBc6MoV4EzxacpqpiobaSdVbXc6hEFwIIiDHRoO+LVevSagnlV6lYVV0Mjs1jpYhlgLDKw0wpAMx2Il8WHXVpOtJBUpiE1qKlN/MgQTYKRp3BMfXFzw3VKKy5nylZKjNpDaRzQSb6tpI+Ix9ICmZwVArLeIKq+SpUa1Cq9XUxLp1lVRlU9QWYAb7GCfy3iAuktmMrTJ2UsZ3sTJEEiLRacaZDjdCjmXoCqkVCGRQ0wx3UfK8dowSbxArBtNOo8EggBenaWAJt0J9Yw2ViqNCc/Dlr5xaiVKAakwqNUV1YVJJYCNdjMyZkCLkEBdctwsHOHN0noKVldWoMrkjcLqWIBjf8AScS8X4fTq5lazsJ1qyIyqU092aQFAgsR12m9mCnUo0TBFKpTJnUAhZJ/FHxL69PzwJTqhsCThHFK1ZnphqIKNBYMrahAMhQxjeLk7YsUsxnNVSn5dKoUI59RRYIkCIY6x16QQesC0crlqkk0qbdCdKH8xgTxpMulCo1IMCsWpsVY3vFxexj2xsqFUbJ04zUKvNJV8okVXapFMQATDRLQDeQIxPleINVYouhdKqxcEsCHBK6dugvPpvOAeZ4QzNoFR4rczaXYLSAiT8X2jMbXHr70stTTKOaWYFQU2MJWSo4BHZgG2G3oPSSNkjOP4jctaoSySgCG9SPikAgATAN7z/8AEGXzL1HdA8LTMGoCnOYBgWIEdTH0xDSyOROpRRouVI1KVDEHoSDME/ngdx7g9B0ZKdCklSpIBCiRa509OgmNyMGzYox4kznm0Ky+bSKpBnWup9JDGDEDTtIFyOmBfhOvThxmAeV7KWsDEEws+nX9cb8M4Tl6WhVOpheq2lm2AsOWANQvubESMZq8apZKupSqPKqGGQkSO0CZPWLWjT1XSkvvWh4K4tMP0s/RIOutYE6VFTRpE2k2LW6n/XEuQ4grglq4CgkKBUUMQNix3n2xZy3G6VVSYIgxDrBPqJ3HrijxPM0qtKopp8jjSaggETylhY2EzP0nByEwRqvGaVXXGapqtIkCGRixF7ja21t/TA/P+IqgrU0WrSHLzrYqrGCFLkgCxn5i3fShl8pl0ppQGktbU1OQ1o1sxGw39TAnbFzieUyZotSTywdEhuUEneSRcyd+8nvgyetGSV7NgVrjSldK+qzFghVOspBJ9NJtsZtezXyFSmDBFRKaAhXALMR0sBFhaxufTFXwtn8rWoUqdRqb1YICsQWIBgfOIwWbhFDcIoPcAA/UCcBO1YWldWJFXMJmmR1QV6ih0I0BY1KTYwSWBEg++CPHRTq0KIBYGuy6ZeAALuSCoFhIv1IHbEnBPCwVGsbtN4tfptH5++MvwUpV1jUQqgIAwlTJLe02M7yMPkvAii32MFAKFADiAIHw9v8AFhHz2S1VaiUueICytMFQoEHXEn4YFzb5YZBx2olOaisCoudx/KMCGq1qjGoJBggaQIE3ktMNcmdN/XEnJ/0laj/UEMoxcClWGgGFK7yNJ3YGDcRbBTKUh5oRCRTprDTEE9L3JOFfij1ECsKlTlhgeU7ElhuSLXHse9z+QzehAFBckSYImT/igfnhLerGpboscbzXl6QhSTfmbTEdR3PpgDnK1OogkTqIMhiD0+LpcXg9DO2LfFXasCpQg6SBq0mJi9pi3+mIaHD6jsklF8tY1CZvtE2Edog4NKXYLa6D+UYOoc+YNNiCDaO/YdfnONPD5kVWCwjOSojt7m3b5YG57JsqLTpsxDEK+55fSTYC1gIiRGCCGnpA1PSZRELUb5cswR8sHQNtgLxhnTSrU0SnTc1ySQwMrpAEhhEDc3HfFVstVaVaiH03cByajhkLdyGEX91jEnijhDNVpVdZOlWXmMFi0HrYCAZnEyZPzZPmrIAGoC0xZRqEMoncbzHTEJxTejq45tR376MVOMIlJRRoUxmH+zUaQG1XhiNEgAAsb2g79T/BMgMvlkoBpIBltiWN2MxuSSdsCOBcOTzKdWFDU6cTpsWYAsT67XwztVa39mfy/kcUh0S5Xukcb4l4XXLaw+YDLqIKGmQxhWZSXgwO5A26XAxinnMi2oVFGXMQhoOW7Tqs15FoIMEg+pfxfWp1a9ZQ+oGQCunSDp0ncySDIt6+2KPB/AQq0Kju9QMpJQaQAwC2kG9zI6WGL/axk6bJYOK6GXgVDLrka1SlVqVBpYlXYsZAsLQQJHURPzwU45nmyuVospBdQqRGobc0gXjlxV8P5JHylMLy87GFsCPMLQYFwe2LvibJvVpqALhrai17Eb9DeR7YllasevmoAZmq7rzIGBpiBAFNdSqx5CILX7ruLzifw6MsqChUpMSUkkg9Y1XEKqkwbkfFGCOU4dUQPOhtaqg1HmiwsBIERM2xJm+DKqRTY6rSSZJEQRt2t8hhY6AyllPD2Xr5kVFpN5VGyktu07i/z36T1wsZjNpSzL0FAV6MqKiqQ4Ux97zNLmINwPyx0TK5mmlIKAWCWnlPtImZ723nCNkKVUcUzFfyJBACy2kfCBMkHttE3xSLVAtplzg3GMo1RorCnGnTziWBkRN1+t7+uCHEfClEgPZVXm1MXJiRa6xBEiNr9cD+FcHqJUquwpolYAEMutkIJYFbFTdjE7QtrRi5mGkaWdmp09g0aqhk7wAAotFh64Rulod1Zc4Vw6mqrUVQjOBf0vEncE/zxdrVyTbSCDyFXDRaIIMH1xGnGqKjnekFHd4/IjFHifEqLldKCFkyFM7GIlNv1wHpdirb6K1Os/7xNNbMvOSW3U9gYJ5haQAO/Sj4iR1pGpVeo6rHKD5ak6gBbUW698WWUmmeVlqAk04sdoIYDafyt2sIyFepnK9NWLmhRbUSyhSxEbxCvHoNpJ3GDDaDJ/NpDdkwEo61UCoyKSPhBbSBdgpI7SRMfPFXOeZVhECnSAWKFkIlYsxgfFNuw3vg61NQk6i3rIAA72G2KJy41zpQgHc9RGwncz+uGbroSr7BPAeHFCTXd9YEFfMbRBmAVBKsI6Gd8CeMcLpVKtLLhVeqxDfCRoQSS0gAQZAiPne53ieYFCm1RVZWUfd2JYxELeBM2B22xtwPhdSiDUqEtXqQXa1t4WSwNr7foAAIyfY7iqphehwzy8utKmLLTCA3mwgX74HNw9ldWVCjBdI5zt1hZIOw3jF/OcRemhJEATc6bfMuf0wHpZ2tUYyTJFgFLtPQGBppjvJn2w1XsndFzO5ZX0M4bSDsGIABBudJuJ072jAzjGQoZdgwTVVYHy0InV030TAt36b2GDGaSoiAkxdQ3xNIJAIA7Xj/AFwI8NZM62zFXUXcnTr3CD4e8W6T3PU4D6DF7tjNwfJaaaSNLRJANhN47YuO3Kb4ip1r/wCuMZioYMfywy0hXt2EX4LIjX/4cVa3BIj7Q29MYx7BpAsqPwdDuzflj1PhVJbAsD12j6dMZx7GxQbZtU4PTqfGSfcD+mJ6fAKQ2LjuJH/px7HsbFehrZYXgdMiCW95E/pjFPgCCdLN+X9Mex7GpAtmj8CPRx81n/zY1XgQGzCf8H/ux7HsCkG2VuI+F1r6fMfVpcOvKRBGxs+L7cEJHxiO2j/XHsewcUbJg/h/g1aFSo9J2AqGWUsSs9wIke0x6Yv/AMIqHcp+Z/ljOPY2KBkwXwzwiaIIRhzMWPMw3PoBYCw9BgqvBKndPkWx7HsFQRnJgjI+CTQYlK9TTJPll5QT2Gn+fTFurwAtE1Nr7T/MWx7HsDCPVBzl3Z4cJCRDKPUUxb88bNwwn/vD/wAH+uPY9g4oFsjHh5CSSwvvydv82/riN+BosQ5m9ys/zH+uPY9gYpeA22bfw+Pv/wDg/wDdionBVEkVDPcoLe18ex7ApGs3qcCV96hmNwgn9cTf9mqBEEW9FUfyxnHsbFGyZP8AwakRol42gaRb6Y3y/AaFNQighRsLd99t/XGMewaQDccDo2sbe39MTU+CUxeW/L+mMY9g0gWzf+C0uuo+8f0xn+D0v7/vIn9Mex7GpGtlbM8Ao1Y1a7TB1Qb7i3QxjSjwDL0l0oGAHrP/AFAwPbHsewaQPJjM8Fo1FKPqZe0jfebDGuR4DSQQGq27sCY7SV2x7HsCkEIDhCbhm+i/0xrU4PNlePdQf5jHsewaRr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8612" name="AutoShape 4" descr="data:image/jpeg;base64,/9j/4AAQSkZJRgABAQAAAQABAAD/2wCEAAkGBxITEhQUExQWFhUWGB0bGBgYGB4dHRwgIB0cHCAgIB0hICghGh4lIR4eITEiJykrLi4uHSAzODMsNygtLisBCgoKDg0OGxAQGy0kICQ0NDg0LzQvLDQsNDQsLCw0LCwsLCwsLCwsLCwsLCwsLCwsLCwsLCwsLCwsLCwsNCwsLP/AABEIAKYBMAMBIgACEQEDEQH/xAAcAAACAgMBAQAAAAAAAAAAAAAFBgMEAQIHAAj/xABIEAACAQIEBAQDBQUGAwcEAwABAhEDIQAEEjEFIkFRBhNhcTKBkSNCUqGxBxQVwdEzYnKC4fCSk7IWQ6LC0uLxJGOz0xdTVP/EABkBAAMBAQEAAAAAAAAAAAAAAAECAwAEBf/EAC4RAAICAgIBAgMHBQEAAAAAAAABAhESIQMxQVHwBCJxEzJhgaGx4UKRwdHxFP/aAAwDAQACEQMRAD8A6y+cpgTrX6j+uNBxGiN6if8AEMcr4D4temwVatLMqpA0vK1SJ6FhpZt7AgnscdbymaV0DIeUi3T8uh9DcYm4tPZa41aIBxOiN6iTP4h/XfEf8TosbVV+uCQJ7jEOarhFZ3ZVRQSxO0DcnApmtehCeJ0dvMS394Y3pZ+kbh0I9GGOfZzi1fiXmLSLUcikirV0czx91Rc37Dvftgzw/PcPy9FqaMQEEnzSA1/vDXBf5A4G3tDSio6fY2tmF3kR74hbidGdOtZ7Tf6f72xx/NZ9+J1RSpRSo041NEAAndmVbvaw2PyJLklItTfK0HQ06SKOas7MTJ3YqRBKxsIHoQBWXG4rffp6ElJProaBx7LaivnUwwuVLgEfI+4+oxZ/iFKJ8xPfWIwmUsgVlWkVUZWG2gEHUrqoJsSNpEwfcs78XAyr1iANCElRNiouNtp27iD1xJO3Q7S7LC8Vo/8A9tP/AJix+uNX43lxI81J7KwJ+guTGFX9mVHUlTMEMC8IPXT8Te5Ym/p1xBSotWzbtDvoqTYAkczRdoAssdf54M04yxBCpRyHRM2puq1GJ7I1/mQB+eMjMVm2o6f8bgf9OrEfBHBpLp1xpkCoulxN7qQNPtAwSxqNa9CmUrkfHSX/ACs356l/TGVytXc1f+FAP1nFsrjIwcQZME52jU5VFepqcxMJYC5NlHoPmN8VqGUrKjE12bnAUkbjUFYmI2vG23rYtmKanmKk6QRIMWO/UYq5TLh6JUalRgQt5IXYGTJJiDfGVAbZRzYrBpSuyUwdJZ0DAG5JmLKLLO0n0xdoUK+nmqrM/gEemxH6YsVMqQoFNyoAj4Qf9n1vv1xmnVVBpkcgvJ2Hr2tjNIybIWp1VUnVTLHrobv1574r1cxmKaFmWla9nZfn8J/lifI8VStekGdJ+MCE9wWI1j1WcU+OZgagt7QT69hb639MK6Ssfd00V6XiEEgNSKn/AB0v5uCfkMXv34z/AGFWfZI+uuMI+cD1HjTpIbSRBBdetitxBiYYSCY2OGTJ+JAFUshZSSupSDJEyfaxvN+m+NjpMGW6oItnW/8A89U/8v8A/ZbHqmeYLzUaqT1Kq3rfSxxfp1g1wJ7XxQ43xhMvSapVHKo6MLzsIO842IciD/tHQUqrNUDvBVTScMZ2hdM9Di8eKU5giosgwTTceu8Wt3wjeGK71mq5qsNFVkY0tYOlREBz2AWANpE98ScZrVVpLTdg7PyOY2Bg6epJaVLSdtAIk4WVp4oaKTTbHb+KUd9YiOs/0xn+KUI/tUP+YYtjTHy9MVc09NF1MFtfpM+nrhti/KQ/xOj+NT6hgf02xOmaS3Mv/FfCXwyrWq1amYqkJSDDSjAXIMQJ/DcnqTiTigpnncU0AAYSqyG1QBNMzJAJFhsZ9Mk7o0qQ6ioDiE8QpA/Gk/4hP0wh8JyZq1HzL06aLPIgUAsJIiQJMXN9z6Ya1rU7jywV3sAsesfET7X+uFcqdDYF0caodalOfVgP1xXXi1GLOrf4Dr/6ZnphRyHE80XIR20hiCRpN5sIcgD9T3vZ0qZ8LMg6RMmNvfoOvXphpa7EjT6QPfiiiUAqanJv5FbrJ/ABsDE9sSrxOOVKTzIUDkkSD01WgCbkWxW4FU801cwVB6TPKInpJEhYGwO+JuDguzVHAncRP3rkR6AKJB2wspbSXkNJWcnz37P8zSrBG5lInUkEkC5hQZm3ttfDB4X8TnKxTct+7gEkMZdBPxyQNQB5WWBpInY4P5vxHNenVpUKlTkKgQFvNzNwBff88Vs9xalm62n7ICkbudLBDaQCSNTx2sLSDi8uaUtPYIcUY/mMNbxXlUpLVLkqyhhaDBE2nc+gvhS4pxF+KuaNI+Vk0INWs50hr2G4idwPmYtgP4izAr1xlMsNKTz13a9QiDOtvuDoBYm4tGG7wiKZo06UUqbUluJBYvN3ggNMWkqPiYC1yqi62PlGO12Y1UaL5c0qgXKCmysFZmCgIxWqIJAEsQWMSSu8DClWNfi2ZFKiCKFP7xHwqTud+Zosv+uJOIVP37NVctliyo9QM7TyHTZmiJI2AWYJg9xh7y+Vp5LKFKBQaVJ5oLFurGSNR6x6QIxdVxpP+r9vx+pzP579P3/j1BNDhNHL1fKQMgoqGU6mEltyw2aRp36zG2I6NWm9epTdlc20rAMEF59jf8sa1aOigKi1ARqKsEMGCCqOQqyxJKOWk7zESMH+B5fLmgNK0wKglg2jUx/vct9rR8sc7i5XJ+Sqklop0CitpBuQNzJgbde949zgB464r5OWempg14kXEaTc/wCYQPZcXFdKmbK0GVSmpSajsAoU6SxJH2hOrkG0ammbYW+OZk0M+gVzWgBqpbSwqddA5VXSBAC2ue5OH+H4muTJ+Ni8vInCl5OhcHzFLJ8PoGpAhBAiSzEaoA+c+mIvAR1U6rR8RUG56Cf/ADYTK2YqZpBWqOi0qWmnoLbmACBB6GCW2JEGQID14XrrToLqZFYklhpMgkwJvawHTCTVzRTSgw1w/ImkGl2YEkjV0BMwLxAnFsx/sYoHiSfjn2Rv6YwOJU9jUg+tvyJnBqhLCBI2xg4ojNpPx6p/AhP1icZGbH/3b7fZt/6R+eMAm4hmPKpO++lSQO56D5m3zwrUuO5ofDTBRSAIQ8wkiR6WnfaPbBTjmYZqelUckvT3QxaopPptf5YALkc5CIKJAXTfWtMcoUA2Z2Pwiw0g3mZM4xb8ReIMxQS/lK2vSLNtAOqbxuLQT74S62YBc1ariqS55UQ6de41M+nULatOkA9uuHteGUmtmUeo4OoyKjLJAHSQwgdSfli/QzeWAKA0VFM3WFGg7gkW0mD264KaBTuwXTNYlWelWZT+OtTpgdvs1LH5H6DG1esoquotIVgFkCIAMSBqAI3iLjFviZoVIdsxpAFtLgCN9562vI6bYWaHHqOZIREpSDMqedYMSzHSQJsQC0iel8LKGURsqZcocWVxyyZJCheYtYXG0ibSYFsacKWKarqMr8QECCSZ26T+mD2X8ujTOi7bsy6CWJ6wpZvyNsC2oLW1Vq6OFpyTrOi+wIGnqCDq62HQ4T7NVSGz2F+DOAjkuLMZvsJJk9iQf0whcQrVeJ1WcGMrl2hQykrUbe4HQjvsCLXOK3i7jjIjUKJYvXCoo1Kx0a2sStyTt7N3nDDwbgCfutMLVKUgrBylmYlRdSfhIMwAPTpGKfdj+II7ZY4jRapVRASSsfZydJchTpMCWWmBrv3+WB+dyjtxHLUUJNOiuqrqjUzT5hNwBeE9BIAxcyfEqOTTzq5YwfKDAAksw1uYEC5EbACCAOmBHhrjatxOu1RvLWpIoFxp1XQDeJsPe8YXiXchuS+l78nRv3uxgT/mA+vbC3xTN1MySqAqgXUXEmAJuJIJJE6fr0xv4k41TRXpKfMqiNSqJa+y/wCb5W7TIqcHyjUqSrSXTp0M92OrUCSAySRAgC5Av3xmrNeO/L92e8yCqghaKiNQc8sKXMmACD10k3W53wA4bR/f6+zJTpxL7HSZ3YiztA/wjsQC1fjecatWFAOAASGaGIF5JZioOlRadyRB3uWOdSBlMs6LTVSalYqSXIiSpVZnvA9BAFwo+RrxBdbjjB9VHVSVY0KLCABufv7bmeuCVfi5pO6a3mSeYBhuDFMWIbmi5jcmYjGmQ8KgMrCo1QSpC+VURe/MzIZXawA98F+NeE6NY6mby6k6iVMzHUAkR7QcNPCTI8ecQNwTixOcUqhXVAY6lvOroqLERPeDvhu41SL0SrSoZtIAkkgmTIgRIBHfvOBvhHgNFAK6uWeou0CFnpBBgx3PU4scXqB69KgGuOZlGkGD1II+GAZiDcXwJpXofjb8l1ciKGTFMMRMAhT1c81z7nfti3w2lppiCbknp8trbRinx5QTTXlJktAZp20i892wTCwAAIAED5YTuf0X7+0G9AHKcLaqTUzJ0qQJWwZgNtZHwr/cHz3IxvwhfLXVSaitJqzKqU0AkeYQSWECQoJsNl64o8T4hUXMtURXYIyqQFZhpsCGgQBIJ1dDfaZPUOKUnT7I09ewpswUgzcEXj5Az85xVKloWTbdsract5h81V8wsujUgMjlK6OUze9vvTjXN5KjVRxU8kIW+JryQ1gwgWttN/yxa/f3ZqYULp0TUF+UzGmdjcMOnw+uIeIsRJTTGmo3ayruCDY6iBMd8B/eRtYsiyOSy1SiIoUQofSNIGkgNGpSOh6HvPvixX4QS58sLTHklFYQQrTY6CtyO5b0jriLiVGoxREYQFlnqDWR2OmRJJkzMCNsVslQqNTo/vGZ16tBQqppNOliSSG5jtAgCxt2NvbNXSMcY4pS4ZSQLSeqXfmCXckgks1upEdOgGKtH9omTaBUp1aZJj7Smbe8Ti9X4KtSutahChZkiZZxsZi8Gxve++KdbhWWp5Fi63aWJqGTLWJmdisyRA3NumUl5Rq9A9kuNZWrdKqX9SpPyMEjAPxJR/fHOXosqLSOqrWIBhoICC4k3kwbQPmvZXwKk0aTtLPT1OoEBRA3gyxne4G3tgnWz9TIZanoFLyWBIpmm5czc31aTJIAB7joMZSSehlGwnkTQVaiK2sUyFUU6js0BEsoAMCZ6wJ7YKKulCWCrpUFmCTFrmDFv5dMZ4BxYZhJ0mm62ZDPcgEeliPQgjcHE1XJ6qutymhYKrEQR1YzzeggRvcwRpbexFoCcNy6vVanUZgtMirSpAOphiTrI2HMSAnTqLwM8T40raRRYAK2okj4tPTaYJj3Fx0krxYOVC0lB1WLWsP1+eFjxHkEp5YMNQbWNM31aj8JCfdvGw2F+uM3bMlSHtWt6Y8cUOEOTQokkSaaT76R/vbGM/xSlRUvVqIijqxA/nJ+mAGjPE8yiGnqMS/YkmFYwAJJxnL8Vou2lXBaJAggkWuARcXH1GAH7xRzlVT5ZfROlWEERoOo9acte8H7MWmRghkfDtOkQyEq/Ug+/ee8fL2jbD8oTbMKo1EhZ72/lvinkVBrVnhZ1Ks6QJhFNzubscWVyjX+1eD30z8uW2KuX4WU1KlU6SxbnGogmOtjFtv5WxhS7UfnAlRqBkfeMRsLzE39xgNwgHQgNJhCQrkJB22g6hMTJHS+M8S4fmiulMwpnculwIJtpYTJAEW6/NZOYzlJyquFSmoXSymGgwApmYIvboMBvwFKxq4vSpvTYVaakRoBZQTDELI3JiZtfFLguTy5oBAlMohZAVJkgMQNUXNoJk9dsVuG8Y/eaoNOquumWBy7MynULEzDSVmLSL4LIMyhdvLTSzaiNcH4QpvAB2m8b4NOqBqxb8WZDKUxRQIlNw2pXEagFYGxN9yLdpuMHaGYyPkrUdcuiOL6tIE9Rf1wAoVBms1UqVKZqUkTSvOvl3YDVJYBixB2MWGEHilYUjFIlF1Mqk1ATAYi7X1MDPU7iMFLVsdbeKZ1TPVMi2XqmmMsfLRjyleWL/duMC/D2Wy1byncJUDtCagR8KkDQrEkQVsZJt645d/EzKy+oaQGBkg99xvfffD6rh9TqlHUadNlqMD9mdCsDAKrTJsQYCyrA7xgYJu/QaalD8bHheA5Ut5q5dA+4eBY7TcyPlgXUFDKUKtUAUw1VgCTAU6tE+0gt+mB1LiWcdkfUEpEAEjLNUGq4bSQQyrOxIj5HE1ClTrVaFGtFVad5ZCgdyKhnS25gLeYJJ7xjJJCW2BPDlfhbh6TMNR5tc1FJuZUMNJbvbcN6YLrW4co0wzgEiT5rEd4L1CdPSw62wu+OuGUhVnLUloVaRDuSIDKZXZWPLtsJ6d4hSqG6XHaCOokEbiQRiXNPHcSsIya2x2oVKKl0GYqqqBdKiozG6gjSCrFgQVgCSTMY2z3CFegrVhUJO6efVALmFAuTpvFunrGJfBa/YCAZLNdokenewAxb4saehg7hBN2BGodRFpmdh6Th7Tpkrkr2BuDeGlykFqteSYA1IBJmw0mT8x0GLzcOo0Hr5gtV1lSSzODAAAhbSLgfTEVSuitSapmatQ2KUxAmQYLKLk3m8XFhvi8+a1VkQPqUEkqo1SRsNWs/CRMRuB2xn2ZN0CchwpHo6nepVqBzFTzHUtB1ARAECbe04mzHBqBq01HnMCGdga1UqQBGxePidT8sHKGXdWYkyGctAtuABYtEiMQUspVSo7DS0hVUEkaQJMTpaZn8hjL7zZm9ULfh3iFRsq/mqzeajM1ypMs5BFo5tURHYRfHN87lay62ZGQDblIm8AqSbgdx6d8dfo5IKGsdySdG0KPUbN+s4594oqD94NIu2pZp6IYCmjvSGkSxXbsBAAmcV1sMJSTTQ3fsz4r59Gor3qIw1NMlgRykz1sQe8TuThrr8Io1BzhjylfjYCDvYMBfrhM8AUFyOT83MHS2YYFV+8REKoE3Ju3oDeLnE3EvE1Z11LFOmJ1ALLHbSC+wk6lMCRAg4nKVPfYzjbePQzZmhlaSaaj6Fknmqkbz1LSReI9sInj7iFBqNOjlvMqKrq7OrM2ldLJClid4iJj64FUWUNIgkuVZjvYkzJkkxuTvJ98RU6fmBmaAzTBgBgSqwC0EwOW3STG+Bx8q3Zp8dVQweFPE9SjkxSWkodGZQa1RUFyzBit209yPr2FvVqtT1eerIYaDqqgatXKQKRsC0EaoGpRti3laRYjXSKNVh6QgimNQRZpaNbPFNZZGIuCRvIxnKAYBwaZUU3LIPNCPTRytIMQPhuCNiepPV5N3saEY0D+K1MyrahUqisEiQp+EojIoDiVgkgkm8SIkjHT+L8DoZpaYqgnRBUrbsY9rD6Y5/U8PJmnSUNYrFN65WrzBY1VCzm5BDU9AHrtjpwzAiwY/wC/XBk7SJvT0L3G+EZklWpNqKTpJ5agBMtEQrSdO+mw3MzgBV8VZmmqsWI1seV0DaFAfeCp3CyxewbHQBWJ6Rhe45/DaJDZhKQYmwCAsS3oATzEfP1xk0K7YE/7TcQgavKBiXK0KjBCCutJ1xKKdWu4PScVc3TqZlWD1rU4GokzsG6BBNwY2strCLFTi/BTpPkxJKgpSZTIF/hgneLT64W6nFaRDDzatNaisEGhAHhiANRIABWCSb69R9MZq3pDdLf7Ftc9UOoNXhVDhVbMutkUKKYppzzrNpJ1BYm5wSyfhuu/wCqQyoGq1yVLQwckrq1wbiPQDa4l8H5nLnNBQVstXy50+YxLKW1sshzykqVMBfacdBnBtxpCPeyhwXh1OhrWmIA0gnqxjUWY9SdWCOu2K1E81T/EP+hcDs14ioB/LRvMcGGCX0wCx1NssAE3OFps1pBovjCuMK58W96D6RuZTlAEmRMyP1tMggSp4rolQdLrqEpqAGsbyJPL/m042LNaD82t398Vs3lKdVAtUBwCCNagwQZBGxBHfHuH5kVKaOLBxI9jttb1xrnM0tJC7NCj039BcDA2ERPEXhRcsGrUjqpIrlUMfZMTr1g7uZAF5IBF7RiH+LZaqmg5lmWeXXUdFYW3DCyzPf8Aw4G+LfFLV2AB+zBsATHvHU+v0j7ylUJ1axfuIj/5I9Olpxpq+zo4+Jtb0P8AwnLsoKU2AWoQCAWcFYJXaoJ9Z737YjyvhWmrofMemtaNLHowbm6WDLqjVEsoGA/grPaa3lKdQeTTUaQA5W12WdJE27xhj4yCKLlQ6/2bkK41FVaDA03cGSJwkJSjNbE5Y6aEnjmXHmVRTBaKzJEzqBchGHQTEH1iN8dO4J4YR6CseV4XSdwQqwNS7MNRZl7ArhY8NcEptmUeutcLUJNNqm1QkAwbtIJm4ibDaxeeO8a8o+VRGqtG33aa/iY2j0WZPoJIs+3TJubcUvAL4tnDlWC1FDNUgroMtb4mYNBVL7gm52wK4plXqsKlHMLTBTS1KrTlQATzSW7fOx9sRPnFp1uHsG1nNtqaq0FiABpGw03YWFgB64izHE9YzJaAwz9JKQjfQaZ0jsDok3jmOAlKxMok2Q8O5pHDnNAsmtlVKQClogarcwN/y2jA/i7tqaqzq5ZfMcjdTAWDZRMLtH3YI2I0ynF1PFM+df2flMC34SmhZFj8J1ARgPTyIWuaDVSwqaTLqRLRySCeZdQi9oG3bT429Mfjn3QzcK8RtQplXHlKFLAm7EtA5Y6CDaOsnoCDqeKql1ChlJ1MXZWLXHTcbdey2thZ4hMNruQYvuI3nsQZHywO2BtaOx7HE7rSR1R4I9y2NuZ8SZmpV1a1UTCoTIAIkWNyY3Pf0tjehxbMmoftEJJQCQpF43AG3tH6YB8JedRPb/T+UYJF/igGxEQRuRHa8CTHt3wysM4QUW6H/wDZ9xw1nq04UKpGlhqlzc9WMWBIFutrYevkfywl+F+BkZRGpgI1ZdRYKBBklfW0ggHbSR1w3LlrAMzGOpbST6nQAMB9nIxW4RmHqZej5gltA1yDJh41SCQSfQz9cL2YGTmpmHFV6nmHWGUmm6K1gtoLHy0NzN563ZuHUjTSnQqCmKlMKsBSQwVSFIvIDTEdxhO47RKZooSfLqpFIWBUQQVjYH4gABsowzlimzRVyo0bPsWYMzVP7ML7VKhClew2MDtiXM1GKOpEA1xcblFGrqNtciO2K2WHluxZS6HSRESumSIHWCxj8/WzWzNHQAagBHMQ1o97Rv69ccUpN9HUV8tk6hAFIF6hDNpJFzBcgkwFAkjVPbviBMwpZVLFdXMCrxIMDTp6GQAZLfKDixwviNEu9NnApsAr1SDAW+pVAuSWKGduUb7F24ZwfhVaqXpCm7G5p6pANp5Dt0J9b46OKDULa7I8jTe2T+HcwH4e6sOagHUQdtK6lggAg6WAnffAqlmkkS1MKHK6DUraRT8vXoCCQFViAQRY8sCAMXM14ppqtSjTohU0sqlHC3uNtOkbzvIFyMCqvElK1oqaiwrx/wDVrMqEGkBFiSJsTzRJvhsrQYxpsa/BzL5LgTIqc4ZWB1lELSHOqZO/XpaMFM9nUpKXqMFUdThZ8O8fQU70mUOWdm1ahLSwGoiSAoA1emwsMc78UeJq+adQCQCxZY5YVTyz22Zjft+EYtxwfI9EZtR2/exq8T+PmWBSDIujUZgOdXwTvpBHNa+mLgmBzxs0Z+0ZiwBIE/8AeMAJO8ECfaB64x4g1k+YxBWoYBPQ0wE0nsw/MaT1wHFWRE/SMd3Fwxq1797RzcvM4uvfvphDz7XJsugX2WSW/WI9TiRM+4NVjBZ6YRLXQSsBe0qCvfm98QcG4PVzFUU6QLOT8gB1J6D19u8YLZXhhy+ZcuVqrRLFShBDOJ0hgDKCVmWgQu+Gm4Q7fv8AkEM57S9/wFqldKT0dVWrTq0USm/lgKmrcg1JMWJuR8rX7FTzKeWr6uQqDJPSJnHBOBZKq1So1aUBkNrkamq6kB3XaWbVNtPW2OhZXPtXy+gp5dBIRTLFngkO5/CtiVtIibWxwcqSdXZ0Jtq6olzfFTmKreW7CmSrAbarhIYfeDECx7EdTgSa6040gBW8qItqWoRTaR7VY+XrinwvNFPOFQwyUVAKmSQ7TTgbyC0bb4sJl6lR2EgeSqKosAWA/wCkODYdafWcCTr6f8Fir+v/AEnohny9SJ1uBEE7M2/sTM9LH1xp4iz4SpTVDGlSzEtAVfhBMAndiIibzIxrm9StSo0X0FQq6wAwhuVQZiZhjG8gdNWIFy2a8zzNSr5iEK5TVKpo+5q5J1zuZ9MJHvJ9Dy6pBbw9x2pS1vUGqg7SgWBpT8cEc06lnbcGBOFfxR4sfMmwCIDyixIHrAFzAJ67D1MnjjjFPzEQsISmo0U7HVFy3ax2kW6EE4UP4yQIFOlAvBWZMetxt0IxZcbkrWhY8keN3LbCGQylWo+lKb1H7ATHuNh7mPl0Z8j4CzVQTVIoruSxDQBf4VN/mbeuBPDP2i5inANOnoH3VLJ266iJv2w6ZD9o+SdAXaqjG2gqWue24OFfFKPj/I//AKnPzQt8PymRpu9PRU81J8pnqqULrDRppwKbnsZ+uGWrXGqo/wD3cPMIBpWNNtRmLxHSLb2E1hl6tfXSUrSpSVLOR5jgxyLcAIxMbXna0kuL6mBRGYKKupmQX0kSQHe17wD8V++Ic0oykh4RklvsrZLihr06WWL/AGiIgVWAkMi3KkCREQSSZMxFsV+C5sipl6Mkq1PMeYZnUSVYOWjmMHeTEnoRiDi2UTLZlMzTqak8l3V+rg02boLQQSZi7/LFOjmkTL0QZIWhSVtJ5iaoKrpPRgB9Jnph8X2vfYrkrpkvB0DJwvzdqC1q5JsBTVgUP1C/IHEOb4mfOoUwAHctmWJgaHqSE1HsiwD/AJfY1s64bVocVhoWmUpmHFOmpPllJLczgSyzacU+EZepXzNM1gwNZ9TtpNlQSixFgSoEX2XFXJd/p9Sa43dfr9ArwvwvVpUM8Gq0S5RUDeYIHNLaiRKWg3wt5nUph6tJyAsGkw0gS0iQBfrPtfHTv4EdObQOP/qSWvcjVTgyYgmZNj198c9o+HmqU2Q1qa1EqFfLZtJtaQWjVMbRsRebAOeSf5D8MVGa/M04y/nUjXW7AL54H4rDX/hbrGzD1wAUk2FyT/v1vhtyHhfP0yrJSBhSGJZCCOzc0EG9j+UDDN4a8JLTdcwEBPSnOtVMkSGgkx0k/PbEGtHX9ooa7BWW8HvQyRr1xFQEEU5ghJBMxu079hPXahnMp5bFVNOoZEaQTdlWwOq94F+q46dmuBnMMHqsTAgLOkDvZZmbTJIttiRPC9EPTcBQ1MALymLTH3gLTh1LRz527kEuE5Y08vSpkjUiKp9wADiTP51KNMvUIAH5+g7nGUD/AIk/4D+urHPfFvGWq1xRnlQE2mJ2B3/3I7mJzlSs0IZFDIZ5qGYpeZWq1DXPl6qjTpESCsRsYA98EPGzaKdM6abEVQo1idOvlLRbmBUb+trg4UuNKWzGWAuQHYDuVGoD6gYv+IPFVPMLTppSqrNZW1OU2nYAEkWjc9OuH403BN+9v/Rpfe176/2T0qt9JBDH2M/MRJ+WLa03HR7+jfyX9cU19Z+mNlKgSbAXJgRbfHn2n4OkB1KJLOxJGpmDAzAhmjcWsYj22xrRRw2oE6gdwb3nruD62xZ1QtwAdz1g/wAt8b6riR72/wBki/fHuxbUUjxJu5NjL4Q8PVcwWaqzaIsCT1Ft/wARgx+G/wB4YuJn5YtqYVCVeGZUGoN5VUJCwQwQrvqGl29cL+W8WOSqhQFZ1AsTOtwJEuZ+KcTZ7NgNUUoUNMkI6KiqSg8y7EnW5BYsLTyiGxxcmSltdnqcFSWn0VeNZhqND92phftHqh4gsukldJO8NYCwkdLxhfGWCsW3lbCDMCOXff0632wxeK66ioqsrlSGqAsylwS4JnSdBMxMHvE2gI1aiDHmAEQYYEQbk39Z6Wx2/DOodHF8Sm59/qV9aJK1TrpuRq0/FMEq6zbUL72NwdxihU4cST5R81ZsVF/mkll/P3xefKeZBWtSiJuwWD7EHreJ64s+HeAq+YpDzKTANJCNJIWWiABYxHzxeU1FOSZKMXKoyQX4LTOXydaq7PSEARpGqtUOoIgkE6AADsL6jexxTz9GuKeYoKlErUra30OmtTrICsobUokiOkAHqTgn47ydRSK61rCouhCuzx8U7MbdrYm4plKlU1GVHqA0ua1IXSsdZB/DMxfWbTIxxwnfz+p0T18oPpcFrU+GtXWVejWWp8Q6WmwFoKWk3B7xhrqfbZWKTaQ9EKpnbVb6jArPZYKLpT5nqahVphiqqzsxOkhYG0ARLDfGctm3pKq1UVfwhAFgdAATDHrYk3Ii0mPK3La7spClp9ET5PzKzVEsyVdKNYjTTVRB6fFPQ3XF2hxXyxpqUaqFeiprD+oKiST+uJlz1EQAyD0sp37G4+mNnzdPclb9Jkn6SfyxGU29NFFFLaZNwPgS5ujUeuaisakqFJDUzCkwYsSIAHRdjJJxS8TUcrlEZqDsa60yQusmwiSy/DcCJInbbfEFXidRaop0hauI07OxXaBIZZBIJsbX0gFgE/aBlWy9GkjQrViSwX4VVdPLMdSQem225N4JypP+xCbStoR6+YZ3d2iXYsYmOYk2+uNEb5Y2RBq+nY4jb27470jjMOPXBHw9QLF2Bgp8O3xNYbsL7x1mN8UFpF5gFiJJgdAJJ9gJ+QxtRqFVsxEnuekH/fzwJq1SGg8WmzqNXxJFKhTy+WZTT5RLUzqRgAwA13LC4PcA7Tg7w3OFg1amZZyBT1hjBaUCuSQAUAN+knHFuHCatITu6j/xAYcKvFHyqo+hagaFYMAwIK3I7MI39b9Mefy8DTVbO/j5VNNvVBTxPQVAzrP7sSVqrctTLAKTIMEN6WNj3wpZvhGbZRoHm0hphqJ1KdKhAT94HSNjsSY3w/jiArJqGl1rT1mfuBXRZCsADBiccz4zl3y2YcIdP4dDbAiRcHtGD8NN24+RPiEnFSZnL8DzLNC0KsjupH5mI+uCaZjNUaihqjK6MN3LL0sYJBmfzwDzXFK9QaXquy9i7R9Jxnho1AjtBH+9vyxfmjJq3WgfCSjnj6na+E5wZigtRF5mYWvIaLhpj3B22wn/ALSeFqPLzCKIZvLq7zqHwk3jaRv+HGvh3ixoVMur/wBnWpBWm0MNOlj6AyD6H0w9eI+Ftm8s9O41CQsKACskHYtvHX545e0Vi8JJnBwxHS369Mdl/ZRULZGD92q4/wClv/NjjeaTS0AEe+/+/TD94N8Q1Mpl1QKpDsXIJg3AA6WkAH54WMW3o6fiZpQ2zrtO2NmOFPhPjSnUdKdRGQsY1Tyz274bSnvhmmuzjUk+ipnXOmPxW+UEmPkDjm/iDLFa7sAYMJqj7wuwHsTjoucqw6gbwQD6nb6wcUPEHDJyLKW5kGuSdyJn6yRiU1lovF4x+oGr+BW82lXp1YZAw0vcQQRYqBe/bHLqdAJVpIbMKyiSOg1A3+Qx9Ea1gQRPbHGP4aTnDV0jTTz6qZPSXJsTcG3Q+k3xaK8AUtMmpMCJHX8vc4o5/OtZUUsJg7wYuVHfa9/54IeOOOZZcwQh1mNNQ0x8JBOxEBiZIsbR8sLNTKZXMn7JxTqH7pET8oEn2xDj4MJZTTS9aC+S18tN+ll8ZoRNSm1GbggEg+hU8301bbY1qKeZTyiCCRIHrB227Gwg9sCeHZeqlf8AduYl+UKoJBJHKwA6AxJiYBG046h+zPh4qURVqMzFQU8t7qkHcAj4iIHoBHXHoSnh5tM5fsoTWSWLXg586FXQMjKfOQaWUiOYEWNx1wZepGZzSlQftFuQG0ghTaXAg7xBuq7EA46xneC0Kv8AaUkaCCDpEgjYg7g+owq+L/DWXpU2zCAq/wB4lxBIVtOo1NQ3AHcyAMQ5J5u68f5KcMcNJ+RE8T1QwoEfEaUGyi/UctoDKRI7epws8TWXkH/cmP0w18X4bqAJqCVNQKAAwI16vi1DTAIFhv0HQDW4PWd+UBifugkm7E9rbx8sdXw/NCMcb3/JDn4pPky8GuQBWkD1+IR3BJ6Hsg+uCv7PaiDNS7AShCgmAWMWA9p7f0Gii410XGlkIUib2mSABe1rb9PXZPDj1S37ufM0wdJ0o5nqF1MGUdwTfpi/I1ODi3V+SPHFxlfdeB48eOdOVUTDZhZggD0EYpcdpU/MqBzQUy0nyWdmDMrKWPKLaYAkyC28Yo+H0OZzNChWrszIddPULalIOkk8xkA+tp6xg74hy81WpvUAfUBVCa4NLywTPOJnVAGkmWi434MXx1E601O5USZGj5nliwUIpMDTbcKPRmBe33VTvc5mqCspV1DAi6kfWR1+eKlGaFMvVSognU5KSo2tyzCqIExYCe+NKfGaDi1akZ3GpRuJFje4vtjl5LbKwpI3p8OQAgEjrpFVjHsC0AWNtrHGmY4Ymmftf+Yy7f4WjritSMZgs/37KxutwsCTa8EDaDP4xNvP5xRpQEFjcIt2Yidl/ntgXPw2Go+hd8M5BPOJVQBTUzaSWaIOrckKDc35hir+0ngDZmgGp3qUpZR+IWkT7C3qMDUoqJLWqH4nhqbyf71nA6Aenpgxk+PeUH/eKo0qhYM4vYgEGPinUI6++KQm01XYkopp+hxPZja4sZtH9MQnfpPzxf4nnBWq1qii1SoxUdYLEx6mI+eGDgPgTMViGqfYIfxWqEdwm6+7R7Hr6bmoq2cCg3pC9wunK1TqAldAsSSWI7A7LPzKjriKvwiqqlwDURTzOlwJ79V23IAx3fhHh3L0VRUAIS4li1+8E7/6dhGvGq63pIBzfGQI/wAovuevp725n8TTujoXAqrycD4epNWmBuXWPfUMNHHak5dA1oIA77Dr123ONfFedyi1VShTTWjAvUWwEGYAFj6mP54K8K8Otn/MVn8sUHA5VB1fED8TATtcd+uGlP7smqDxwqM4r8BSyWY0ESzeWSC6qxUmPlE+4O2CPE8hlyjii+pkHmbmYB0sptGxDCCfhbaQA1//AMWrFq1X/l04/wDyY04twYZFaKVCzhzpDCnTAOqQwcgyLdTrtO0SUnyK7iPxQdOMjmdcXP6fXBLhHDqro7pTZwCASELQd/c/LGeM8JWmFKO1UD4zpgL2BIJvpudo2wc8IeJ1phaFRVRJtUBIifxAAk3+8Nu2HnJy4/lVk+NfZ8uyLOioTSRUqFvLAKim0/Rh/u2HvKeIWo0KaZhVRlABNappYsNjpG503J7nbF58uGUNqo1EIkaXVrHreLfI4Vf2sZdtOWBUEqXBbaZCQCTHZh/lxy8aTaj0X5JPH6ClxWg5erUFJmpGoxVgrgQTqETYWNp6EHri9wfxLSR/tqIqqe5YMPaDAGOjfs9dXyiygY8siEOyKnUjqh+mL/GfC9DMU2U5dVYiz6FBB6QQ9vpjWVc09SViPnTla9Pz8oXUU2AqUz92RYg7xbvjpvAM4a2WpVJkleaD1Fj+mOY+CMuWGboEcxomIndG/K5/XDl+z3PTRNFgQyEm/Ym/0P6jBcrWyMoKM/l6CnE8x5bVKrTopIDBjmaTA698IGf4vWqAmo/LuQxsPYT/ACw0/tCzpFNKQtrMn/L/APP5Y5hxRXqZilQH39Nhf49rCOl9/wBMc8ouUqR0w6Vn0Aze1sce47xTy8yaeRiqzypZRzs7SGGoWcRElh3PSQx/tJ49CrlKRYVXZSSp9bKY3m1u3fF3wN4Wo5VCwcPWb43G/wDhAIlfXv8ATHXFQpuRz/MqoE+H/wBm9KmFbMHzGH3IhB6WYFvnb0xf8SeCKVVZojyXCwNPwmJIkaxEEm4g362w5hPQ4xmKiopYiygk3/1wJcs5O2xVGKWkcjbPPkMyleoiMs+TWAUGIMhlPQ7mB0jDn4LTy3rKHUrWd6qEC2+0Te0XtthR/aNSasKb01dzVJNSlTEgaYUEsokm0drW9XbhlOhTakwrIg08qMVBErGm56T64lTSSXtFXK9+oT4xxtMuoNWoilp0/ZuxaN4Ab+Yxz/jPjR67BDpSnIMKVR20kHdtV+ukT88O3iCnQegxzCl1AkAQX3EBbCCTAsYwGXg1KqvlMEKBQWgDSskMqiVjaCdiQRI5pBsCT7FzgtWnnayUzrZ1RqjLLASfLHxE6oAi0z74fcjwEDlGhR2QfzwFyXBa1BqTCpQohWuE2YaSIAJAi46TY3w5DOAAkqQPxCCMCk9mbBuf8OZdxz01J/EVBI9jGofI4554u8FvQKVaNSEDifxITsV9NhczMX7dQPEabbFjPZZ/TEPEsslam1Nw2lhfk/MSDB9bYpDlcHonKCkcfzubpU69LOh4qyC6jlBdLMY351hrW5zh24oBVz1EKQRUrDVcA6aag7bnU67XEJhDyOeKvXHl1HPlFYVZKOSFMjp0G+6x1wzeDKWcr5la7IlNAWYhkBbSZA0zJWSxmIFtsNOVv6DRjirfbOg8cdPIqK9QIHVlBLRcggRff2wj+CaenNlmBC1aYkOCh8yAxhSBbfawJgd8dFUk7xhZzHgzLyailqV5lWIvMzJnriTeqCq8l7i3hmjVCsiIlRWDBgo3gi/fc/O+AnFOHVqYPn06NSl+LWBfoNFUx6Dn3i2HCigCqJkAATvPz64534ry+ezWaOXQPTy9iXC2HqSIMyLAEd/YpKT2I3S0SvmDVRAjs9NWDeXVbmBgEfEdSkb6WBHURY4SuK8PzGbzqUPLKEgEzcAD4mkE6lWY9T2LRhw8ainlMqTU+0zFSERzYqd5AGxXeL33PTGnDGzPlUaldQlQjUjjbaYI6EgSUBMgE7ixi5Q+c0qn8oe8MeEqGVWw1NF3ZeY/+kegj1nfDFSCL8IVfaMQ8G4imYp60jsRYwRM3BIjseoxcZfQfTAdt2zJJLQP4nnFpqSApc2WU69ztIGOdeLeLPTQoh+0qAyZggdT2BMm5sMFOKce18SXKsvLqCeYpkLN4jTZpsb7xhPXIPmeLtRdwB5jKwQmAqA8q/K09yxw0ILJOfQW24vHsM+A/B6VdOarU5Uf2axAePvMCOnQXnck2w8eHeErlv3ggt9rULgQeUdF9Yvf2wZytIIqqqhVUAAbQB7YkqY05ubtgisVSNEY9jilxzImtSK7dZvIMdPcEg9wSOuLqiwMXxknbfCBRz/hOSzFGoAlIsCftiaYAeb8zBl1RvOkmZ7kYn41+z/LV+ZB5Dn8IGn5rYH5QcO+o9sbKJwVJrpmlT7OMZXMZvhGYWlUbVQcyQDKMswSJB0sNyP6g4dfFmRXMZTSzDUFhW35kuhO9mBN/wC8O+NP2s5UHIs+nmR0IMd20n9cJ3EUqPlsjVpqSRS0llFwykBST6RN8UfzVLpi7VqrQX/ZbxCojjLsjLOvVOkaYgiREkzqHbmx1IUTf+n+mFNPCeWrgVyjK9QB2AP3muSRNjPbB/hPD/JQoCSszck9PUn6C2Jt7sdnPfCL+XxbMqGA1eaAOs6wQAD1sT8sN3B+EVKeYqVCHOoHmYgXJBJ5GJ6d8J/HOAZwcSTMINSGshlCOUAgXAMjl3kdTjqAe++DJLVGcm30IPjGsamaWkWHLpE9AWIvJPtgH4GRMxxR6oC6FRjTE2hdNNCLT8P5nBvxlR8vNrVuSVVlBsrMrRpkXvy7d5wIzNI5fiNHNUabJl6uidMgQ4En+6Lg2tynrheONNtlJyqKoba9FKeYpVXoPNOfgKMJKnmIJDaomd9h87VfjgauVprUVlWHPkM7STYQgtEbtI5saZ/iRSoyBkYVYOgsA+uNlUsCVkCwk3a2NOI1adCrRdGcH+yqLcOQZbVHUhpJ/wARwVYk3HRr+8VCDppZh2O002pX2EmozQPUDbElBXYL5+XzD1FAOyFQR2JqkT1nBdM2hiHYyBcS36CMBeIcZPN5VQtDAQxJLXGoKqkEQPvG0wLzgWw1H0KK51BmBSNGvSpuOYSsMQbDleL3nqdMYu8MzSF6pp0qhQKAtFaSKvoSTA6QLxc72ipw/iuXraQKbU6a1Gh6imWNw8Hm3LFY7T2sbyedp+cSpUq6gghTFrQDAGElJqrGSjukV6WTUIFq5Rqj6btqQxaIVywKx0i/XfFPhWYXLRSahX0gnyg2mpE921G/QFthA74YqHEg4bkZY/EBf1EE2wOzqIzPUdQ0DQqkiFiZfrBvv7RgSm0rRlFPVFLh2YWjWQumY1MrQrCYLMW0i8aRIAA9BgplHVAXqJVJJLCmaNQqkmYCqhBPre8xE4zXpUnohDUUuACrLuGGxFrH0xNwniBqU1Y2cfEJt/pNjbDZ/wBxMEn1orNmvj5arGSVorSdQPckKCSRNzAnbALiHFqSkKtav+9B0+IVtKyQSDTB0lYkREmRfqGTO8ZRCRKkgS0kKqj1Ymx9L4WCQnmIqGo5epV1aDKhjqhmurWhekLA7SsuVrorDhi+0Bs/RfKZ798fzmSpaqWRqYKmFmdwFJUxEnTuScOtDN0GUNUD1HgSx8xenQBYH698BuI52hUoNRFM1TmEYM5DIu3QsLgdInF/gaV62URDXJAUJrRILQB1LSD0kdumCuTdAlxqrN6HGqLFVqJXqNGxpVtKCf8ABeLDWRJ3tOLFHiGX3q1AxBYKkE6QDYadMlgsSSJwP4h40y+XZKGs1KkimSGDaTtqdie9zecR0M5R88U0NPzYitpdeoBPXm2jpGr1uzckIowaJsnxQNUrKA4VD/ZoDcbhjpSFBBFupnC0vEKrZ1kp66CBzNOmpJCgaS2kKCSwi8dV7YaePZ+nSelmUZCysKbqpBLIxiDeJBgj+mLpznMKjUwFK2jmY/PYCPfBc6MoV4EzxacpqpiobaSdVbXc6hEFwIIiDHRoO+LVevSagnlV6lYVV0Mjs1jpYhlgLDKw0wpAMx2Il8WHXVpOtJBUpiE1qKlN/MgQTYKRp3BMfXFzw3VKKy5nylZKjNpDaRzQSb6tpI+Ix9ICmZwVArLeIKq+SpUa1Cq9XUxLp1lVRlU9QWYAb7GCfy3iAuktmMrTJ2UsZ3sTJEEiLRacaZDjdCjmXoCqkVCGRQ0wx3UfK8dowSbxArBtNOo8EggBenaWAJt0J9Yw2ViqNCc/Dlr5xaiVKAakwqNUV1YVJJYCNdjMyZkCLkEBdctwsHOHN0noKVldWoMrkjcLqWIBjf8AScS8X4fTq5lazsJ1qyIyqU092aQFAgsR12m9mCnUo0TBFKpTJnUAhZJ/FHxL69PzwJTqhsCThHFK1ZnphqIKNBYMrahAMhQxjeLk7YsUsxnNVSn5dKoUI59RRYIkCIY6x16QQesC0crlqkk0qbdCdKH8xgTxpMulCo1IMCsWpsVY3vFxexj2xsqFUbJ04zUKvNJV8okVXapFMQATDRLQDeQIxPleINVYouhdKqxcEsCHBK6dugvPpvOAeZ4QzNoFR4rczaXYLSAiT8X2jMbXHr70stTTKOaWYFQU2MJWSo4BHZgG2G3oPSSNkjOP4jctaoSySgCG9SPikAgATAN7z/8AEGXzL1HdA8LTMGoCnOYBgWIEdTH0xDSyOROpRRouVI1KVDEHoSDME/ngdx7g9B0ZKdCklSpIBCiRa509OgmNyMGzYox4kznm0Ky+bSKpBnWup9JDGDEDTtIFyOmBfhOvThxmAeV7KWsDEEws+nX9cb8M4Tl6WhVOpheq2lm2AsOWANQvubESMZq8apZKupSqPKqGGQkSO0CZPWLWjT1XSkvvWh4K4tMP0s/RIOutYE6VFTRpE2k2LW6n/XEuQ4grglq4CgkKBUUMQNix3n2xZy3G6VVSYIgxDrBPqJ3HrijxPM0qtKopp8jjSaggETylhY2EzP0nByEwRqvGaVXXGapqtIkCGRixF7ja21t/TA/P+IqgrU0WrSHLzrYqrGCFLkgCxn5i3fShl8pl0ppQGktbU1OQ1o1sxGw39TAnbFzieUyZotSTywdEhuUEneSRcyd+8nvgyetGSV7NgVrjSldK+qzFghVOspBJ9NJtsZtezXyFSmDBFRKaAhXALMR0sBFhaxufTFXwtn8rWoUqdRqb1YICsQWIBgfOIwWbhFDcIoPcAA/UCcBO1YWldWJFXMJmmR1QV6ih0I0BY1KTYwSWBEg++CPHRTq0KIBYGuy6ZeAALuSCoFhIv1IHbEnBPCwVGsbtN4tfptH5++MvwUpV1jUQqgIAwlTJLe02M7yMPkvAii32MFAKFADiAIHw9v8AFhHz2S1VaiUueICytMFQoEHXEn4YFzb5YZBx2olOaisCoudx/KMCGq1qjGoJBggaQIE3ktMNcmdN/XEnJ/0laj/UEMoxcClWGgGFK7yNJ3YGDcRbBTKUh5oRCRTprDTEE9L3JOFfij1ECsKlTlhgeU7ElhuSLXHse9z+QzehAFBckSYImT/igfnhLerGpboscbzXl6QhSTfmbTEdR3PpgDnK1OogkTqIMhiD0+LpcXg9DO2LfFXasCpQg6SBq0mJi9pi3+mIaHD6jsklF8tY1CZvtE2Edog4NKXYLa6D+UYOoc+YNNiCDaO/YdfnONPD5kVWCwjOSojt7m3b5YG57JsqLTpsxDEK+55fSTYC1gIiRGCCGnpA1PSZRELUb5cswR8sHQNtgLxhnTSrU0SnTc1ySQwMrpAEhhEDc3HfFVstVaVaiH03cByajhkLdyGEX91jEnijhDNVpVdZOlWXmMFi0HrYCAZnEyZPzZPmrIAGoC0xZRqEMoncbzHTEJxTejq45tR376MVOMIlJRRoUxmH+zUaQG1XhiNEgAAsb2g79T/BMgMvlkoBpIBltiWN2MxuSSdsCOBcOTzKdWFDU6cTpsWYAsT67XwztVa39mfy/kcUh0S5Xukcb4l4XXLaw+YDLqIKGmQxhWZSXgwO5A26XAxinnMi2oVFGXMQhoOW7Tqs15FoIMEg+pfxfWp1a9ZQ+oGQCunSDp0ncySDIt6+2KPB/AQq0Kju9QMpJQaQAwC2kG9zI6WGL/axk6bJYOK6GXgVDLrka1SlVqVBpYlXYsZAsLQQJHURPzwU45nmyuVospBdQqRGobc0gXjlxV8P5JHylMLy87GFsCPMLQYFwe2LvibJvVpqALhrai17Eb9DeR7YllasevmoAZmq7rzIGBpiBAFNdSqx5CILX7ruLzifw6MsqChUpMSUkkg9Y1XEKqkwbkfFGCOU4dUQPOhtaqg1HmiwsBIERM2xJm+DKqRTY6rSSZJEQRt2t8hhY6AyllPD2Xr5kVFpN5VGyktu07i/z36T1wsZjNpSzL0FAV6MqKiqQ4Ux97zNLmINwPyx0TK5mmlIKAWCWnlPtImZ723nCNkKVUcUzFfyJBACy2kfCBMkHttE3xSLVAtplzg3GMo1RorCnGnTziWBkRN1+t7+uCHEfClEgPZVXm1MXJiRa6xBEiNr9cD+FcHqJUquwpolYAEMutkIJYFbFTdjE7QtrRi5mGkaWdmp09g0aqhk7wAAotFh64Rulod1Zc4Vw6mqrUVQjOBf0vEncE/zxdrVyTbSCDyFXDRaIIMH1xGnGqKjnekFHd4/IjFHifEqLldKCFkyFM7GIlNv1wHpdirb6K1Os/7xNNbMvOSW3U9gYJ5haQAO/Sj4iR1pGpVeo6rHKD5ak6gBbUW698WWUmmeVlqAk04sdoIYDafyt2sIyFepnK9NWLmhRbUSyhSxEbxCvHoNpJ3GDDaDJ/NpDdkwEo61UCoyKSPhBbSBdgpI7SRMfPFXOeZVhECnSAWKFkIlYsxgfFNuw3vg61NQk6i3rIAA72G2KJy41zpQgHc9RGwncz+uGbroSr7BPAeHFCTXd9YEFfMbRBmAVBKsI6Gd8CeMcLpVKtLLhVeqxDfCRoQSS0gAQZAiPne53ieYFCm1RVZWUfd2JYxELeBM2B22xtwPhdSiDUqEtXqQXa1t4WSwNr7foAAIyfY7iqphehwzy8utKmLLTCA3mwgX74HNw9ldWVCjBdI5zt1hZIOw3jF/OcRemhJEATc6bfMuf0wHpZ2tUYyTJFgFLtPQGBppjvJn2w1XsndFzO5ZX0M4bSDsGIABBudJuJ072jAzjGQoZdgwTVVYHy0InV030TAt36b2GDGaSoiAkxdQ3xNIJAIA7Xj/AFwI8NZM62zFXUXcnTr3CD4e8W6T3PU4D6DF7tjNwfJaaaSNLRJANhN47YuO3Kb4ip1r/wCuMZioYMfywy0hXt2EX4LIjX/4cVa3BIj7Q29MYx7BpAsqPwdDuzflj1PhVJbAsD12j6dMZx7GxQbZtU4PTqfGSfcD+mJ6fAKQ2LjuJH/px7HsbFehrZYXgdMiCW95E/pjFPgCCdLN+X9Mex7GpAtmj8CPRx81n/zY1XgQGzCf8H/ux7HsCkG2VuI+F1r6fMfVpcOvKRBGxs+L7cEJHxiO2j/XHsewcUbJg/h/g1aFSo9J2AqGWUsSs9wIke0x6Yv/AMIqHcp+Z/ljOPY2KBkwXwzwiaIIRhzMWPMw3PoBYCw9BgqvBKndPkWx7HsFQRnJgjI+CTQYlK9TTJPll5QT2Gn+fTFurwAtE1Nr7T/MWx7HsDCPVBzl3Z4cJCRDKPUUxb88bNwwn/vD/wAH+uPY9g4oFsjHh5CSSwvvydv82/riN+BosQ5m9ys/zH+uPY9gYpeA22bfw+Pv/wDg/wDdionBVEkVDPcoLe18ex7ApGs3qcCV96hmNwgn9cTf9mqBEEW9FUfyxnHsbFGyZP8AwakRol42gaRb6Y3y/AaFNQighRsLd99t/XGMewaQDccDo2sbe39MTU+CUxeW/L+mMY9g0gWzf+C0uuo+8f0xn+D0v7/vIn9Mex7GpGtlbM8Ao1Y1a7TB1Qb7i3QxjSjwDL0l0oGAHrP/AFAwPbHsewaQPJjM8Fo1FKPqZe0jfebDGuR4DSQQGq27sCY7SV2x7HsCkEIDhCbhm+i/0xrU4PNlePdQf5jHsewaRr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8614" name="Picture 6" descr="https://encrypted-tbn0.gstatic.com/images?q=tbn:ANd9GcTI7NOHlVbvLSojJlMVs5-aGa2mVBnmYvR6ILuJCmWd-CZpN0Sq"/>
          <p:cNvPicPr>
            <a:picLocks noChangeAspect="1" noChangeArrowheads="1"/>
          </p:cNvPicPr>
          <p:nvPr/>
        </p:nvPicPr>
        <p:blipFill>
          <a:blip r:embed="rId3"/>
          <a:srcRect/>
          <a:stretch>
            <a:fillRect/>
          </a:stretch>
        </p:blipFill>
        <p:spPr bwMode="auto">
          <a:xfrm>
            <a:off x="-8637" y="2376700"/>
            <a:ext cx="8223975" cy="449072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143372" y="0"/>
            <a:ext cx="5000628" cy="7171194"/>
          </a:xfrm>
          <a:prstGeom prst="rect">
            <a:avLst/>
          </a:prstGeom>
        </p:spPr>
        <p:txBody>
          <a:bodyPr wrap="square">
            <a:spAutoFit/>
          </a:bodyPr>
          <a:lstStyle/>
          <a:p>
            <a:r>
              <a:rPr lang="it-IT" sz="2400" b="1" dirty="0" smtClean="0">
                <a:solidFill>
                  <a:srgbClr val="FF0000"/>
                </a:solidFill>
                <a:latin typeface="Matura MT Script Capitals" pitchFamily="66" charset="0"/>
              </a:rPr>
              <a:t>Perfino i re erano tatuati. Una famosa cronaca descrive i tatuaggi di re Harold  d'Inghilterra, che fu l'ultimo re sassone, sconfitto da Guglielmo il Conquistatore nella battaglia di </a:t>
            </a:r>
            <a:r>
              <a:rPr lang="it-IT" sz="2400" b="1" dirty="0" err="1" smtClean="0">
                <a:solidFill>
                  <a:srgbClr val="FF0000"/>
                </a:solidFill>
                <a:latin typeface="Matura MT Script Capitals" pitchFamily="66" charset="0"/>
              </a:rPr>
              <a:t>Hastings</a:t>
            </a:r>
            <a:r>
              <a:rPr lang="it-IT" sz="2400" b="1" dirty="0" smtClean="0">
                <a:solidFill>
                  <a:srgbClr val="FF0000"/>
                </a:solidFill>
                <a:latin typeface="Matura MT Script Capitals" pitchFamily="66" charset="0"/>
              </a:rPr>
              <a:t> nel 1066 d.C. Spogliato dei suoi abiti e delle insegne reali , con il volto tanto gravemente mutilato, da renderlo irriconoscibile,  Harold fu finalmente identificato dai nomi della moglie e del suo paese che portava sul petto.  I tatuaggi possono essere stati una continuazione della tradizione dei </a:t>
            </a:r>
            <a:r>
              <a:rPr lang="it-IT" sz="2400" b="1" dirty="0" err="1" smtClean="0">
                <a:solidFill>
                  <a:srgbClr val="FF0000"/>
                </a:solidFill>
                <a:latin typeface="Matura MT Script Capitals" pitchFamily="66" charset="0"/>
              </a:rPr>
              <a:t>Pitti</a:t>
            </a:r>
            <a:r>
              <a:rPr lang="it-IT" sz="2400" b="1" dirty="0" smtClean="0">
                <a:solidFill>
                  <a:srgbClr val="FF0000"/>
                </a:solidFill>
                <a:latin typeface="Matura MT Script Capitals" pitchFamily="66" charset="0"/>
              </a:rPr>
              <a:t> delle isole britanniche nelle </a:t>
            </a:r>
            <a:r>
              <a:rPr lang="it-IT" sz="2400" b="1" dirty="0" err="1" smtClean="0">
                <a:solidFill>
                  <a:srgbClr val="FF0000"/>
                </a:solidFill>
                <a:latin typeface="Matura MT Script Capitals" pitchFamily="66" charset="0"/>
              </a:rPr>
              <a:t>élites</a:t>
            </a:r>
            <a:r>
              <a:rPr lang="it-IT" sz="2400" b="1" dirty="0" smtClean="0">
                <a:solidFill>
                  <a:srgbClr val="FF0000"/>
                </a:solidFill>
                <a:latin typeface="Matura MT Script Capitals" pitchFamily="66" charset="0"/>
              </a:rPr>
              <a:t>, o può essere stata una pratica comune tramandata dalle origini scandinave dei Sassoni.</a:t>
            </a:r>
          </a:p>
          <a:p>
            <a:endParaRPr lang="it-IT" sz="2800" b="1" dirty="0" smtClean="0">
              <a:solidFill>
                <a:srgbClr val="FF0000"/>
              </a:solidFill>
              <a:latin typeface="Matura MT Script Capitals" pitchFamily="66" charset="0"/>
            </a:endParaRPr>
          </a:p>
        </p:txBody>
      </p:sp>
      <p:sp>
        <p:nvSpPr>
          <p:cNvPr id="67586" name="AutoShape 2"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88" name="AutoShape 4"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0" name="AutoShape 6"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2" name="AutoShape 8"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7594" name="Picture 10" descr="https://encrypted-tbn1.gstatic.com/images?q=tbn:ANd9GcQyu0a-T6OjECiPYKOIZg3VGZPf4FxyAcV50RFKFSZiqkSBuTVQ"/>
          <p:cNvPicPr>
            <a:picLocks noChangeAspect="1" noChangeArrowheads="1"/>
          </p:cNvPicPr>
          <p:nvPr/>
        </p:nvPicPr>
        <p:blipFill>
          <a:blip r:embed="rId3"/>
          <a:srcRect/>
          <a:stretch>
            <a:fillRect/>
          </a:stretch>
        </p:blipFill>
        <p:spPr bwMode="auto">
          <a:xfrm>
            <a:off x="0" y="23770"/>
            <a:ext cx="4100536" cy="683423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2246769"/>
          </a:xfrm>
          <a:prstGeom prst="rect">
            <a:avLst/>
          </a:prstGeom>
        </p:spPr>
        <p:txBody>
          <a:bodyPr wrap="square">
            <a:spAutoFit/>
          </a:bodyPr>
          <a:lstStyle/>
          <a:p>
            <a:r>
              <a:rPr lang="it-IT" sz="2800" b="1" dirty="0" smtClean="0">
                <a:solidFill>
                  <a:srgbClr val="FF0000"/>
                </a:solidFill>
                <a:latin typeface="Matura MT Script Capitals" pitchFamily="66" charset="0"/>
              </a:rPr>
              <a:t>Si sa per certo che i guerrieri scozzesi si facevano tatuare le insegne dei clan di appartenenza perché sul campo di battaglia il loro cadavere fosse identificato e restituito alla comunità a cui appartenevano per ricevere degna sepoltura.</a:t>
            </a:r>
          </a:p>
          <a:p>
            <a:endParaRPr lang="it-IT" sz="2800" b="1" dirty="0" smtClean="0">
              <a:solidFill>
                <a:srgbClr val="FF0000"/>
              </a:solidFill>
              <a:latin typeface="Matura MT Script Capitals" pitchFamily="66" charset="0"/>
            </a:endParaRPr>
          </a:p>
        </p:txBody>
      </p:sp>
      <p:sp>
        <p:nvSpPr>
          <p:cNvPr id="67586" name="AutoShape 2"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88" name="AutoShape 4"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0" name="AutoShape 6"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2" name="AutoShape 8"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9634" name="Picture 2" descr="http://news.bbcimg.co.uk/media/images/66144000/jpg/_66144404_battle_of_the_clans.jpg"/>
          <p:cNvPicPr>
            <a:picLocks noChangeAspect="1" noChangeArrowheads="1"/>
          </p:cNvPicPr>
          <p:nvPr/>
        </p:nvPicPr>
        <p:blipFill>
          <a:blip r:embed="rId3"/>
          <a:srcRect/>
          <a:stretch>
            <a:fillRect/>
          </a:stretch>
        </p:blipFill>
        <p:spPr bwMode="auto">
          <a:xfrm>
            <a:off x="0" y="1714497"/>
            <a:ext cx="9144000" cy="514350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4929198"/>
            <a:ext cx="9144000" cy="2092881"/>
          </a:xfrm>
          <a:prstGeom prst="rect">
            <a:avLst/>
          </a:prstGeom>
        </p:spPr>
        <p:txBody>
          <a:bodyPr wrap="square">
            <a:spAutoFit/>
          </a:bodyPr>
          <a:lstStyle/>
          <a:p>
            <a:r>
              <a:rPr lang="it-IT" sz="3400" b="1" dirty="0" smtClean="0">
                <a:solidFill>
                  <a:srgbClr val="FF0000"/>
                </a:solidFill>
                <a:latin typeface="Matura MT Script Capitals" pitchFamily="66" charset="0"/>
              </a:rPr>
              <a:t>All’epoca delle crociate i cristiani si facevano tatuare una croce per farsi riconoscere da morti ed essere sepolti in maniera adeguata.</a:t>
            </a:r>
          </a:p>
          <a:p>
            <a:endParaRPr lang="it-IT" sz="2800" b="1" dirty="0" smtClean="0">
              <a:solidFill>
                <a:srgbClr val="FF0000"/>
              </a:solidFill>
              <a:latin typeface="Matura MT Script Capitals" pitchFamily="66" charset="0"/>
            </a:endParaRPr>
          </a:p>
        </p:txBody>
      </p:sp>
      <p:sp>
        <p:nvSpPr>
          <p:cNvPr id="67586" name="AutoShape 2"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88" name="AutoShape 4"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0" name="AutoShape 6"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2" name="AutoShape 8"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0658" name="Picture 2" descr="https://encrypted-tbn3.gstatic.com/images?q=tbn:ANd9GcTx499tqp8MEpOeegPCR4-owp2hZOtUCaTNH5D0nd7sJU6vXkQnVA"/>
          <p:cNvPicPr>
            <a:picLocks noChangeAspect="1" noChangeArrowheads="1"/>
          </p:cNvPicPr>
          <p:nvPr/>
        </p:nvPicPr>
        <p:blipFill>
          <a:blip r:embed="rId3"/>
          <a:srcRect/>
          <a:stretch>
            <a:fillRect/>
          </a:stretch>
        </p:blipFill>
        <p:spPr bwMode="auto">
          <a:xfrm>
            <a:off x="1" y="0"/>
            <a:ext cx="9144000" cy="488474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072074"/>
            <a:ext cx="9144000" cy="2092881"/>
          </a:xfrm>
          <a:prstGeom prst="rect">
            <a:avLst/>
          </a:prstGeom>
        </p:spPr>
        <p:txBody>
          <a:bodyPr wrap="square">
            <a:spAutoFit/>
          </a:bodyPr>
          <a:lstStyle/>
          <a:p>
            <a:r>
              <a:rPr lang="it-IT" sz="3400" b="1" dirty="0" smtClean="0">
                <a:solidFill>
                  <a:srgbClr val="FF0000"/>
                </a:solidFill>
                <a:latin typeface="Matura MT Script Capitals" pitchFamily="66" charset="0"/>
              </a:rPr>
              <a:t>Fino al 16° secolo i pellegrini cristiani in Palestina a Betlemme si facevano tatuare la croce o il monogramma di Gesù dai fedeli locali.</a:t>
            </a:r>
          </a:p>
          <a:p>
            <a:endParaRPr lang="it-IT" sz="2800" b="1" dirty="0" smtClean="0">
              <a:solidFill>
                <a:srgbClr val="FF0000"/>
              </a:solidFill>
              <a:latin typeface="Matura MT Script Capitals" pitchFamily="66" charset="0"/>
            </a:endParaRPr>
          </a:p>
        </p:txBody>
      </p:sp>
      <p:sp>
        <p:nvSpPr>
          <p:cNvPr id="67586" name="AutoShape 2"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88" name="AutoShape 4"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0" name="AutoShape 6"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7592" name="AutoShape 8" descr="data:image/jpeg;base64,/9j/4AAQSkZJRgABAQAAAQABAAD/2wCEAAkGBhQSERUUExQVFRQVGB0XFxgYFxgYHBcYGBsXHRgYFxoYHCYfGBojGRgUHy8gIycpLCwsFiAxNTAqNSYrLCkBCQoKDgwOGg8PGiwkHyQsLSwsLCwsLCwsLCwsLCwsLCwsLCwsLCwsLCwsLCwsLCwsLCwsLCwsLCksLCwsLCwsLP/AABEIASoAqQMBIgACEQEDEQH/xAAcAAAABwEBAAAAAAAAAAAAAAABAgMEBQYHAAj/xABTEAABAgMEBAgJBgkLBQEBAAABAhEAAyEEEjFBBVFh8AYHInGBkaGxEyMycnOywdHhM0JUktLxCBQVJCU0UlOTFzVDYoKDosLD0+MYRGOjsxZk/8QAGQEAAgMBAAAAAAAAAAAAAAAAAQIAAwQF/8QAKREAAgIBAwMDBQEBAQAAAAAAAAECETEDEiEEMkETIlEzQlJhcaGRI//aAAwDAQACEQMRAD8Ax/QmizabRLkpLGYoJfU+J6o1+XxB2dq2ic/mobqaM+4r7Ne0pZnwCirqQojtaPSNrUUylqFCEkg8wMVytyHWDLxxASPpU76iPfHH8H+R9KnY/sIw1Y4xY0aUmn+lX16x90KflKbTxq+sd7QjlRKRVz+D9Jytc3+Gj7UFP4Psr6XM/hJ+1FoOkZzfKzB0/CATpKaR8rMPSPdE3korB/B+lZWuZ/CT9qBV+D9Ko1rmPn4pB/zUizi3TP3q387fbHC3zP3sz60RzrySiqf9PyPpa/4SftwQ8QKH/W1fwk/bi4G3zMpsz60JKtkz95M+tCvUGoqw/B+R9MX/AAk/bgP+n5P0tf8ABT/uRaRbJp/pJg/tmFBbJn72Z9cxPUBtKqPwfUfTF/wU/bgsz8H1GVsX0yU+xcW78emfvZn1zBFW6Z+9mfXMT1SbSnK4gNVrPTKH247/AKf/AP8As/8AT/yRcfx6YBWbM+ueuA/HZmc2YP7Zib/2HaioD8H0/TP/AE/8kFPEDVvx3m8R/wAsXIW+Z+9m/XMd+OzP3sz63wieqTainH8Hw/TB/A/5YAfg+nO2B9kj/ki3jSM397M+t8IlODtqWqasKWtYuXuUXY3mp0Q0dTdgDjRh/Dvi6Vo1MtRnCaJiimiCliA/7ReKa0bhx9/qkj0x/wDmqMQaLYXXIki38U6v0rZ/7bfUVXqePRttDyZgP7CvVMec+KVL6VkDYv8A+ajHo21jxS/MV6pgPuCsFHAYDm2wa+2/u3rAIFBrYb7AWTnAgUY9EUthDXqYdPs7uyC3oAHffescFNu+9N8YRjAjf3QJVBWMDChDBW+/NAgUgr5wYF4gQL0GCoKRAgQrIDHBUBHNzxCBiYTVBiBACJ4IATHQN2OgBCLDd0S3BY+OX6MetEY0SfBb5Zfox60WafDFkuCpcfQ/NbOf/OfUPujD2jcOPr9Us/pz/wDMxiEa4YKmXPii/nWT5q/UMeibX8kvzFeqY868UQH5VkvqX0G4qPRVtPiZnmK9UwH3BWCjgi6KezfOOB5hz0br6e9y0ElrLDDLPHY/RHeEyGO07tjFEhvIoPjq7OiOKc8H39/ZCd7cU5uqnbCgw3319cV5YbBaBSRtgHg4gvJAXjgY4ZwITACBAwK0MzMQXwyOrq7jBQYEWmiM4wUmDCAekSiAA64EKEA0C0QILxwgUx17viUEKYlOC3y0z0Y9aIx99+mJLgt8tM9GPWh4ZFeCpcfavzWzjXOPYg9UYhG3cff6rZ/TH1DGIxqjgqZcOKQfpWRzL9RUei7efEzPRq9Ux544n/51lebM9Qx6G0h8jM8xXqmA+4PgoyVUfZr2MOaAVjuBiTh1dUAly1MsWHRAhJwGD6uvrcRRIc7q++o+/bB04U3rTsggVhvu/t5mVQd+vPfshUAFI3+6DiCpBZ2pt+OFYPKSXAFScte7QOBgCIcSJgFGBBxcB9rHEdsN0zE3thPV05/dCVutHgyALpqPKUEjHaa6mG2FuLGSdi6FFIKRmokE/spoOsmCpTDK2W5SlpKSlbAksXZ8Ui67pAYD24Q5Ra0pDqUlLB2UQHwZyaAMXiqEopDyi7HHgiGoYLdjpM9a8bqnaqWLdPznDjODLS3RiNRh4TU8Fbi0EudkAS+FRCEy23pvg0J+SAvrON4sSkD5rA441hzdbfvgp2SqOG+++MCd+1oDmjhDACqMSXBX5aZ5g9Y++I0xKcFT42Z5g9Yw8MgZUOPw/mtn9Mr1D7xGIxt3H6B+LWbX4ZXqV9kYjGqOCpl04n0vpWV5qz/hNI9EW1XiZnmK9Ux524oQfyrJb9lb7RcI9o6o9D6Q+RmeYruMK+4bwUV6Doy1D3b0gEkc+wZtlnsjkpoH1AU5j1wc/f2NhvQ6ozyLAU4ZB9u3Lt6oOSXxz9mXU8JE05/cDhn0/CFAOg79vuMLkgRdrKFhw8tRINS6SRjzFjX3vCibSTNuJdIYusuPqpFTTmxLPBFihGsNsrrivWu0zEqSCClzRLg8mrFT5EPQ9IirUtco0acYyVss1plS5agpJ8JQvXA4YAs9DkIGw6QQtKryEoqQkqSm8SAa0AIrmQNe2G2iNBFaakgEuWzO3XSgGDDARYpGg0IDVPZ8e2FUPKLG1W0gbPbZ/hAUlXgkh2ZXKeiUs2AY15mzMJWm2THmLQi6TQA3kpGFbzZHnxwiwTdHo1daj7c4bTLAkPdcPWhPRUVgemHe7shbchCAFkJUAGUQKayRd1VYEwkNLlKhdfwZ8lKyQrP51brjLAMcYcWtKkgl353J6FJZQzziFVNC6KSReLAuMQxFdRbPbjCuDQeGqZOaLkXUH9pRJVXN8zj1tzCHYTshOzWVKEhKQABl01qXJridsKgRqXBilTfBz7771gGgW36t+iOO+/TBYApTEnwYT46ZT+jT6x90RsSHBhXjpnmD1jDQyBlQ4/E/m1m9Mr1PhGJPG18ff6tZvSq9SMUjTHBWy6cT5/SsqrOlfTySW7OyPQ9vV4qZ5iu4x534oR+lZXmzPUMehdIF5K/NPcYV9wfBSQadFdlGq2+2OAY8/urj7NfUVyw5uxubbhsjgcXr1dVdkZ5FiBBodfTjR+0nLCD41O+HVicoSJw68Ngyyo29YOE5dz4U947IWghqHLE5ZvELakmba0t5KBddzU4EimRp0RJWu1iWhSlFmBrR8w4BzfDaYb6HQm8LoY3buHT2YdcUaklaiX6ceLLdYQyR2Q9Wk4kxXtJ6cTZ0pvOCdnbtiPm8OSEAiVMVnhlTBnfLVFqGaLHPl7XiPmqLs+Xd8IibFwsE5bMQMgRj7oYaW4YplTilnahrQ50IwHuiBH2k1rCXug9lNr71iA03M8TKah8Ml67FP0NWHVo4UoWKumjCgYhtpxxziI4RzSJaVB2vAs+xWXdArkN8F80dMCpSSGZvb8MYUVv8IqPBrS5TLTioOXcmoyzocMtdYtqV3g4zqKZfc0NCVqjNKNOwTv8ADrjtu++ECTTVr7fdAFT77tvrhhAFFt+eH/BgeOmejHrGGCzvhEhwaPjZlPmJ9ZUPHIGUzj9lj8Xsxz8KodFwP3CMVjaePtX5vZRrmr7ED3xi0aI4KmXPihUBpOW/7Kx1pj0HpJTSZnmHuLR594oZZOk0EfNQonmoPbHoDSqvETPNMI+4bwUVOA6PvbmfqMKHHb3ttI36IQQruGGymODilHg6Zg2DfEDq3MUMsQdJb457s27A16ra883fsygktVPvOrf3QEya1a4EtzYQG0gpWQXCiekFIoaihOISHAp/WI14mDcDVn8YKSXOKjXFXlZ0+aG2GIK2m9PJvPdICdhNSw53iV4OJ8HOet5YvPnysuqMSfus2JcUWfhPwemzlBSSlKRmqrAZgAa8sMMIq8vg5NEwiZMKmwDBQNRTyhTHUa4YiNBs+kn5Jr0QtLQl3o+sxrUqwI43kr2h+DAlqSoqJ6GxaIDhpooS7TeSAHTeJAdyNQBFcST3xoUhV4gjDAGKtw5kKvoUGLA9mPZAT8h/RTrPJmKQy5iV6kEF8KF1CmJwINK4w5tNmP4upJpdwd8Hce7piwWNUoovMnDYN8ojdOm9LWKh2w5x7ngOVhUaREcHp48oOAks2RfEbdcX/R5FwMQRlzFqRnFiTcUUgi8Gwq5B15HEdUXbQdodKNbXSD3iK4v30JNXEm2HRu9evqgN9+yAKnD5Nv3wYse32xoMwRQYb764keDI8bNGHIT6yoYLG/xeucSHBtPjZvmJ71Q8VyBlJ4/R4iy+kX6qYxeNn4/T4my+kX6qYxhovjgrkXbifmNpSXtQsf4X9kb3pf8AV5nmmME4nh+lJfmL9WN400r83m+YYV9wVgoxS2FMunn9m2FBswy3fu1wlLpnRm+HZ8ION9T7/ARnZag6UjfKmqgG/NDLStouhLVcsRqDBvZD0gsfvw275RXbXMUpZGYwpUO3sI7MKRm1Z0qLtOPNiMiygeMYeVqfFxgXfKJjRVhCwlYxl8kjFw5psxhlLs5UGvckVOpyKhn5t2hvZrLNTOaUpQClBxl7ozwlzyaS62eWBjXcYDfGDz5t5kJzLHmz9zCAkoBdlBxqIOLfCEvx5MoveF98y91sfduI2XxYthrZY5zoMolKUs6VFICg2DnCgBcYRXJ1mmz1Fa1KSOU6QQaO2ertxgJmm7UshSBeDF1KLJwZqVwrSIFOkLSFcsBYUTgMiag6x7IFt4Ak6tkxIkmSbpwy36umC2haUq5TAHXTV7SKw4s+lfCAJngagRWut9ue3nMNNM2ErCQK18oPUDmhW15CivypKTNvk4qJcFs3Yxa9DhcsgZEEgHAj2KGuK6bPeIQEgXXwxJOuJzRIKVJSEqLDDU+AfVQmKXK5IDXBbgkb5Uw74ME79XvMAhNBzbezqMCE/Hfow2xtRjAUevbv3RJcGflJnmp67yojFUrvj73iS4NHxk3I3U96osi+QPBRePs+KsvpJnqpjGo2Xj8PibJ6SZ6qIxmL4YKpF74oZJGk0UFELo4ccnFo3PTCvzebkyC+sU354w3ieYaRQauZa+qg98bnp8NZ5h/qEHmI9/fCvuCsFELnI82rHEmmrrjlAgVGGOBHYebcNHEDElqFWWp+7VqxMCimQB2a65nmbaw10zyRaGJoxDvjTLPHZvWIOako8rXQ0Lh89oJiZSgPnm3MQCBXIP8AfiWWlJYBQrHHBi5F1qZ17j0ZtWFothKmNUWkyitwSkiocUOtgcYRstpe8wLEUzIqxB16uaBlSHYqDFXJIzYV63bthISvBuNagGcxiTr+mosmh1CZKCVqJYXTlhSjvv2OP/zyCalw7sBd5nAPKYHPVEJoaaW2knXTE+zpeJ2Xb8cwGDPr6MGYvG7T5Qkh1+REs2QDU2aoiZ2hEpcjHv3x9sSFp0uwfod8OfUKjrhgq3qUQGzNTzbYs48iq6GS05FI7OnCIa1aWMtZlpFenLFi7ZiJLSVsugsXVlTDyq6t9kVpEolQVgSCGZsRvXbFcknkZWObAVKN7FzWqc3yBfLPF9UWTQySlRqakGpwrUdpiH0fVqpF1wQwGRYvXA76p+wodaTk+NdXMNfbnFMeZcElxEn72qvN2dcF8JsOx+0dkcnM9HUH9vNSOUABzMfh1E9cb6MQRZwbs6ebZEhwZW0ybySxSnBtaqMDSI9actQPNiIkeDimXM81LucnUKQ0ckeCicfUwGXZPPmY44S4x5o2Xj5W6LMnIGYp9vix3RjbRfDBUy88U6m0ijbJWOsxuvCJvxab5vtEYZxRIKtIIaoEpYVsAKa7BURt/CJf5tMrl8fZCvIVgo6yGNfmmnQcx09QjkLfpI1n5yiKDGpGvCCKUG6NewjDfoeBPMxfDmd9eau84RnbLaD3mIbVlrpTt9mUDaJV4Y1GDZHpxzhMEA8otjrGDDDoO9IQOmQLt1JVjiaPyWYasIpnOK4ZbDTlLtQnN0asqLE4DDBtnS/VATrDykvUgYV1M+0uYIrTsyYbkpPKbEByAdb0TXv2Q7sNitBmPNPIwoUuX24CsZlpqTuKZodxXuaHuj7DduBQANX6Q/duMYWtVjBSogMXAp/VUBv0Q9R4BLBSlyiKh0BQzxLnWeuHv5KvoeWoLQc0kY0PXTCNsYNFLmmVC0pmJK9nfgH3ziOmT5ho7Yv1Kx7Yt1usRwVqww9lfhSIOfYGUKa9uRz5vjCtFiaIyTZqVrVu/q+MJ2fRCi10EpIIDjOrs4wBHNEtZ7NSjY+w0G3CGc+1z5QHgk3nvG6wUSw+aMegQm3wFscaP0IpBN6XjXpqC/RlE9ZpF1sKjLCl1vb1xTrDw+cgTAnHN069b7deMWuxaSTMTeRgRsxb74MIRT5yVajlWOB7KIYHnLdJPsgwqK5ivOaHt74LfamQprBwG14BBGXVX3P98aDMAFYUyftHxiT4N8pc13wR1crGmsREu20BxrzDdgiU0BUzMaJTnSpV0GCskeCkcfBAl2Y5lUwdDS/jGORsvHx8lZx/WmH/AOXvMY1F8MFbL5xON+UgwPyS6E0+bmPdG26eT+bTScbuGqofHH4RiPEz/OY9Ev8AyxuHCIPZZ1fm+0QryMsFEerGr1GXVvQkwztWkglwMvnPQHGgzLjPXm0NtKaTbkhmBqe5tnxrFcVa1TVBKS2Wvn7H7Y5upNy7f+nS0tBR5nn4JRdtKidXziS2evXj2wQJVMUmXLYE1zLAEXlKZqDk0GZglns7qTLFKs5740GyaPl2fyZV5RHLUA+G2hNSYzJpOzVqSaVIjtE2AyRdly1MoElbtysKi6WGrmOqHzFV8qJSUHkXgk3tbsNmcObXpA+DJAKbpF0qASCB85RXhzCtIh7VwndQQwWoOCUpLYhwlnJ8kuS4cxp0+pv7Tnz0pZslJkrk3mBCwLwF1xjkQw5obSrJNlFC5JUm/wA105sU++I5GmCWvIKVCYVszm6XAQdQxIJaiOd1kadWm/dQCL7pN0EMTUHoyd8IufUS/FlXo/ss8jS98XLRLunJQHJPSPJMNrboQmqKgPQ0fHAwwkW6YUt+LgvmDWvMITE6YEgBOdCV7cBUVanRsgPWk/sY0YV9yE1WUpJF1s8/svqhpMshKgQBTbrGvqyhWbblBZSEIc5E3iB10eCTdITQCogIDYUbncHAQjnN4iXe35IfhTwWTNUVgC8WdQ5IKsyxAesVuxaRm2QhLm4Fg4uH7xQxaZunWBQVhT0Zi47HEQk+fLXeSVXi5f4btEXqPiS4GWxeS2WDhPLmgXuS7F8RQ4d0SyF3qpYg1z37IzSRKMpbJIUhYyfkxMWPTapJBB5OY11zHwh1NxdSJLp1KO6Bc1yy+W9PZ2xLcGpTqmjDko7b5ziLlTwtIUDQgEb637omODQ5U3mR3KjRHJgaM/491kIszh3M0UyLSvdGOvGv8fYpZOeb3SoyBovhgrkX3iYT+kxh8kv/AC9sbXwsU1htBw8WfZGJ8TB/SY2yl/5Y2rheprDaD/4z7BCSyx4ZRiNvthUosddNXQ1MoXsKGS5LqIxOQy32tDCQh1A7Tqw1A9fZEqoJCWzeu3VXHX1xy9ThbUdqCt7mMp843kgZl6UoPi2vpi2S0zEoS02cp6FQJZDgsWAc8pqAGhcxWtGSAZ4vOQDdJD0wr1kZFtkaBo1BZJN9chyAboHOosHU5OOoc5jbDTWxJnP1dV+o2vHBRps+bMTWbMKsDUkUdgHHdElYNMIDJu+CUCyi4Ve+shTjnDjKG+nJPgLSvkkSphvh8woHMuzEkdENrRZQoCo1gsa6n7oztvTlRujCOtBSLVMCg3g6S8ZikrDrFKS+U7mvlh9uQWk2yXMvTkpRLRL8lKpl4k4FgTdSHYJbMdEUmzaQMpRCmJzBAIOGIOTd0WCVb0TA8wC8APBluTLzvACurClMovjqrDMmp00lyuSZNruy1GaDJUxPJvMpHzQ9L3Jo9a88M5rLaXLKpUxbOFVQxzKWJAypTnAg4tiZswGZaUUS6QyVANitbgB8mNQ5jpa0qSqZOmTXVWWpKSi4E1DJqwNTynyi7+GW6EPBqCxKTL8AS3hFNQ4YUAUTrGQqIa6Usi2UhJSz3is3goJdy9DU4H5rAHKAQgTJagqTPXOXVC6uoGiS4YIQ2SgA2TwrIlKlI8F5K0hybwVeprLkuWxAbZmraQckRblovswnFnJHLuktdch2xpDbwa3HJCSS6c2O0As0LrkJMoG9dUpRvBwggEkkFIwIDDX1uOmTZYulCWLMdWoEPUdcK9SMSyGjOfgJMSpheLk9Q1MOkwlai4O+9e6DFW/shJRc0jE5bpWdfThshtLbwPt5mS1JPzT2Fyw1fCLvwcIvTeZHcrXGS6H0mZC3Z04KGD7efONY4KTUr8IpBBSQhj0K6o2aMr4OX1Wntlfhme8fY5Nk55vdKjH41/j9UGsgzeaehpUZBGuGDAy+cTA/SSTWkpZ9Ue2No4Yq/MLRn4sjtEYvxM/zji3il011TR8tfRG18Lw1hnn+p7RFU/Jbp5RidhSxB1luquHSDC9omAB8BX76Y0asGkJZL4NTfXlDXSAo2aiEAdnvjlpb5pHdk9kGyQ4MTFJUFjlhZ8mgxJLjrPR23hYVKDGYpYe+tKMeV80MXSCcsaNsisaFsoQCUISpuQSSOSCXUQ5prpqq1DFlly7iboUAlZ8q6CojMqveVTN6U5o6jycPxY34S6OVa7OqcJfgylzLSfKUlNPJyJAcPWg2xSbBa2ASsUOGZB17XY9XNGgzEBBSgqK5KVAlDpUAaclR8oVL3T15RRdP2IImlaEkSpjqQFAihJGfM/TsjPrwvk29Hq17RWZY72NcwdQx6mbekMWXLNMH5+znheyWt2TlR2xbYYcrkO7Nhe5wM/hGK2mdPh8jVFpBFQ3Ns37IWVpGddIROW2ok9kNZssh4BM4jP79kOpPwK4ReUBO0jOL3lrOOJyO47IRNoJxJ64eon7KdcBcScafHVA3/JFp/Ax8IMqQN45Edfwh2JA6IEgDLs2RNyDtYglJNWwg4T1++FJswQkBzjfZAuxsHGNI4qZhMqe+S0t9UxnJw2RovFR8lP8APT6pi/Q7zJ1v0mVfj+T+qH0v+ln0xkLRr3H/AP8Aaf3v+lGQPHSjg4bL9xK/zl/dL63RG0cM/wBQtHme0RjPEtN/SWHlSlCg2o90bRwyS9hn+Z/mTFU/Jbp90f6Y5ODUBeuDdvZDOfVacbrl2d88Gr1Q+taWWxOFMjlzwySeWkOKgtqdsxHO0F70dnqfpssehkSwyVKUgKNJYSkeEOQoCdbsWpjjE/ZLdLs5UJks3lC7LA5RUGe6jLF31dIeI0WAmWozSEqbkkAlk1okGpJLuBUks2ES1mnFXKmMojkIDClKqavKOrJtcdD7jk/aODL8BLMtCUpSsXgGcAk+SSMXL+yI7SWjDNkpCpl+lFN8415JBYDJofSkpChcdSzyyl9VKEnAZc5hFS0qUyAELxunpqwPbEljkWNqVooMyUpBr5Qpl0+w81YdybX7e3ZD/T1gLeEASSPLKQwbWBjRzia1yiFWgjDr1RgnHk7Wlqbo2PpiBm7EYg77abYQnSMWw1wNntRyNCK83ZCxAILEc2rm1RUaFyMVA9AgRN2/GHC5Q5jvhCK5Ld4ggaD+GPPhl7YIqcXrBUqIpn3wdKwS2+UQlgIQ9TCjN7YMMIKYFhSDHDffpjQ+Kf5K0een1TGeBNMqdu/tjReKoeJn+kT6saOn7zH1v0mVTj+FbIdk3/TjIWEa9x/H9U/vf9KMgaOlHBw2aBxJJ/Sf9ys9qI2jhgSLDPb9j2iMa4jw+kVehX60uNm4ZfqFob9j2iK5+SzT7l/TGLSrLCutiMdfRDKSb00B+1+7NocTplDm2Z+OMR2jphEwEB2IDE6zrYxi0I07Or1DvgvOjErU2EwIUCkYPiOa8OjooBLSilzNa4sE0yAxN7K810nmEQujJ8oMmTdClKqLyhdu3nFAbv1WqIkESj5a0JmKSXcAFm8mqiLxGujOWFK6mzm0OqsqYFoE1SroTrA8lL4vmTVq0aEbRKSl/CIVMmFQN6t0EMMf6MCmOO2DW2zqDzUoQVEUVeDgl3OBo2qtYVmXiHqpQdgNR2UD0zhZMMUMpssTHTfJScWCaE1BSWe8KFvuiqLkKlTCkgDPJm2ax3Oxi5TFlKaAJ2qBDPiS2PX0xF6VsHhUJF4EioUDU6wzNdq+MUtKXDNGnNwdlbmSCKij5atY584KmdVsxqh8hVbi/LGD/OD9+X31QnWZ6s1e3N9vujPJNcM6cZKSuJyZj4mBfJt9hhBByOMKJU2EI0WKQbwYMAqU2Fe+DpmV1RylasIF0NwJBRg77YGAKYlkDXqbDGi8VdZM/Lxg9WM5SI0XirPiZ/pE+rGjp+8x9b9IqnH9jZOab/pxkUa9x/H9UHpf9KMgaOnHBwmaJxHP+UVMP6Fb1wDy+urRsvDGlhtHozGNcRo/SKvQL9ZEbNwy/UZ/ozCT8lkMowu2r5J2839btiPsCuXsvB9eI17IXtqsdROw74mGtkosM3lDp7KfCM2mqidDVdzLxwaUszVqFxTABw4fEgOXctdfUG2xLmS6SStTA1SlmIGzFtgxbOIGyKAmFSlKkuOSzMr+qzVUz0Z6xNrTcIFxXKIYhTBzje1NzZtWLvJiY5XOwVdWUKNWB5POk1bDB4brIBKvk0v5RoVHWHwGGPZDqYSoFIKtb9puvn8IbztLgXUpa9UeDI5b9JoKHHrhXQFZ060LUgKl8oO7OzjMgnkkHbrxg8qziivB3VHJ3YHmcasDlsgCpJHLXdLXjdVdYHDDDVqhSyylJpfvg1BIF5q4kY1OoQqQzkN9J6OTORd+cmoNHEV2eopX4NdFjPJQ7MnziQsOkTLtK0rLAlqsGbDt74iuGUxHhkrSoOU1rqp1HfXCUtRF+nqPRl+gF2cHAbMu6EFCuGEJ2TSgIr17Nvv74f0I1+ynd74yyi4umdWEozVoZkdsAFNthSakjm5oTBgDBr+5g1+EuzfKOKTAoNh78aRxVDxM/wBIn1d+uM0EaXxTp8RP9In1Y0dOveY+sf8A5FT4/sbHzTe+VGRxrfH6eVZOab3yoySOjHBxGaHxHE/lFXoVP1o6o2Thp+oWjzPdGN8Rg/SKvQL9aXGxcOB+j7R5ntEJLyWQyjBrSpwX6+/v7Ya2Ucoc7uOdmqaDnha1Lxrg+VINYrAtSXShRye6SMs23pFC4ibXzIuuiqzT87BnAxphtxOyjRJzZaWSWwVeSkkAOAztqALtrhhoqYViXeSUqQKki69NuO/TI6RsiZqCku+IILMTSGT4ZnkqdA/jSSRR1CvJd9RYPXHDmhac5lqKaKCSQSHILEsa69sVaw6PmyVkpvHEChGBbpBFaQa1Wq1qBTyhzAjVR2MJ6q+CLTZD2fTswTUqWtagg1BU7jNhEtbeGl8MlCmzqXYZEgUHfTKIaZoGaoOELBqSGcc9N6QA0Pak0F7q6uf7oS+OGPt/QparWqZeUyg4q77s0QlnllZJUCUimuLFK0TPCheScK0PtNYibTZp0uYoBKgAS1CcQ71xocYbR4tA1OaBSm6HJURkbvW23vaFpFqKadNd6QpZLNMKSQpS00DAOcqA+wOeaF5Wilk1lrIehKT1DNvdDzimh9GbgxSRaArYdWv3wbwdaU3y1w2naPmJPklxgwJbVjvWDylrTilR/sn3c/VGJwawdSOqnkEojiiFyaVSR7efKCGUdW2F5RZwxMp1PGkcVQ8TP9In1Yzy/vjGicVQeTP9IPVi/p+8y9Z9JlR4/wDy7J5s3vlRkca3x+jl2TXdm9Ty/jGSx0Y4OGzRuI0vpFfoFB/7UuNd4eltHWjzP8yaxkXEW/5QWf8AwKf60to2nhNotVpss2SnGYAASWZlAv2QsvI8MowCyJlmegTSQi+m+R+w4ds3j0BY7dYykeDXZ7uQCpY7H1RnEzignPSYjnrBRxPT6eNRFa3RwjRLZPMjUhOs5wVJPMpB7jEfpOcRe8CJCh4MkOpIN91NdDEKpkWFNpim2DixnSi4Ujo6ffEieAs4NVPXhB3TfgrcIJ8SLJNnH8YASmV4AclRvIvEkEhQDvdSbg2uqlAYTkLmCc5VK8ETMYEy6AEiUCEpBAIYveVgxAcNBI4GzxmOuB//ABtobEfWhd+p+P8ApNsPklrHbFiWskqUoIQeWmUk+Fc+FTKokKRdAY1FaGHGkLVeumSGDLcD8Xe8Lvg38ISLp5WFWiuzOBE8jEA7D7IRPACccxhrETfqfj/pNun8/wCFutcxkJYpK3ReuXCGvI8J5eV2+Rn0sILZzKZRmiWTfIF8SXCL3JyFGL66xVhwEn6xz3uau+OcJWvi8nLFSCdbj3wycvKFcYfJdkzrKkO9nH8IQ2t1tQQvwa5PyZukLlPfvCgf5112ejtFEHFVP/bHZ74H+S6eGIKesP7ossSl8lqnTVGT4tVPCkpKkIM3wISbrpDFzMo7PdIJGMLWWdMM8X0pCCUi6PBFISZYvqUsCqkzHDBnADUxqI4t7SMw3OOqDp4vrSMCPrCEbl8FiUfk0MeCUKiWMaG4depxXHphC1SrMEm+JLNWiOxqxQJ/FxaVVo/nw0HFnbBgUfWhXKf4lsdPT/MrtuAExYT5N4tzPSNC4qT4mf6RPqxB/wAm1rb+j+sItvAbg/MskuamaACtQIYgigY4GKdKEoyto19TrQlp7YuzP+P/AOUsnmze+X8YySNc4/y8yyeZNP8Ail9cZHWNkcHJZauLnhJLsVrMyde8GpBQSASzlJBIFSKRsVl43NGJSAbQR/dTefJG2POYgRA2c2G+KPSP8r+jPpB/hTm9SBHG5ow/90P4U7/bjzaICDRLPS38rWjPpSf4c7/bgDxsaM+lJ+pO/wBuPNkAfZAolnpU8bGjWpakP5s3/bgRxr6N+lo+rN+xHmiAg0Sz0yONXRv0tH1Zn2IMONPRn0uX1TPsR5keFJw5R3yiUCz0x/Kpo0/93L6pn2I4caWjfpcvqmfYjzIYGJRLPTY40dG/TJXVM+zA/wAqGjfpkr/H9mPMacRzwAiUGz04eNHRv0uV/i+zAjjM0d9Mk9avsx5jXAAwdr+SWenv5StHfTJPWr7MCOMrR30yT1n7MeYVQeTjAolnpv8AlJ0d9Mk/WPujjxi6P+mSfrH3R5hWannjlqIwLRNpLNC44+Esm2T5IkLEwS0KBUkkh1F2FK0EZ7e3eOgsFKl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682" name="Picture 2" descr="https://encrypted-tbn2.gstatic.com/images?q=tbn:ANd9GcTJgx69C5hyyybdjMiRrhIMJLcPpliiBpkR7Iw2a5SUbDKYdlEX"/>
          <p:cNvPicPr>
            <a:picLocks noChangeAspect="1" noChangeArrowheads="1"/>
          </p:cNvPicPr>
          <p:nvPr/>
        </p:nvPicPr>
        <p:blipFill>
          <a:blip r:embed="rId3"/>
          <a:srcRect/>
          <a:stretch>
            <a:fillRect/>
          </a:stretch>
        </p:blipFill>
        <p:spPr bwMode="auto">
          <a:xfrm>
            <a:off x="0" y="0"/>
            <a:ext cx="9144000" cy="512064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572000" y="3071810"/>
            <a:ext cx="4572000" cy="3954929"/>
          </a:xfrm>
          <a:prstGeom prst="rect">
            <a:avLst/>
          </a:prstGeom>
        </p:spPr>
        <p:txBody>
          <a:bodyPr wrap="square">
            <a:spAutoFit/>
          </a:bodyPr>
          <a:lstStyle/>
          <a:p>
            <a:r>
              <a:rPr lang="it-IT" sz="3200" b="1" dirty="0" smtClean="0">
                <a:solidFill>
                  <a:srgbClr val="FF0000"/>
                </a:solidFill>
                <a:latin typeface="Matura MT Script Capitals" pitchFamily="66" charset="0"/>
              </a:rPr>
              <a:t>Ancora oggi </a:t>
            </a:r>
            <a:r>
              <a:rPr lang="it-IT" sz="3200" b="1" dirty="0" err="1" smtClean="0">
                <a:solidFill>
                  <a:srgbClr val="FF0000"/>
                </a:solidFill>
                <a:latin typeface="Matura MT Script Capitals" pitchFamily="66" charset="0"/>
              </a:rPr>
              <a:t>armeni</a:t>
            </a:r>
            <a:r>
              <a:rPr lang="it-IT" sz="3200" b="1" dirty="0" smtClean="0">
                <a:solidFill>
                  <a:srgbClr val="FF0000"/>
                </a:solidFill>
                <a:latin typeface="Matura MT Script Capitals" pitchFamily="66" charset="0"/>
              </a:rPr>
              <a:t> e copti, che vivono in nazioni musulmane in cui spesso vengono discriminati,  praticano il tatuaggio dei simboli cristiani sulle mani. </a:t>
            </a:r>
          </a:p>
          <a:p>
            <a:r>
              <a:rPr lang="it-IT" sz="2700" b="1" dirty="0" smtClean="0">
                <a:solidFill>
                  <a:srgbClr val="FF0000"/>
                </a:solidFill>
                <a:latin typeface="Matura MT Script Capitals" pitchFamily="66" charset="0"/>
              </a:rPr>
              <a:t>    </a:t>
            </a:r>
          </a:p>
        </p:txBody>
      </p:sp>
      <p:pic>
        <p:nvPicPr>
          <p:cNvPr id="8" name="Immagine 7" descr="https://lh6.googleusercontent.com/-DcOZrmQgWHE/UjYdx948xgI/AAAAAAAAFuo/UuXlRGj5_Gg/s512/maRDIN7.jpg"/>
          <p:cNvPicPr/>
          <p:nvPr/>
        </p:nvPicPr>
        <p:blipFill>
          <a:blip r:embed="rId3"/>
          <a:srcRect t="68848"/>
          <a:stretch>
            <a:fillRect/>
          </a:stretch>
        </p:blipFill>
        <p:spPr bwMode="auto">
          <a:xfrm>
            <a:off x="4714876" y="0"/>
            <a:ext cx="4429124" cy="2500306"/>
          </a:xfrm>
          <a:prstGeom prst="rect">
            <a:avLst/>
          </a:prstGeom>
          <a:noFill/>
          <a:ln w="9525">
            <a:noFill/>
            <a:miter lim="800000"/>
            <a:headEnd/>
            <a:tailEnd/>
          </a:ln>
        </p:spPr>
      </p:pic>
      <p:pic>
        <p:nvPicPr>
          <p:cNvPr id="10" name="Immagine 9" descr="https://lh6.googleusercontent.com/-DcOZrmQgWHE/UjYdx948xgI/AAAAAAAAFuo/UuXlRGj5_Gg/s512/maRDIN7.jpg"/>
          <p:cNvPicPr/>
          <p:nvPr/>
        </p:nvPicPr>
        <p:blipFill>
          <a:blip r:embed="rId3"/>
          <a:srcRect b="64844"/>
          <a:stretch>
            <a:fillRect/>
          </a:stretch>
        </p:blipFill>
        <p:spPr bwMode="auto">
          <a:xfrm>
            <a:off x="0" y="0"/>
            <a:ext cx="4572000" cy="2786058"/>
          </a:xfrm>
          <a:prstGeom prst="rect">
            <a:avLst/>
          </a:prstGeom>
          <a:noFill/>
          <a:ln w="9525">
            <a:noFill/>
            <a:miter lim="800000"/>
            <a:headEnd/>
            <a:tailEnd/>
          </a:ln>
        </p:spPr>
      </p:pic>
      <p:pic>
        <p:nvPicPr>
          <p:cNvPr id="12" name="Immagine 11" descr="https://lh6.googleusercontent.com/-DcOZrmQgWHE/UjYdx948xgI/AAAAAAAAFuo/UuXlRGj5_Gg/s512/maRDIN7.jpg"/>
          <p:cNvPicPr/>
          <p:nvPr/>
        </p:nvPicPr>
        <p:blipFill>
          <a:blip r:embed="rId3"/>
          <a:srcRect t="35156" b="31152"/>
          <a:stretch>
            <a:fillRect/>
          </a:stretch>
        </p:blipFill>
        <p:spPr bwMode="auto">
          <a:xfrm>
            <a:off x="0" y="3500438"/>
            <a:ext cx="4572000" cy="25717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6072206"/>
            <a:ext cx="9144000" cy="892552"/>
          </a:xfrm>
          <a:prstGeom prst="rect">
            <a:avLst/>
          </a:prstGeom>
        </p:spPr>
        <p:txBody>
          <a:bodyPr wrap="square">
            <a:spAutoFit/>
          </a:bodyPr>
          <a:lstStyle/>
          <a:p>
            <a:r>
              <a:rPr lang="it-IT" sz="2600" dirty="0" smtClean="0">
                <a:solidFill>
                  <a:srgbClr val="FF0000"/>
                </a:solidFill>
                <a:latin typeface="Matura MT Script Capitals" pitchFamily="66" charset="0"/>
              </a:rPr>
              <a:t>In altre immagini, le linee incise ricoprono l’intero corpo, davanti e di dietro: ma la tecnica rimane sconosciuta. </a:t>
            </a:r>
            <a:endParaRPr lang="it-IT" sz="2600" dirty="0"/>
          </a:p>
        </p:txBody>
      </p:sp>
      <p:pic>
        <p:nvPicPr>
          <p:cNvPr id="40962" name="Picture 2" descr="http://img.over-blog.com/600x400/2/72/70/93/storia-soppressa-07-gilania/cucuteni-4050-3900bc.jpg"/>
          <p:cNvPicPr>
            <a:picLocks noChangeAspect="1" noChangeArrowheads="1"/>
          </p:cNvPicPr>
          <p:nvPr/>
        </p:nvPicPr>
        <p:blipFill>
          <a:blip r:embed="rId3"/>
          <a:srcRect/>
          <a:stretch>
            <a:fillRect/>
          </a:stretch>
        </p:blipFill>
        <p:spPr bwMode="auto">
          <a:xfrm>
            <a:off x="-35751" y="23762"/>
            <a:ext cx="9179823" cy="611988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572000" y="0"/>
            <a:ext cx="4572000" cy="1338828"/>
          </a:xfrm>
          <a:prstGeom prst="rect">
            <a:avLst/>
          </a:prstGeom>
        </p:spPr>
        <p:txBody>
          <a:bodyPr wrap="square">
            <a:spAutoFit/>
          </a:bodyPr>
          <a:lstStyle/>
          <a:p>
            <a:endParaRPr lang="it-IT" sz="2700" b="1" dirty="0" smtClean="0">
              <a:solidFill>
                <a:srgbClr val="FF0000"/>
              </a:solidFill>
              <a:latin typeface="Matura MT Script Capitals" pitchFamily="66" charset="0"/>
            </a:endParaRP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8" name="Immagine 7" descr="https://lh5.googleusercontent.com/-z9_RKoVDVS4/UjYbHtO8wqI/AAAAAAAAFuc/iwHrrjuBDE8/s460/mardin4.jpg"/>
          <p:cNvPicPr/>
          <p:nvPr/>
        </p:nvPicPr>
        <p:blipFill>
          <a:blip r:embed="rId3"/>
          <a:srcRect b="49456"/>
          <a:stretch>
            <a:fillRect/>
          </a:stretch>
        </p:blipFill>
        <p:spPr bwMode="auto">
          <a:xfrm>
            <a:off x="142844" y="214290"/>
            <a:ext cx="5214974" cy="3000396"/>
          </a:xfrm>
          <a:prstGeom prst="rect">
            <a:avLst/>
          </a:prstGeom>
          <a:noFill/>
          <a:ln w="9525">
            <a:noFill/>
            <a:miter lim="800000"/>
            <a:headEnd/>
            <a:tailEnd/>
          </a:ln>
        </p:spPr>
      </p:pic>
      <p:pic>
        <p:nvPicPr>
          <p:cNvPr id="10" name="Immagine 9" descr="https://lh5.googleusercontent.com/-z9_RKoVDVS4/UjYbHtO8wqI/AAAAAAAAFuc/iwHrrjuBDE8/s460/mardin4.jpg"/>
          <p:cNvPicPr/>
          <p:nvPr/>
        </p:nvPicPr>
        <p:blipFill>
          <a:blip r:embed="rId3"/>
          <a:srcRect t="50544"/>
          <a:stretch>
            <a:fillRect/>
          </a:stretch>
        </p:blipFill>
        <p:spPr bwMode="auto">
          <a:xfrm>
            <a:off x="1428728" y="3786190"/>
            <a:ext cx="4572032" cy="2452674"/>
          </a:xfrm>
          <a:prstGeom prst="rect">
            <a:avLst/>
          </a:prstGeom>
          <a:noFill/>
          <a:ln w="9525">
            <a:noFill/>
            <a:miter lim="800000"/>
            <a:headEnd/>
            <a:tailEnd/>
          </a:ln>
        </p:spPr>
      </p:pic>
      <p:pic>
        <p:nvPicPr>
          <p:cNvPr id="11" name="Immagine 10" descr="https://lh5.googleusercontent.com/-OLNe1s6vvgU/UjYaYL1m-SI/AAAAAAAAFuU/9k9edcaEB-0/s452/mardin3.jpg"/>
          <p:cNvPicPr/>
          <p:nvPr/>
        </p:nvPicPr>
        <p:blipFill>
          <a:blip r:embed="rId4"/>
          <a:srcRect b="51880"/>
          <a:stretch>
            <a:fillRect/>
          </a:stretch>
        </p:blipFill>
        <p:spPr bwMode="auto">
          <a:xfrm>
            <a:off x="5648325" y="357166"/>
            <a:ext cx="3495675" cy="207170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286380" y="0"/>
            <a:ext cx="3857620" cy="8725466"/>
          </a:xfrm>
          <a:prstGeom prst="rect">
            <a:avLst/>
          </a:prstGeom>
        </p:spPr>
        <p:txBody>
          <a:bodyPr wrap="square">
            <a:spAutoFit/>
          </a:bodyPr>
          <a:lstStyle/>
          <a:p>
            <a:r>
              <a:rPr lang="it-IT" sz="4000" b="1" dirty="0" smtClean="0">
                <a:solidFill>
                  <a:srgbClr val="FF0000"/>
                </a:solidFill>
                <a:latin typeface="Matura MT Script Capitals" pitchFamily="66" charset="0"/>
              </a:rPr>
              <a:t>I preti </a:t>
            </a:r>
            <a:r>
              <a:rPr lang="it-IT" sz="4000" b="1" dirty="0" err="1" smtClean="0">
                <a:solidFill>
                  <a:srgbClr val="FF0000"/>
                </a:solidFill>
                <a:latin typeface="Matura MT Script Capitals" pitchFamily="66" charset="0"/>
              </a:rPr>
              <a:t>armeni</a:t>
            </a:r>
            <a:r>
              <a:rPr lang="it-IT" sz="4000" b="1" dirty="0" smtClean="0">
                <a:solidFill>
                  <a:srgbClr val="FF0000"/>
                </a:solidFill>
                <a:latin typeface="Matura MT Script Capitals" pitchFamily="66" charset="0"/>
              </a:rPr>
              <a:t> in Turchia sono in gran parte tatuati. Il tatuaggio è anche segno di appartenenza etnica  e di volontà di restare, dopo le persecuzioni. </a:t>
            </a:r>
          </a:p>
          <a:p>
            <a:r>
              <a:rPr lang="it-IT" sz="4000" b="1" dirty="0" smtClean="0">
                <a:solidFill>
                  <a:srgbClr val="FF0000"/>
                </a:solidFill>
                <a:latin typeface="Matura MT Script Capitals" pitchFamily="66" charset="0"/>
              </a:rPr>
              <a:t> </a:t>
            </a:r>
          </a:p>
          <a:p>
            <a:r>
              <a:rPr lang="it-IT" sz="2700" b="1" dirty="0" smtClean="0">
                <a:solidFill>
                  <a:srgbClr val="FF0000"/>
                </a:solidFill>
                <a:latin typeface="Matura MT Script Capitals" pitchFamily="66" charset="0"/>
              </a:rPr>
              <a:t>  </a:t>
            </a:r>
          </a:p>
          <a:p>
            <a:endParaRPr lang="it-IT" sz="2700" b="1" dirty="0" smtClean="0">
              <a:solidFill>
                <a:srgbClr val="FF0000"/>
              </a:solidFill>
              <a:latin typeface="Matura MT Script Capitals" pitchFamily="66" charset="0"/>
            </a:endParaRPr>
          </a:p>
          <a:p>
            <a:r>
              <a:rPr lang="it-IT" sz="2700" b="1" dirty="0" smtClean="0">
                <a:solidFill>
                  <a:srgbClr val="FF0000"/>
                </a:solidFill>
                <a:latin typeface="Matura MT Script Capitals" pitchFamily="66" charset="0"/>
              </a:rPr>
              <a:t>    </a:t>
            </a:r>
          </a:p>
        </p:txBody>
      </p:sp>
      <p:pic>
        <p:nvPicPr>
          <p:cNvPr id="7" name="Immagine 6" descr="https://lh6.googleusercontent.com/-E92KN2TdHKk/UjYTaAmX8pI/AAAAAAAAFuE/jyXexyRXuuM/s490/pater%2520gabriel.jpg"/>
          <p:cNvPicPr/>
          <p:nvPr/>
        </p:nvPicPr>
        <p:blipFill>
          <a:blip r:embed="rId3"/>
          <a:srcRect r="1145" b="47692"/>
          <a:stretch>
            <a:fillRect/>
          </a:stretch>
        </p:blipFill>
        <p:spPr bwMode="auto">
          <a:xfrm>
            <a:off x="357158" y="4214818"/>
            <a:ext cx="3286148" cy="2428892"/>
          </a:xfrm>
          <a:prstGeom prst="rect">
            <a:avLst/>
          </a:prstGeom>
          <a:noFill/>
          <a:ln w="9525">
            <a:noFill/>
            <a:miter lim="800000"/>
            <a:headEnd/>
            <a:tailEnd/>
          </a:ln>
        </p:spPr>
      </p:pic>
      <p:pic>
        <p:nvPicPr>
          <p:cNvPr id="8" name="Immagine 7" descr="https://lh6.googleusercontent.com/-E92KN2TdHKk/UjYTaAmX8pI/AAAAAAAAFuE/jyXexyRXuuM/s490/pater%2520gabriel.jpg"/>
          <p:cNvPicPr/>
          <p:nvPr/>
        </p:nvPicPr>
        <p:blipFill>
          <a:blip r:embed="rId3"/>
          <a:srcRect t="52041"/>
          <a:stretch>
            <a:fillRect/>
          </a:stretch>
        </p:blipFill>
        <p:spPr bwMode="auto">
          <a:xfrm>
            <a:off x="0" y="0"/>
            <a:ext cx="5214942" cy="364331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6000760" y="0"/>
            <a:ext cx="3143240" cy="6986528"/>
          </a:xfrm>
          <a:prstGeom prst="rect">
            <a:avLst/>
          </a:prstGeom>
        </p:spPr>
        <p:txBody>
          <a:bodyPr wrap="square">
            <a:spAutoFit/>
          </a:bodyPr>
          <a:lstStyle/>
          <a:p>
            <a:r>
              <a:rPr lang="it-IT" sz="2800" b="1" dirty="0" smtClean="0">
                <a:solidFill>
                  <a:srgbClr val="FF0000"/>
                </a:solidFill>
                <a:latin typeface="Matura MT Script Capitals" pitchFamily="66" charset="0"/>
              </a:rPr>
              <a:t>Il tatuaggio sparisce e viene sostituito dal marchio a fuoco sui malfattori, come il giglio su Milady di Dumas; e comincia ad essere identificato con la delinquenza e la marginalità. Di fatto si perdono tecniche, capacità e strumenti. Se viene praticato, è in modo molto rudimentale.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0" name="Picture 6" descr="https://encrypted-tbn0.gstatic.com/images?q=tbn:ANd9GcQaz31Lj6aO1JuA62GA-R46g60rSHMWla7q1VDDnTzMvc3jei_jFw"/>
          <p:cNvPicPr>
            <a:picLocks noChangeAspect="1" noChangeArrowheads="1"/>
          </p:cNvPicPr>
          <p:nvPr/>
        </p:nvPicPr>
        <p:blipFill>
          <a:blip r:embed="rId3"/>
          <a:srcRect/>
          <a:stretch>
            <a:fillRect/>
          </a:stretch>
        </p:blipFill>
        <p:spPr bwMode="auto">
          <a:xfrm>
            <a:off x="27240" y="0"/>
            <a:ext cx="5947392"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903893"/>
            <a:ext cx="3143240" cy="954107"/>
          </a:xfrm>
          <a:prstGeom prst="rect">
            <a:avLst/>
          </a:prstGeom>
        </p:spPr>
        <p:txBody>
          <a:bodyPr wrap="square">
            <a:spAutoFit/>
          </a:bodyPr>
          <a:lstStyle/>
          <a:p>
            <a:r>
              <a:rPr lang="it-IT" sz="2800" b="1" dirty="0" smtClean="0">
                <a:solidFill>
                  <a:srgbClr val="FF0000"/>
                </a:solidFill>
                <a:latin typeface="Matura MT Script Capitals" pitchFamily="66" charset="0"/>
              </a:rPr>
              <a:t>Il è in modo molto rudimentale.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9634" name="Picture 2" descr="File:Mutiny HMS Bounty.jpg"/>
          <p:cNvPicPr>
            <a:picLocks noChangeAspect="1" noChangeArrowheads="1"/>
          </p:cNvPicPr>
          <p:nvPr/>
        </p:nvPicPr>
        <p:blipFill>
          <a:blip r:embed="rId3"/>
          <a:srcRect/>
          <a:stretch>
            <a:fillRect/>
          </a:stretch>
        </p:blipFill>
        <p:spPr bwMode="auto">
          <a:xfrm>
            <a:off x="0" y="0"/>
            <a:ext cx="9144000" cy="6949441"/>
          </a:xfrm>
          <a:prstGeom prst="rect">
            <a:avLst/>
          </a:prstGeom>
          <a:noFill/>
        </p:spPr>
      </p:pic>
      <p:sp>
        <p:nvSpPr>
          <p:cNvPr id="8" name="CasellaDiTesto 7"/>
          <p:cNvSpPr txBox="1"/>
          <p:nvPr/>
        </p:nvSpPr>
        <p:spPr>
          <a:xfrm>
            <a:off x="4214810" y="571480"/>
            <a:ext cx="4643470" cy="646331"/>
          </a:xfrm>
          <a:prstGeom prst="rect">
            <a:avLst/>
          </a:prstGeom>
          <a:noFill/>
        </p:spPr>
        <p:txBody>
          <a:bodyPr wrap="square" rtlCol="0">
            <a:spAutoFit/>
          </a:bodyPr>
          <a:lstStyle/>
          <a:p>
            <a:r>
              <a:rPr lang="it-IT" dirty="0" smtClean="0">
                <a:latin typeface="Matura MT Script Capitals" pitchFamily="66" charset="0"/>
              </a:rPr>
              <a:t>Gli ammutinati del </a:t>
            </a:r>
            <a:r>
              <a:rPr lang="it-IT" dirty="0" err="1" smtClean="0">
                <a:latin typeface="Matura MT Script Capitals" pitchFamily="66" charset="0"/>
              </a:rPr>
              <a:t>Bounty</a:t>
            </a:r>
            <a:r>
              <a:rPr lang="it-IT" dirty="0" smtClean="0">
                <a:latin typeface="Matura MT Script Capitals" pitchFamily="66" charset="0"/>
              </a:rPr>
              <a:t> ritornano </a:t>
            </a:r>
          </a:p>
          <a:p>
            <a:r>
              <a:rPr lang="it-IT" dirty="0" smtClean="0">
                <a:latin typeface="Matura MT Script Capitals" pitchFamily="66" charset="0"/>
              </a:rPr>
              <a:t>in Inghilterra tutti </a:t>
            </a:r>
            <a:r>
              <a:rPr lang="it-IT" dirty="0" err="1" smtClean="0">
                <a:latin typeface="Matura MT Script Capitals" pitchFamily="66" charset="0"/>
              </a:rPr>
              <a:t>tatuati…</a:t>
            </a:r>
            <a:r>
              <a:rPr lang="it-IT" dirty="0" smtClean="0">
                <a:latin typeface="Matura MT Script Capitals" pitchFamily="66" charset="0"/>
              </a:rPr>
              <a:t>.</a:t>
            </a:r>
            <a:endParaRPr lang="it-IT" dirty="0">
              <a:latin typeface="Matura MT Script Capital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572000" y="0"/>
            <a:ext cx="4572000" cy="6986528"/>
          </a:xfrm>
          <a:prstGeom prst="rect">
            <a:avLst/>
          </a:prstGeom>
        </p:spPr>
        <p:txBody>
          <a:bodyPr wrap="square">
            <a:spAutoFit/>
          </a:bodyPr>
          <a:lstStyle/>
          <a:p>
            <a:r>
              <a:rPr lang="it-IT" sz="2800" b="1" dirty="0" smtClean="0">
                <a:solidFill>
                  <a:srgbClr val="FF0000"/>
                </a:solidFill>
                <a:latin typeface="Matura MT Script Capitals" pitchFamily="66" charset="0"/>
              </a:rPr>
              <a:t>La prima cosa che i marinai inglesi fanno quando decidono di non tornare in patria è riempirsi di tatuaggi. Si imprimono sul corpo i segni indelebili di una scelta di campo:  la cultura dei “selvaggi” (a cui si sceglie di appartenere) contro la civiltà britannica che li considera solo strumenti animati di espansione imperialistica.  In pochi anni, molti marinai inglesi si fanno tatuare. Il tatuaggio assume connotati di opposizione al sistema.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0658" name="Picture 2" descr="https://encrypted-tbn2.gstatic.com/images?q=tbn:ANd9GcTo_7FMDVyR7209sEaqvU2r5ZNKaOLlBiFpt4O_yPh6MWaFYGasmg"/>
          <p:cNvPicPr>
            <a:picLocks noChangeAspect="1" noChangeArrowheads="1"/>
          </p:cNvPicPr>
          <p:nvPr/>
        </p:nvPicPr>
        <p:blipFill>
          <a:blip r:embed="rId3"/>
          <a:srcRect/>
          <a:stretch>
            <a:fillRect/>
          </a:stretch>
        </p:blipFill>
        <p:spPr bwMode="auto">
          <a:xfrm>
            <a:off x="0" y="19912"/>
            <a:ext cx="4594340" cy="683808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903893"/>
            <a:ext cx="3143240" cy="954107"/>
          </a:xfrm>
          <a:prstGeom prst="rect">
            <a:avLst/>
          </a:prstGeom>
        </p:spPr>
        <p:txBody>
          <a:bodyPr wrap="square">
            <a:spAutoFit/>
          </a:bodyPr>
          <a:lstStyle/>
          <a:p>
            <a:r>
              <a:rPr lang="it-IT" sz="2800" b="1" dirty="0" smtClean="0">
                <a:solidFill>
                  <a:srgbClr val="FF0000"/>
                </a:solidFill>
                <a:latin typeface="Matura MT Script Capitals" pitchFamily="66" charset="0"/>
              </a:rPr>
              <a:t>Il è in modo molto rudimentale.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9634" name="Picture 2" descr="File:Mutiny HMS Bounty.jpg"/>
          <p:cNvPicPr>
            <a:picLocks noChangeAspect="1" noChangeArrowheads="1"/>
          </p:cNvPicPr>
          <p:nvPr/>
        </p:nvPicPr>
        <p:blipFill>
          <a:blip r:embed="rId3"/>
          <a:srcRect/>
          <a:stretch>
            <a:fillRect/>
          </a:stretch>
        </p:blipFill>
        <p:spPr bwMode="auto">
          <a:xfrm>
            <a:off x="0" y="0"/>
            <a:ext cx="9144000" cy="694944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429124" y="0"/>
            <a:ext cx="4714876" cy="6986528"/>
          </a:xfrm>
          <a:prstGeom prst="rect">
            <a:avLst/>
          </a:prstGeom>
        </p:spPr>
        <p:txBody>
          <a:bodyPr wrap="square">
            <a:spAutoFit/>
          </a:bodyPr>
          <a:lstStyle/>
          <a:p>
            <a:r>
              <a:rPr lang="it-IT" sz="2800" b="1" dirty="0" smtClean="0">
                <a:solidFill>
                  <a:srgbClr val="FF0000"/>
                </a:solidFill>
                <a:latin typeface="Matura MT Script Capitals" pitchFamily="66" charset="0"/>
              </a:rPr>
              <a:t>Cesare Lombroso, medico, ateo, positivista e progressista, fondatore dell’antropologia criminale e autore de “L’uomo delinquente”, identifica il tatuaggio come una delle caratteristiche principali dei delinquenti. Secondo lui è uno dei segni della regressione ad uno stadio selvaggio e bestiale, anche perché dimostra l’insensibilità al dolore tipica degli incivili. Ipotizza anche che sia un linguaggio cifrato criminale.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682" name="Picture 2" descr="http://upload.wikimedia.org/wikipedia/commons/thumb/e/e7/Lombroso_1.jpg/310px-Lombroso_1.jpg"/>
          <p:cNvPicPr>
            <a:picLocks noChangeAspect="1" noChangeArrowheads="1"/>
          </p:cNvPicPr>
          <p:nvPr/>
        </p:nvPicPr>
        <p:blipFill>
          <a:blip r:embed="rId3"/>
          <a:srcRect/>
          <a:stretch>
            <a:fillRect/>
          </a:stretch>
        </p:blipFill>
        <p:spPr bwMode="auto">
          <a:xfrm>
            <a:off x="0" y="0"/>
            <a:ext cx="439252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6000768"/>
            <a:ext cx="9144000" cy="954107"/>
          </a:xfrm>
          <a:prstGeom prst="rect">
            <a:avLst/>
          </a:prstGeom>
        </p:spPr>
        <p:txBody>
          <a:bodyPr wrap="square">
            <a:spAutoFit/>
          </a:bodyPr>
          <a:lstStyle/>
          <a:p>
            <a:r>
              <a:rPr lang="it-IT" sz="2800" b="1" dirty="0" smtClean="0">
                <a:solidFill>
                  <a:srgbClr val="FF0000"/>
                </a:solidFill>
                <a:latin typeface="Matura MT Script Capitals" pitchFamily="66" charset="0"/>
              </a:rPr>
              <a:t>Di fatto, anche se alcuni nobili si tatuano (fra cui i Savoia), il tatuaggio è tipico principalmente dei ceti bassi.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Picture 7" descr="C:\Users\mzucca\Desktop\pcvecchietto\pcvecchio\Miei Documenti\tatuaggi - lombroso.jpg"/>
          <p:cNvPicPr>
            <a:picLocks noChangeAspect="1" noChangeArrowheads="1"/>
          </p:cNvPicPr>
          <p:nvPr/>
        </p:nvPicPr>
        <p:blipFill>
          <a:blip r:embed="rId3"/>
          <a:srcRect/>
          <a:stretch>
            <a:fillRect/>
          </a:stretch>
        </p:blipFill>
        <p:spPr bwMode="auto">
          <a:xfrm>
            <a:off x="0" y="0"/>
            <a:ext cx="9144000" cy="606287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3857628"/>
            <a:ext cx="9144000" cy="3108543"/>
          </a:xfrm>
          <a:prstGeom prst="rect">
            <a:avLst/>
          </a:prstGeom>
        </p:spPr>
        <p:txBody>
          <a:bodyPr wrap="square">
            <a:spAutoFit/>
          </a:bodyPr>
          <a:lstStyle/>
          <a:p>
            <a:r>
              <a:rPr lang="it-IT" sz="2800" b="1" dirty="0" smtClean="0">
                <a:solidFill>
                  <a:srgbClr val="FF0000"/>
                </a:solidFill>
                <a:latin typeface="Matura MT Script Capitals" pitchFamily="66" charset="0"/>
              </a:rPr>
              <a:t>Lombroso studia i tatuaggi e ne individua la forte carica simbolica, caratterizzando i contenuti in: rivolta; asocialità; </a:t>
            </a:r>
          </a:p>
          <a:p>
            <a:r>
              <a:rPr lang="it-IT" sz="2800" b="1" dirty="0" smtClean="0">
                <a:solidFill>
                  <a:srgbClr val="FF0000"/>
                </a:solidFill>
                <a:latin typeface="Matura MT Script Capitals" pitchFamily="66" charset="0"/>
              </a:rPr>
              <a:t>vendetta; disperazione; sentimentalismo; erotismo. Dei 5000 carcerati esaminati,  700 erano tatuati:  l’11% degli adulti  e il 35% dei minori. Fra questi,  quasi la metà, 325, erano disertori e prigionieri militari. Furono schedati come  assassini il 20%;  ladri 14%; falsari 11%; stupratori 9%.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0898" name="Picture 2" descr="https://encrypted-tbn0.gstatic.com/images?q=tbn:ANd9GcTBJw8i-_5KcPYFEAI_w07aumvGXGV6fggwieAD_CQzZ68uzC6Eiw"/>
          <p:cNvPicPr>
            <a:picLocks noChangeAspect="1" noChangeArrowheads="1"/>
          </p:cNvPicPr>
          <p:nvPr/>
        </p:nvPicPr>
        <p:blipFill>
          <a:blip r:embed="rId3"/>
          <a:srcRect/>
          <a:stretch>
            <a:fillRect/>
          </a:stretch>
        </p:blipFill>
        <p:spPr bwMode="auto">
          <a:xfrm>
            <a:off x="0" y="0"/>
            <a:ext cx="9144001" cy="396865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857752" y="0"/>
            <a:ext cx="4286248" cy="6986528"/>
          </a:xfrm>
          <a:prstGeom prst="rect">
            <a:avLst/>
          </a:prstGeom>
        </p:spPr>
        <p:txBody>
          <a:bodyPr wrap="square">
            <a:spAutoFit/>
          </a:bodyPr>
          <a:lstStyle/>
          <a:p>
            <a:r>
              <a:rPr lang="it-IT" sz="2800" b="1" dirty="0" smtClean="0">
                <a:solidFill>
                  <a:srgbClr val="FF0000"/>
                </a:solidFill>
                <a:latin typeface="Matura MT Script Capitals" pitchFamily="66" charset="0"/>
              </a:rPr>
              <a:t>All’interno dei ceti popolari diseredati e sradicati, costretti a vivere nella precarietà e nella miseria, il tatuaggio rappresenta anche l’affermazione del bisogno della bellezza e dell’arte. In assenza di una casa, spossessati di qualunque oggetto (disperso fra traslochi, galere, deportazioni, sgomberi e fughe) l’unico luogo di proprietà esclusiva, diventa  il proprio corpo.  </a:t>
            </a:r>
            <a:endParaRPr lang="it-IT"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70" name="Picture 2" descr="File:Body art, 1907.jpg"/>
          <p:cNvPicPr>
            <a:picLocks noChangeAspect="1" noChangeArrowheads="1"/>
          </p:cNvPicPr>
          <p:nvPr/>
        </p:nvPicPr>
        <p:blipFill>
          <a:blip r:embed="rId3"/>
          <a:srcRect/>
          <a:stretch>
            <a:fillRect/>
          </a:stretch>
        </p:blipFill>
        <p:spPr bwMode="auto">
          <a:xfrm>
            <a:off x="0" y="0"/>
            <a:ext cx="4877308"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286248" y="0"/>
            <a:ext cx="4857752" cy="6986528"/>
          </a:xfrm>
          <a:prstGeom prst="rect">
            <a:avLst/>
          </a:prstGeom>
        </p:spPr>
        <p:txBody>
          <a:bodyPr wrap="square">
            <a:spAutoFit/>
          </a:bodyPr>
          <a:lstStyle/>
          <a:p>
            <a:r>
              <a:rPr lang="it-IT" sz="2800" dirty="0" smtClean="0">
                <a:solidFill>
                  <a:srgbClr val="FF0000"/>
                </a:solidFill>
                <a:latin typeface="Matura MT Script Capitals" pitchFamily="66" charset="0"/>
              </a:rPr>
              <a:t>Anche il piercing era praticato, per lo meno nella forma della perforazione dei lobi delle orecchie, come testimoniano prima i pendagli delle statuine, poi i numerosi orecchini e i pendagli ritrovati nelle sepolture. </a:t>
            </a:r>
          </a:p>
          <a:p>
            <a:r>
              <a:rPr lang="it-IT" sz="2800" dirty="0" smtClean="0">
                <a:solidFill>
                  <a:srgbClr val="FF0000"/>
                </a:solidFill>
                <a:latin typeface="Matura MT Script Capitals" pitchFamily="66" charset="0"/>
              </a:rPr>
              <a:t>Data l’estensione dei segni, si potrebbe ipotizzare che si trattasse di una pratica lungo l’intero corso della vita, come quella in uso fra i capi maori, in cui l’arricchimento del disegno indicava il passaggio di vari stadi di iniziazione.   </a:t>
            </a:r>
            <a:endParaRPr lang="it-IT" sz="2800" dirty="0"/>
          </a:p>
        </p:txBody>
      </p:sp>
      <p:pic>
        <p:nvPicPr>
          <p:cNvPr id="1026" name="Picture 2" descr="image"/>
          <p:cNvPicPr>
            <a:picLocks noChangeAspect="1" noChangeArrowheads="1"/>
          </p:cNvPicPr>
          <p:nvPr/>
        </p:nvPicPr>
        <p:blipFill>
          <a:blip r:embed="rId3"/>
          <a:srcRect r="-1" b="14921"/>
          <a:stretch>
            <a:fillRect/>
          </a:stretch>
        </p:blipFill>
        <p:spPr bwMode="auto">
          <a:xfrm>
            <a:off x="0" y="-24"/>
            <a:ext cx="4220322" cy="685802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572132" y="0"/>
            <a:ext cx="3571868" cy="6740307"/>
          </a:xfrm>
          <a:prstGeom prst="rect">
            <a:avLst/>
          </a:prstGeom>
        </p:spPr>
        <p:txBody>
          <a:bodyPr wrap="square">
            <a:spAutoFit/>
          </a:bodyPr>
          <a:lstStyle/>
          <a:p>
            <a:r>
              <a:rPr lang="it-IT" sz="2700" b="1" dirty="0" smtClean="0">
                <a:solidFill>
                  <a:srgbClr val="FF0000"/>
                </a:solidFill>
                <a:latin typeface="Matura MT Script Capitals" pitchFamily="66" charset="0"/>
              </a:rPr>
              <a:t>I </a:t>
            </a:r>
            <a:r>
              <a:rPr lang="it-IT" sz="2700" b="1" dirty="0" err="1" smtClean="0">
                <a:solidFill>
                  <a:srgbClr val="FF0000"/>
                </a:solidFill>
                <a:latin typeface="Matura MT Script Capitals" pitchFamily="66" charset="0"/>
              </a:rPr>
              <a:t>tatuatori</a:t>
            </a:r>
            <a:r>
              <a:rPr lang="it-IT" sz="2700" b="1" dirty="0" smtClean="0">
                <a:solidFill>
                  <a:srgbClr val="FF0000"/>
                </a:solidFill>
                <a:latin typeface="Matura MT Script Capitals" pitchFamily="66" charset="0"/>
              </a:rPr>
              <a:t> appartengono ai ceti più bassi della società, e in questo modo riescono a fare arte. Basti pensare a ciò che succede in Giappone: la malavita rende celebre nel mondo la body art malgrado divieti severissimi per i giapponesi, che però non comprendono gli stranieri, che si fanno tatuare in massa, re inglesi compresi.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9874" name="Picture 2" descr="http://passionetattoo.it/wp-content/uploads/2013/02/tatuaggio-giapponese-total-body.jpg"/>
          <p:cNvPicPr>
            <a:picLocks noChangeAspect="1" noChangeArrowheads="1"/>
          </p:cNvPicPr>
          <p:nvPr/>
        </p:nvPicPr>
        <p:blipFill>
          <a:blip r:embed="rId3"/>
          <a:srcRect/>
          <a:stretch>
            <a:fillRect/>
          </a:stretch>
        </p:blipFill>
        <p:spPr bwMode="auto">
          <a:xfrm>
            <a:off x="0" y="2693"/>
            <a:ext cx="5572132" cy="6855307"/>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357818" y="0"/>
            <a:ext cx="3786182" cy="6740307"/>
          </a:xfrm>
          <a:prstGeom prst="rect">
            <a:avLst/>
          </a:prstGeom>
        </p:spPr>
        <p:txBody>
          <a:bodyPr wrap="square">
            <a:spAutoFit/>
          </a:bodyPr>
          <a:lstStyle/>
          <a:p>
            <a:r>
              <a:rPr lang="it-IT" sz="2400" b="1" dirty="0" smtClean="0">
                <a:solidFill>
                  <a:srgbClr val="FF0000"/>
                </a:solidFill>
                <a:latin typeface="Matura MT Script Capitals" pitchFamily="66" charset="0"/>
              </a:rPr>
              <a:t>Il tatuaggio si può interpretare come una vera e propria caratteristica culturale dei ceti proletari e sottoproletari. Soprattutto di coloro che – in un modo o nell’altro – si mettono contro il sistema. In primo luogo, la malavita, sia nella forma organizzata di camorra, che nelle sue espressioni più alte: i rapinatori di banche.  In secondo luogo, a livello politico, sono gli anarchici e gli antimilitaristi che si tatuano (e spesso vengono identificati per questo). </a:t>
            </a:r>
            <a:endParaRPr lang="it-IT" sz="2700" b="1" dirty="0" smtClean="0">
              <a:solidFill>
                <a:srgbClr val="FF0000"/>
              </a:solidFill>
              <a:latin typeface="Matura MT Script Capitals" pitchFamily="66" charset="0"/>
            </a:endParaRPr>
          </a:p>
        </p:txBody>
      </p:sp>
      <p:pic>
        <p:nvPicPr>
          <p:cNvPr id="7" name="Immagine 6" descr="https://lh4.googleusercontent.com/-1NiQYVxA_0Y/Uj1KADjWZGI/AAAAAAAAFu4/3cALm4rXkYU/s512/459px-Bonnieclyde_f-14nk79w.jpg"/>
          <p:cNvPicPr/>
          <p:nvPr/>
        </p:nvPicPr>
        <p:blipFill>
          <a:blip r:embed="rId3"/>
          <a:srcRect/>
          <a:stretch>
            <a:fillRect/>
          </a:stretch>
        </p:blipFill>
        <p:spPr bwMode="auto">
          <a:xfrm>
            <a:off x="0" y="0"/>
            <a:ext cx="5367362" cy="6858000"/>
          </a:xfrm>
          <a:prstGeom prst="rect">
            <a:avLst/>
          </a:prstGeom>
          <a:noFill/>
          <a:ln w="9525">
            <a:noFill/>
            <a:miter lim="800000"/>
            <a:headEnd/>
            <a:tailEnd/>
          </a:ln>
        </p:spPr>
      </p:pic>
      <p:sp>
        <p:nvSpPr>
          <p:cNvPr id="8" name="CasellaDiTesto 7"/>
          <p:cNvSpPr txBox="1"/>
          <p:nvPr/>
        </p:nvSpPr>
        <p:spPr>
          <a:xfrm>
            <a:off x="0" y="214290"/>
            <a:ext cx="1961178" cy="369332"/>
          </a:xfrm>
          <a:prstGeom prst="rect">
            <a:avLst/>
          </a:prstGeom>
          <a:noFill/>
        </p:spPr>
        <p:txBody>
          <a:bodyPr wrap="none" rtlCol="0">
            <a:spAutoFit/>
          </a:bodyPr>
          <a:lstStyle/>
          <a:p>
            <a:r>
              <a:rPr lang="it-IT" b="1" dirty="0" err="1" smtClean="0">
                <a:latin typeface="Matura MT Script Capitals" pitchFamily="66" charset="0"/>
              </a:rPr>
              <a:t>Bonnie</a:t>
            </a:r>
            <a:r>
              <a:rPr lang="it-IT" b="1" dirty="0" smtClean="0">
                <a:latin typeface="Matura MT Script Capitals" pitchFamily="66" charset="0"/>
              </a:rPr>
              <a:t> &amp; </a:t>
            </a:r>
            <a:r>
              <a:rPr lang="it-IT" b="1" dirty="0" err="1" smtClean="0">
                <a:latin typeface="Matura MT Script Capitals" pitchFamily="66" charset="0"/>
              </a:rPr>
              <a:t>Clyde</a:t>
            </a:r>
            <a:endParaRPr lang="it-IT" b="1" dirty="0">
              <a:latin typeface="Matura MT Script Capitals"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5657671"/>
            <a:ext cx="9144000" cy="1200329"/>
          </a:xfrm>
          <a:prstGeom prst="rect">
            <a:avLst/>
          </a:prstGeom>
        </p:spPr>
        <p:txBody>
          <a:bodyPr wrap="square">
            <a:spAutoFit/>
          </a:bodyPr>
          <a:lstStyle/>
          <a:p>
            <a:r>
              <a:rPr lang="it-IT" sz="2400" b="1" dirty="0" err="1" smtClean="0">
                <a:solidFill>
                  <a:srgbClr val="FF0000"/>
                </a:solidFill>
                <a:latin typeface="Matura MT Script Capitals" pitchFamily="66" charset="0"/>
              </a:rPr>
              <a:t>Bonnie</a:t>
            </a:r>
            <a:r>
              <a:rPr lang="it-IT" sz="2400" b="1" dirty="0" smtClean="0">
                <a:solidFill>
                  <a:srgbClr val="FF0000"/>
                </a:solidFill>
                <a:latin typeface="Matura MT Script Capitals" pitchFamily="66" charset="0"/>
              </a:rPr>
              <a:t> era tatuata all’interno della coscia, con il suo nome e quello del primo marito; </a:t>
            </a:r>
            <a:r>
              <a:rPr lang="it-IT" sz="2400" b="1" dirty="0" err="1" smtClean="0">
                <a:solidFill>
                  <a:srgbClr val="FF0000"/>
                </a:solidFill>
                <a:latin typeface="Matura MT Script Capitals" pitchFamily="66" charset="0"/>
              </a:rPr>
              <a:t>Clyde</a:t>
            </a:r>
            <a:r>
              <a:rPr lang="it-IT" sz="2400" b="1" dirty="0" smtClean="0">
                <a:solidFill>
                  <a:srgbClr val="FF0000"/>
                </a:solidFill>
                <a:latin typeface="Matura MT Script Capitals" pitchFamily="66" charset="0"/>
              </a:rPr>
              <a:t> aveva cinque tatuaggi, fra cui un cuore, una rosa, un’ancora, una ragazza e il nome Anne sulle braccia. </a:t>
            </a:r>
            <a:endParaRPr lang="it-IT" sz="2700" b="1" dirty="0" smtClean="0">
              <a:solidFill>
                <a:srgbClr val="FF0000"/>
              </a:solidFill>
              <a:latin typeface="Matura MT Script Capitals" pitchFamily="66" charset="0"/>
            </a:endParaRPr>
          </a:p>
        </p:txBody>
      </p:sp>
      <p:sp>
        <p:nvSpPr>
          <p:cNvPr id="8" name="CasellaDiTesto 7"/>
          <p:cNvSpPr txBox="1"/>
          <p:nvPr/>
        </p:nvSpPr>
        <p:spPr>
          <a:xfrm>
            <a:off x="2786050" y="2786058"/>
            <a:ext cx="1961178" cy="369332"/>
          </a:xfrm>
          <a:prstGeom prst="rect">
            <a:avLst/>
          </a:prstGeom>
          <a:noFill/>
        </p:spPr>
        <p:txBody>
          <a:bodyPr wrap="none" rtlCol="0">
            <a:spAutoFit/>
          </a:bodyPr>
          <a:lstStyle/>
          <a:p>
            <a:r>
              <a:rPr lang="it-IT" b="1" dirty="0" err="1" smtClean="0">
                <a:latin typeface="Matura MT Script Capitals" pitchFamily="66" charset="0"/>
              </a:rPr>
              <a:t>Bonnie</a:t>
            </a:r>
            <a:r>
              <a:rPr lang="it-IT" b="1" dirty="0" smtClean="0">
                <a:latin typeface="Matura MT Script Capitals" pitchFamily="66" charset="0"/>
              </a:rPr>
              <a:t> &amp; </a:t>
            </a:r>
            <a:r>
              <a:rPr lang="it-IT" b="1" dirty="0" err="1" smtClean="0">
                <a:latin typeface="Matura MT Script Capitals" pitchFamily="66" charset="0"/>
              </a:rPr>
              <a:t>Clyde</a:t>
            </a:r>
            <a:endParaRPr lang="it-IT" b="1" dirty="0">
              <a:latin typeface="Matura MT Script Capitals" pitchFamily="66" charset="0"/>
            </a:endParaRPr>
          </a:p>
        </p:txBody>
      </p:sp>
      <p:pic>
        <p:nvPicPr>
          <p:cNvPr id="10" name="Immagine 9" descr="https://lh6.googleusercontent.com/-qu3MzJHJGls/Uj1KFBBIe_I/AAAAAAAAFvI/zKI1fre5F7U/s470/75552c3d4d60a841ddedcf95f044769e.jpg"/>
          <p:cNvPicPr/>
          <p:nvPr/>
        </p:nvPicPr>
        <p:blipFill>
          <a:blip r:embed="rId3"/>
          <a:srcRect/>
          <a:stretch>
            <a:fillRect/>
          </a:stretch>
        </p:blipFill>
        <p:spPr bwMode="auto">
          <a:xfrm>
            <a:off x="0" y="0"/>
            <a:ext cx="7500958" cy="5572140"/>
          </a:xfrm>
          <a:prstGeom prst="rect">
            <a:avLst/>
          </a:prstGeom>
          <a:noFill/>
          <a:ln w="9525">
            <a:noFill/>
            <a:miter lim="800000"/>
            <a:headEnd/>
            <a:tailEnd/>
          </a:ln>
        </p:spPr>
      </p:pic>
      <p:sp>
        <p:nvSpPr>
          <p:cNvPr id="11" name="CasellaDiTesto 10"/>
          <p:cNvSpPr txBox="1"/>
          <p:nvPr/>
        </p:nvSpPr>
        <p:spPr>
          <a:xfrm>
            <a:off x="7500958" y="0"/>
            <a:ext cx="1643043" cy="5632311"/>
          </a:xfrm>
          <a:prstGeom prst="rect">
            <a:avLst/>
          </a:prstGeom>
          <a:noFill/>
        </p:spPr>
        <p:txBody>
          <a:bodyPr wrap="square" rtlCol="0">
            <a:spAutoFit/>
          </a:bodyPr>
          <a:lstStyle/>
          <a:p>
            <a:r>
              <a:rPr lang="it-IT" b="1" dirty="0" smtClean="0">
                <a:solidFill>
                  <a:srgbClr val="FF0000"/>
                </a:solidFill>
                <a:latin typeface="Matura MT Script Capitals" pitchFamily="66" charset="0"/>
              </a:rPr>
              <a:t>Alla fine del secolo esistono anche i collezionisti di pelli tatuate e, addirittura, di teste maori tatuate: si crea un traffico che vede la produzione di “trofei” tramite tatuaggi imposti e omicidio da parte dei mercanti indigeni che lavorano per gli inglesi... </a:t>
            </a:r>
            <a:endParaRPr lang="it-IT" b="1" dirty="0">
              <a:solidFill>
                <a:srgbClr val="FF0000"/>
              </a:solidFill>
              <a:latin typeface="Matura MT Script Capitals" pitchFamily="66" charset="0"/>
            </a:endParaRPr>
          </a:p>
        </p:txBody>
      </p:sp>
      <p:sp>
        <p:nvSpPr>
          <p:cNvPr id="12" name="CasellaDiTesto 11"/>
          <p:cNvSpPr txBox="1"/>
          <p:nvPr/>
        </p:nvSpPr>
        <p:spPr>
          <a:xfrm>
            <a:off x="2500298" y="714356"/>
            <a:ext cx="2043316" cy="369332"/>
          </a:xfrm>
          <a:prstGeom prst="rect">
            <a:avLst/>
          </a:prstGeom>
          <a:noFill/>
        </p:spPr>
        <p:txBody>
          <a:bodyPr wrap="none" rtlCol="0">
            <a:spAutoFit/>
          </a:bodyPr>
          <a:lstStyle/>
          <a:p>
            <a:r>
              <a:rPr lang="it-IT" dirty="0" smtClean="0">
                <a:solidFill>
                  <a:schemeClr val="bg1"/>
                </a:solidFill>
                <a:latin typeface="Matura MT Script Capitals" pitchFamily="66" charset="0"/>
              </a:rPr>
              <a:t>Cadavere di </a:t>
            </a:r>
            <a:r>
              <a:rPr lang="it-IT" dirty="0" err="1" smtClean="0">
                <a:solidFill>
                  <a:schemeClr val="bg1"/>
                </a:solidFill>
                <a:latin typeface="Matura MT Script Capitals" pitchFamily="66" charset="0"/>
              </a:rPr>
              <a:t>Clyde</a:t>
            </a:r>
            <a:endParaRPr lang="it-IT" dirty="0">
              <a:solidFill>
                <a:schemeClr val="bg1"/>
              </a:solidFill>
              <a:latin typeface="Matura MT Script Capitals"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143504" y="0"/>
            <a:ext cx="4000496" cy="6740307"/>
          </a:xfrm>
          <a:prstGeom prst="rect">
            <a:avLst/>
          </a:prstGeom>
        </p:spPr>
        <p:txBody>
          <a:bodyPr wrap="square">
            <a:spAutoFit/>
          </a:bodyPr>
          <a:lstStyle/>
          <a:p>
            <a:r>
              <a:rPr lang="it-IT" sz="2400" b="1" dirty="0" smtClean="0">
                <a:solidFill>
                  <a:srgbClr val="FF0000"/>
                </a:solidFill>
                <a:latin typeface="Matura MT Script Capitals" pitchFamily="66" charset="0"/>
              </a:rPr>
              <a:t>George Orwell, scrittore inglese anarchico, autore di “1984” e “La fattoria degli animali”, combattente nella guerra di Spagna, per seguire la tradizione di famiglia entra nella polizia coloniale e viene destinato a </a:t>
            </a:r>
            <a:r>
              <a:rPr lang="it-IT" sz="2400" b="1" dirty="0" err="1" smtClean="0">
                <a:solidFill>
                  <a:srgbClr val="FF0000"/>
                </a:solidFill>
                <a:latin typeface="Matura MT Script Capitals" pitchFamily="66" charset="0"/>
              </a:rPr>
              <a:t>Burma</a:t>
            </a:r>
            <a:r>
              <a:rPr lang="it-IT" sz="2400" b="1" dirty="0" smtClean="0">
                <a:solidFill>
                  <a:srgbClr val="FF0000"/>
                </a:solidFill>
                <a:latin typeface="Matura MT Script Capitals" pitchFamily="66" charset="0"/>
              </a:rPr>
              <a:t>, in Birmania negli anni ‘20. Ma prima di dare le dimissioni  (e di andare a fare il lavapiatti a </a:t>
            </a:r>
            <a:r>
              <a:rPr lang="it-IT" sz="2400" b="1" dirty="0" err="1" smtClean="0">
                <a:solidFill>
                  <a:srgbClr val="FF0000"/>
                </a:solidFill>
                <a:latin typeface="Matura MT Script Capitals" pitchFamily="66" charset="0"/>
              </a:rPr>
              <a:t>Parigi…</a:t>
            </a:r>
            <a:r>
              <a:rPr lang="it-IT" sz="2400" b="1" dirty="0" smtClean="0">
                <a:solidFill>
                  <a:srgbClr val="FF0000"/>
                </a:solidFill>
                <a:latin typeface="Matura MT Script Capitals" pitchFamily="66" charset="0"/>
              </a:rPr>
              <a:t>.) finisce per farsi tatuare sulle nocche delle mani i segni magici che proteggevano i ribelli antigovernativi indigeni dalle pallottole inglesi, e li porteà orgogliosamente. </a:t>
            </a:r>
            <a:endParaRPr lang="it-IT" sz="2700" b="1" dirty="0" smtClean="0">
              <a:solidFill>
                <a:srgbClr val="FF0000"/>
              </a:solidFill>
              <a:latin typeface="Matura MT Script Capitals" pitchFamily="66" charset="0"/>
            </a:endParaRPr>
          </a:p>
        </p:txBody>
      </p:sp>
      <p:pic>
        <p:nvPicPr>
          <p:cNvPr id="10" name="Immagine 9" descr="https://lh5.googleusercontent.com/-oPgxChpAttE/Ub2dPvIhkwI/AAAAAAAAFgQ/xX0Hy4o1Np0/s640/george.jpg"/>
          <p:cNvPicPr/>
          <p:nvPr/>
        </p:nvPicPr>
        <p:blipFill>
          <a:blip r:embed="rId3"/>
          <a:srcRect/>
          <a:stretch>
            <a:fillRect/>
          </a:stretch>
        </p:blipFill>
        <p:spPr bwMode="auto">
          <a:xfrm>
            <a:off x="0" y="0"/>
            <a:ext cx="5143504" cy="6858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715008" y="0"/>
            <a:ext cx="3428992" cy="6986528"/>
          </a:xfrm>
          <a:prstGeom prst="rect">
            <a:avLst/>
          </a:prstGeom>
        </p:spPr>
        <p:txBody>
          <a:bodyPr wrap="square">
            <a:spAutoFit/>
          </a:bodyPr>
          <a:lstStyle/>
          <a:p>
            <a:r>
              <a:rPr lang="it-IT" sz="2800" b="1" dirty="0" smtClean="0">
                <a:solidFill>
                  <a:srgbClr val="FF0000"/>
                </a:solidFill>
                <a:latin typeface="Matura MT Script Capitals" pitchFamily="66" charset="0"/>
              </a:rPr>
              <a:t>Una pratica che continua indisturbata, e sembra non essere influenzata da divieti e pregiudizi, è la tradizione del tatuaggio sacro in occasione del pellegrinaggio alla Madonna Nera di Loreto. Viene scoperta, in maniera casuale, da una delle prime antropologhe (autodidatte) italiane,  Caterina </a:t>
            </a:r>
            <a:r>
              <a:rPr lang="it-IT" sz="2800" b="1" dirty="0" err="1" smtClean="0">
                <a:solidFill>
                  <a:srgbClr val="FF0000"/>
                </a:solidFill>
                <a:latin typeface="Matura MT Script Capitals" pitchFamily="66" charset="0"/>
              </a:rPr>
              <a:t>Pigorini</a:t>
            </a:r>
            <a:r>
              <a:rPr lang="it-IT" sz="2800" b="1" dirty="0" smtClean="0">
                <a:solidFill>
                  <a:srgbClr val="FF0000"/>
                </a:solidFill>
                <a:latin typeface="Matura MT Script Capitals" pitchFamily="66" charset="0"/>
              </a:rPr>
              <a:t>.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22" name="Picture 2" descr="http://www.accademiasanluca.it/sites/default/files/imagecache/SANLUCA_low/opera/high/0984.jpg"/>
          <p:cNvPicPr>
            <a:picLocks noChangeAspect="1" noChangeArrowheads="1"/>
          </p:cNvPicPr>
          <p:nvPr/>
        </p:nvPicPr>
        <p:blipFill>
          <a:blip r:embed="rId3"/>
          <a:srcRect/>
          <a:stretch>
            <a:fillRect/>
          </a:stretch>
        </p:blipFill>
        <p:spPr bwMode="auto">
          <a:xfrm>
            <a:off x="0" y="-11001"/>
            <a:ext cx="5715008" cy="686900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500562" y="0"/>
            <a:ext cx="4643438" cy="6878806"/>
          </a:xfrm>
          <a:prstGeom prst="rect">
            <a:avLst/>
          </a:prstGeom>
        </p:spPr>
        <p:txBody>
          <a:bodyPr wrap="square">
            <a:spAutoFit/>
          </a:bodyPr>
          <a:lstStyle/>
          <a:p>
            <a:r>
              <a:rPr lang="it-IT" sz="2100" b="1" dirty="0" smtClean="0">
                <a:solidFill>
                  <a:srgbClr val="FF0000"/>
                </a:solidFill>
                <a:latin typeface="Matura MT Script Capitals" pitchFamily="66" charset="0"/>
              </a:rPr>
              <a:t>La bizzarra e rara raccolta insperatamente trovata, e di cui sono lieta di presentare le incisioni autentiche, è frutto di un sequestro accaduto fino dai primordi del nostro risorgimento quando la sapienza civile dei governanti indagava e cercava con amore e con fede le attitudini, le consuetudini, gli odî e gli amori dei popoli redenti, per opporre ad ogni male rimedio, ad ogni colpa una punizione, ad ogni sventura un sollievo. Questo sequestro fu fatto da un beccamorto; classe sociale la quale, malgrado l’opera della misericordia che le è affidata, è tenuta in grande ribrezzo dalla popolazione </a:t>
            </a:r>
            <a:r>
              <a:rPr lang="it-IT" sz="2100" b="1" dirty="0" err="1" smtClean="0">
                <a:solidFill>
                  <a:srgbClr val="FF0000"/>
                </a:solidFill>
                <a:latin typeface="Matura MT Script Capitals" pitchFamily="66" charset="0"/>
              </a:rPr>
              <a:t>picena</a:t>
            </a:r>
            <a:r>
              <a:rPr lang="it-IT" sz="2100" b="1" dirty="0" smtClean="0">
                <a:solidFill>
                  <a:srgbClr val="FF0000"/>
                </a:solidFill>
                <a:latin typeface="Matura MT Script Capitals" pitchFamily="66" charset="0"/>
              </a:rPr>
              <a:t>, e che è assai probabile continui ad esercitare questa industria alla macchia, perché i pellegrini della marca seguitano tuttavia a tatuarsi.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Immagine 7" descr="https://lh5.googleusercontent.com/-YbLFnr0NyVg/UwcwfRxM1MI/AAAAAAAAGI4/MXghmTwLtcA/w325-h551-no/costumiesupersti00pigo_0309.jpg"/>
          <p:cNvPicPr/>
          <p:nvPr/>
        </p:nvPicPr>
        <p:blipFill>
          <a:blip r:embed="rId3"/>
          <a:srcRect/>
          <a:stretch>
            <a:fillRect/>
          </a:stretch>
        </p:blipFill>
        <p:spPr bwMode="auto">
          <a:xfrm>
            <a:off x="0" y="0"/>
            <a:ext cx="4500594" cy="6858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2214546" y="6442502"/>
            <a:ext cx="4643438" cy="415498"/>
          </a:xfrm>
          <a:prstGeom prst="rect">
            <a:avLst/>
          </a:prstGeom>
        </p:spPr>
        <p:txBody>
          <a:bodyPr wrap="square">
            <a:spAutoFit/>
          </a:bodyPr>
          <a:lstStyle/>
          <a:p>
            <a:r>
              <a:rPr lang="it-IT" sz="2100" b="1" dirty="0" smtClean="0">
                <a:solidFill>
                  <a:srgbClr val="FF0000"/>
                </a:solidFill>
                <a:latin typeface="Matura MT Script Capitals" pitchFamily="66" charset="0"/>
              </a:rPr>
              <a:t>.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86" name="AutoShape 2" descr="data:image/jpeg;base64,/9j/4AAQSkZJRgABAQAAAQABAAD/2wCEAAkGBxQSEhQUEhQVFBUUFRYVFRQWFRcVFRcUFxUXFhYVFBQYHCggGB0lHBQUITEhJSktLi4uFx8zODMsNygtLisBCgoKDg0OGxAQGywkHyQsLywsLCwsLCwsLCwsLCwsLCwsLCwsLCwsLCwsLCwsLCwsLCwsLCwsLCwsLCwsLCwsLP/AABEIAMIBAwMBIgACEQEDEQH/xAAbAAABBQEBAAAAAAAAAAAAAAACAAEDBAUGB//EAEEQAAEDAgQEBAQDBAkDBQAAAAEAAhEDIQQSMUEFUWFxBhMikTKBobEjQsEUUtHwFTNDYnKCsuHxBySiRGOSwtL/xAAZAQADAQEBAAAAAAAAAAAAAAAAAQMCBAX/xAAlEQACAgICAgICAwEAAAAAAAAAAQIRAyESMRNBImEyURQzoQT/2gAMAwEAAhEDEQA/AM4BGAjDQpA0Klk6IwEQCkDAiDAiwojARAKQU0XlosKIwEQCPy0+VAtgAJ4RQlCYDQlCJJADQlCJJAgYShHCUIACE0KSE0IACEoRpkDAhNCkSsgCIhCQpiUBQIiITEKQhCQgCMhCQpCEJCAIyEBClIQkIAiIQEKUhCQgCKEkRCSBllqMFCAjASGOCjBQgIwECHCIFMAiAQA4KeUgnCAFKSdOmA0JJ4ToENCSdJADJJ0kADCUIkyAGhNCJJAAQmhGmKAAIQkI0yAAIQkKQoSgCMhMQjKYoAjIQkKQoSgCIhCQpCEBQMjhJEQkkBYCMBA1SBAwgEQTBEECCCcJgnCAHTpgiQAkkk6BCTpJIASSSSYChMnVSq2oarMrSWgQ757/ACt9VmTo1FWW0ydJMyMmTpJgCgZN5EXMdRzUkKOi8kX2Jj30/nmst7GlodMjIQkLQgShKMhMQgAChIUkISgCMhCVIUJQMiIQlSFCUgIiknKdAyYBSAJmhGAkOhAIwkAiCBUIBPCcJwmFDQiyp06AobKnypJIAWVPCZPKQChKE0pSgBJqPEQ1wykxfPYbOaDHyzLPr4rOcoNtz0GqqtbDgdpA200+yjN3ovjjWzbJE2uOaSz6EsJE22CusdIVIyslONBSkklK2ZBqUnOEM1ka6a6FHU4RVpkHMwgm4bJP10U3D6h8yIJ0O0bjc9Vr0Ic2QQ+SbhzTqZy2Oy5smRqR0Y4JxMCE0KSsPUe5QLoTOegISyoiU0oAEtQlqIpkAAWoS1GUJCAIyEBUhahIQBEUyIhJAydqkCAKQJDCCIBCEQQIcIgmCcIAJKEkkAPCUJJSgBQlCSSAFCzeO4jJTgauMfxWisfjdFz3NABt31Sk6RqKtlLAuIpuO8hv6mPorVPQduW6Ph/DKjqZgXzmduSus4bUjTooOcf2XUXRHiqkDNpZDgq8wecj5jT6fZW6/CajmxAuPnoq7OGPpNbIn1A/xSjkjemNwdbRcSlKEoXScpNgv61qHwiPwbWAruERGjhKm4SR5lzeNOgOvzn6LdpVGj05IHQGO9guPK9s68XSOdxn9Y//ABO+6hKnxR9brR6j31US64vSOWS2DCHKjTLQgcqYhEUxQAEISjKAoAEoCiKEpAAUkxKSBkzUYUQRhAEgRAoAk98Ak7XQBKE4QAoggApTyhSQIKUsyByo1caJaIMv022m6zKSj2ajFy6NGUDqzRqR7qo+m86fWecafNZ76B8zK4n4cxi1pjfspedei6wa2zaFdv7w9woqzpmDoD7wYCp8Pc1xIZBymJ+U6n9FNhnudmHpEOLbHkY13U55G1RuGJRd2XeEYnKz8QwTBI6wJ+qk4diXuqVA4jJPo0B1UFLAf3hP+Inn07JzgoFzFxva+t47qDrZbZf4hWqMYDSguzCZP5d0+PrgBpcQBN+8Kn+yGPi+vfaP8PuqzsG8k/m9uR/gB81lJDZaxOIpD4Xjtc/P7Kv+1N5hVn8MIdExruNb8+w90TeG83b8xzH8Z+S6I5uKojLCpOzX4ZWaXCD+V28btj9VdwGKJY4vdfNAgxYHTvdYgwhgXHuCjpB4jsJBIIGkg37+ylKXJ2UjGlRd4qPxXfJUpVxuGDhIOU/3Tb2Ko42oWHK6mX2+NnpueYJV4Z1VUQlgd3YSZZtOvVuIuB+8wyd4v/FXcPVe0eunmPRw+1lV5kT8MiQpipHVqZGhY7kQQJ+ajrNLSBEyNRoO6I5oy0ZlilHYJQFESgKsTGKAp4QlIASmSKSBkoKIKMFECgCUKHFAksAMAug3j8pj6owVBjKkFvpcYdNoOx0v1U5yVVZSEXd0XKbYETPcyfdGFWbVcRIYdLTE/dU8VxUss5paTYE6T+qUJqhyxtvRrShrVcpaDq9waO50nos99V7csw5zddYJjX7+yfi2LpedRjM4NgvOU3kiQ3lpqsPK29FfAlH5dmzjML5bA4uBBLhABn0yHRI6LncS0kMOYg06jRBA0cYFtrStnj/FWuYIvEgAOmMwuSeywTiJaZvLmGdfhMm6wpSa2PjFdHW08OMokLB8QYEeYwtJGZrmETAsJE+6vU+PU4j1W/uqhi8QKr2PZJykyN7iLKEFJStlXTjRR8LNy1agFgALTN7grUwLWtr1yGiJDiNb5QT9ZVbhvC3tdUcSPWIA3nqlg6Jo+calgbg6g26Kkmm27MJNKqNrhGJa9zgOWa4FrxZScTxtKjDqkDUC0knkAsPA4o0adStYRTsNfUSI+647ifFqmIcDUN2iBGnfuUvFylroz5HGO+z0bBcco1iWM1AkS2Jtt1V2k2JPSV5ZhRUaWuEiCIMHb7r07D4tkXc3QbjlyU8sOPRTFNy7JC4el0RIm+o0U1OmOQ/n/lU6mIa7LBEEcx0V3DkRYfzCk0VCqMEARryVXGVwHtYBcgneYHJWqr9Fm8SYc7agcG5WkX6lOPezL+ibE45lJmZ7w2wm95A0jc3QPwdJzBVe9+XKHS52gPT5rCxHh4OLnVHlxOpN7dEb+HOIaBWcWhohpJykbSFWo+mZ3+jVweAw9S9Ml0TPqIIO0qWpw2B6XEDqSQs/A1fJ1dSBccoGhdHMx91qVKj4+E9gQQluwtMrCg4bg/OEONpPtkDQNSDa28I6mIY0NLiWyYvzib+yCti6TKc5mhozXzA3IJP1K0rUkzMqporlCVTp8Vou0qN+Zj7rln8Ve2q53mZgHf5SO2y9Byo4DsigKanUzNB5gH3EpFMASkhJSQMgfj2h/li7wJI0gdzZKhjHE6NIHJwn7rlavEs9TObfh5HAWnWSOUqKjjLuAEBw56ATupNy9FY8F2dzgHfh1iYzZnweUNEaWKv8NwbnhpbcljST1jeV5o3iDoIa5wBMwHHtfmjbjKkyHunnmMxpEqUsbezaypao9TxXkUo86o2QdA4SDGuX3XNYziwq5pyBrSAyCJImM1x2suR8693fqtrh/GKAbFXDte4aOaS2e97LKhx+zXlT10S1cZAvUcZ/K0N/QKsKrnSWioR307wFPT43Qm+EZHR7pVrAVS7D1vJaTmqkBokkNMcui1degTTfZDgsE98OyPd0Wh+zuH/p3A7HMZC0PC1JzacVAWuLnfFIMLXrPk6g2GijOey0I2cicDVNzTqHqXFXMLh6oblbTc2+sZjrK6eoTlGkQP1hLDOva0wP1Sc23Q1ClZjVsZUAIdSgG0tBBHbqlT4iw6kt/wAQK0MS6Dbn/NlBUqcxqsqmhvRw/iLijsz2NdDXACAbESDr3XaeFvD+HbRpVcmZz2NeS+HQSJsIjVUG8Dp1Korl08m5QWyBlnqtPyos0mBaNvZbyyTiktE8cWpNs06/DqdSczdTqI0ge47rFx3hykQ0y8XItBsCdtlFVfUuGNeCNxBBA2sey6DO5zGkOBMmTt2+yi+UK2WtSMHB+HaT3GX1CWZZloFotHPRWcVw6nnIDnCMtmggerRaeDxTiajXATTAMjeQT+gWdxbippNp1HBrWvNMEGZBdr8gEKcmxNKiGnh6dnB9W7DUFj8I/XorFQsvmL3ZWscfTs4mO5tdTs84tF6c5bxMTlNx0nL8pRubVgw5nwti3559ZPTSEnIKKWMrCm0uOYgWgNk7f/oKlxDGhjA+LQ2081rYzMKbjIiD3iBHzmVyXFMVLHWLgMphx6+42VcasnN0YnG6n4pcHTmM5YMiwIN7Fdn4X4u6rSGaMzbXJzGNSfdcTjMO57WVA2wEEiSdBGZW+A8TZhsziyXEEA3za6dv4LolG46OaLqWy5xzxAysXUm0mlwcYeSS2QYkAarm3uIkEQQYI0up+I4k53V2MLC54LSHEQfzCwvKHH121ZdkLHnWLtPMxGsrSjSMydlR8HaPmgaOV5UbW3gGJ2KmbQKppGDteEvii0ExFruBI9tOykr4+myczxbbf2XC5nNtJHY2KOo4uvN1pyEdYOM0j+b6FOuMzFJK2I12+Hn/AN7/AOJT1OA1DMTPVp+6779rbpmFhz+3NUsRxBlIOyXLnEmCSBP5jZcqyyO7xQPPK/D6lIgPaRO/83Wvw/w1UrtzU3tF4OYxeJsrb+KNcwnEjM+TAGgEW37qrwnivlh5JAkkgZZuRAVm5NfZBKFg8Z4A/DNYar2+rlJ7LEaYVmu2piHkhpebTlG3ZKnwyqCGmmQ4iQDAJA5JrS2TkrekSYJkubNgSBe+4H6rteD0hRqOYx0jIHERDZdoRe9guUwXA69US1luZIC06eHqYSH1LA5WEB0mJ1+qnOpaspiuO6Ouc69/iAmNwDBm2iZzztcb7lPw+gwsL4gvLmkky4gOLR6o6Kp4jcadJ72BzXMDYcLTJg91zdujr9WX8PWDhrz35GIgqZ1hv9l5g1tZ7xZ5c67dZPZdS12KYGGqwuaPiykF1jMmN1qeOn2ZhmbXRvYv4dYuLqiymXVGgvMQ4wIExFpjqqnE8YQHkG4+G8DS2upXQ+FGsqYWm9zQ57h6zaMwMEcvZCi4qxuakysadNrQzKA0bXtPXUKm+g9jgaL4BBJDjmFvqrfGWBmbIcgiQbnLa9wYiduqwKfiWiCTBHpImNSAY+sIiuQTaglstVHt8x4eSSRJpiCCYGhN79Ve/pKlTota9rrOIytEnlNtrrnanidoLHD1Eg+YLtcDtB0hVx4hbJJp2N2XMgaQ6ddFp43LtGFkivZ2+G4xTFF7mBwyCYcIMmY7rjvHOP8AOdSLDLXNDon83baFZw1QYgvAbDcuawkOItlAOiw/EmDFKq1rT+STtvyRjxpT+xZZNw+jpOEYmkKNJz8+c5mG7iIMhx/8lsvfhyxxkkGmxpg6taTlA6yVyvhKuwkMe3NBJkmzQBMkcpHuVNxziNBs+QGyYJI0mToNtL91mWO5UOORKNmv4r4hTZSLGn8SowCx0EjX2+q4tlUgEBxvEmfqs3FVy4kndRsf1XTDHxRzTnydnS4firmkNcQWiJm3ud1a4fiDleKVSSASM0enqBNxdclVcd/dKl9EOAKZuijiHOAzyHPFw7MARcEgaKnisfVa8tLyC06Dmq1GqWmeWx0PdX6zG4hrSwNY+8kuDRIG5Jsl09h2tdkFbiD3t9Tib7nkFUbiOdv55q+7hDgCfMomNhUbPyWTWmNCI2P6LSSZm37JxW/mEPm8/sq4ddFMSZKfGhEuYfyElX8xJPiB0zMVTZJzNMXiSb7xbqsbiPFXVXWJDdmiw9k2NY2ABbneSeqqUqQJiT7LMYrsrObeh/MKIv5Aqz+wAT6iTtAtpuTdXcNRqwGsaDF7CeqbkiaiVcF5rCXU8zZA06XuixWOLn5i4kwLkmQYvB2Eytalw7FO0loPZv3V2l4VqH4nAjqJP0WPIvZVRlVItcOq+QC1jpBM+ozfoqPHeIMqFoqtkt0ykiJ53vsrGIwVOiQ2rUcXOI+G2Uczy1V6vwvCU256nq6lxd9ApJpOyzdqkUDiaZY1uaWhsgE6EkuJPWSU2HxtbGA0mEGnIBc4WA1bmMTeE+NqYYAOosD4nM0AzoYIm2sKPwXjwDXa6bsGtoDc2p2+II4um0tmXK6T/wAOuwlCgxjDY2sJPLYHRTUqzHS0jJysIjss7h9BoYHs+E/C5xgXMxOpU9CvLZLCAZy5gBI6XupNS/ZZUcD4houZUdndmknKY1AMWgwJXQeBsXnpOplxhhs3o7f35rM8S0T5sgOyOMtN8t2+qNdt4WLw3Euo1DfKPhd2BXZXLGcy+OQ9UoPI3Dm3GU3+Url/F/D6T3MNNgYb58uUEnaQPmoMNxKlmBqOqZQ71U2wCWQYIPeN91BjuLUHPApU3MHUl7iOZOgXPHHKMrRdyhJU2ZYwBYQ4AuLYNw2LayPzLZ4Xx6jSbUmkDUzQAQD6R3BjfbdHWr0KJh7jUI+IMgDSYzHWxOnJczWyOcS0FoN+sKzfJbRzy+D+LOwxXHWV8N6H+VUucrWNbJg2zACAea4uvVLnZnkl3MmT80bHtHOFAA089df9koxSJTm5dlnCYepUBNMdCRax2MKBtIn0wZHJSUq4Z8M36/ZTs4oWF3lk667nutb9AqKVXCmRmMIDho1N5VqvjxUIL7kW0A/5VepVaei1bE2vQqlCABJ12kpZBEFD53JFSvvZGxCDXRCloU5EkkO0AGpTtw/J3uiaXdufdJyGtEbGAuIzlsAH1aTuDy2UOLtbMD2uFYqU5kmL6qqcG0G5Mcv5+aE02FkJaeWunVKoCBJCs08PYtDovI7IKzHOABOi3YyiYSVsYUDUT1ST5IKOjxHC6Tn4ghxHlEgNEgakC5mVzhpkHQ2XSuwlR0uLmerK4/FcvMAm3NNTwTy4AObcxobd/YqEZNHVLHF+zS4Vi8O2m01AM+W4DS4+ykr+JmM/sHtbJDS4Bska22RM4AJpB1Uh9WYyssI6zbRcfxtjmVS1xnl2k/WQVmKjJhNOEbTOuw3iGpVJFNjGwJkybdgqGN4/VBgVL7jKWx7rDaQIiplzD1QCbRoeaanVptcJ9UnUkgRebD3W+EV0iXOTCfi3VXkvdJ2mb8gtziLvKw5pwHXaZaQW6A2Wd/SFKkXObTDpjK06CNyd5SwXHHGoS9jXh0AMIsL2Auh76Qk0n2LD0a0h4aQCR6ekbqvSx7mVHvaAzO0tcDLrH4iBa66N/EZDqT8tB0SCWzc/lLptZZL3UhRNMnO9xBDv3ANQJ3PREZfQOPpMnwHFaocwt/s6ZYwwIAM3M2JV2h4gOZjHEfD66nxPkTAZJygWGiweG1CC4ZDUbcC5bc2+IaWlX8PgjiKwbkp0ARd14kTveSU5OPscVKrR3nA8OMUzzG+hpJbmPqqy2JBLrN+uqt4nwphqktdSaAAC14/rMxnMXbclR8GudSFTDjLUDHZ87XQCXgGIPQBbTS8VnGB62NAbmFshdJ/8guDJJqWmdcNrZ5j4v8LfsZaRULw8wARDraydLSFijEFpi1wWyASTaNF6fx3hj8dVbSOWmaLS8ky4EPOURG/pVbCf9OKTHZqlVzwJJDRlPvM+y7MeT4Jy7OaeP5aPOqFIuAvBzEEbxAH6qoHr1SuzCUS5jWBpLBlBDs5cA6YJuD1WpiPCeFxAzFgkgHM30uFubdfnKPIJ479nj+DYHk2+e3/K0cPh6LATVa5wJ1Bg/JQO4YHYk4cOLW+Y5s2cfSSAYtda/ijh4oUIY57szhmJ09IgR+6tt7SFFUm6OdxGKAqTSkNB9MwXfMxdVnmbqTB4J9WA0C/MgLs/B3hajW80VXFxZkHodAGYOPz0TbUTEYSkzkMO8NJPpkfCHMDh856KGoAeXyt9F6of+n2E/wDcP+f/AGVN/hHAeoE1PQ9tNwk2c6Mo0/vBT8sSn8aR5qWCJACIVwLRA0XpLPCmA/Gg1PwLVPU60NzfO3JZninw3haeD8+gHXLCCSbtdbQ9wmsqehPBKKs4rzZnkidU/wBlWFM6fqtTC4drQMxBPew6LcqRiEJT6KRna/0TPbMS6CNlp1aTHEkDUkgTpfRWOHcDdXdlpskjUkkACDqVlSRT+NL6MVpaNNUWYLa8TeFjhsr5zMgAuGztwf0WCY6JppkpRadEhSUYhJMR1bcY9tJrmgP9LCSTGuv6KShUPmz5n72anIjUZSBquQbjngZZ9JAETsDYdEFXiL9iQdZGvv8AJZ4Mr5D1X9uLG0jmptZDi8uPqgT8N+a8rxlc1Kj3j8ziZNrE2soP2x7/AInE8pv3iUm87pwx8BSyclQ7XGIJMbBSvJgRe3Kd01CuAbtB7rSGWJywNbNsFptijDl7Myub32A+yai69lrtyGPTMiR6dRz06KzhAyM+RrmhwZcQJOkjdLl9D8a/Zlt8xwnK4jnqiovh0ubEG8zExobWWrQpCq8DIG5s0mAAIMaAbrSHCh6gCDlEn0W0tfdZcq9DjjT2mYTOJgkWgCZAMTyR8Rx2drWUyW7uA1Lu+4V2kxpAOUX2gW6KYMA2Hss8kn0WWFtfkUuF4upSzNYZfUAEl1xPIczpKuV/EzyxjWRSLC1znAl2d7SCHEOkC4mAiIvJF+cX90/ljkPZZbTdtGvDSpM6T/p9xepiK9d9Wp5jhTaM0AWDtIaBz5K9jPFZdiv2ellDYcDUN/UASYGkWhchQqvpZnUSWuc0tMbg7dO6wsNnqVYZZ/eNOvNbUYy2RkpQdHcvwWZzn1SajwADsAcs6n9CFsYR7gGkv2BDQLxHMXPZcTxTj9WY0LjDiALOb6ZHsus4XUzFrQ5zHNsW5RBysDzLgb2O/NRkpJFo0zI4vwRlKuzEsa4S7NUmd5LiR35cyqXjbFtNIU2PDnOAe4aQAJAM7n9F1XGagDAS97JOrRmPwEwfv8lzHjzCNmkWANLg6XAAE6RJTxy5SVhlx1F0cZhx6W8zr2ldh4P8TU8M2o2o0AksDQ0RmADpJOm4WPifDzKFJz6he53oEiAGuJ9Q3zC4vbdYrnAwL20nX5rqfGaOWPLGz1B/G8TXANINpMdfNqYkjU/oFo4bGOa2Him91iTESRoTOp6rn+CNacPh5dB21uZNlZoYikDUOcj13zgth0AQ2ey4Jd0j0FVWzo2YtpbULWAuyl2WILyG6G172WD43qk8OzObkJNMln7vqFlS41xwYennY/4rAtEm14nbTVc9xnxY6vhhQqMMkMcakzMQ4WA3W4Qb2Sy5I04nLV4zbjSy6mv4pdUkNaKcsDQW3jS8Ea2+q5cUy4+lpcegk2RsYc0QQRtpZdckmcUb6R3ngrGvcXF7w4NbGQm5Ox9+q0cd4qDC0BkOB9TZ6ERI6lcPhMdWptc2mGgusXRcQI9JGh6rNfQqzJaT11J6yp8U2XfNKqZ2HiLiP7RRFMtqN0Mu0lua/wBR7Llv6LdIk/QqTD8dq0hldJbEZXctFrjxYwi7YNoGo+fK6PlHoz8H2ZH9Gu6+zklfPiTqz2ckj5j44znGjRNixGiSSr7IA1xERyRHRJJNgO3ZdG0f9uz/ADfYpJLEimMVFgzU7CzTFtLu0UjWgUHQI/Fpf6kkkMoNwdx81lz/AGn+tbuIeZaJMF1xOvpdqkkpzEuixwdgyusPjO3ZaAYI0Hskksy7KroRYLWGvLoocSLO7JJLI30VMCZpAnr91xdU/B8/9RTpLcCOTpGng/jZ/g/+wXo3CB+C3sfuUklPN0jpwdscCw7BcX4peTiAJMBgttvsnSWcPZrN0Pxi7KgNxmbbbQLhqup7/wAU6S6v+fo5M/Z3vAR/2zOmnS+3Jcp4kefOfc6nfqkkoQ/Nlc39aM/DOJsTOuqAuMnukkuiJxs16LR5fcffVA1gnQfCBptaySSm+md8PRK7dR03Hmkks+ir7GcUB1SSW4k59jFJJJZN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88" name="AutoShape 4" descr="data:image/jpeg;base64,/9j/4AAQSkZJRgABAQAAAQABAAD/2wCEAAkGBxQSEhQUEhQVFBUUFRYVFRQWFRcVFRcUFxUXFhYVFBQYHCggGB0lHBQUITEhJSktLi4uFx8zODMsNygtLisBCgoKDg0OGxAQGywkHyQsLywsLCwsLCwsLCwsLCwsLCwsLCwsLCwsLCwsLCwsLCwsLCwsLCwsLCwsLCwsLCwsLP/AABEIAMIBAwMBIgACEQEDEQH/xAAbAAABBQEBAAAAAAAAAAAAAAACAAEDBAUGB//EAEEQAAEDAgQEBAQDBAkDBQAAAAEAAhEDIQQSMUEFUWFxBhMikTKBobEjQsEUUtHwFTNDYnKCsuHxBySiRGOSwtL/xAAZAQADAQEBAAAAAAAAAAAAAAAAAQMCBAX/xAAlEQACAgICAgICAwEAAAAAAAAAAQIRAyESMRNBImEyURQzoQT/2gAMAwEAAhEDEQA/AM4BGAjDQpA0Klk6IwEQCkDAiDAiwojARAKQU0XlosKIwEQCPy0+VAtgAJ4RQlCYDQlCJJADQlCJJAgYShHCUIACE0KSE0IACEoRpkDAhNCkSsgCIhCQpiUBQIiITEKQhCQgCMhCQpCEJCAIyEBClIQkIAiIQEKUhCQgCKEkRCSBllqMFCAjASGOCjBQgIwECHCIFMAiAQA4KeUgnCAFKSdOmA0JJ4ToENCSdJADJJ0kADCUIkyAGhNCJJAAQmhGmKAAIQkI0yAAIQkKQoSgCMhMQjKYoAjIQkKQoSgCIhCQpCEBQMjhJEQkkBYCMBA1SBAwgEQTBEECCCcJgnCAHTpgiQAkkk6BCTpJIASSSSYChMnVSq2oarMrSWgQ757/ACt9VmTo1FWW0ydJMyMmTpJgCgZN5EXMdRzUkKOi8kX2Jj30/nmst7GlodMjIQkLQgShKMhMQgAChIUkISgCMhCVIUJQMiIQlSFCUgIiknKdAyYBSAJmhGAkOhAIwkAiCBUIBPCcJwmFDQiyp06AobKnypJIAWVPCZPKQChKE0pSgBJqPEQ1wykxfPYbOaDHyzLPr4rOcoNtz0GqqtbDgdpA200+yjN3ovjjWzbJE2uOaSz6EsJE22CusdIVIyslONBSkklK2ZBqUnOEM1ka6a6FHU4RVpkHMwgm4bJP10U3D6h8yIJ0O0bjc9Vr0Ic2QQ+SbhzTqZy2Oy5smRqR0Y4JxMCE0KSsPUe5QLoTOegISyoiU0oAEtQlqIpkAAWoS1GUJCAIyEBUhahIQBEUyIhJAydqkCAKQJDCCIBCEQQIcIgmCcIAJKEkkAPCUJJSgBQlCSSAFCzeO4jJTgauMfxWisfjdFz3NABt31Sk6RqKtlLAuIpuO8hv6mPorVPQduW6Ph/DKjqZgXzmduSus4bUjTooOcf2XUXRHiqkDNpZDgq8wecj5jT6fZW6/CajmxAuPnoq7OGPpNbIn1A/xSjkjemNwdbRcSlKEoXScpNgv61qHwiPwbWAruERGjhKm4SR5lzeNOgOvzn6LdpVGj05IHQGO9guPK9s68XSOdxn9Y//ABO+6hKnxR9brR6j31US64vSOWS2DCHKjTLQgcqYhEUxQAEISjKAoAEoCiKEpAAUkxKSBkzUYUQRhAEgRAoAk98Ak7XQBKE4QAoggApTyhSQIKUsyByo1caJaIMv022m6zKSj2ajFy6NGUDqzRqR7qo+m86fWecafNZ76B8zK4n4cxi1pjfspedei6wa2zaFdv7w9woqzpmDoD7wYCp8Pc1xIZBymJ+U6n9FNhnudmHpEOLbHkY13U55G1RuGJRd2XeEYnKz8QwTBI6wJ+qk4diXuqVA4jJPo0B1UFLAf3hP+Inn07JzgoFzFxva+t47qDrZbZf4hWqMYDSguzCZP5d0+PrgBpcQBN+8Kn+yGPi+vfaP8PuqzsG8k/m9uR/gB81lJDZaxOIpD4Xjtc/P7Kv+1N5hVn8MIdExruNb8+w90TeG83b8xzH8Z+S6I5uKojLCpOzX4ZWaXCD+V28btj9VdwGKJY4vdfNAgxYHTvdYgwhgXHuCjpB4jsJBIIGkg37+ylKXJ2UjGlRd4qPxXfJUpVxuGDhIOU/3Tb2Ko42oWHK6mX2+NnpueYJV4Z1VUQlgd3YSZZtOvVuIuB+8wyd4v/FXcPVe0eunmPRw+1lV5kT8MiQpipHVqZGhY7kQQJ+ajrNLSBEyNRoO6I5oy0ZlilHYJQFESgKsTGKAp4QlIASmSKSBkoKIKMFECgCUKHFAksAMAug3j8pj6owVBjKkFvpcYdNoOx0v1U5yVVZSEXd0XKbYETPcyfdGFWbVcRIYdLTE/dU8VxUss5paTYE6T+qUJqhyxtvRrShrVcpaDq9waO50nos99V7csw5zddYJjX7+yfi2LpedRjM4NgvOU3kiQ3lpqsPK29FfAlH5dmzjML5bA4uBBLhABn0yHRI6LncS0kMOYg06jRBA0cYFtrStnj/FWuYIvEgAOmMwuSeywTiJaZvLmGdfhMm6wpSa2PjFdHW08OMokLB8QYEeYwtJGZrmETAsJE+6vU+PU4j1W/uqhi8QKr2PZJykyN7iLKEFJStlXTjRR8LNy1agFgALTN7grUwLWtr1yGiJDiNb5QT9ZVbhvC3tdUcSPWIA3nqlg6Jo+calgbg6g26Kkmm27MJNKqNrhGJa9zgOWa4FrxZScTxtKjDqkDUC0knkAsPA4o0adStYRTsNfUSI+647ifFqmIcDUN2iBGnfuUvFylroz5HGO+z0bBcco1iWM1AkS2Jtt1V2k2JPSV5ZhRUaWuEiCIMHb7r07D4tkXc3QbjlyU8sOPRTFNy7JC4el0RIm+o0U1OmOQ/n/lU6mIa7LBEEcx0V3DkRYfzCk0VCqMEARryVXGVwHtYBcgneYHJWqr9Fm8SYc7agcG5WkX6lOPezL+ibE45lJmZ7w2wm95A0jc3QPwdJzBVe9+XKHS52gPT5rCxHh4OLnVHlxOpN7dEb+HOIaBWcWhohpJykbSFWo+mZ3+jVweAw9S9Ml0TPqIIO0qWpw2B6XEDqSQs/A1fJ1dSBccoGhdHMx91qVKj4+E9gQQluwtMrCg4bg/OEONpPtkDQNSDa28I6mIY0NLiWyYvzib+yCti6TKc5mhozXzA3IJP1K0rUkzMqporlCVTp8Vou0qN+Zj7rln8Ve2q53mZgHf5SO2y9Byo4DsigKanUzNB5gH3EpFMASkhJSQMgfj2h/li7wJI0gdzZKhjHE6NIHJwn7rlavEs9TObfh5HAWnWSOUqKjjLuAEBw56ATupNy9FY8F2dzgHfh1iYzZnweUNEaWKv8NwbnhpbcljST1jeV5o3iDoIa5wBMwHHtfmjbjKkyHunnmMxpEqUsbezaypao9TxXkUo86o2QdA4SDGuX3XNYziwq5pyBrSAyCJImM1x2suR8693fqtrh/GKAbFXDte4aOaS2e97LKhx+zXlT10S1cZAvUcZ/K0N/QKsKrnSWioR307wFPT43Qm+EZHR7pVrAVS7D1vJaTmqkBokkNMcui1degTTfZDgsE98OyPd0Wh+zuH/p3A7HMZC0PC1JzacVAWuLnfFIMLXrPk6g2GijOey0I2cicDVNzTqHqXFXMLh6oblbTc2+sZjrK6eoTlGkQP1hLDOva0wP1Sc23Q1ClZjVsZUAIdSgG0tBBHbqlT4iw6kt/wAQK0MS6Dbn/NlBUqcxqsqmhvRw/iLijsz2NdDXACAbESDr3XaeFvD+HbRpVcmZz2NeS+HQSJsIjVUG8Dp1Korl08m5QWyBlnqtPyos0mBaNvZbyyTiktE8cWpNs06/DqdSczdTqI0ge47rFx3hykQ0y8XItBsCdtlFVfUuGNeCNxBBA2sey6DO5zGkOBMmTt2+yi+UK2WtSMHB+HaT3GX1CWZZloFotHPRWcVw6nnIDnCMtmggerRaeDxTiajXATTAMjeQT+gWdxbippNp1HBrWvNMEGZBdr8gEKcmxNKiGnh6dnB9W7DUFj8I/XorFQsvmL3ZWscfTs4mO5tdTs84tF6c5bxMTlNx0nL8pRubVgw5nwti3559ZPTSEnIKKWMrCm0uOYgWgNk7f/oKlxDGhjA+LQ2081rYzMKbjIiD3iBHzmVyXFMVLHWLgMphx6+42VcasnN0YnG6n4pcHTmM5YMiwIN7Fdn4X4u6rSGaMzbXJzGNSfdcTjMO57WVA2wEEiSdBGZW+A8TZhsziyXEEA3za6dv4LolG46OaLqWy5xzxAysXUm0mlwcYeSS2QYkAarm3uIkEQQYI0up+I4k53V2MLC54LSHEQfzCwvKHH121ZdkLHnWLtPMxGsrSjSMydlR8HaPmgaOV5UbW3gGJ2KmbQKppGDteEvii0ExFruBI9tOykr4+myczxbbf2XC5nNtJHY2KOo4uvN1pyEdYOM0j+b6FOuMzFJK2I12+Hn/AN7/AOJT1OA1DMTPVp+6779rbpmFhz+3NUsRxBlIOyXLnEmCSBP5jZcqyyO7xQPPK/D6lIgPaRO/83Wvw/w1UrtzU3tF4OYxeJsrb+KNcwnEjM+TAGgEW37qrwnivlh5JAkkgZZuRAVm5NfZBKFg8Z4A/DNYar2+rlJ7LEaYVmu2piHkhpebTlG3ZKnwyqCGmmQ4iQDAJA5JrS2TkrekSYJkubNgSBe+4H6rteD0hRqOYx0jIHERDZdoRe9guUwXA69US1luZIC06eHqYSH1LA5WEB0mJ1+qnOpaspiuO6Ouc69/iAmNwDBm2iZzztcb7lPw+gwsL4gvLmkky4gOLR6o6Kp4jcadJ72BzXMDYcLTJg91zdujr9WX8PWDhrz35GIgqZ1hv9l5g1tZ7xZ5c67dZPZdS12KYGGqwuaPiykF1jMmN1qeOn2ZhmbXRvYv4dYuLqiymXVGgvMQ4wIExFpjqqnE8YQHkG4+G8DS2upXQ+FGsqYWm9zQ57h6zaMwMEcvZCi4qxuakysadNrQzKA0bXtPXUKm+g9jgaL4BBJDjmFvqrfGWBmbIcgiQbnLa9wYiduqwKfiWiCTBHpImNSAY+sIiuQTaglstVHt8x4eSSRJpiCCYGhN79Ve/pKlTota9rrOIytEnlNtrrnanidoLHD1Eg+YLtcDtB0hVx4hbJJp2N2XMgaQ6ddFp43LtGFkivZ2+G4xTFF7mBwyCYcIMmY7rjvHOP8AOdSLDLXNDon83baFZw1QYgvAbDcuawkOItlAOiw/EmDFKq1rT+STtvyRjxpT+xZZNw+jpOEYmkKNJz8+c5mG7iIMhx/8lsvfhyxxkkGmxpg6taTlA6yVyvhKuwkMe3NBJkmzQBMkcpHuVNxziNBs+QGyYJI0mToNtL91mWO5UOORKNmv4r4hTZSLGn8SowCx0EjX2+q4tlUgEBxvEmfqs3FVy4kndRsf1XTDHxRzTnydnS4firmkNcQWiJm3ud1a4fiDleKVSSASM0enqBNxdclVcd/dKl9EOAKZuijiHOAzyHPFw7MARcEgaKnisfVa8tLyC06Dmq1GqWmeWx0PdX6zG4hrSwNY+8kuDRIG5Jsl09h2tdkFbiD3t9Tib7nkFUbiOdv55q+7hDgCfMomNhUbPyWTWmNCI2P6LSSZm37JxW/mEPm8/sq4ddFMSZKfGhEuYfyElX8xJPiB0zMVTZJzNMXiSb7xbqsbiPFXVXWJDdmiw9k2NY2ABbneSeqqUqQJiT7LMYrsrObeh/MKIv5Aqz+wAT6iTtAtpuTdXcNRqwGsaDF7CeqbkiaiVcF5rCXU8zZA06XuixWOLn5i4kwLkmQYvB2Eytalw7FO0loPZv3V2l4VqH4nAjqJP0WPIvZVRlVItcOq+QC1jpBM+ozfoqPHeIMqFoqtkt0ykiJ53vsrGIwVOiQ2rUcXOI+G2Uczy1V6vwvCU256nq6lxd9ApJpOyzdqkUDiaZY1uaWhsgE6EkuJPWSU2HxtbGA0mEGnIBc4WA1bmMTeE+NqYYAOosD4nM0AzoYIm2sKPwXjwDXa6bsGtoDc2p2+II4um0tmXK6T/wAOuwlCgxjDY2sJPLYHRTUqzHS0jJysIjss7h9BoYHs+E/C5xgXMxOpU9CvLZLCAZy5gBI6XupNS/ZZUcD4houZUdndmknKY1AMWgwJXQeBsXnpOplxhhs3o7f35rM8S0T5sgOyOMtN8t2+qNdt4WLw3Euo1DfKPhd2BXZXLGcy+OQ9UoPI3Dm3GU3+Url/F/D6T3MNNgYb58uUEnaQPmoMNxKlmBqOqZQ71U2wCWQYIPeN91BjuLUHPApU3MHUl7iOZOgXPHHKMrRdyhJU2ZYwBYQ4AuLYNw2LayPzLZ4Xx6jSbUmkDUzQAQD6R3BjfbdHWr0KJh7jUI+IMgDSYzHWxOnJczWyOcS0FoN+sKzfJbRzy+D+LOwxXHWV8N6H+VUucrWNbJg2zACAea4uvVLnZnkl3MmT80bHtHOFAA089df9koxSJTm5dlnCYepUBNMdCRax2MKBtIn0wZHJSUq4Z8M36/ZTs4oWF3lk667nutb9AqKVXCmRmMIDho1N5VqvjxUIL7kW0A/5VepVaei1bE2vQqlCABJ12kpZBEFD53JFSvvZGxCDXRCloU5EkkO0AGpTtw/J3uiaXdufdJyGtEbGAuIzlsAH1aTuDy2UOLtbMD2uFYqU5kmL6qqcG0G5Mcv5+aE02FkJaeWunVKoCBJCs08PYtDovI7IKzHOABOi3YyiYSVsYUDUT1ST5IKOjxHC6Tn4ghxHlEgNEgakC5mVzhpkHQ2XSuwlR0uLmerK4/FcvMAm3NNTwTy4AObcxobd/YqEZNHVLHF+zS4Vi8O2m01AM+W4DS4+ykr+JmM/sHtbJDS4Bska22RM4AJpB1Uh9WYyssI6zbRcfxtjmVS1xnl2k/WQVmKjJhNOEbTOuw3iGpVJFNjGwJkybdgqGN4/VBgVL7jKWx7rDaQIiplzD1QCbRoeaanVptcJ9UnUkgRebD3W+EV0iXOTCfi3VXkvdJ2mb8gtziLvKw5pwHXaZaQW6A2Wd/SFKkXObTDpjK06CNyd5SwXHHGoS9jXh0AMIsL2Auh76Qk0n2LD0a0h4aQCR6ekbqvSx7mVHvaAzO0tcDLrH4iBa66N/EZDqT8tB0SCWzc/lLptZZL3UhRNMnO9xBDv3ANQJ3PREZfQOPpMnwHFaocwt/s6ZYwwIAM3M2JV2h4gOZjHEfD66nxPkTAZJygWGiweG1CC4ZDUbcC5bc2+IaWlX8PgjiKwbkp0ARd14kTveSU5OPscVKrR3nA8OMUzzG+hpJbmPqqy2JBLrN+uqt4nwphqktdSaAAC14/rMxnMXbclR8GudSFTDjLUDHZ87XQCXgGIPQBbTS8VnGB62NAbmFshdJ/8guDJJqWmdcNrZ5j4v8LfsZaRULw8wARDraydLSFijEFpi1wWyASTaNF6fx3hj8dVbSOWmaLS8ky4EPOURG/pVbCf9OKTHZqlVzwJJDRlPvM+y7MeT4Jy7OaeP5aPOqFIuAvBzEEbxAH6qoHr1SuzCUS5jWBpLBlBDs5cA6YJuD1WpiPCeFxAzFgkgHM30uFubdfnKPIJ479nj+DYHk2+e3/K0cPh6LATVa5wJ1Bg/JQO4YHYk4cOLW+Y5s2cfSSAYtda/ijh4oUIY57szhmJ09IgR+6tt7SFFUm6OdxGKAqTSkNB9MwXfMxdVnmbqTB4J9WA0C/MgLs/B3hajW80VXFxZkHodAGYOPz0TbUTEYSkzkMO8NJPpkfCHMDh856KGoAeXyt9F6of+n2E/wDcP+f/AGVN/hHAeoE1PQ9tNwk2c6Mo0/vBT8sSn8aR5qWCJACIVwLRA0XpLPCmA/Gg1PwLVPU60NzfO3JZninw3haeD8+gHXLCCSbtdbQ9wmsqehPBKKs4rzZnkidU/wBlWFM6fqtTC4drQMxBPew6LcqRiEJT6KRna/0TPbMS6CNlp1aTHEkDUkgTpfRWOHcDdXdlpskjUkkACDqVlSRT+NL6MVpaNNUWYLa8TeFjhsr5zMgAuGztwf0WCY6JppkpRadEhSUYhJMR1bcY9tJrmgP9LCSTGuv6KShUPmz5n72anIjUZSBquQbjngZZ9JAETsDYdEFXiL9iQdZGvv8AJZ4Mr5D1X9uLG0jmptZDi8uPqgT8N+a8rxlc1Kj3j8ziZNrE2soP2x7/AInE8pv3iUm87pwx8BSyclQ7XGIJMbBSvJgRe3Kd01CuAbtB7rSGWJywNbNsFptijDl7Myub32A+yai69lrtyGPTMiR6dRz06KzhAyM+RrmhwZcQJOkjdLl9D8a/Zlt8xwnK4jnqiovh0ubEG8zExobWWrQpCq8DIG5s0mAAIMaAbrSHCh6gCDlEn0W0tfdZcq9DjjT2mYTOJgkWgCZAMTyR8Rx2drWUyW7uA1Lu+4V2kxpAOUX2gW6KYMA2Hss8kn0WWFtfkUuF4upSzNYZfUAEl1xPIczpKuV/EzyxjWRSLC1znAl2d7SCHEOkC4mAiIvJF+cX90/ljkPZZbTdtGvDSpM6T/p9xepiK9d9Wp5jhTaM0AWDtIaBz5K9jPFZdiv2ellDYcDUN/UASYGkWhchQqvpZnUSWuc0tMbg7dO6wsNnqVYZZ/eNOvNbUYy2RkpQdHcvwWZzn1SajwADsAcs6n9CFsYR7gGkv2BDQLxHMXPZcTxTj9WY0LjDiALOb6ZHsus4XUzFrQ5zHNsW5RBysDzLgb2O/NRkpJFo0zI4vwRlKuzEsa4S7NUmd5LiR35cyqXjbFtNIU2PDnOAe4aQAJAM7n9F1XGagDAS97JOrRmPwEwfv8lzHjzCNmkWANLg6XAAE6RJTxy5SVhlx1F0cZhx6W8zr2ldh4P8TU8M2o2o0AksDQ0RmADpJOm4WPifDzKFJz6he53oEiAGuJ9Q3zC4vbdYrnAwL20nX5rqfGaOWPLGz1B/G8TXANINpMdfNqYkjU/oFo4bGOa2Him91iTESRoTOp6rn+CNacPh5dB21uZNlZoYikDUOcj13zgth0AQ2ey4Jd0j0FVWzo2YtpbULWAuyl2WILyG6G172WD43qk8OzObkJNMln7vqFlS41xwYennY/4rAtEm14nbTVc9xnxY6vhhQqMMkMcakzMQ4WA3W4Qb2Sy5I04nLV4zbjSy6mv4pdUkNaKcsDQW3jS8Ea2+q5cUy4+lpcegk2RsYc0QQRtpZdckmcUb6R3ngrGvcXF7w4NbGQm5Ox9+q0cd4qDC0BkOB9TZ6ERI6lcPhMdWptc2mGgusXRcQI9JGh6rNfQqzJaT11J6yp8U2XfNKqZ2HiLiP7RRFMtqN0Mu0lua/wBR7Llv6LdIk/QqTD8dq0hldJbEZXctFrjxYwi7YNoGo+fK6PlHoz8H2ZH9Gu6+zklfPiTqz2ckj5j44znGjRNixGiSSr7IA1xERyRHRJJNgO3ZdG0f9uz/ADfYpJLEimMVFgzU7CzTFtLu0UjWgUHQI/Fpf6kkkMoNwdx81lz/AGn+tbuIeZaJMF1xOvpdqkkpzEuixwdgyusPjO3ZaAYI0Hskksy7KroRYLWGvLoocSLO7JJLI30VMCZpAnr91xdU/B8/9RTpLcCOTpGng/jZ/g/+wXo3CB+C3sfuUklPN0jpwdscCw7BcX4peTiAJMBgttvsnSWcPZrN0Pxi7KgNxmbbbQLhqup7/wAU6S6v+fo5M/Z3vAR/2zOmnS+3Jcp4kefOfc6nfqkkoQ/Nlc39aM/DOJsTOuqAuMnukkuiJxs16LR5fcffVA1gnQfCBptaySSm+md8PRK7dR03Hmkks+ir7GcUB1SSW4k59jFJJJZN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90" name="AutoShape 6" descr="data:image/jpeg;base64,/9j/4AAQSkZJRgABAQAAAQABAAD/2wCEAAkGBxQSEhQUEhQVFBUUFRYVFRQWFRcVFRcUFxUXFhYVFBQYHCggGB0lHBQUITEhJSktLi4uFx8zODMsNygtLisBCgoKDg0OGxAQGywkHyQsLywsLCwsLCwsLCwsLCwsLCwsLCwsLCwsLCwsLCwsLCwsLCwsLCwsLCwsLCwsLCwsLP/AABEIAMIBAwMBIgACEQEDEQH/xAAbAAABBQEBAAAAAAAAAAAAAAACAAEDBAUGB//EAEEQAAEDAgQEBAQDBAkDBQAAAAEAAhEDIQQSMUEFUWFxBhMikTKBobEjQsEUUtHwFTNDYnKCsuHxBySiRGOSwtL/xAAZAQADAQEBAAAAAAAAAAAAAAAAAQMCBAX/xAAlEQACAgICAgICAwEAAAAAAAAAAQIRAyESMRNBImEyURQzoQT/2gAMAwEAAhEDEQA/AM4BGAjDQpA0Klk6IwEQCkDAiDAiwojARAKQU0XlosKIwEQCPy0+VAtgAJ4RQlCYDQlCJJADQlCJJAgYShHCUIACE0KSE0IACEoRpkDAhNCkSsgCIhCQpiUBQIiITEKQhCQgCMhCQpCEJCAIyEBClIQkIAiIQEKUhCQgCKEkRCSBllqMFCAjASGOCjBQgIwECHCIFMAiAQA4KeUgnCAFKSdOmA0JJ4ToENCSdJADJJ0kADCUIkyAGhNCJJAAQmhGmKAAIQkI0yAAIQkKQoSgCMhMQjKYoAjIQkKQoSgCIhCQpCEBQMjhJEQkkBYCMBA1SBAwgEQTBEECCCcJgnCAHTpgiQAkkk6BCTpJIASSSSYChMnVSq2oarMrSWgQ757/ACt9VmTo1FWW0ydJMyMmTpJgCgZN5EXMdRzUkKOi8kX2Jj30/nmst7GlodMjIQkLQgShKMhMQgAChIUkISgCMhCVIUJQMiIQlSFCUgIiknKdAyYBSAJmhGAkOhAIwkAiCBUIBPCcJwmFDQiyp06AobKnypJIAWVPCZPKQChKE0pSgBJqPEQ1wykxfPYbOaDHyzLPr4rOcoNtz0GqqtbDgdpA200+yjN3ovjjWzbJE2uOaSz6EsJE22CusdIVIyslONBSkklK2ZBqUnOEM1ka6a6FHU4RVpkHMwgm4bJP10U3D6h8yIJ0O0bjc9Vr0Ic2QQ+SbhzTqZy2Oy5smRqR0Y4JxMCE0KSsPUe5QLoTOegISyoiU0oAEtQlqIpkAAWoS1GUJCAIyEBUhahIQBEUyIhJAydqkCAKQJDCCIBCEQQIcIgmCcIAJKEkkAPCUJJSgBQlCSSAFCzeO4jJTgauMfxWisfjdFz3NABt31Sk6RqKtlLAuIpuO8hv6mPorVPQduW6Ph/DKjqZgXzmduSus4bUjTooOcf2XUXRHiqkDNpZDgq8wecj5jT6fZW6/CajmxAuPnoq7OGPpNbIn1A/xSjkjemNwdbRcSlKEoXScpNgv61qHwiPwbWAruERGjhKm4SR5lzeNOgOvzn6LdpVGj05IHQGO9guPK9s68XSOdxn9Y//ABO+6hKnxR9brR6j31US64vSOWS2DCHKjTLQgcqYhEUxQAEISjKAoAEoCiKEpAAUkxKSBkzUYUQRhAEgRAoAk98Ak7XQBKE4QAoggApTyhSQIKUsyByo1caJaIMv022m6zKSj2ajFy6NGUDqzRqR7qo+m86fWecafNZ76B8zK4n4cxi1pjfspedei6wa2zaFdv7w9woqzpmDoD7wYCp8Pc1xIZBymJ+U6n9FNhnudmHpEOLbHkY13U55G1RuGJRd2XeEYnKz8QwTBI6wJ+qk4diXuqVA4jJPo0B1UFLAf3hP+Inn07JzgoFzFxva+t47qDrZbZf4hWqMYDSguzCZP5d0+PrgBpcQBN+8Kn+yGPi+vfaP8PuqzsG8k/m9uR/gB81lJDZaxOIpD4Xjtc/P7Kv+1N5hVn8MIdExruNb8+w90TeG83b8xzH8Z+S6I5uKojLCpOzX4ZWaXCD+V28btj9VdwGKJY4vdfNAgxYHTvdYgwhgXHuCjpB4jsJBIIGkg37+ylKXJ2UjGlRd4qPxXfJUpVxuGDhIOU/3Tb2Ko42oWHK6mX2+NnpueYJV4Z1VUQlgd3YSZZtOvVuIuB+8wyd4v/FXcPVe0eunmPRw+1lV5kT8MiQpipHVqZGhY7kQQJ+ajrNLSBEyNRoO6I5oy0ZlilHYJQFESgKsTGKAp4QlIASmSKSBkoKIKMFECgCUKHFAksAMAug3j8pj6owVBjKkFvpcYdNoOx0v1U5yVVZSEXd0XKbYETPcyfdGFWbVcRIYdLTE/dU8VxUss5paTYE6T+qUJqhyxtvRrShrVcpaDq9waO50nos99V7csw5zddYJjX7+yfi2LpedRjM4NgvOU3kiQ3lpqsPK29FfAlH5dmzjML5bA4uBBLhABn0yHRI6LncS0kMOYg06jRBA0cYFtrStnj/FWuYIvEgAOmMwuSeywTiJaZvLmGdfhMm6wpSa2PjFdHW08OMokLB8QYEeYwtJGZrmETAsJE+6vU+PU4j1W/uqhi8QKr2PZJykyN7iLKEFJStlXTjRR8LNy1agFgALTN7grUwLWtr1yGiJDiNb5QT9ZVbhvC3tdUcSPWIA3nqlg6Jo+calgbg6g26Kkmm27MJNKqNrhGJa9zgOWa4FrxZScTxtKjDqkDUC0knkAsPA4o0adStYRTsNfUSI+647ifFqmIcDUN2iBGnfuUvFylroz5HGO+z0bBcco1iWM1AkS2Jtt1V2k2JPSV5ZhRUaWuEiCIMHb7r07D4tkXc3QbjlyU8sOPRTFNy7JC4el0RIm+o0U1OmOQ/n/lU6mIa7LBEEcx0V3DkRYfzCk0VCqMEARryVXGVwHtYBcgneYHJWqr9Fm8SYc7agcG5WkX6lOPezL+ibE45lJmZ7w2wm95A0jc3QPwdJzBVe9+XKHS52gPT5rCxHh4OLnVHlxOpN7dEb+HOIaBWcWhohpJykbSFWo+mZ3+jVweAw9S9Ml0TPqIIO0qWpw2B6XEDqSQs/A1fJ1dSBccoGhdHMx91qVKj4+E9gQQluwtMrCg4bg/OEONpPtkDQNSDa28I6mIY0NLiWyYvzib+yCti6TKc5mhozXzA3IJP1K0rUkzMqporlCVTp8Vou0qN+Zj7rln8Ve2q53mZgHf5SO2y9Byo4DsigKanUzNB5gH3EpFMASkhJSQMgfj2h/li7wJI0gdzZKhjHE6NIHJwn7rlavEs9TObfh5HAWnWSOUqKjjLuAEBw56ATupNy9FY8F2dzgHfh1iYzZnweUNEaWKv8NwbnhpbcljST1jeV5o3iDoIa5wBMwHHtfmjbjKkyHunnmMxpEqUsbezaypao9TxXkUo86o2QdA4SDGuX3XNYziwq5pyBrSAyCJImM1x2suR8693fqtrh/GKAbFXDte4aOaS2e97LKhx+zXlT10S1cZAvUcZ/K0N/QKsKrnSWioR307wFPT43Qm+EZHR7pVrAVS7D1vJaTmqkBokkNMcui1degTTfZDgsE98OyPd0Wh+zuH/p3A7HMZC0PC1JzacVAWuLnfFIMLXrPk6g2GijOey0I2cicDVNzTqHqXFXMLh6oblbTc2+sZjrK6eoTlGkQP1hLDOva0wP1Sc23Q1ClZjVsZUAIdSgG0tBBHbqlT4iw6kt/wAQK0MS6Dbn/NlBUqcxqsqmhvRw/iLijsz2NdDXACAbESDr3XaeFvD+HbRpVcmZz2NeS+HQSJsIjVUG8Dp1Korl08m5QWyBlnqtPyos0mBaNvZbyyTiktE8cWpNs06/DqdSczdTqI0ge47rFx3hykQ0y8XItBsCdtlFVfUuGNeCNxBBA2sey6DO5zGkOBMmTt2+yi+UK2WtSMHB+HaT3GX1CWZZloFotHPRWcVw6nnIDnCMtmggerRaeDxTiajXATTAMjeQT+gWdxbippNp1HBrWvNMEGZBdr8gEKcmxNKiGnh6dnB9W7DUFj8I/XorFQsvmL3ZWscfTs4mO5tdTs84tF6c5bxMTlNx0nL8pRubVgw5nwti3559ZPTSEnIKKWMrCm0uOYgWgNk7f/oKlxDGhjA+LQ2081rYzMKbjIiD3iBHzmVyXFMVLHWLgMphx6+42VcasnN0YnG6n4pcHTmM5YMiwIN7Fdn4X4u6rSGaMzbXJzGNSfdcTjMO57WVA2wEEiSdBGZW+A8TZhsziyXEEA3za6dv4LolG46OaLqWy5xzxAysXUm0mlwcYeSS2QYkAarm3uIkEQQYI0up+I4k53V2MLC54LSHEQfzCwvKHH121ZdkLHnWLtPMxGsrSjSMydlR8HaPmgaOV5UbW3gGJ2KmbQKppGDteEvii0ExFruBI9tOykr4+myczxbbf2XC5nNtJHY2KOo4uvN1pyEdYOM0j+b6FOuMzFJK2I12+Hn/AN7/AOJT1OA1DMTPVp+6779rbpmFhz+3NUsRxBlIOyXLnEmCSBP5jZcqyyO7xQPPK/D6lIgPaRO/83Wvw/w1UrtzU3tF4OYxeJsrb+KNcwnEjM+TAGgEW37qrwnivlh5JAkkgZZuRAVm5NfZBKFg8Z4A/DNYar2+rlJ7LEaYVmu2piHkhpebTlG3ZKnwyqCGmmQ4iQDAJA5JrS2TkrekSYJkubNgSBe+4H6rteD0hRqOYx0jIHERDZdoRe9guUwXA69US1luZIC06eHqYSH1LA5WEB0mJ1+qnOpaspiuO6Ouc69/iAmNwDBm2iZzztcb7lPw+gwsL4gvLmkky4gOLR6o6Kp4jcadJ72BzXMDYcLTJg91zdujr9WX8PWDhrz35GIgqZ1hv9l5g1tZ7xZ5c67dZPZdS12KYGGqwuaPiykF1jMmN1qeOn2ZhmbXRvYv4dYuLqiymXVGgvMQ4wIExFpjqqnE8YQHkG4+G8DS2upXQ+FGsqYWm9zQ57h6zaMwMEcvZCi4qxuakysadNrQzKA0bXtPXUKm+g9jgaL4BBJDjmFvqrfGWBmbIcgiQbnLa9wYiduqwKfiWiCTBHpImNSAY+sIiuQTaglstVHt8x4eSSRJpiCCYGhN79Ve/pKlTota9rrOIytEnlNtrrnanidoLHD1Eg+YLtcDtB0hVx4hbJJp2N2XMgaQ6ddFp43LtGFkivZ2+G4xTFF7mBwyCYcIMmY7rjvHOP8AOdSLDLXNDon83baFZw1QYgvAbDcuawkOItlAOiw/EmDFKq1rT+STtvyRjxpT+xZZNw+jpOEYmkKNJz8+c5mG7iIMhx/8lsvfhyxxkkGmxpg6taTlA6yVyvhKuwkMe3NBJkmzQBMkcpHuVNxziNBs+QGyYJI0mToNtL91mWO5UOORKNmv4r4hTZSLGn8SowCx0EjX2+q4tlUgEBxvEmfqs3FVy4kndRsf1XTDHxRzTnydnS4firmkNcQWiJm3ud1a4fiDleKVSSASM0enqBNxdclVcd/dKl9EOAKZuijiHOAzyHPFw7MARcEgaKnisfVa8tLyC06Dmq1GqWmeWx0PdX6zG4hrSwNY+8kuDRIG5Jsl09h2tdkFbiD3t9Tib7nkFUbiOdv55q+7hDgCfMomNhUbPyWTWmNCI2P6LSSZm37JxW/mEPm8/sq4ddFMSZKfGhEuYfyElX8xJPiB0zMVTZJzNMXiSb7xbqsbiPFXVXWJDdmiw9k2NY2ABbneSeqqUqQJiT7LMYrsrObeh/MKIv5Aqz+wAT6iTtAtpuTdXcNRqwGsaDF7CeqbkiaiVcF5rCXU8zZA06XuixWOLn5i4kwLkmQYvB2Eytalw7FO0loPZv3V2l4VqH4nAjqJP0WPIvZVRlVItcOq+QC1jpBM+ozfoqPHeIMqFoqtkt0ykiJ53vsrGIwVOiQ2rUcXOI+G2Uczy1V6vwvCU256nq6lxd9ApJpOyzdqkUDiaZY1uaWhsgE6EkuJPWSU2HxtbGA0mEGnIBc4WA1bmMTeE+NqYYAOosD4nM0AzoYIm2sKPwXjwDXa6bsGtoDc2p2+II4um0tmXK6T/wAOuwlCgxjDY2sJPLYHRTUqzHS0jJysIjss7h9BoYHs+E/C5xgXMxOpU9CvLZLCAZy5gBI6XupNS/ZZUcD4houZUdndmknKY1AMWgwJXQeBsXnpOplxhhs3o7f35rM8S0T5sgOyOMtN8t2+qNdt4WLw3Euo1DfKPhd2BXZXLGcy+OQ9UoPI3Dm3GU3+Url/F/D6T3MNNgYb58uUEnaQPmoMNxKlmBqOqZQ71U2wCWQYIPeN91BjuLUHPApU3MHUl7iOZOgXPHHKMrRdyhJU2ZYwBYQ4AuLYNw2LayPzLZ4Xx6jSbUmkDUzQAQD6R3BjfbdHWr0KJh7jUI+IMgDSYzHWxOnJczWyOcS0FoN+sKzfJbRzy+D+LOwxXHWV8N6H+VUucrWNbJg2zACAea4uvVLnZnkl3MmT80bHtHOFAA089df9koxSJTm5dlnCYepUBNMdCRax2MKBtIn0wZHJSUq4Z8M36/ZTs4oWF3lk667nutb9AqKVXCmRmMIDho1N5VqvjxUIL7kW0A/5VepVaei1bE2vQqlCABJ12kpZBEFD53JFSvvZGxCDXRCloU5EkkO0AGpTtw/J3uiaXdufdJyGtEbGAuIzlsAH1aTuDy2UOLtbMD2uFYqU5kmL6qqcG0G5Mcv5+aE02FkJaeWunVKoCBJCs08PYtDovI7IKzHOABOi3YyiYSVsYUDUT1ST5IKOjxHC6Tn4ghxHlEgNEgakC5mVzhpkHQ2XSuwlR0uLmerK4/FcvMAm3NNTwTy4AObcxobd/YqEZNHVLHF+zS4Vi8O2m01AM+W4DS4+ykr+JmM/sHtbJDS4Bska22RM4AJpB1Uh9WYyssI6zbRcfxtjmVS1xnl2k/WQVmKjJhNOEbTOuw3iGpVJFNjGwJkybdgqGN4/VBgVL7jKWx7rDaQIiplzD1QCbRoeaanVptcJ9UnUkgRebD3W+EV0iXOTCfi3VXkvdJ2mb8gtziLvKw5pwHXaZaQW6A2Wd/SFKkXObTDpjK06CNyd5SwXHHGoS9jXh0AMIsL2Auh76Qk0n2LD0a0h4aQCR6ekbqvSx7mVHvaAzO0tcDLrH4iBa66N/EZDqT8tB0SCWzc/lLptZZL3UhRNMnO9xBDv3ANQJ3PREZfQOPpMnwHFaocwt/s6ZYwwIAM3M2JV2h4gOZjHEfD66nxPkTAZJygWGiweG1CC4ZDUbcC5bc2+IaWlX8PgjiKwbkp0ARd14kTveSU5OPscVKrR3nA8OMUzzG+hpJbmPqqy2JBLrN+uqt4nwphqktdSaAAC14/rMxnMXbclR8GudSFTDjLUDHZ87XQCXgGIPQBbTS8VnGB62NAbmFshdJ/8guDJJqWmdcNrZ5j4v8LfsZaRULw8wARDraydLSFijEFpi1wWyASTaNF6fx3hj8dVbSOWmaLS8ky4EPOURG/pVbCf9OKTHZqlVzwJJDRlPvM+y7MeT4Jy7OaeP5aPOqFIuAvBzEEbxAH6qoHr1SuzCUS5jWBpLBlBDs5cA6YJuD1WpiPCeFxAzFgkgHM30uFubdfnKPIJ479nj+DYHk2+e3/K0cPh6LATVa5wJ1Bg/JQO4YHYk4cOLW+Y5s2cfSSAYtda/ijh4oUIY57szhmJ09IgR+6tt7SFFUm6OdxGKAqTSkNB9MwXfMxdVnmbqTB4J9WA0C/MgLs/B3hajW80VXFxZkHodAGYOPz0TbUTEYSkzkMO8NJPpkfCHMDh856KGoAeXyt9F6of+n2E/wDcP+f/AGVN/hHAeoE1PQ9tNwk2c6Mo0/vBT8sSn8aR5qWCJACIVwLRA0XpLPCmA/Gg1PwLVPU60NzfO3JZninw3haeD8+gHXLCCSbtdbQ9wmsqehPBKKs4rzZnkidU/wBlWFM6fqtTC4drQMxBPew6LcqRiEJT6KRna/0TPbMS6CNlp1aTHEkDUkgTpfRWOHcDdXdlpskjUkkACDqVlSRT+NL6MVpaNNUWYLa8TeFjhsr5zMgAuGztwf0WCY6JppkpRadEhSUYhJMR1bcY9tJrmgP9LCSTGuv6KShUPmz5n72anIjUZSBquQbjngZZ9JAETsDYdEFXiL9iQdZGvv8AJZ4Mr5D1X9uLG0jmptZDi8uPqgT8N+a8rxlc1Kj3j8ziZNrE2soP2x7/AInE8pv3iUm87pwx8BSyclQ7XGIJMbBSvJgRe3Kd01CuAbtB7rSGWJywNbNsFptijDl7Myub32A+yai69lrtyGPTMiR6dRz06KzhAyM+RrmhwZcQJOkjdLl9D8a/Zlt8xwnK4jnqiovh0ubEG8zExobWWrQpCq8DIG5s0mAAIMaAbrSHCh6gCDlEn0W0tfdZcq9DjjT2mYTOJgkWgCZAMTyR8Rx2drWUyW7uA1Lu+4V2kxpAOUX2gW6KYMA2Hss8kn0WWFtfkUuF4upSzNYZfUAEl1xPIczpKuV/EzyxjWRSLC1znAl2d7SCHEOkC4mAiIvJF+cX90/ljkPZZbTdtGvDSpM6T/p9xepiK9d9Wp5jhTaM0AWDtIaBz5K9jPFZdiv2ellDYcDUN/UASYGkWhchQqvpZnUSWuc0tMbg7dO6wsNnqVYZZ/eNOvNbUYy2RkpQdHcvwWZzn1SajwADsAcs6n9CFsYR7gGkv2BDQLxHMXPZcTxTj9WY0LjDiALOb6ZHsus4XUzFrQ5zHNsW5RBysDzLgb2O/NRkpJFo0zI4vwRlKuzEsa4S7NUmd5LiR35cyqXjbFtNIU2PDnOAe4aQAJAM7n9F1XGagDAS97JOrRmPwEwfv8lzHjzCNmkWANLg6XAAE6RJTxy5SVhlx1F0cZhx6W8zr2ldh4P8TU8M2o2o0AksDQ0RmADpJOm4WPifDzKFJz6he53oEiAGuJ9Q3zC4vbdYrnAwL20nX5rqfGaOWPLGz1B/G8TXANINpMdfNqYkjU/oFo4bGOa2Him91iTESRoTOp6rn+CNacPh5dB21uZNlZoYikDUOcj13zgth0AQ2ey4Jd0j0FVWzo2YtpbULWAuyl2WILyG6G172WD43qk8OzObkJNMln7vqFlS41xwYennY/4rAtEm14nbTVc9xnxY6vhhQqMMkMcakzMQ4WA3W4Qb2Sy5I04nLV4zbjSy6mv4pdUkNaKcsDQW3jS8Ea2+q5cUy4+lpcegk2RsYc0QQRtpZdckmcUb6R3ngrGvcXF7w4NbGQm5Ox9+q0cd4qDC0BkOB9TZ6ERI6lcPhMdWptc2mGgusXRcQI9JGh6rNfQqzJaT11J6yp8U2XfNKqZ2HiLiP7RRFMtqN0Mu0lua/wBR7Llv6LdIk/QqTD8dq0hldJbEZXctFrjxYwi7YNoGo+fK6PlHoz8H2ZH9Gu6+zklfPiTqz2ckj5j44znGjRNixGiSSr7IA1xERyRHRJJNgO3ZdG0f9uz/ADfYpJLEimMVFgzU7CzTFtLu0UjWgUHQI/Fpf6kkkMoNwdx81lz/AGn+tbuIeZaJMF1xOvpdqkkpzEuixwdgyusPjO3ZaAYI0Hskksy7KroRYLWGvLoocSLO7JJLI30VMCZpAnr91xdU/B8/9RTpLcCOTpGng/jZ/g/+wXo3CB+C3sfuUklPN0jpwdscCw7BcX4peTiAJMBgttvsnSWcPZrN0Pxi7KgNxmbbbQLhqup7/wAU6S6v+fo5M/Z3vAR/2zOmnS+3Jcp4kefOfc6nfqkkoQ/Nlc39aM/DOJsTOuqAuMnukkuiJxs16LR5fcffVA1gnQfCBptaySSm+md8PRK7dR03Hmkks+ir7GcUB1SSW4k59jFJJJZN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92" name="AutoShape 8" descr="data:image/jpeg;base64,/9j/4AAQSkZJRgABAQAAAQABAAD/2wCEAAkGBxQSEhQUEhQVFBUUFRYVFRQWFRcVFRcUFxUXFhYVFBQYHCggGB0lHBQUITEhJSktLi4uFx8zODMsNygtLisBCgoKDg0OGxAQGywkHyQsLywsLCwsLCwsLCwsLCwsLCwsLCwsLCwsLCwsLCwsLCwsLCwsLCwsLCwsLCwsLCwsLP/AABEIAMIBAwMBIgACEQEDEQH/xAAbAAABBQEBAAAAAAAAAAAAAAACAAEDBAUGB//EAEEQAAEDAgQEBAQDBAkDBQAAAAEAAhEDIQQSMUEFUWFxBhMikTKBobEjQsEUUtHwFTNDYnKCsuHxBySiRGOSwtL/xAAZAQADAQEBAAAAAAAAAAAAAAAAAQMCBAX/xAAlEQACAgICAgICAwEAAAAAAAAAAQIRAyESMRNBImEyURQzoQT/2gAMAwEAAhEDEQA/AM4BGAjDQpA0Klk6IwEQCkDAiDAiwojARAKQU0XlosKIwEQCPy0+VAtgAJ4RQlCYDQlCJJADQlCJJAgYShHCUIACE0KSE0IACEoRpkDAhNCkSsgCIhCQpiUBQIiITEKQhCQgCMhCQpCEJCAIyEBClIQkIAiIQEKUhCQgCKEkRCSBllqMFCAjASGOCjBQgIwECHCIFMAiAQA4KeUgnCAFKSdOmA0JJ4ToENCSdJADJJ0kADCUIkyAGhNCJJAAQmhGmKAAIQkI0yAAIQkKQoSgCMhMQjKYoAjIQkKQoSgCIhCQpCEBQMjhJEQkkBYCMBA1SBAwgEQTBEECCCcJgnCAHTpgiQAkkk6BCTpJIASSSSYChMnVSq2oarMrSWgQ757/ACt9VmTo1FWW0ydJMyMmTpJgCgZN5EXMdRzUkKOi8kX2Jj30/nmst7GlodMjIQkLQgShKMhMQgAChIUkISgCMhCVIUJQMiIQlSFCUgIiknKdAyYBSAJmhGAkOhAIwkAiCBUIBPCcJwmFDQiyp06AobKnypJIAWVPCZPKQChKE0pSgBJqPEQ1wykxfPYbOaDHyzLPr4rOcoNtz0GqqtbDgdpA200+yjN3ovjjWzbJE2uOaSz6EsJE22CusdIVIyslONBSkklK2ZBqUnOEM1ka6a6FHU4RVpkHMwgm4bJP10U3D6h8yIJ0O0bjc9Vr0Ic2QQ+SbhzTqZy2Oy5smRqR0Y4JxMCE0KSsPUe5QLoTOegISyoiU0oAEtQlqIpkAAWoS1GUJCAIyEBUhahIQBEUyIhJAydqkCAKQJDCCIBCEQQIcIgmCcIAJKEkkAPCUJJSgBQlCSSAFCzeO4jJTgauMfxWisfjdFz3NABt31Sk6RqKtlLAuIpuO8hv6mPorVPQduW6Ph/DKjqZgXzmduSus4bUjTooOcf2XUXRHiqkDNpZDgq8wecj5jT6fZW6/CajmxAuPnoq7OGPpNbIn1A/xSjkjemNwdbRcSlKEoXScpNgv61qHwiPwbWAruERGjhKm4SR5lzeNOgOvzn6LdpVGj05IHQGO9guPK9s68XSOdxn9Y//ABO+6hKnxR9brR6j31US64vSOWS2DCHKjTLQgcqYhEUxQAEISjKAoAEoCiKEpAAUkxKSBkzUYUQRhAEgRAoAk98Ak7XQBKE4QAoggApTyhSQIKUsyByo1caJaIMv022m6zKSj2ajFy6NGUDqzRqR7qo+m86fWecafNZ76B8zK4n4cxi1pjfspedei6wa2zaFdv7w9woqzpmDoD7wYCp8Pc1xIZBymJ+U6n9FNhnudmHpEOLbHkY13U55G1RuGJRd2XeEYnKz8QwTBI6wJ+qk4diXuqVA4jJPo0B1UFLAf3hP+Inn07JzgoFzFxva+t47qDrZbZf4hWqMYDSguzCZP5d0+PrgBpcQBN+8Kn+yGPi+vfaP8PuqzsG8k/m9uR/gB81lJDZaxOIpD4Xjtc/P7Kv+1N5hVn8MIdExruNb8+w90TeG83b8xzH8Z+S6I5uKojLCpOzX4ZWaXCD+V28btj9VdwGKJY4vdfNAgxYHTvdYgwhgXHuCjpB4jsJBIIGkg37+ylKXJ2UjGlRd4qPxXfJUpVxuGDhIOU/3Tb2Ko42oWHK6mX2+NnpueYJV4Z1VUQlgd3YSZZtOvVuIuB+8wyd4v/FXcPVe0eunmPRw+1lV5kT8MiQpipHVqZGhY7kQQJ+ajrNLSBEyNRoO6I5oy0ZlilHYJQFESgKsTGKAp4QlIASmSKSBkoKIKMFECgCUKHFAksAMAug3j8pj6owVBjKkFvpcYdNoOx0v1U5yVVZSEXd0XKbYETPcyfdGFWbVcRIYdLTE/dU8VxUss5paTYE6T+qUJqhyxtvRrShrVcpaDq9waO50nos99V7csw5zddYJjX7+yfi2LpedRjM4NgvOU3kiQ3lpqsPK29FfAlH5dmzjML5bA4uBBLhABn0yHRI6LncS0kMOYg06jRBA0cYFtrStnj/FWuYIvEgAOmMwuSeywTiJaZvLmGdfhMm6wpSa2PjFdHW08OMokLB8QYEeYwtJGZrmETAsJE+6vU+PU4j1W/uqhi8QKr2PZJykyN7iLKEFJStlXTjRR8LNy1agFgALTN7grUwLWtr1yGiJDiNb5QT9ZVbhvC3tdUcSPWIA3nqlg6Jo+calgbg6g26Kkmm27MJNKqNrhGJa9zgOWa4FrxZScTxtKjDqkDUC0knkAsPA4o0adStYRTsNfUSI+647ifFqmIcDUN2iBGnfuUvFylroz5HGO+z0bBcco1iWM1AkS2Jtt1V2k2JPSV5ZhRUaWuEiCIMHb7r07D4tkXc3QbjlyU8sOPRTFNy7JC4el0RIm+o0U1OmOQ/n/lU6mIa7LBEEcx0V3DkRYfzCk0VCqMEARryVXGVwHtYBcgneYHJWqr9Fm8SYc7agcG5WkX6lOPezL+ibE45lJmZ7w2wm95A0jc3QPwdJzBVe9+XKHS52gPT5rCxHh4OLnVHlxOpN7dEb+HOIaBWcWhohpJykbSFWo+mZ3+jVweAw9S9Ml0TPqIIO0qWpw2B6XEDqSQs/A1fJ1dSBccoGhdHMx91qVKj4+E9gQQluwtMrCg4bg/OEONpPtkDQNSDa28I6mIY0NLiWyYvzib+yCti6TKc5mhozXzA3IJP1K0rUkzMqporlCVTp8Vou0qN+Zj7rln8Ve2q53mZgHf5SO2y9Byo4DsigKanUzNB5gH3EpFMASkhJSQMgfj2h/li7wJI0gdzZKhjHE6NIHJwn7rlavEs9TObfh5HAWnWSOUqKjjLuAEBw56ATupNy9FY8F2dzgHfh1iYzZnweUNEaWKv8NwbnhpbcljST1jeV5o3iDoIa5wBMwHHtfmjbjKkyHunnmMxpEqUsbezaypao9TxXkUo86o2QdA4SDGuX3XNYziwq5pyBrSAyCJImM1x2suR8693fqtrh/GKAbFXDte4aOaS2e97LKhx+zXlT10S1cZAvUcZ/K0N/QKsKrnSWioR307wFPT43Qm+EZHR7pVrAVS7D1vJaTmqkBokkNMcui1degTTfZDgsE98OyPd0Wh+zuH/p3A7HMZC0PC1JzacVAWuLnfFIMLXrPk6g2GijOey0I2cicDVNzTqHqXFXMLh6oblbTc2+sZjrK6eoTlGkQP1hLDOva0wP1Sc23Q1ClZjVsZUAIdSgG0tBBHbqlT4iw6kt/wAQK0MS6Dbn/NlBUqcxqsqmhvRw/iLijsz2NdDXACAbESDr3XaeFvD+HbRpVcmZz2NeS+HQSJsIjVUG8Dp1Korl08m5QWyBlnqtPyos0mBaNvZbyyTiktE8cWpNs06/DqdSczdTqI0ge47rFx3hykQ0y8XItBsCdtlFVfUuGNeCNxBBA2sey6DO5zGkOBMmTt2+yi+UK2WtSMHB+HaT3GX1CWZZloFotHPRWcVw6nnIDnCMtmggerRaeDxTiajXATTAMjeQT+gWdxbippNp1HBrWvNMEGZBdr8gEKcmxNKiGnh6dnB9W7DUFj8I/XorFQsvmL3ZWscfTs4mO5tdTs84tF6c5bxMTlNx0nL8pRubVgw5nwti3559ZPTSEnIKKWMrCm0uOYgWgNk7f/oKlxDGhjA+LQ2081rYzMKbjIiD3iBHzmVyXFMVLHWLgMphx6+42VcasnN0YnG6n4pcHTmM5YMiwIN7Fdn4X4u6rSGaMzbXJzGNSfdcTjMO57WVA2wEEiSdBGZW+A8TZhsziyXEEA3za6dv4LolG46OaLqWy5xzxAysXUm0mlwcYeSS2QYkAarm3uIkEQQYI0up+I4k53V2MLC54LSHEQfzCwvKHH121ZdkLHnWLtPMxGsrSjSMydlR8HaPmgaOV5UbW3gGJ2KmbQKppGDteEvii0ExFruBI9tOykr4+myczxbbf2XC5nNtJHY2KOo4uvN1pyEdYOM0j+b6FOuMzFJK2I12+Hn/AN7/AOJT1OA1DMTPVp+6779rbpmFhz+3NUsRxBlIOyXLnEmCSBP5jZcqyyO7xQPPK/D6lIgPaRO/83Wvw/w1UrtzU3tF4OYxeJsrb+KNcwnEjM+TAGgEW37qrwnivlh5JAkkgZZuRAVm5NfZBKFg8Z4A/DNYar2+rlJ7LEaYVmu2piHkhpebTlG3ZKnwyqCGmmQ4iQDAJA5JrS2TkrekSYJkubNgSBe+4H6rteD0hRqOYx0jIHERDZdoRe9guUwXA69US1luZIC06eHqYSH1LA5WEB0mJ1+qnOpaspiuO6Ouc69/iAmNwDBm2iZzztcb7lPw+gwsL4gvLmkky4gOLR6o6Kp4jcadJ72BzXMDYcLTJg91zdujr9WX8PWDhrz35GIgqZ1hv9l5g1tZ7xZ5c67dZPZdS12KYGGqwuaPiykF1jMmN1qeOn2ZhmbXRvYv4dYuLqiymXVGgvMQ4wIExFpjqqnE8YQHkG4+G8DS2upXQ+FGsqYWm9zQ57h6zaMwMEcvZCi4qxuakysadNrQzKA0bXtPXUKm+g9jgaL4BBJDjmFvqrfGWBmbIcgiQbnLa9wYiduqwKfiWiCTBHpImNSAY+sIiuQTaglstVHt8x4eSSRJpiCCYGhN79Ve/pKlTota9rrOIytEnlNtrrnanidoLHD1Eg+YLtcDtB0hVx4hbJJp2N2XMgaQ6ddFp43LtGFkivZ2+G4xTFF7mBwyCYcIMmY7rjvHOP8AOdSLDLXNDon83baFZw1QYgvAbDcuawkOItlAOiw/EmDFKq1rT+STtvyRjxpT+xZZNw+jpOEYmkKNJz8+c5mG7iIMhx/8lsvfhyxxkkGmxpg6taTlA6yVyvhKuwkMe3NBJkmzQBMkcpHuVNxziNBs+QGyYJI0mToNtL91mWO5UOORKNmv4r4hTZSLGn8SowCx0EjX2+q4tlUgEBxvEmfqs3FVy4kndRsf1XTDHxRzTnydnS4firmkNcQWiJm3ud1a4fiDleKVSSASM0enqBNxdclVcd/dKl9EOAKZuijiHOAzyHPFw7MARcEgaKnisfVa8tLyC06Dmq1GqWmeWx0PdX6zG4hrSwNY+8kuDRIG5Jsl09h2tdkFbiD3t9Tib7nkFUbiOdv55q+7hDgCfMomNhUbPyWTWmNCI2P6LSSZm37JxW/mEPm8/sq4ddFMSZKfGhEuYfyElX8xJPiB0zMVTZJzNMXiSb7xbqsbiPFXVXWJDdmiw9k2NY2ABbneSeqqUqQJiT7LMYrsrObeh/MKIv5Aqz+wAT6iTtAtpuTdXcNRqwGsaDF7CeqbkiaiVcF5rCXU8zZA06XuixWOLn5i4kwLkmQYvB2Eytalw7FO0loPZv3V2l4VqH4nAjqJP0WPIvZVRlVItcOq+QC1jpBM+ozfoqPHeIMqFoqtkt0ykiJ53vsrGIwVOiQ2rUcXOI+G2Uczy1V6vwvCU256nq6lxd9ApJpOyzdqkUDiaZY1uaWhsgE6EkuJPWSU2HxtbGA0mEGnIBc4WA1bmMTeE+NqYYAOosD4nM0AzoYIm2sKPwXjwDXa6bsGtoDc2p2+II4um0tmXK6T/wAOuwlCgxjDY2sJPLYHRTUqzHS0jJysIjss7h9BoYHs+E/C5xgXMxOpU9CvLZLCAZy5gBI6XupNS/ZZUcD4houZUdndmknKY1AMWgwJXQeBsXnpOplxhhs3o7f35rM8S0T5sgOyOMtN8t2+qNdt4WLw3Euo1DfKPhd2BXZXLGcy+OQ9UoPI3Dm3GU3+Url/F/D6T3MNNgYb58uUEnaQPmoMNxKlmBqOqZQ71U2wCWQYIPeN91BjuLUHPApU3MHUl7iOZOgXPHHKMrRdyhJU2ZYwBYQ4AuLYNw2LayPzLZ4Xx6jSbUmkDUzQAQD6R3BjfbdHWr0KJh7jUI+IMgDSYzHWxOnJczWyOcS0FoN+sKzfJbRzy+D+LOwxXHWV8N6H+VUucrWNbJg2zACAea4uvVLnZnkl3MmT80bHtHOFAA089df9koxSJTm5dlnCYepUBNMdCRax2MKBtIn0wZHJSUq4Z8M36/ZTs4oWF3lk667nutb9AqKVXCmRmMIDho1N5VqvjxUIL7kW0A/5VepVaei1bE2vQqlCABJ12kpZBEFD53JFSvvZGxCDXRCloU5EkkO0AGpTtw/J3uiaXdufdJyGtEbGAuIzlsAH1aTuDy2UOLtbMD2uFYqU5kmL6qqcG0G5Mcv5+aE02FkJaeWunVKoCBJCs08PYtDovI7IKzHOABOi3YyiYSVsYUDUT1ST5IKOjxHC6Tn4ghxHlEgNEgakC5mVzhpkHQ2XSuwlR0uLmerK4/FcvMAm3NNTwTy4AObcxobd/YqEZNHVLHF+zS4Vi8O2m01AM+W4DS4+ykr+JmM/sHtbJDS4Bska22RM4AJpB1Uh9WYyssI6zbRcfxtjmVS1xnl2k/WQVmKjJhNOEbTOuw3iGpVJFNjGwJkybdgqGN4/VBgVL7jKWx7rDaQIiplzD1QCbRoeaanVptcJ9UnUkgRebD3W+EV0iXOTCfi3VXkvdJ2mb8gtziLvKw5pwHXaZaQW6A2Wd/SFKkXObTDpjK06CNyd5SwXHHGoS9jXh0AMIsL2Auh76Qk0n2LD0a0h4aQCR6ekbqvSx7mVHvaAzO0tcDLrH4iBa66N/EZDqT8tB0SCWzc/lLptZZL3UhRNMnO9xBDv3ANQJ3PREZfQOPpMnwHFaocwt/s6ZYwwIAM3M2JV2h4gOZjHEfD66nxPkTAZJygWGiweG1CC4ZDUbcC5bc2+IaWlX8PgjiKwbkp0ARd14kTveSU5OPscVKrR3nA8OMUzzG+hpJbmPqqy2JBLrN+uqt4nwphqktdSaAAC14/rMxnMXbclR8GudSFTDjLUDHZ87XQCXgGIPQBbTS8VnGB62NAbmFshdJ/8guDJJqWmdcNrZ5j4v8LfsZaRULw8wARDraydLSFijEFpi1wWyASTaNF6fx3hj8dVbSOWmaLS8ky4EPOURG/pVbCf9OKTHZqlVzwJJDRlPvM+y7MeT4Jy7OaeP5aPOqFIuAvBzEEbxAH6qoHr1SuzCUS5jWBpLBlBDs5cA6YJuD1WpiPCeFxAzFgkgHM30uFubdfnKPIJ479nj+DYHk2+e3/K0cPh6LATVa5wJ1Bg/JQO4YHYk4cOLW+Y5s2cfSSAYtda/ijh4oUIY57szhmJ09IgR+6tt7SFFUm6OdxGKAqTSkNB9MwXfMxdVnmbqTB4J9WA0C/MgLs/B3hajW80VXFxZkHodAGYOPz0TbUTEYSkzkMO8NJPpkfCHMDh856KGoAeXyt9F6of+n2E/wDcP+f/AGVN/hHAeoE1PQ9tNwk2c6Mo0/vBT8sSn8aR5qWCJACIVwLRA0XpLPCmA/Gg1PwLVPU60NzfO3JZninw3haeD8+gHXLCCSbtdbQ9wmsqehPBKKs4rzZnkidU/wBlWFM6fqtTC4drQMxBPew6LcqRiEJT6KRna/0TPbMS6CNlp1aTHEkDUkgTpfRWOHcDdXdlpskjUkkACDqVlSRT+NL6MVpaNNUWYLa8TeFjhsr5zMgAuGztwf0WCY6JppkpRadEhSUYhJMR1bcY9tJrmgP9LCSTGuv6KShUPmz5n72anIjUZSBquQbjngZZ9JAETsDYdEFXiL9iQdZGvv8AJZ4Mr5D1X9uLG0jmptZDi8uPqgT8N+a8rxlc1Kj3j8ziZNrE2soP2x7/AInE8pv3iUm87pwx8BSyclQ7XGIJMbBSvJgRe3Kd01CuAbtB7rSGWJywNbNsFptijDl7Myub32A+yai69lrtyGPTMiR6dRz06KzhAyM+RrmhwZcQJOkjdLl9D8a/Zlt8xwnK4jnqiovh0ubEG8zExobWWrQpCq8DIG5s0mAAIMaAbrSHCh6gCDlEn0W0tfdZcq9DjjT2mYTOJgkWgCZAMTyR8Rx2drWUyW7uA1Lu+4V2kxpAOUX2gW6KYMA2Hss8kn0WWFtfkUuF4upSzNYZfUAEl1xPIczpKuV/EzyxjWRSLC1znAl2d7SCHEOkC4mAiIvJF+cX90/ljkPZZbTdtGvDSpM6T/p9xepiK9d9Wp5jhTaM0AWDtIaBz5K9jPFZdiv2ellDYcDUN/UASYGkWhchQqvpZnUSWuc0tMbg7dO6wsNnqVYZZ/eNOvNbUYy2RkpQdHcvwWZzn1SajwADsAcs6n9CFsYR7gGkv2BDQLxHMXPZcTxTj9WY0LjDiALOb6ZHsus4XUzFrQ5zHNsW5RBysDzLgb2O/NRkpJFo0zI4vwRlKuzEsa4S7NUmd5LiR35cyqXjbFtNIU2PDnOAe4aQAJAM7n9F1XGagDAS97JOrRmPwEwfv8lzHjzCNmkWANLg6XAAE6RJTxy5SVhlx1F0cZhx6W8zr2ldh4P8TU8M2o2o0AksDQ0RmADpJOm4WPifDzKFJz6he53oEiAGuJ9Q3zC4vbdYrnAwL20nX5rqfGaOWPLGz1B/G8TXANINpMdfNqYkjU/oFo4bGOa2Him91iTESRoTOp6rn+CNacPh5dB21uZNlZoYikDUOcj13zgth0AQ2ey4Jd0j0FVWzo2YtpbULWAuyl2WILyG6G172WD43qk8OzObkJNMln7vqFlS41xwYennY/4rAtEm14nbTVc9xnxY6vhhQqMMkMcakzMQ4WA3W4Qb2Sy5I04nLV4zbjSy6mv4pdUkNaKcsDQW3jS8Ea2+q5cUy4+lpcegk2RsYc0QQRtpZdckmcUb6R3ngrGvcXF7w4NbGQm5Ox9+q0cd4qDC0BkOB9TZ6ERI6lcPhMdWptc2mGgusXRcQI9JGh6rNfQqzJaT11J6yp8U2XfNKqZ2HiLiP7RRFMtqN0Mu0lua/wBR7Llv6LdIk/QqTD8dq0hldJbEZXctFrjxYwi7YNoGo+fK6PlHoz8H2ZH9Gu6+zklfPiTqz2ckj5j44znGjRNixGiSSr7IA1xERyRHRJJNgO3ZdG0f9uz/ADfYpJLEimMVFgzU7CzTFtLu0UjWgUHQI/Fpf6kkkMoNwdx81lz/AGn+tbuIeZaJMF1xOvpdqkkpzEuixwdgyusPjO3ZaAYI0Hskksy7KroRYLWGvLoocSLO7JJLI30VMCZpAnr91xdU/B8/9RTpLcCOTpGng/jZ/g/+wXo3CB+C3sfuUklPN0jpwdscCw7BcX4peTiAJMBgttvsnSWcPZrN0Pxi7KgNxmbbbQLhqup7/wAU6S6v+fo5M/Z3vAR/2zOmnS+3Jcp4kefOfc6nfqkkoQ/Nlc39aM/DOJsTOuqAuMnukkuiJxs16LR5fcffVA1gnQfCBptaySSm+md8PRK7dR03Hmkks+ir7GcUB1SSW4k59jFJJJZN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94" name="AutoShape 10" descr="data:image/jpeg;base64,/9j/4AAQSkZJRgABAQAAAQABAAD/2wCEAAkGBxQTEhUUExQWFhQXGBwaGBgYGCAfHhwdHRseHx0cHhsiHiggHSEmHRwdITEhJSkrLi4yHx8zODMsNygtLiwBCgoKDg0OGxAQGy8kICQsLCwsLCwvNCwsLCwsLCwsLCwsLCw0LCwsLCwsLCwsLCwsLCwsLCwsLCwsLCwsLCwsLP/AABEIAK0BIwMBIgACEQEDEQH/xAAbAAACAwEBAQAAAAAAAAAAAAAEBQIDBgEAB//EAEQQAAIBAgUCAwUGBAQFAwQDAAECEQMhAAQSMUEFUSJhcQYTMoGRQlKhscHwFCPR4WJygvEVM8LS4kOisjRTktMHFiT/xAAYAQADAQEAAAAAAAAAAAAAAAAAAQIDBP/EACgRAAICAQMFAQACAgMAAAAAAAABAhEhAxIxE0FRYfAiMvEEsYGRof/aAAwDAQACEQMRAD8AU/8ACq2qSlp7HaPXEqnSmAB0vz4YPeIkDtf93WlL4nTrNHhZ+1pwOyMeAhMkQPFqJ8hA/OceFMDgepn9WjEaNasdmf01sfwB74MTM5gb1WEby3qdi07eWJcn5KUfQFUrLzFuJjiOD2P44gLg6Q1/Mnv5nDP+NYG9UsY206vkZAE25B5wTTzLm2lT2LIn5BO8DfnE76HsFKI42kWjc7f746aSzJb6XP8A8fxwfWzKggVDQPMClPE8KIn9cD1OoKZFOhTIO7FY/JhH54am3wg2VyVEIs2t52/UHFT5kDaPKL/rgnL1BpZXCsG4EiJJMag0nj6YIphItRPkfeH9VP54rcS4ANMOd7DExl+9ztcf+OGqUqfNNx/rH/6xi0rSAtIP+k3+oxD1S1pivS24v6f746tWqQYSD5yd+0Ej64eUsgX+H3gHcoI+vvMcrZRE/wCZVAPz/v8AhOI6llbKFWVVmn3jEAbQI7cafM/TFBeATpiJ2v8AOTAjbtzho1fLqbMGFuCDv/kxW+dX7LUj5sW/pH54e70JpeQLLK7E+FiCbab8b+E98FPlit9Kr/mIH5gn898Wms7f+rTj7quAPppGKRkkjen5w9PtfYjzODd5Db4BWrMdgP2fOPPgfhiiqtU/aNri8eZFmudsF5dadRC6MNIkE64iLm2u1vLEqWT1mVJbSSLX8VpGx5IxW9IWxlVI6QdOsdws/mB+uK6tTxgSYIMsXI/C3lfBj9KcfZYjzTz32Hrgd8syxMjsYO9/PgcYNyBxYGgBABYsbbMdtt9X4Yty9CSJVwCJh2845UjHKrbSNrbHv6GcR8HIB+l+w2F8Vf2CaPJXobguu43Ane/w9pwRRSR4NW3BHMXFxPF8CFKRtyOeNz2YXOJ06aTIJBnSTfsPUcYLXYKD6dHT9vTeY+L5RBjtvjtaqCSSZvYQABIvA9bjAxyyn7d+23byHOBqrPThlYi5MAC5iL+ODb9cJUwd0HJRY7wD+/PtfEXpRuVMmNz6/uMD5bqdTSSZaOZi/O08Yi2ckzoEn7Uzf6emH+hVEJIt9mIn6+Wn8cWU60X8Nrb/AKzMfhhe1aSbbcyONrc4gucB42E2P/l64KJuhwvUAIEJvx9LeLviT9RPAAJvPzIt8wfphOlYEG0d9zyO0+eLEamhIK6yRYgzp52IuZPOFtRW5l1aszbEnvMx+WOipHaf35DFeYzEKNLFl+4RpiT92L8SRPE46Ttplp7fK24ng4q0TTJax3H4f1x7FPvALFCPUj/ux7DtCoMbI054kgGwMi0/ZtyB574tTLqNlJ/zf3BxJ2DopHhYKNXigWFwJJE8DABzDt8FN2ABmN/ImBxf1+WMHGR02l2C6lGSSWKzwCY7bRH4YGY0qa+JjExJv/04F/iDrg01Bk6VIadOwFov64Gquzni0WEG4vsVOGoMTkvAyrZnYomr7QhJ+p0mLGflhbmc5UqAgwwmYgcRsNN4F7fPFtHOVKYJSBqIMkDjYiwtGLMpmGrEhSoQfFt4BNtN958gTbFqNE7rK6XTXgNpBAuZAIAhtwPQfhhimXKjxkAeXf8A/Kwj88ArQ1AsG1IBNm8UXB8JNriPr6Yqp1EG4f0mdh5A+n0xLthdBOXZvtBAv3tUk78SfwH54v8A4kD7XP3ZPePhH54C9/TG6EifO42B4/cY89deKS9hMef9/phun8gTaDa2fWRe0jVO/G1wIifPDJuqUVqKKcMCbsSSATYCxgAGCTBwgGdO4Ci1oF9jvBH7XHTm3JI1CPh53vwZn/bE7UG9jDN5us86veMLyJaBxG0H++AnpHmBNhcD8/MgDFNSm32gYteLcW+GxtimlUFiCSCYOk8iIEyL72xSSQm2wlUnkcTf67H92xzSbHVfTa5/Hjv+xir3VrSSTyebRee1/L6477of4ORczcGNoOKtfUSVmkFY+MgkybDn9/ucczxY1HAYGTuBHbTYNaxAj5Y7m30hdIBBYBiu4WTMC28HbvgvNnxsNNRdjERb5k9oFuMP39/oKwKx7yABcx59/mO2/liKe9H2Bt2/8RzhstImDof5wIjaPDx5nEKSgmYSYAALyd531Dyw9wqB8tmalvERO4DRwIJAYeV8W/xFQePW0jYhmP5Ekdp7YvddJjwj/KAee8neP/diqosg6yIFgIEmJ4j1/P1VoM+TlbqtcCGqPDE7u3EG8j0+hwTk+o16phKjM0Mfj45MT6d8D+6SdxETvx6W3No9cQdVa1j8wDbzn8IwUn2Gm1yMG6tXXUrMQUnUdKsBcR3mZifTEF6sSLtSO0lqC/8AZi7ppWKyFAxqIYJk3QhheN9TA/MYV1s2FtCGTt5d7n9zhbF4HuYZ/wAUv/y6J4H8oCTwRBBny8u+D2zFLSHUUTU+6A4I7izW78jjzwlTqRMyRY2gqe3YnF4oVHFkLDvDH8ha5+c4Tj9kNwe9cERUy9MAnc1DNuYue2II2XgakUHyqvfi3hgX4wt9yDPhFt7Da/lM7Y97sg6ZCmJ3A/I4Nv3zFufgZuuVHwrV+VQf1M7Y8aNBwqgZgETcFSTJJE2vEx6YWohn4ufP18++JkiAxYyLixkG/lvb9zg2+2F+hiuWobA1RFz4VaPM2xVVoUDtmSpBG9P8bEYonSA6jSTJDCVJEXH4nFTVJYEgRux85O9+0YEn5BteAypSFRx//pp9tioAnysIB9fPHn6WAYNdCL/fItzaf7d8c0LEgr6X535xXTqAsBYA8kW27QefPBchYfYuPTF/+5S+jj/oxzAmZqKrFYDRFwD29Mew/wBDqPglky9KoHVwCDPiuOxkCx3nEGzOou1RgWeTMGdRFjIa8bBfIYo92bwGa02sf3/b7uJLSMgRvve4mI53vx5dsKx2w05zUoX3sEFtDA3AMWM/FtYyN9sWLBWprQO7Mx1KQsariQJ2MH4towF7iTxxcG2xuI4uPoO2K0Y7/CBBFyN4j7XZto7eWJbGmwzK0kLsHBVYJ1qbA3MC+0zycU1+pLTVfCG1zDaosp2IjfHDVIadZPivzIFxHi32EcTfFdSkr/8AMJYi8RY3AgErsB9cPDGH5anK0yrSG+JVAkbEkwOBbDAZKm6BadNixIXxI1tpmwgGd8J6LqjAquxkRIm0XkHztx3vi4halQVGqEMpEAxwZA2G/rgr7I00OK3QF1wybrNnY7HaAQMA5f2fb3viBRLwdcna1i58gbY7S6uRXKtUhDeNVluLAayQI8+cMclnQzQDqI/xb943kcyAcL9r5mn4Yvbp9EB5LSANI1XJ1ePZT257Yo/4OXAKzp5nRf0kCLcxhhms2juGFNmemQQBqtfnwQe98UJnzSFQqlQ62Y6tIUBySNJEyVvM22wXJk0iCByBSasZ2FMslrALEIRMRBGJ5jpJALFmI8MwQPS2gA7YMrlSPewvvQNYNyAFEhiQ3wyI274qBqO4p1K6JqHhRlEETYX7d/S+AGkCL02loD6vDcajM7wZ8M7nEKHSKboXDgRqBkKPUzHa+C9SvQ0gIoEyF+MkQzBVjm3zwDVqokoWdUudQMCexT4ryOO2Hn2NxRCky06g0VAwiQeJgjbmLHY/00PV6gzFJmQFnUrtK2gxJKSYmdvphBm2966NTuppQJtzIG5gxgzOZWpTpV6q+FTWotIIMqKWk2j71oPripcIlJZBMpkmJYGVIBBlg3ygKp43nt3xAdMUyVYNyYb6295I2233xQnU6qvqJUgW0wbgACJmbAzv+eKartLQ5BkkhSSCdz4STwfn+aeQ/IdV6ZYuSSgvamSeNpN9p374GprRU6ffKdQhSU0gaoI1G0WPJEWviOYzJYKoswEStmaFHxWg31X/AKYWZjKksTrJLEkk2nmbEb3+YwLIm12QxYoH0q/vL2KgyTbgPtBP0w36N0tahPvFIUHeTLc23iJHfGUpZeoCIN+CCZB45ONdlGgosmJVT5iRJNucaRjZm5I1GS6Dl1KkUl1EneSbgEf/AAT6YTde9mEQipTAFP7S3texHiFptE9vk6HU1lT/AIl7csMOM0gZWBuOQb22P4YybaeTRJNHynMZYBtIpqwFz8Wx2kE2i+LqCFT7wOKfeJF+bFTO/oIOCzpruUqgFlkREWBuRb709xt8lueyfiKjUo5VmWQTbeVE23gf1pS+wDSQW/SNSRTBLLBCCOObRMC8CcD9OoFxJB1AkQbfW/Eb4P6dnWcsxcqFtCTbe9jfFOYpVCZppuxIZUOq7CDMcCb23POxdCpPIPmV92FgB5FxaQPOFPfyNjjhrKVUwqXvYEi0TtEf0POCDXYoRVWXFwCBbY2Ow/tilstEmZJk/FNzyb/rhWkD9F2ZRSvvKLBlVhIiLGYOnUDE+HaNu2BzTMgimYiCCTEz2nETRYAQAdtp/VjPPGKhrG4fY9+eT4T/AHwr+wSw/I5ZHYIH8ZIEGmYvxqgjc7xiHUqTIzIYBSAYWfPVJibEYFFcgzCyIJ4O0bgA/jiQzAYyQTJOz2E7WmSQbzPGG6+oMEkylSLFu9tA3ubFu+PYOyecAQBneb/ZU82vq7Y9jNzfr/wuoAK0qkQqkD6Hbvv544MlU7n5txO1ht/QdsP/AOAW/wDNW3qP+nHh0onZk+v/AI4z6pfSELZMndh+J8u2JLkR96/kP74fHpDHbQf9Y/pjp6ZUEeFB81/phdR9h9JdxIMgvIY/v/Li8ZBfuGfVv6AYaL02qRIUEd9S/wBMROQqcp/7kxLm33KWnHwArk05QfQfqMSWgB2H0H5Rgs5Cp2b0lf645/B1Nov6j/uxNstRXZAtTKK3xAMOxv8AqfywBnMp7gNUpMadjbTq8+RE8YcjIP2/X9DgZ8t4tJTgmSvh32+HeJxUJ0xShfYVZF/fHVI1EhSSQrEwdjA7252F8Xtm6tFtRNTwQNL7VBtOrw64EG4+eGaZBAB8Cjf4R9dx5Ys0UhY1AT5N/wCRxp1fRPSYlzRr6QQraPdrTml4gQD8RA1XKwDz8sRy+WSupjWKouA0sSwBIM6LEfLfDVKaqwK0ywmzKHn5HR+uD66MxQNSZr+DWqyCQeWIjaMV1F4BaL7tGNo0yssToIIJDSCQT2LAG/5fWNBtV9VtIFhaxneeDzjXZjor1BHuVMD70eVipPbC/Nex9UgFYUyficx+K84qMk/kZzht4Yqyea06iBJ0hpI2k7iABMg98aPqfVCRUptWXV7sBkIhfEARdjEwZsfXyRt0laIIqVqZdl0wjKxsS21j5fTBntNQRX94GYuYV7kKCqrT8O0CZmZ2xtiTRCwgbqvSaiOyhSw1kCOftAzJizLPlimplKs2UxtBKiw7mOfIYZ+z9Usppn4ArOLSdXgF2jbt6YbL09WE6tQvtA2seNwR+GMdR7HTNYQUkZWvTNMTC3sfEZH5d/yxDJ0alS9JAw4Y2HYzcyOOcaat0GkwhtZHA1mLXiA0cbRhh/BeGBq+ZM/O2M+qqK6GTLZvpbUqepq6q8G2neOxIJJ425wtynUmDX0tp3EhTtO/9saKv0unJ1U0DHclR8r6Z+eAafQU1ypYd4Mj8x3xpDVxyTLRzgrTq0sqhDIZZHvR3ECwtjUP16uzMgSkDpkqWYkKSRMADzwly3Q6MllZ/eAgnkPFxxbtvhuuXUEsQNREFiACR2nSJ9MKeqmVHRa5MrmcnXerUc0wsuWEFQLtO0gj88HrlHJJ0G4ksrFhMyZioSPWPnh2MwsxFvUf92LkofaQkHtx/Uet8T1H9YdAz1BwmsaQ2vfUXMXJte255xXUr9oXyH97/jhl1HMPKgpTZ55W+kRMFkAJ+sYlR6hVQ+CjTC/4ql/LaAPphSmwWk3x/oW06bNOkEx+++CKeRqkWViPX/ywceu1ACGUK8W0m0nneT/vhS/WHpjXVd6sdmZb78Wi0fPCW5/MHBLkLXpFYn/ln5/1g46ei1eVUerD+gwuzftEVpawqEiJ1m423Eb/AE3ntjvSPagVJWotJLTI0wSD/m+f1wm5oFGN0Hf8II3qUfm4xwdHQ716fy1H/qwSnU0jwkHuUQnbfYnt+GLDWqVA2jWrDkrHPZhe+Epz9jekvQjNLLi38Yg8tLf0x7FdfoQLEsyKeRCiD6Rj2Nbfn7/oy2ej3uswDEOY7Xm3N/6Yv6b1qltUaorSR4oIB7SBNtrjCbqGYamdJFyP6+c/sYX0h89uf74tae5CU6Z9Bp1hVMJJWbnSR+JA/DF5y6yZAnyxgcv1GoKjOrkMXJs0iTcWLRzh7kvahv8A1VBE/Epgx3gt+uMpaTXBtHVT5H+XpASFcEDdT3juLYsrZp0EkLpncvYT3IkYGyfU6VW1NxP3dj9NV8EFWBJEkk8nYdgAbfrjOs5NbdYL9NZlkCmBtIJYfXUBiupRYXfMUl35UbH/ABFp/wBsVNl1j4YPOmRzzA0n5g4W5XJe51KPGhJ0pUW6tEakOkjaNwAcWtpm3MYGpS5zWq0+Hv8A6E74hUq5VQSzVWANzDDfuWZQPXbCPKZB1pV6IrM9WoIpB/C0kjUofVpuOxGKz0uu2RSlpfUK90YgeAq28tEA8etsabUS5PyPG6jl6egmgRrOlDUZFkyRa7ek4l/x8rUXLijSWo4BVGdieTBhAJ5gnYYQdSyAallkNWkppU9LaqmxDA7DVNpv6YnmmofxaZr3oOkodApsSSEiNWmBO+FQrGdH2nd2rIrUk9zLNFMkECdRXU14Ii4HfC3/APtVdss9cVHBV1p6AEW5kzqUWEDbf88D5P3KPWKLXqGqrKwCqsK8nlhBi8njFC5uiuXbTQLUNaszPXnxCQB4JPlA9cAi7qnWaoXLNqqt74amD1XMDVBUaTHO5HbHLHqRy5RGpgbMJMhFaS0TJJ9IwNms82mkfdZfTpPupUvpUnzAgc97HkYrzPVqzz/MABEkqqqxKx9rf8cXTYhfkMxUJD1AbBiqxp9dO3n6YLXq+qderUW2uZkk8Th3kK1OrAdqjONhUqFhf7oB032iMM6VEKT4VW9tKx9fD3xXW29g6O7uJ8t72jCqDqKESF3kCY8PfGuBZEp+7AJKKWWQviPxTcQeTbCmlnKqu4KKwiUZWC2kAhgTuPi+Ri9sMMpnjUBACuRv47D1N/XbGWpPeso1hp7XhljPXaQVprfuzf8ASPzwHna9SmupnJA+5TUR83JtgxtZEEoojgE2gdwMDLpCgtUIEbago8toxiqLdgVZ6jEArVMz8VQAADedAt9b37YylTqrms+glRA8IqOR+Zn6Y3bdQox8Su3AUFvlacQGa/8At0WJ2+EKPLcY0Uq7Eyi33MbnOoOtOSG1kiH1mQBHGgbxv69sSodfrxBdjuLhW/VTjT5rLPW8L06QHBY6j8oCxxzjKP4KzLNlcgQTFj/nJxUdrIe5dw/M9WbUApc2ltSjk8AE8DB/Rs29SATUJH3aYAFr+JhAvJ9MIDUJqOWMwSJI4HfwnzxovZO9F+5FTt2IHbCkkkEZNsu9os3So1KQqMFXS7eEwTubX3kAT54Vp1ugxAk3NNZLyAWGokwbCLE4v9q6pVqYD6SKdll73YbqSo2AvhVlqjhdQlgLaVYkElmiYYm4ExHHnhw4/omTe4S18/UYhmbtIA2mT2Ijj6YhmWnSbGRcaQBxJ4k832x9N6T0tqyE1qaKjAArE6gDIBkXhr4U+0/RUSiGIRUp1B7siQBq+KRPkB2nE7lYpabSsztayUlqqKykAko4BUECEs0iGYm4gzbyY9GWmilaQJLNMNpYwZAjxzABNvUxgfKZcsJZgaa6oElQ2n4mMNOkWsJJJA74v6etF6h/nMPHCiCLA7aiszBsPXFpqiKYxzOcqUVV6hGhtenTp8UbtEGPjiATsO5wu6h1n3sXgCT8U9rxoF8E+1/T1FCmaKFwRvysbbpq52kC2xxjKDsqnw24MC55FyI3mO31w15G3TodNm0BuRPyx3F1LIUgBOaMxJABgTeJ1cTGPYvAsks9kqmhnZk8KGwmbXABgRJjCzK5iQJ/cGO+Cep5twNJYkVIWBBAKmSJGx28zhLkmKqZEQSbi/0iZw9OxSoMy1S5v9ofvfBOowI7kb/XnvhZlspULWWBMgsdIsDyYwyTo+ZVSRTZhaCg1iSb/CDHG+Kb8gk2df59+f3+xg/K9fr0tmLD7rgkW7GJH1wvIcfGjKdxKkbjsVnFTUtVpEm1wNz4e3E4hxTX9FJtM39V5m3MD96bXJ+mJU1AceLVLMQO0hfCD2whzPWFpy2ljspIAixMXkDn8cT6b1sOQzI6Ku7XZTMdriI3gi94xzqB0OXYL6ohkXltS6WG4JK7QbXgWwl6yuijVeNTit7qTJFwWnSZvAi9pvg/rHVqfvUioWUOjNoGqVEEAGIF4Mg4Kqe5qKzUypDv7xhAbxAAfCRYx6Ri8onbeDM9UrlaWVdAqs6szFV3KkRaLC5JExv5YOzbMvUKIXUEUJ8NhBWDImLk/l5Y0OXdSAFVWfnUAYsCRptcWn0x5eqVCdNOpSLqYZfIC4gGfKRtfDsTVMznTel1hWzbMrhXp1oYmAdyJMxtMTbAtPo9X3LUGSSWWoXUyAIIFyIE73xoet9ZqsmlssqvMhtTFGAFwVuCCfPthfmMyS2oBKZUW92gUyeSbTBG2x1EeeGk+SSPSWpQtKtSYmkNItsNX21tHeYwZ1rplFlVqbqh+FSJ0HkK0GPnjnT61Nn1l2avGxtAv8IVoIv/ALYYVkNU06RUwJKjaNJAIOobeLEO7NV/EyT0yp0nfmLj8jjSez1OpURjqJ0lgLAmQqmNRjcmL4T9bylVs0wUBntbwrcjVAkCQFPlz6nUezmUejScVGK6tbQtzHu0BggxIIMeowTf5JhyMF6WqsCZaGEammRHbVEz5bDEsxQcsQp0LJvpk7LAEiBzwcW5mAzEKfjEsSY+BRI3/wAvyOK6QBZtx8t5A2t5fnjGzQEORk+N3Np+IAcfdC7YnksrTAUhQT3Ik7cnUTgh4BHELybCI3vsOcVpmgAt4sYseI/qPrgCyymkOAFgaVtzyO2IUGGprj4u3kLbc4U1etotQErUUQsMygC02Jixk6b/AK4tXPjVIiSdgZ7DbVh7QsZhgXI3sDv6/wCLbGAzdSc1UGn/ANV73++d7ETjVLnyxb3ZJcgxAJi0xcEAi28784Hp5CUb+VqDamJeASZkmQsgkm36Ri4qskSyI/4LXVPutHH2hI5J+EGJMSO2NJ06g1MEAhjpJMT6Enxfn3GKc/0paVIv4EYAkaRBmDEEFSINz5YnnVqDKK1M1GrstMyoM+IqT4RII7/PFN2SlQp6lWqLU95U/m05KyV+CTcQR4b/AF9Yw5oVQIkERb4CJvFvDuOcK3SoK4XRHvA+pXWxKwVJsPFpIBE8c2wyzHV1plKbli7mPAoAB1eIte28z5nA1aKjJxY76KzkujsCEIIAEGGE+Iz+gxR7UVw1P3e406iAdwoJHMKJE/Lywqo9fFKswrKZZU1aCT44Aje1jb085xeXKvLA6CtRnqEiPCAFUGCNImLcjmJxCWbCUrwAdMCe4qVGBOoOrBRqhQxApqIkyCSO5ae2EbdGJqgKCEhXqSv/AC9UkKWKzOmNxMgi9sW9P6goUt4qa0S2hAINR2UiG8PhaNjeIPbF/QKYIZvCbgltQMsBMAWhQTN77DvOlZoyfA79wrKEK23IY6r7+W3pjN9RekWdUp0xBI1KN4FxY9/0w36znRSpxLB32IJkecg2xmAyzDDYTzbeAZB3An0xUpOPBDyeZVa5F/n/AFx7F2tPur8gf+3HsZvUn5JpD2gaTeBaVaqimRUImIm4kAr9mw4J9cL+pdPooTUCVHVNJqCpIhi3wqYuote/z4Yr0h1H/wBQ5IkkyZ4sPF5fgMCVOs1U/k1gKuqAC8jUQIUlg0j0Pb542U0+GavTa5Qiq9Z1AAUkQRBld/M2Am0zGGHSPaF6ZhlV1mI0hSL8EL+BGDen5WrRPvGy6MO0LrXzW5+lz6YfZXN0Kh94mnUZmE8dtwYuCD8sZSkuKs1hF82RyfVqNUWKq33X8PrBiD8jgJ+h0lqmGddUysgdmNzB/PfEeoCnrQrTXUxIkMs7EzAbmY7nbjBtTqVSy1aJt4Z8Skx56pkxM4IwdYCU1eQVum0VaVQT3m5IiD8U6vDgCp1yohtSAE7FrxPA3H0OH56JQzFPWfeU1IAk1CyzJWL34n5jAPVvYsUkmlUNQSBEAnzv6AcEkztgUU+ROfgG6X1Ck9TT/D6dZJXSFM+EltUqPM/hinrIbLsGpUwgedQCrxAvYRMm0xa2AM706pQhiCkxpY947gATh10jqVSqCjoCwSdROkEf4hO/mB8hgcaGpWOMjmtNEGV8VMajIN7SQQxuL7TvjPZvoWpyyEowYsZkyTc33W/64b0qD6XpIsRYldQs5WQDckSsbcHjBNPJqWb3jSQWkAaVtuYAuZYzJxFpFVYlyVWqrBcwqmmbGo0EC3JC7W+133xd1DIUWpEorawpjS40uQZAK8drEYPmnp1AgJpkXCgCFPBFyC3Ig8YRdHr0qZKGqrzGidWgX+1eJawgGN74pPuS0uC32SUnMr4GNmBsYB7TcSI29cOy4q5imRpQBaikIbnxLMnTIuPLjAlPIlNPu6jJp1EAjUssZ20gxJOx5wdREuKoW6AqY+G5WYNuQNvO3OFKVuxqFIrXp4aqxRBqQkaiTeU8j4vii5thjSoOnxONjcjawAi58+e2BqeeaANUgz5TPmD5zbvhd1Ohqqa9ZWYGkCRa32lN4GJbspRGGazKNcFidQIkWFgCLrtAJvycC9bz7UizKR4m0gEgj4RBiQdgcRQjaRP0txtH0wNWIPhN54F/WPEbxtgjgqUL7lORz1SsQjMp8JUG4tAkE+KZjDLN5EIqisyli2lAqy4PxfEYI534I4tgPpmV93VFUDSFV2INhAGkn4eCdu+Fef6urZ1W1+FapZlAEiKaoY21GRzaBjTl4MXjkfVenUxKhySZBXeYUageBwSPPEqbBU1RZd+wAYTAnt4vkMC9HztKpUOtnV9QZZbwsSsHmJP5gYf06FNBpgTGxliRbiCe2Jlaw7Kgt2TCdGSrW1H3ZqAtKypgXNwSNO1sOatQ6hTqaqbEwB4WW7A+GFUm97E9saf3hJgJH+aAPynjtiFekSVmCN5AHhIgqRJJmTuI2xSm3yhOEUucgnTenqKWiqSyj70gHe2nWTA7G3lg58yigBVhRA20gdrkflOPUKaJpiTJ06jcyqae3amPnjK+0HVPd1amkhIMyYuYUEw0fZAHlAxO3cwWptQRmeqlqdZ2KSqEqAARrAMQTHlxydsC+ySJWpManiZTaQuxiCSZP07HCgsjUqj+EMSDNo2SRZrCDGkz3PfCnW5UaTpMzae02tbjFJZpGcpN5Zpa/TGsT4DUqHSDqGpgsfaEM2nntNxEYW1PaKoFFMBSqTeQ0vNmIIggGSo2mN8T6Fma9VmpVa1R0NMwCZIbUoDDULRq38z5Yt6h0XW500vdmDAhQDuFJIMcyQRPPpT8E+0RoM9bSxZiQwIYEnSxt3EEzv5+UY0VKgF0oDtcxyTc84H6DkBTV1Jko3hI7MDvfcRH++CquVFSTEsDCd7i47XtvhwBoy3Us173NuhJ0pAiD2vb8PkcF5rJUzRmFZpFzxIO5K2Em/zxkMnUIrMCIJJBUxIvtJXcfLbDXqnUytJlAgyIYRteCCI4PB+uM5J7sEr2QylKkyKTUCyNvc6o/wBWq+PYT0M7CgaiPKT/AN2PYukGPB9QyWcoyoaoaikiyte47/iSYgAzgjMUtLBkK1I1CQDPxMwhjaQpAi3wm+JZVVpAKqjSL2G9jv8AvyxOtnSVgC4452I37wfxxC2nRLeUVMnWKB1ZVDCReSJFiyzA+pO2MbWzrsPEzMCZMn5G2qJjnGxrZ12Olrxc78grJjuJ4jGf6l0Ui9Mz5E7/AND+HpjTTlFOmRNSeRQtT9efOw37YbdP9oK9Nfd63NOB4dRtvsbkflhG9TSYvMmx8v74mknYfhFhHdf3fHQ4powTaZraPVFqCNf+lrEfKCDvuJ3wRkUNMgqjIgbW7CVGkAg+GATa8AC4GFXsWf5zTAHuzBPfUogSBe/4jGszGZCgy4UkGD59xe/oO2OfZtZ0PUckLeqotUAB090QjgCdSiDqc+uokzG0YBOXTLaay+9qACPFEGQT4QbgW5nfDY5woAqJ/LMnUDe7MDIO9iGkmT2OFOZoGqzsajQ4gLBKi1yLdo+c8HEbhqL7AtX2oraiQiKpIsQZPEatPlhpkepU60gFVc3Ktbm8XE+s84yecyFVF1MgIBBOkjb70QDGBEYMQQ1x5+RAtq8z+GKemnwG6UXk+kvlQQATNu+4873xl/aHo1MKXonaCyQTyJOxj0NvTFnsplmqtUUuwA0MNyB3EGRcgT5E41HUMv8Ay30BdUaQGOlfj5IWw88Z04uir3IyPs7JpMAGJmEi4WFF4JAFzPafpjZVs4pp6AVeoQsqDaZHMxPMb2OMFl8065o5ckAF2WT/AJoDSCJ9caJemtoB1EmNhaDaBF557XGHLIRKfbVir0FOmWDAEWv4OIMdubYQ0ahkAm+3E2tOwme588MPaXp1eqyaQamjVe3cDYjsuERyFYRro1ZAFwhO3Frck4enFKNEyeTQ9CRqlUozyNDEHUYDWufFtjVUOnou5LHVTsBYOo3+Z8R+WMh0s1UZmakAhQgh20Egxq21EbHgfpg/P9eLPS92uqWbWoYrqEadWvSJCyDxuMZzjbwWpYyaKtl1ek1NFVNSMAxAaCW5XkG7fPGIHSatHMs9XKo+kFRcaTJ8LgavFZe3kccz3tFnXqFKa6BtFNQSAw9e4N7YKyGSqmkrV6jg/a1OxO9vtHjjFQ/JEnuE2VylR2bxaQWj+YCvB2UA8drY+jUagC+FQokdlG48vXGdyD01OlW1TeY34P2Z/HEcz1EkfywpYNfUYEQJ2Mm/0g4tvcSkojzMdUpoyqz3aQAoJMgGTMi194jbHcxnhoJF2UGNRO8WkTsSBjMioxJJqMbsYRYgaYiZJECbxycdqCAWZeZJe+x8xG/lhbPIbg5fahfeKiU5TSW94Ngb2uoEbiSd8ZHq1UtWqs0EFj9sHkgGFeeYgj88O6dIBDUC0wi3J0CwHNx9O52nCip1l8wr0RI1LYW31DcDiYE3I34xaikQ23gWiowgKAfMMbTzuYFv98EUs8rDS8SQfEbRafu7TqHP44n072QzDkSAizcmbiNwNM42vT/ZqjTUBkRjFyVHzu0kfLGMpRizWH+POXoxnS+qaKyGnEHwkWki0jfzBHnjeNmB5fX++A850bJhgdAVhtoJB+gaD9MZv2krFH0KXEgVCCB8MkAAqJ3BsfLDjNPIT0paa5NTXriD4wZ4B/Z2wsq09YaAVMHTDuTPyGEnQs4UPOkzPrYjibxH0wdm+rlbSxtPAPFvpi1NGWGNen9PoA63pDWdMt7slpVUi9vtKWsd8D5nomXZmim0Nv7tinnsapU99sDLmTUYFdRA343GwOojzwxQyLKwEfe/YwnOKLpClfZamblCfTT8vt49hlSosBEMf9J/7cewupENqGGUrs11TV4iARBB7cW85jFq5Z3uVVARIZ99pusfW9r4h0fNikKoCgs7lztaYBFh5Yk2ZJi9/vDfaJmLGLYzwjo/TAAjCwKqNLX3gqBCxHM2udtsD0Pfh5JUr5pBkH7I0mRxfBbhRLDTPNgT5zAtvz/fDPJdJapBY6Qs2IGqy8nZZkd8aLPBDx3E1bplMs1RkEmDfwoNuIi53mZvgbqfR0amWVNJClgygIPDuAsS14G3zxp/f5RSVp1FaoNJmdREHxQ23qF4Bwqy+YZ6tUFyEBMHn4gT9q06t/Q4f6TJtNVQl9lspWRpeVAD2YgEz7uDE2unMY0X8WNzItHy8hJuZP4Yk2VQGdJbxAgsxPIFvFtYkj1GDqeVpLB0gN3Nzq09zPA/PzxMp2NJISuC1gGa5EwRcCTMiPxwNTpsTpHu1PjvE3SQAPCBcjm2G/U8+lNW1sDJYQABAIHpPryTGEPXOtMEiiynUAkrY+GP6A2vgpA9SgrM5GotJmeSQCoAaPGJ2CsOSoHzxinD038SMq2mx3i5mDhhlvaTMrUszcTfVNt4Mn++Gme9qK9SmYVOxJp7eKCRY8TvhxlXYzlJSKvZvqwQ1G0+IhNK/DMVAD9nsZjnDHL+1yVVZcwoCkkBOGvIB54g2+WMr0/pldpApCCxh5USbXAJB5naPpOK85UDFAWYkEiAeWje53gX9MOSTdiU2gjP5svVapt4toNjMkCG444vONcucVgDoZhpgzt4r3te4j5HCjpns+1VBUYiHRjTDC72IUkRYHwnc2wfkeprTo00gsyoJsAIvEkxHf54kpWuQta78QoaJI4BuTbTHJn1xFHZlaoHlbMp1bgHxCA3YWvufqno9Xq11tqBOyopEiCLnUYv8vTDHKdBqukMdAKgQNTGw+nPn684OClngGqU9CxUqwzaAwRNjbUNiSTJ3O0euPZbMI5VadNvDJuYgbHzPBv288Pafs7QksZZv8RsPla3zwnbolRNSgq7hCwLMApIK2PitIY79jhppg00dRmgn3ylZstNSx9CS2kb9zjg1HwhS0RAMsfCLcaRYHadji2llixELPLC5AvtOnb8PXfD3JdA90pqVWICgsYtAEzJAvtPzxawKSXkSHJEf8xlpiPL8hpXscdCIQfcq9RgLQCVB4m+mNp74YUc9lC592Fdt9TGTcmwkkzbYARbHuo9b92JqEILRqlZkgWWGe09gMLcyaRWuQcaQairYAwsnZRuR2P98W0ctRRpCGo8m7RxzJgDGYr9WqLUYq6mdrW/G/44vyXtJUYqNIJZlFmiJIH3vPEvd2NoRi+TR1qJrKyOQE2KrP5hv04xLK9Po0B4VVQOY/GSpwJQOadmPu9KeEKd2aTBIB2jzH1xb/AGzVfCQQSTHnYWAHyGMnGT5ZvFwX8UW1OoD7InzsBfbtIntOI0BUqwWYhSJhZFotfVJv2jHlqX007lVpCZuVk/4uFvtNz3GPVc4FVmqsBCsHCm1zbvcKR9cJJBKb7nkoIghzqkwYB3F49YB37Yw3ts2rNi2mKSQCu1tUTpEcDDDN+1RClMvT0MTq1NGx+1dYk/lhOyvWZ3rmSwuZWbQJAttC40WMs5dSaapEModC6pUgeYEmR6Ht+5xZk6xaTO99+/+ry/c4uGQQLE6lJGxvMSIhrDtj2VytJHM1WpjbxpqUxcbN25tth88HNQwyFX3aG5gmQBPBA7mcNUrSJF/wB+mEmZylR2lNNVOGpkGeYI02i5jHTmvcyrAKR9lrGwtwOf1wpQZakHVOq0gSGZpG8ER+WPYydWrTJMmoTyYBk83nvj2J2BuZv6eVdjVYMAFBKkLuDMD4hG3nvhhT6UNLipUIBAKkkCAILWsJ+L5RgTKVK4q04sFL+9XhreGCb2acV5rqmltT6rMS0r/hKfCTJGk8Azi9rbwdDlXI0JpIHpImt9EFZADaJPexad/PAftcrurKrKoARi9Qwh8RDLN7wAYF7jHhUV5qamluYKnYDmDiunnaZqMptBEybKYJCg7k7SLx3sRhxVOyJO8CHK6k1e4pmqW2dhpUCCIEsDxeT8sTp9Takw95pVzvp+0xkwW2I0mmfnvhl7QdbXLqJJ1MGgKOwFyTxcd+cYv2l6kMy6VUDBdAU2PxAsSCY3g+Vj5YtycvmT/E1+a6m6nxAAMbQC0RBBuIB/r5YtNYmC7WqEAdp0zJsLaQBPoMKer5J6+Wy70vE8+MRBnTBMEbSNzE2jF46SWo0xVqsroIAGkqLfav4renPzgrLFntdmF1IsqoQAuFgy5BBAIvN/wGEmarkgACoR8TBRNlFiYsIuf1xrqXsxTu1SpVqliWJkAXv5nfE6/s9TK6dVRaZMmnqIBMbk6eQBaYkYVqwelJmLGaEiEmCQdR28ri203wX0/LVHZmppUhyY8Np58Vhye3ONn0/otBGVUWmrNZSwBZiL76ZNvPF+dzSq2liLHbVcEeWqb4G/CGtFd2JaNHNAKAUSEgq7ahyRABMWbjtiGZ6SxrIzadFhNyJub2OzXk7AkYcqdc6FY+Z8I/GT+GOU0k2idoVSYg7EkL+WGnIbjBBK1TIJYKtIkLMAMhW5O3IkHs2E+e6UlV2qFzc6go2n1DjwnfDP3TDcWO29/Lf8McTVsEaTYCCJ4sTb6eeFke2LWQB3qU4IYgDxWWwjfUII+s/XDLLddU6S8KZkNsD3mRa3y9Me6nlClMyyhreERa95JGxEdt8ZEZhT7q1wbQfhOk73FokD1GNFFTWTOT2vDPpVLMo/wVEb0YH8mx6tlwbMJHcj/fHyz39MJTuYLELIPxSRFpG84adE6giVGDsxXTESYBlTtEfDPyOM3otcMpaiZqznHSoERlFMoxgCC5lQZ8MkR93e+NhXoa0ZWuGBHlef0MYydD2gywBqgoNPhJO4k+d+Ztgun7UUmHxKfRoxe1kN+EDV+lLl9TpUVALtJsO15kek/LCHOUA/8w0WfUJDIFqA9o1KGief6Y1ub65SIFNqRY/danrA9bWxOnlCx1Mxg8WFvkRA8sRJqJUU5HzvJ9IqVHOhPdJqALN4FX8R5mAJxuOjezdOmA0l6gIJc3BP+FZOkTfcmRvhwpiw+nH5nA2YNNd0XV6bWneJ2nE9XPBag0Tzb6T8QAESSv4eZ8sB5jP2kEKu0tFxtMzCwxiN57bYUZbrVE/HWUuTBDEjTOnUo1QNMg7GbjBXU88opVnRwWsBpuFPB1eIQLmADzyZxvVkcCPq711JqIyoieFoYydWkCJFz6eZGEWWoKN1EHlhNzPOme/1wf7R1V9zqJeoWqAFyIiFAkgp2gR33MyMZv3rM0UwxVYnSRufp6c7YxlDOCZ22OqyIfDYERBMbbiTP7E4VUeoUwxh2ue+3cfF5b73GHmQ6G1cXZ0kXMbCTv44Fo5wxynsFR0B9Qc3ljqUeumTz3thRgqyxbWZro7mozqagC/eaTI8hHiIEYdnJrWpe6oACd2qAe8bTyAwACzEQfXF2fyFCnTPui1V1+EKQontcfDJvGDvZPOeD+fT01S0KWHECLcXm+GmuwUjnTvZejTHvaiBNIEsCUMi0nSYg9oxneo1mqVXPuyaYmCVA1AC7QCLm8XP4YcdbrVajstVymk2FKppO2xvEEYDymUaq2lNZtfUI033Jk+Y2ncAWxSk+xLVlNOgkD4h6Ex+eOY1NPpOXUBWDOwEFi7CfkNsewZDpnVyb1HJVbEk3tad9u/IwXS6ewTWXNj8IHYwbn9B2wehA0WuRE9hE/pjMZvNtUdi3DsoAiAFYqO/bEvGTqinN0M8zmV96GdkaYEKpgX2BPxfhjJdQ6FXBVgDXKEtIITUxIILKynYzafKcM1jUG0jVNjAkfhilutMIGld9wI4wKTfBT0YR/kZn2kzGYqrTFanoZC4UFYOkhCFkiYF+b33xRl81ppfEVKzYwZsD67yN8bHPZOnXemaizGkAf5iJmIxF/Ymk86HZSY38Q7WEg7HvjWEq5Rzz02uHgC6J1Z3IR5MAwQS2qDtEyTv8hh7SSoQp0kBoALmAbEz8RtAnbCj/wDj2jpzFODw45+6fPG7zZ8NamBCrSERxIcR8oxGriXBWnJtCnIdNZ30M3hIvoBN5grqI4EfXAOY6ZmvH7pad9LK9VQ0IAQzAERuFYLvB+WM5knL1HWSNJmfLUCR8xbDdsgGgglYg2JvEWN8CSiDthX/ABdVdRUapKE+AARO0xqG88Yjner0DqZUraidVtIHmI1GZ/XFdajomCeGsSNptvsYuMdrGVHcjyi4HzO/fBvTFGLfAJW6zIb3VKDp+KLwZgzBn54j/wAUqHaseRZRuNxsLjnDjpmXUwmlYAj4QJA4gACOw4wXmek0hHhAPBWRBIud+cJzzVFbAGnnl0jUzsw0KwE2ZgIkAmJmZjEswSFJUaSLyqy0QZiVjVEx5xiK1tPhj4YE9/CDO3nhV13OFsqWEiW079yVnYesYNrBujNZ3MMzghjqOoEktJAJu7GJsw27bbYnlcsztoV58aQXkA/QsBe2+I0sy4g6j4lQ7m0R58ycTzOb8RGmPHU54UyBH640WHgx5AWqMIRkJg9gbkzvBnvI7YYZTpxeCAVYzvF7AbWItzODek9EQ/EdVpuqnz7TjUfwQUWt53/G98KWo1g6If498izJ9DUUzTqHUWaSVFwCANM6jIBgnueMSGRTLOre7euoHIHhjkDRe3faN8GU6mtguwn1/wBtsMsp0la9PQSV1gXEWAKk8CSRadr7YzuXc1lCET2Q9ocs+zCmedYj08W344dU64MqDPMja88zHH7tj45Vyh94G1eUXHHcHzwz6JArpvu3O/gY+fInClppGcXZ9JzGcuAt7i8egMW85nAamDJI1SDJiFkHY2m/PniNMeIqLHcmBwQbWtYxjuiADwpELfc6hJve374xCo2apHz7KXdbbsvJ5j/EcanqFRvcsHFNZIChSQILXUkzvsTMG9+MZLpjTVp73qpz/lxpcglOpSFNaYRQFLkwzNuRDFYXsSBJ7jHZaOIjmcnT92NdUEmo5bSPATaTtcDfY/EdsUVc/laIGmGJuAkAH1Ib8hzhS/WarO1PwimGtTAhReI0gj1wfX0V4Zk0uqMNSs0GCSPCSQP99pxhKaHd4QMmczPjHvSSTOmwEgbgEFYAGwuZ8jJWT9qKjfy65hQYIUeJSDFiBB+Z+eC8v0SmJLS+oCxiBfiBO474YdL9kqFQljYHWAoAgEmzeoFh88QpJoHGRnsnVy1Go0GrBtqYA+ZtIjbv9MH5rNqAf4aSIhiSJv28VvlfCrp/RA1Uo7sQPeCxIM02Cg79jgmn06m9SmAunWYG50hVN7nxExue+3GK/wCSS7KZR69SABa7sQZB4lpknfw+YJ2w8rumXTQtpPxNye5On8MVdSzIoIKdNYHr9TJFye5wso1NTUww1BmZYN48BM7egxTkkaw0m1bJkIbmopJ5kf0x7Bo6NSN9C/j/AFx3GO5eTt2S8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3196" name="AutoShape 12" descr="data:image/jpeg;base64,/9j/4AAQSkZJRgABAQAAAQABAAD/2wCEAAkGBxQTEhUUExQWFhQXGBwaGBgYGCAfHhwdHRseHx0cHhsiHiggHSEmHRwdITEhJSkrLi4yHx8zODMsNygtLiwBCgoKDg0OGxAQGy8kICQsLCwsLCwvNCwsLCwsLCwsLCwsLCw0LCwsLCwsLCwsLCwsLCwsLCwsLCwsLCwsLCwsLP/AABEIAK0BIwMBIgACEQEDEQH/xAAbAAACAwEBAQAAAAAAAAAAAAAEBQIDBgEAB//EAEQQAAIBAgUCAwUGBAQFAwQDAAECEQMhAAQSMUEFUSJhcQYTMoGRQlKhscHwFCPR4WJygvEVM8LS4kOisjRTktMHFiT/xAAYAQADAQEAAAAAAAAAAAAAAAAAAQIDBP/EACgRAAICAQMFAQACAgMAAAAAAAABAhEhAxIxE0FRYfAiMvEEsYGRof/aAAwDAQACEQMRAD8AU/8ACq2qSlp7HaPXEqnSmAB0vz4YPeIkDtf93WlL4nTrNHhZ+1pwOyMeAhMkQPFqJ8hA/OceFMDgepn9WjEaNasdmf01sfwB74MTM5gb1WEby3qdi07eWJcn5KUfQFUrLzFuJjiOD2P44gLg6Q1/Mnv5nDP+NYG9UsY206vkZAE25B5wTTzLm2lT2LIn5BO8DfnE76HsFKI42kWjc7f746aSzJb6XP8A8fxwfWzKggVDQPMClPE8KIn9cD1OoKZFOhTIO7FY/JhH54am3wg2VyVEIs2t52/UHFT5kDaPKL/rgnL1BpZXCsG4EiJJMag0nj6YIphItRPkfeH9VP54rcS4ANMOd7DExl+9ztcf+OGqUqfNNx/rH/6xi0rSAtIP+k3+oxD1S1pivS24v6f746tWqQYSD5yd+0Ej64eUsgX+H3gHcoI+vvMcrZRE/wCZVAPz/v8AhOI6llbKFWVVmn3jEAbQI7cafM/TFBeATpiJ2v8AOTAjbtzho1fLqbMGFuCDv/kxW+dX7LUj5sW/pH54e70JpeQLLK7E+FiCbab8b+E98FPlit9Kr/mIH5gn898Wms7f+rTj7quAPppGKRkkjen5w9PtfYjzODd5Db4BWrMdgP2fOPPgfhiiqtU/aNri8eZFmudsF5dadRC6MNIkE64iLm2u1vLEqWT1mVJbSSLX8VpGx5IxW9IWxlVI6QdOsdws/mB+uK6tTxgSYIMsXI/C3lfBj9KcfZYjzTz32Hrgd8syxMjsYO9/PgcYNyBxYGgBABYsbbMdtt9X4Yty9CSJVwCJh2845UjHKrbSNrbHv6GcR8HIB+l+w2F8Vf2CaPJXobguu43Ane/w9pwRRSR4NW3BHMXFxPF8CFKRtyOeNz2YXOJ06aTIJBnSTfsPUcYLXYKD6dHT9vTeY+L5RBjtvjtaqCSSZvYQABIvA9bjAxyyn7d+23byHOBqrPThlYi5MAC5iL+ODb9cJUwd0HJRY7wD+/PtfEXpRuVMmNz6/uMD5bqdTSSZaOZi/O08Yi2ckzoEn7Uzf6emH+hVEJIt9mIn6+Wn8cWU60X8Nrb/AKzMfhhe1aSbbcyONrc4gucB42E2P/l64KJuhwvUAIEJvx9LeLviT9RPAAJvPzIt8wfphOlYEG0d9zyO0+eLEamhIK6yRYgzp52IuZPOFtRW5l1aszbEnvMx+WOipHaf35DFeYzEKNLFl+4RpiT92L8SRPE46Ttplp7fK24ng4q0TTJax3H4f1x7FPvALFCPUj/ux7DtCoMbI054kgGwMi0/ZtyB574tTLqNlJ/zf3BxJ2DopHhYKNXigWFwJJE8DABzDt8FN2ABmN/ImBxf1+WMHGR02l2C6lGSSWKzwCY7bRH4YGY0qa+JjExJv/04F/iDrg01Bk6VIadOwFov64Gquzni0WEG4vsVOGoMTkvAyrZnYomr7QhJ+p0mLGflhbmc5UqAgwwmYgcRsNN4F7fPFtHOVKYJSBqIMkDjYiwtGLMpmGrEhSoQfFt4BNtN958gTbFqNE7rK6XTXgNpBAuZAIAhtwPQfhhimXKjxkAeXf8A/Kwj88ArQ1AsG1IBNm8UXB8JNriPr6Yqp1EG4f0mdh5A+n0xLthdBOXZvtBAv3tUk78SfwH54v8A4kD7XP3ZPePhH54C9/TG6EifO42B4/cY89deKS9hMef9/phun8gTaDa2fWRe0jVO/G1wIifPDJuqUVqKKcMCbsSSATYCxgAGCTBwgGdO4Ci1oF9jvBH7XHTm3JI1CPh53vwZn/bE7UG9jDN5us86veMLyJaBxG0H++AnpHmBNhcD8/MgDFNSm32gYteLcW+GxtimlUFiCSCYOk8iIEyL72xSSQm2wlUnkcTf67H92xzSbHVfTa5/Hjv+xir3VrSSTyebRee1/L6477of4ORczcGNoOKtfUSVmkFY+MgkybDn9/ucczxY1HAYGTuBHbTYNaxAj5Y7m30hdIBBYBiu4WTMC28HbvgvNnxsNNRdjERb5k9oFuMP39/oKwKx7yABcx59/mO2/liKe9H2Bt2/8RzhstImDof5wIjaPDx5nEKSgmYSYAALyd531Dyw9wqB8tmalvERO4DRwIJAYeV8W/xFQePW0jYhmP5Ekdp7YvddJjwj/KAee8neP/diqosg6yIFgIEmJ4j1/P1VoM+TlbqtcCGqPDE7u3EG8j0+hwTk+o16phKjM0Mfj45MT6d8D+6SdxETvx6W3No9cQdVa1j8wDbzn8IwUn2Gm1yMG6tXXUrMQUnUdKsBcR3mZifTEF6sSLtSO0lqC/8AZi7ppWKyFAxqIYJk3QhheN9TA/MYV1s2FtCGTt5d7n9zhbF4HuYZ/wAUv/y6J4H8oCTwRBBny8u+D2zFLSHUUTU+6A4I7izW78jjzwlTqRMyRY2gqe3YnF4oVHFkLDvDH8ha5+c4Tj9kNwe9cERUy9MAnc1DNuYue2II2XgakUHyqvfi3hgX4wt9yDPhFt7Da/lM7Y97sg6ZCmJ3A/I4Nv3zFufgZuuVHwrV+VQf1M7Y8aNBwqgZgETcFSTJJE2vEx6YWohn4ufP18++JkiAxYyLixkG/lvb9zg2+2F+hiuWobA1RFz4VaPM2xVVoUDtmSpBG9P8bEYonSA6jSTJDCVJEXH4nFTVJYEgRux85O9+0YEn5BteAypSFRx//pp9tioAnysIB9fPHn6WAYNdCL/fItzaf7d8c0LEgr6X535xXTqAsBYA8kW27QefPBchYfYuPTF/+5S+jj/oxzAmZqKrFYDRFwD29Mew/wBDqPglky9KoHVwCDPiuOxkCx3nEGzOou1RgWeTMGdRFjIa8bBfIYo92bwGa02sf3/b7uJLSMgRvve4mI53vx5dsKx2w05zUoX3sEFtDA3AMWM/FtYyN9sWLBWprQO7Mx1KQsariQJ2MH4towF7iTxxcG2xuI4uPoO2K0Y7/CBBFyN4j7XZto7eWJbGmwzK0kLsHBVYJ1qbA3MC+0zycU1+pLTVfCG1zDaosp2IjfHDVIadZPivzIFxHi32EcTfFdSkr/8AMJYi8RY3AgErsB9cPDGH5anK0yrSG+JVAkbEkwOBbDAZKm6BadNixIXxI1tpmwgGd8J6LqjAquxkRIm0XkHztx3vi4halQVGqEMpEAxwZA2G/rgr7I00OK3QF1wybrNnY7HaAQMA5f2fb3viBRLwdcna1i58gbY7S6uRXKtUhDeNVluLAayQI8+cMclnQzQDqI/xb943kcyAcL9r5mn4Yvbp9EB5LSANI1XJ1ePZT257Yo/4OXAKzp5nRf0kCLcxhhms2juGFNmemQQBqtfnwQe98UJnzSFQqlQ62Y6tIUBySNJEyVvM22wXJk0iCByBSasZ2FMslrALEIRMRBGJ5jpJALFmI8MwQPS2gA7YMrlSPewvvQNYNyAFEhiQ3wyI274qBqO4p1K6JqHhRlEETYX7d/S+AGkCL02loD6vDcajM7wZ8M7nEKHSKboXDgRqBkKPUzHa+C9SvQ0gIoEyF+MkQzBVjm3zwDVqokoWdUudQMCexT4ryOO2Hn2NxRCky06g0VAwiQeJgjbmLHY/00PV6gzFJmQFnUrtK2gxJKSYmdvphBm2966NTuppQJtzIG5gxgzOZWpTpV6q+FTWotIIMqKWk2j71oPripcIlJZBMpkmJYGVIBBlg3ygKp43nt3xAdMUyVYNyYb6295I2233xQnU6qvqJUgW0wbgACJmbAzv+eKartLQ5BkkhSSCdz4STwfn+aeQ/IdV6ZYuSSgvamSeNpN9p374GprRU6ffKdQhSU0gaoI1G0WPJEWviOYzJYKoswEStmaFHxWg31X/AKYWZjKksTrJLEkk2nmbEb3+YwLIm12QxYoH0q/vL2KgyTbgPtBP0w36N0tahPvFIUHeTLc23iJHfGUpZeoCIN+CCZB45ONdlGgosmJVT5iRJNucaRjZm5I1GS6Dl1KkUl1EneSbgEf/AAT6YTde9mEQipTAFP7S3texHiFptE9vk6HU1lT/AIl7csMOM0gZWBuOQb22P4YybaeTRJNHynMZYBtIpqwFz8Wx2kE2i+LqCFT7wOKfeJF+bFTO/oIOCzpruUqgFlkREWBuRb709xt8lueyfiKjUo5VmWQTbeVE23gf1pS+wDSQW/SNSRTBLLBCCOObRMC8CcD9OoFxJB1AkQbfW/Eb4P6dnWcsxcqFtCTbe9jfFOYpVCZppuxIZUOq7CDMcCb23POxdCpPIPmV92FgB5FxaQPOFPfyNjjhrKVUwqXvYEi0TtEf0POCDXYoRVWXFwCBbY2Ow/tilstEmZJk/FNzyb/rhWkD9F2ZRSvvKLBlVhIiLGYOnUDE+HaNu2BzTMgimYiCCTEz2nETRYAQAdtp/VjPPGKhrG4fY9+eT4T/AHwr+wSw/I5ZHYIH8ZIEGmYvxqgjc7xiHUqTIzIYBSAYWfPVJibEYFFcgzCyIJ4O0bgA/jiQzAYyQTJOz2E7WmSQbzPGG6+oMEkylSLFu9tA3ubFu+PYOyecAQBneb/ZU82vq7Y9jNzfr/wuoAK0qkQqkD6Hbvv544MlU7n5txO1ht/QdsP/AOAW/wDNW3qP+nHh0onZk+v/AI4z6pfSELZMndh+J8u2JLkR96/kP74fHpDHbQf9Y/pjp6ZUEeFB81/phdR9h9JdxIMgvIY/v/Li8ZBfuGfVv6AYaL02qRIUEd9S/wBMROQqcp/7kxLm33KWnHwArk05QfQfqMSWgB2H0H5Rgs5Cp2b0lf645/B1Nov6j/uxNstRXZAtTKK3xAMOxv8AqfywBnMp7gNUpMadjbTq8+RE8YcjIP2/X9DgZ8t4tJTgmSvh32+HeJxUJ0xShfYVZF/fHVI1EhSSQrEwdjA7252F8Xtm6tFtRNTwQNL7VBtOrw64EG4+eGaZBAB8Cjf4R9dx5Ys0UhY1AT5N/wCRxp1fRPSYlzRr6QQraPdrTml4gQD8RA1XKwDz8sRy+WSupjWKouA0sSwBIM6LEfLfDVKaqwK0ywmzKHn5HR+uD66MxQNSZr+DWqyCQeWIjaMV1F4BaL7tGNo0yssToIIJDSCQT2LAG/5fWNBtV9VtIFhaxneeDzjXZjor1BHuVMD70eVipPbC/Nex9UgFYUyficx+K84qMk/kZzht4Yqyea06iBJ0hpI2k7iABMg98aPqfVCRUptWXV7sBkIhfEARdjEwZsfXyRt0laIIqVqZdl0wjKxsS21j5fTBntNQRX94GYuYV7kKCqrT8O0CZmZ2xtiTRCwgbqvSaiOyhSw1kCOftAzJizLPlimplKs2UxtBKiw7mOfIYZ+z9Usppn4ArOLSdXgF2jbt6YbL09WE6tQvtA2seNwR+GMdR7HTNYQUkZWvTNMTC3sfEZH5d/yxDJ0alS9JAw4Y2HYzcyOOcaat0GkwhtZHA1mLXiA0cbRhh/BeGBq+ZM/O2M+qqK6GTLZvpbUqepq6q8G2neOxIJJ425wtynUmDX0tp3EhTtO/9saKv0unJ1U0DHclR8r6Z+eAafQU1ypYd4Mj8x3xpDVxyTLRzgrTq0sqhDIZZHvR3ECwtjUP16uzMgSkDpkqWYkKSRMADzwly3Q6MllZ/eAgnkPFxxbtvhuuXUEsQNREFiACR2nSJ9MKeqmVHRa5MrmcnXerUc0wsuWEFQLtO0gj88HrlHJJ0G4ksrFhMyZioSPWPnh2MwsxFvUf92LkofaQkHtx/Uet8T1H9YdAz1BwmsaQ2vfUXMXJte255xXUr9oXyH97/jhl1HMPKgpTZ55W+kRMFkAJ+sYlR6hVQ+CjTC/4ql/LaAPphSmwWk3x/oW06bNOkEx+++CKeRqkWViPX/ywceu1ACGUK8W0m0nneT/vhS/WHpjXVd6sdmZb78Wi0fPCW5/MHBLkLXpFYn/ln5/1g46ei1eVUerD+gwuzftEVpawqEiJ1m423Eb/AE3ntjvSPagVJWotJLTI0wSD/m+f1wm5oFGN0Hf8II3qUfm4xwdHQ716fy1H/qwSnU0jwkHuUQnbfYnt+GLDWqVA2jWrDkrHPZhe+Epz9jekvQjNLLi38Yg8tLf0x7FdfoQLEsyKeRCiD6Rj2Nbfn7/oy2ej3uswDEOY7Xm3N/6Yv6b1qltUaorSR4oIB7SBNtrjCbqGYamdJFyP6+c/sYX0h89uf74tae5CU6Z9Bp1hVMJJWbnSR+JA/DF5y6yZAnyxgcv1GoKjOrkMXJs0iTcWLRzh7kvahv8A1VBE/Epgx3gt+uMpaTXBtHVT5H+XpASFcEDdT3juLYsrZp0EkLpncvYT3IkYGyfU6VW1NxP3dj9NV8EFWBJEkk8nYdgAbfrjOs5NbdYL9NZlkCmBtIJYfXUBiupRYXfMUl35UbH/ABFp/wBsVNl1j4YPOmRzzA0n5g4W5XJe51KPGhJ0pUW6tEakOkjaNwAcWtpm3MYGpS5zWq0+Hv8A6E74hUq5VQSzVWANzDDfuWZQPXbCPKZB1pV6IrM9WoIpB/C0kjUofVpuOxGKz0uu2RSlpfUK90YgeAq28tEA8etsabUS5PyPG6jl6egmgRrOlDUZFkyRa7ek4l/x8rUXLijSWo4BVGdieTBhAJ5gnYYQdSyAallkNWkppU9LaqmxDA7DVNpv6YnmmofxaZr3oOkodApsSSEiNWmBO+FQrGdH2nd2rIrUk9zLNFMkECdRXU14Ii4HfC3/APtVdss9cVHBV1p6AEW5kzqUWEDbf88D5P3KPWKLXqGqrKwCqsK8nlhBi8njFC5uiuXbTQLUNaszPXnxCQB4JPlA9cAi7qnWaoXLNqqt74amD1XMDVBUaTHO5HbHLHqRy5RGpgbMJMhFaS0TJJ9IwNms82mkfdZfTpPupUvpUnzAgc97HkYrzPVqzz/MABEkqqqxKx9rf8cXTYhfkMxUJD1AbBiqxp9dO3n6YLXq+qderUW2uZkk8Th3kK1OrAdqjONhUqFhf7oB032iMM6VEKT4VW9tKx9fD3xXW29g6O7uJ8t72jCqDqKESF3kCY8PfGuBZEp+7AJKKWWQviPxTcQeTbCmlnKqu4KKwiUZWC2kAhgTuPi+Ri9sMMpnjUBACuRv47D1N/XbGWpPeso1hp7XhljPXaQVprfuzf8ASPzwHna9SmupnJA+5TUR83JtgxtZEEoojgE2gdwMDLpCgtUIEbago8toxiqLdgVZ6jEArVMz8VQAADedAt9b37YylTqrms+glRA8IqOR+Zn6Y3bdQox8Su3AUFvlacQGa/8At0WJ2+EKPLcY0Uq7Eyi33MbnOoOtOSG1kiH1mQBHGgbxv69sSodfrxBdjuLhW/VTjT5rLPW8L06QHBY6j8oCxxzjKP4KzLNlcgQTFj/nJxUdrIe5dw/M9WbUApc2ltSjk8AE8DB/Rs29SATUJH3aYAFr+JhAvJ9MIDUJqOWMwSJI4HfwnzxovZO9F+5FTt2IHbCkkkEZNsu9os3So1KQqMFXS7eEwTubX3kAT54Vp1ugxAk3NNZLyAWGokwbCLE4v9q6pVqYD6SKdll73YbqSo2AvhVlqjhdQlgLaVYkElmiYYm4ExHHnhw4/omTe4S18/UYhmbtIA2mT2Ijj6YhmWnSbGRcaQBxJ4k832x9N6T0tqyE1qaKjAArE6gDIBkXhr4U+0/RUSiGIRUp1B7siQBq+KRPkB2nE7lYpabSsztayUlqqKykAko4BUECEs0iGYm4gzbyY9GWmilaQJLNMNpYwZAjxzABNvUxgfKZcsJZgaa6oElQ2n4mMNOkWsJJJA74v6etF6h/nMPHCiCLA7aiszBsPXFpqiKYxzOcqUVV6hGhtenTp8UbtEGPjiATsO5wu6h1n3sXgCT8U9rxoF8E+1/T1FCmaKFwRvysbbpq52kC2xxjKDsqnw24MC55FyI3mO31w15G3TodNm0BuRPyx3F1LIUgBOaMxJABgTeJ1cTGPYvAsks9kqmhnZk8KGwmbXABgRJjCzK5iQJ/cGO+Cep5twNJYkVIWBBAKmSJGx28zhLkmKqZEQSbi/0iZw9OxSoMy1S5v9ofvfBOowI7kb/XnvhZlspULWWBMgsdIsDyYwyTo+ZVSRTZhaCg1iSb/CDHG+Kb8gk2df59+f3+xg/K9fr0tmLD7rgkW7GJH1wvIcfGjKdxKkbjsVnFTUtVpEm1wNz4e3E4hxTX9FJtM39V5m3MD96bXJ+mJU1AceLVLMQO0hfCD2whzPWFpy2ljspIAixMXkDn8cT6b1sOQzI6Ku7XZTMdriI3gi94xzqB0OXYL6ohkXltS6WG4JK7QbXgWwl6yuijVeNTit7qTJFwWnSZvAi9pvg/rHVqfvUioWUOjNoGqVEEAGIF4Mg4Kqe5qKzUypDv7xhAbxAAfCRYx6Ri8onbeDM9UrlaWVdAqs6szFV3KkRaLC5JExv5YOzbMvUKIXUEUJ8NhBWDImLk/l5Y0OXdSAFVWfnUAYsCRptcWn0x5eqVCdNOpSLqYZfIC4gGfKRtfDsTVMznTel1hWzbMrhXp1oYmAdyJMxtMTbAtPo9X3LUGSSWWoXUyAIIFyIE73xoet9ZqsmlssqvMhtTFGAFwVuCCfPthfmMyS2oBKZUW92gUyeSbTBG2x1EeeGk+SSPSWpQtKtSYmkNItsNX21tHeYwZ1rplFlVqbqh+FSJ0HkK0GPnjnT61Nn1l2avGxtAv8IVoIv/ALYYVkNU06RUwJKjaNJAIOobeLEO7NV/EyT0yp0nfmLj8jjSez1OpURjqJ0lgLAmQqmNRjcmL4T9bylVs0wUBntbwrcjVAkCQFPlz6nUezmUejScVGK6tbQtzHu0BggxIIMeowTf5JhyMF6WqsCZaGEammRHbVEz5bDEsxQcsQp0LJvpk7LAEiBzwcW5mAzEKfjEsSY+BRI3/wAvyOK6QBZtx8t5A2t5fnjGzQEORk+N3Np+IAcfdC7YnksrTAUhQT3Ik7cnUTgh4BHELybCI3vsOcVpmgAt4sYseI/qPrgCyymkOAFgaVtzyO2IUGGprj4u3kLbc4U1etotQErUUQsMygC02Jixk6b/AK4tXPjVIiSdgZ7DbVh7QsZhgXI3sDv6/wCLbGAzdSc1UGn/ANV73++d7ETjVLnyxb3ZJcgxAJi0xcEAi28784Hp5CUb+VqDamJeASZkmQsgkm36Ri4qskSyI/4LXVPutHH2hI5J+EGJMSO2NJ06g1MEAhjpJMT6Enxfn3GKc/0paVIv4EYAkaRBmDEEFSINz5YnnVqDKK1M1GrstMyoM+IqT4RII7/PFN2SlQp6lWqLU95U/m05KyV+CTcQR4b/AF9Yw5oVQIkERb4CJvFvDuOcK3SoK4XRHvA+pXWxKwVJsPFpIBE8c2wyzHV1plKbli7mPAoAB1eIte28z5nA1aKjJxY76KzkujsCEIIAEGGE+Iz+gxR7UVw1P3e406iAdwoJHMKJE/Lywqo9fFKswrKZZU1aCT44Aje1jb085xeXKvLA6CtRnqEiPCAFUGCNImLcjmJxCWbCUrwAdMCe4qVGBOoOrBRqhQxApqIkyCSO5ae2EbdGJqgKCEhXqSv/AC9UkKWKzOmNxMgi9sW9P6goUt4qa0S2hAINR2UiG8PhaNjeIPbF/QKYIZvCbgltQMsBMAWhQTN77DvOlZoyfA79wrKEK23IY6r7+W3pjN9RekWdUp0xBI1KN4FxY9/0w36znRSpxLB32IJkecg2xmAyzDDYTzbeAZB3An0xUpOPBDyeZVa5F/n/AFx7F2tPur8gf+3HsZvUn5JpD2gaTeBaVaqimRUImIm4kAr9mw4J9cL+pdPooTUCVHVNJqCpIhi3wqYuote/z4Yr0h1H/wBQ5IkkyZ4sPF5fgMCVOs1U/k1gKuqAC8jUQIUlg0j0Pb542U0+GavTa5Qiq9Z1AAUkQRBld/M2Am0zGGHSPaF6ZhlV1mI0hSL8EL+BGDen5WrRPvGy6MO0LrXzW5+lz6YfZXN0Kh94mnUZmE8dtwYuCD8sZSkuKs1hF82RyfVqNUWKq33X8PrBiD8jgJ+h0lqmGddUysgdmNzB/PfEeoCnrQrTXUxIkMs7EzAbmY7nbjBtTqVSy1aJt4Z8Skx56pkxM4IwdYCU1eQVum0VaVQT3m5IiD8U6vDgCp1yohtSAE7FrxPA3H0OH56JQzFPWfeU1IAk1CyzJWL34n5jAPVvYsUkmlUNQSBEAnzv6AcEkztgUU+ROfgG6X1Ck9TT/D6dZJXSFM+EltUqPM/hinrIbLsGpUwgedQCrxAvYRMm0xa2AM706pQhiCkxpY947gATh10jqVSqCjoCwSdROkEf4hO/mB8hgcaGpWOMjmtNEGV8VMajIN7SQQxuL7TvjPZvoWpyyEowYsZkyTc33W/64b0qD6XpIsRYldQs5WQDckSsbcHjBNPJqWb3jSQWkAaVtuYAuZYzJxFpFVYlyVWqrBcwqmmbGo0EC3JC7W+133xd1DIUWpEorawpjS40uQZAK8drEYPmnp1AgJpkXCgCFPBFyC3Ig8YRdHr0qZKGqrzGidWgX+1eJawgGN74pPuS0uC32SUnMr4GNmBsYB7TcSI29cOy4q5imRpQBaikIbnxLMnTIuPLjAlPIlNPu6jJp1EAjUssZ20gxJOx5wdREuKoW6AqY+G5WYNuQNvO3OFKVuxqFIrXp4aqxRBqQkaiTeU8j4vii5thjSoOnxONjcjawAi58+e2BqeeaANUgz5TPmD5zbvhd1Ohqqa9ZWYGkCRa32lN4GJbspRGGazKNcFidQIkWFgCLrtAJvycC9bz7UizKR4m0gEgj4RBiQdgcRQjaRP0txtH0wNWIPhN54F/WPEbxtgjgqUL7lORz1SsQjMp8JUG4tAkE+KZjDLN5EIqisyli2lAqy4PxfEYI534I4tgPpmV93VFUDSFV2INhAGkn4eCdu+Fef6urZ1W1+FapZlAEiKaoY21GRzaBjTl4MXjkfVenUxKhySZBXeYUageBwSPPEqbBU1RZd+wAYTAnt4vkMC9HztKpUOtnV9QZZbwsSsHmJP5gYf06FNBpgTGxliRbiCe2Jlaw7Kgt2TCdGSrW1H3ZqAtKypgXNwSNO1sOatQ6hTqaqbEwB4WW7A+GFUm97E9saf3hJgJH+aAPynjtiFekSVmCN5AHhIgqRJJmTuI2xSm3yhOEUucgnTenqKWiqSyj70gHe2nWTA7G3lg58yigBVhRA20gdrkflOPUKaJpiTJ06jcyqae3amPnjK+0HVPd1amkhIMyYuYUEw0fZAHlAxO3cwWptQRmeqlqdZ2KSqEqAARrAMQTHlxydsC+ySJWpManiZTaQuxiCSZP07HCgsjUqj+EMSDNo2SRZrCDGkz3PfCnW5UaTpMzae02tbjFJZpGcpN5Zpa/TGsT4DUqHSDqGpgsfaEM2nntNxEYW1PaKoFFMBSqTeQ0vNmIIggGSo2mN8T6Fma9VmpVa1R0NMwCZIbUoDDULRq38z5Yt6h0XW500vdmDAhQDuFJIMcyQRPPpT8E+0RoM9bSxZiQwIYEnSxt3EEzv5+UY0VKgF0oDtcxyTc84H6DkBTV1Jko3hI7MDvfcRH++CquVFSTEsDCd7i47XtvhwBoy3Us173NuhJ0pAiD2vb8PkcF5rJUzRmFZpFzxIO5K2Em/zxkMnUIrMCIJJBUxIvtJXcfLbDXqnUytJlAgyIYRteCCI4PB+uM5J7sEr2QylKkyKTUCyNvc6o/wBWq+PYT0M7CgaiPKT/AN2PYukGPB9QyWcoyoaoaikiyte47/iSYgAzgjMUtLBkK1I1CQDPxMwhjaQpAi3wm+JZVVpAKqjSL2G9jv8AvyxOtnSVgC4452I37wfxxC2nRLeUVMnWKB1ZVDCReSJFiyzA+pO2MbWzrsPEzMCZMn5G2qJjnGxrZ12Olrxc78grJjuJ4jGf6l0Ui9Mz5E7/AND+HpjTTlFOmRNSeRQtT9efOw37YbdP9oK9Nfd63NOB4dRtvsbkflhG9TSYvMmx8v74mknYfhFhHdf3fHQ4powTaZraPVFqCNf+lrEfKCDvuJ3wRkUNMgqjIgbW7CVGkAg+GATa8AC4GFXsWf5zTAHuzBPfUogSBe/4jGszGZCgy4UkGD59xe/oO2OfZtZ0PUckLeqotUAB090QjgCdSiDqc+uokzG0YBOXTLaay+9qACPFEGQT4QbgW5nfDY5woAqJ/LMnUDe7MDIO9iGkmT2OFOZoGqzsajQ4gLBKi1yLdo+c8HEbhqL7AtX2oraiQiKpIsQZPEatPlhpkepU60gFVc3Ktbm8XE+s84yecyFVF1MgIBBOkjb70QDGBEYMQQ1x5+RAtq8z+GKemnwG6UXk+kvlQQATNu+4873xl/aHo1MKXonaCyQTyJOxj0NvTFnsplmqtUUuwA0MNyB3EGRcgT5E41HUMv8Ay30BdUaQGOlfj5IWw88Z04uir3IyPs7JpMAGJmEi4WFF4JAFzPafpjZVs4pp6AVeoQsqDaZHMxPMb2OMFl8065o5ckAF2WT/AJoDSCJ9caJemtoB1EmNhaDaBF557XGHLIRKfbVir0FOmWDAEWv4OIMdubYQ0ahkAm+3E2tOwme588MPaXp1eqyaQamjVe3cDYjsuERyFYRro1ZAFwhO3Frck4enFKNEyeTQ9CRqlUozyNDEHUYDWufFtjVUOnou5LHVTsBYOo3+Z8R+WMh0s1UZmakAhQgh20Egxq21EbHgfpg/P9eLPS92uqWbWoYrqEadWvSJCyDxuMZzjbwWpYyaKtl1ek1NFVNSMAxAaCW5XkG7fPGIHSatHMs9XKo+kFRcaTJ8LgavFZe3kccz3tFnXqFKa6BtFNQSAw9e4N7YKyGSqmkrV6jg/a1OxO9vtHjjFQ/JEnuE2VylR2bxaQWj+YCvB2UA8drY+jUagC+FQokdlG48vXGdyD01OlW1TeY34P2Z/HEcz1EkfywpYNfUYEQJ2Mm/0g4tvcSkojzMdUpoyqz3aQAoJMgGTMi194jbHcxnhoJF2UGNRO8WkTsSBjMioxJJqMbsYRYgaYiZJECbxycdqCAWZeZJe+x8xG/lhbPIbg5fahfeKiU5TSW94Ngb2uoEbiSd8ZHq1UtWqs0EFj9sHkgGFeeYgj88O6dIBDUC0wi3J0CwHNx9O52nCip1l8wr0RI1LYW31DcDiYE3I34xaikQ23gWiowgKAfMMbTzuYFv98EUs8rDS8SQfEbRafu7TqHP44n072QzDkSAizcmbiNwNM42vT/ZqjTUBkRjFyVHzu0kfLGMpRizWH+POXoxnS+qaKyGnEHwkWki0jfzBHnjeNmB5fX++A850bJhgdAVhtoJB+gaD9MZv2krFH0KXEgVCCB8MkAAqJ3BsfLDjNPIT0paa5NTXriD4wZ4B/Z2wsq09YaAVMHTDuTPyGEnQs4UPOkzPrYjibxH0wdm+rlbSxtPAPFvpi1NGWGNen9PoA63pDWdMt7slpVUi9vtKWsd8D5nomXZmim0Nv7tinnsapU99sDLmTUYFdRA343GwOojzwxQyLKwEfe/YwnOKLpClfZamblCfTT8vt49hlSosBEMf9J/7cewupENqGGUrs11TV4iARBB7cW85jFq5Z3uVVARIZ99pusfW9r4h0fNikKoCgs7lztaYBFh5Yk2ZJi9/vDfaJmLGLYzwjo/TAAjCwKqNLX3gqBCxHM2udtsD0Pfh5JUr5pBkH7I0mRxfBbhRLDTPNgT5zAtvz/fDPJdJapBY6Qs2IGqy8nZZkd8aLPBDx3E1bplMs1RkEmDfwoNuIi53mZvgbqfR0amWVNJClgygIPDuAsS14G3zxp/f5RSVp1FaoNJmdREHxQ23qF4Bwqy+YZ6tUFyEBMHn4gT9q06t/Q4f6TJtNVQl9lspWRpeVAD2YgEz7uDE2unMY0X8WNzItHy8hJuZP4Yk2VQGdJbxAgsxPIFvFtYkj1GDqeVpLB0gN3Nzq09zPA/PzxMp2NJISuC1gGa5EwRcCTMiPxwNTpsTpHu1PjvE3SQAPCBcjm2G/U8+lNW1sDJYQABAIHpPryTGEPXOtMEiiynUAkrY+GP6A2vgpA9SgrM5GotJmeSQCoAaPGJ2CsOSoHzxinD038SMq2mx3i5mDhhlvaTMrUszcTfVNt4Mn++Gme9qK9SmYVOxJp7eKCRY8TvhxlXYzlJSKvZvqwQ1G0+IhNK/DMVAD9nsZjnDHL+1yVVZcwoCkkBOGvIB54g2+WMr0/pldpApCCxh5USbXAJB5naPpOK85UDFAWYkEiAeWje53gX9MOSTdiU2gjP5svVapt4toNjMkCG444vONcucVgDoZhpgzt4r3te4j5HCjpns+1VBUYiHRjTDC72IUkRYHwnc2wfkeprTo00gsyoJsAIvEkxHf54kpWuQta78QoaJI4BuTbTHJn1xFHZlaoHlbMp1bgHxCA3YWvufqno9Xq11tqBOyopEiCLnUYv8vTDHKdBqukMdAKgQNTGw+nPn684OClngGqU9CxUqwzaAwRNjbUNiSTJ3O0euPZbMI5VadNvDJuYgbHzPBv288Pafs7QksZZv8RsPla3zwnbolRNSgq7hCwLMApIK2PitIY79jhppg00dRmgn3ylZstNSx9CS2kb9zjg1HwhS0RAMsfCLcaRYHadji2llixELPLC5AvtOnb8PXfD3JdA90pqVWICgsYtAEzJAvtPzxawKSXkSHJEf8xlpiPL8hpXscdCIQfcq9RgLQCVB4m+mNp74YUc9lC592Fdt9TGTcmwkkzbYARbHuo9b92JqEILRqlZkgWWGe09gMLcyaRWuQcaQairYAwsnZRuR2P98W0ctRRpCGo8m7RxzJgDGYr9WqLUYq6mdrW/G/44vyXtJUYqNIJZlFmiJIH3vPEvd2NoRi+TR1qJrKyOQE2KrP5hv04xLK9Po0B4VVQOY/GSpwJQOadmPu9KeEKd2aTBIB2jzH1xb/AGzVfCQQSTHnYWAHyGMnGT5ZvFwX8UW1OoD7InzsBfbtIntOI0BUqwWYhSJhZFotfVJv2jHlqX007lVpCZuVk/4uFvtNz3GPVc4FVmqsBCsHCm1zbvcKR9cJJBKb7nkoIghzqkwYB3F49YB37Yw3ts2rNi2mKSQCu1tUTpEcDDDN+1RClMvT0MTq1NGx+1dYk/lhOyvWZ3rmSwuZWbQJAttC40WMs5dSaapEModC6pUgeYEmR6Ht+5xZk6xaTO99+/+ry/c4uGQQLE6lJGxvMSIhrDtj2VytJHM1WpjbxpqUxcbN25tth88HNQwyFX3aG5gmQBPBA7mcNUrSJF/wB+mEmZylR2lNNVOGpkGeYI02i5jHTmvcyrAKR9lrGwtwOf1wpQZakHVOq0gSGZpG8ER+WPYydWrTJMmoTyYBk83nvj2J2BuZv6eVdjVYMAFBKkLuDMD4hG3nvhhT6UNLipUIBAKkkCAILWsJ+L5RgTKVK4q04sFL+9XhreGCb2acV5rqmltT6rMS0r/hKfCTJGk8Azi9rbwdDlXI0JpIHpImt9EFZADaJPexad/PAftcrurKrKoARi9Qwh8RDLN7wAYF7jHhUV5qamluYKnYDmDiunnaZqMptBEybKYJCg7k7SLx3sRhxVOyJO8CHK6k1e4pmqW2dhpUCCIEsDxeT8sTp9Takw95pVzvp+0xkwW2I0mmfnvhl7QdbXLqJJ1MGgKOwFyTxcd+cYv2l6kMy6VUDBdAU2PxAsSCY3g+Vj5YtycvmT/E1+a6m6nxAAMbQC0RBBuIB/r5YtNYmC7WqEAdp0zJsLaQBPoMKer5J6+Wy70vE8+MRBnTBMEbSNzE2jF46SWo0xVqsroIAGkqLfav4renPzgrLFntdmF1IsqoQAuFgy5BBAIvN/wGEmarkgACoR8TBRNlFiYsIuf1xrqXsxTu1SpVqliWJkAXv5nfE6/s9TK6dVRaZMmnqIBMbk6eQBaYkYVqwelJmLGaEiEmCQdR28ri203wX0/LVHZmppUhyY8Np58Vhye3ONn0/otBGVUWmrNZSwBZiL76ZNvPF+dzSq2liLHbVcEeWqb4G/CGtFd2JaNHNAKAUSEgq7ahyRABMWbjtiGZ6SxrIzadFhNyJub2OzXk7AkYcqdc6FY+Z8I/GT+GOU0k2idoVSYg7EkL+WGnIbjBBK1TIJYKtIkLMAMhW5O3IkHs2E+e6UlV2qFzc6go2n1DjwnfDP3TDcWO29/Lf8McTVsEaTYCCJ4sTb6eeFke2LWQB3qU4IYgDxWWwjfUII+s/XDLLddU6S8KZkNsD3mRa3y9Me6nlClMyyhreERa95JGxEdt8ZEZhT7q1wbQfhOk73FokD1GNFFTWTOT2vDPpVLMo/wVEb0YH8mx6tlwbMJHcj/fHyz39MJTuYLELIPxSRFpG84adE6giVGDsxXTESYBlTtEfDPyOM3otcMpaiZqznHSoERlFMoxgCC5lQZ8MkR93e+NhXoa0ZWuGBHlef0MYydD2gywBqgoNPhJO4k+d+Ztgun7UUmHxKfRoxe1kN+EDV+lLl9TpUVALtJsO15kek/LCHOUA/8w0WfUJDIFqA9o1KGief6Y1ub65SIFNqRY/danrA9bWxOnlCx1Mxg8WFvkRA8sRJqJUU5HzvJ9IqVHOhPdJqALN4FX8R5mAJxuOjezdOmA0l6gIJc3BP+FZOkTfcmRvhwpiw+nH5nA2YNNd0XV6bWneJ2nE9XPBag0Tzb6T8QAESSv4eZ8sB5jP2kEKu0tFxtMzCwxiN57bYUZbrVE/HWUuTBDEjTOnUo1QNMg7GbjBXU88opVnRwWsBpuFPB1eIQLmADzyZxvVkcCPq711JqIyoieFoYydWkCJFz6eZGEWWoKN1EHlhNzPOme/1wf7R1V9zqJeoWqAFyIiFAkgp2gR33MyMZv3rM0UwxVYnSRufp6c7YxlDOCZ22OqyIfDYERBMbbiTP7E4VUeoUwxh2ue+3cfF5b73GHmQ6G1cXZ0kXMbCTv44Fo5wxynsFR0B9Qc3ljqUeumTz3thRgqyxbWZro7mozqagC/eaTI8hHiIEYdnJrWpe6oACd2qAe8bTyAwACzEQfXF2fyFCnTPui1V1+EKQontcfDJvGDvZPOeD+fT01S0KWHECLcXm+GmuwUjnTvZejTHvaiBNIEsCUMi0nSYg9oxneo1mqVXPuyaYmCVA1AC7QCLm8XP4YcdbrVajstVymk2FKppO2xvEEYDymUaq2lNZtfUI033Jk+Y2ncAWxSk+xLVlNOgkD4h6Ex+eOY1NPpOXUBWDOwEFi7CfkNsewZDpnVyb1HJVbEk3tad9u/IwXS6ewTWXNj8IHYwbn9B2wehA0WuRE9hE/pjMZvNtUdi3DsoAiAFYqO/bEvGTqinN0M8zmV96GdkaYEKpgX2BPxfhjJdQ6FXBVgDXKEtIITUxIILKynYzafKcM1jUG0jVNjAkfhilutMIGld9wI4wKTfBT0YR/kZn2kzGYqrTFanoZC4UFYOkhCFkiYF+b33xRl81ppfEVKzYwZsD67yN8bHPZOnXemaizGkAf5iJmIxF/Ymk86HZSY38Q7WEg7HvjWEq5Rzz02uHgC6J1Z3IR5MAwQS2qDtEyTv8hh7SSoQp0kBoALmAbEz8RtAnbCj/wDj2jpzFODw45+6fPG7zZ8NamBCrSERxIcR8oxGriXBWnJtCnIdNZ30M3hIvoBN5grqI4EfXAOY6ZmvH7pad9LK9VQ0IAQzAERuFYLvB+WM5knL1HWSNJmfLUCR8xbDdsgGgglYg2JvEWN8CSiDthX/ABdVdRUapKE+AARO0xqG88Yjner0DqZUraidVtIHmI1GZ/XFdajomCeGsSNptvsYuMdrGVHcjyi4HzO/fBvTFGLfAJW6zIb3VKDp+KLwZgzBn54j/wAUqHaseRZRuNxsLjnDjpmXUwmlYAj4QJA4gACOw4wXmek0hHhAPBWRBIud+cJzzVFbAGnnl0jUzsw0KwE2ZgIkAmJmZjEswSFJUaSLyqy0QZiVjVEx5xiK1tPhj4YE9/CDO3nhV13OFsqWEiW079yVnYesYNrBujNZ3MMzghjqOoEktJAJu7GJsw27bbYnlcsztoV58aQXkA/QsBe2+I0sy4g6j4lQ7m0R58ycTzOb8RGmPHU54UyBH640WHgx5AWqMIRkJg9gbkzvBnvI7YYZTpxeCAVYzvF7AbWItzODek9EQ/EdVpuqnz7TjUfwQUWt53/G98KWo1g6If498izJ9DUUzTqHUWaSVFwCANM6jIBgnueMSGRTLOre7euoHIHhjkDRe3faN8GU6mtguwn1/wBtsMsp0la9PQSV1gXEWAKk8CSRadr7YzuXc1lCET2Q9ocs+zCmedYj08W344dU64MqDPMja88zHH7tj45Vyh94G1eUXHHcHzwz6JArpvu3O/gY+fInClppGcXZ9JzGcuAt7i8egMW85nAamDJI1SDJiFkHY2m/PniNMeIqLHcmBwQbWtYxjuiADwpELfc6hJve374xCo2apHz7KXdbbsvJ5j/EcanqFRvcsHFNZIChSQILXUkzvsTMG9+MZLpjTVp73qpz/lxpcglOpSFNaYRQFLkwzNuRDFYXsSBJ7jHZaOIjmcnT92NdUEmo5bSPATaTtcDfY/EdsUVc/laIGmGJuAkAH1Ib8hzhS/WarO1PwimGtTAhReI0gj1wfX0V4Zk0uqMNSs0GCSPCSQP99pxhKaHd4QMmczPjHvSSTOmwEgbgEFYAGwuZ8jJWT9qKjfy65hQYIUeJSDFiBB+Z+eC8v0SmJLS+oCxiBfiBO474YdL9kqFQljYHWAoAgEmzeoFh88QpJoHGRnsnVy1Go0GrBtqYA+ZtIjbv9MH5rNqAf4aSIhiSJv28VvlfCrp/RA1Uo7sQPeCxIM02Cg79jgmn06m9SmAunWYG50hVN7nxExue+3GK/wCSS7KZR69SABa7sQZB4lpknfw+YJ2w8rumXTQtpPxNye5On8MVdSzIoIKdNYHr9TJFye5wso1NTUww1BmZYN48BM7egxTkkaw0m1bJkIbmopJ5kf0x7Bo6NSN9C/j/AFx3GO5eTt2S8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3198" name="Picture 14" descr="http://static.guide.supereva.it/guide/cristiani/Loreto_Santuario2.jpg"/>
          <p:cNvPicPr>
            <a:picLocks noChangeAspect="1" noChangeArrowheads="1"/>
          </p:cNvPicPr>
          <p:nvPr/>
        </p:nvPicPr>
        <p:blipFill>
          <a:blip r:embed="rId3"/>
          <a:srcRect/>
          <a:stretch>
            <a:fillRect/>
          </a:stretch>
        </p:blipFill>
        <p:spPr bwMode="auto">
          <a:xfrm>
            <a:off x="2" y="0"/>
            <a:ext cx="9143998"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214810" y="0"/>
            <a:ext cx="4929190" cy="7063472"/>
          </a:xfrm>
          <a:prstGeom prst="rect">
            <a:avLst/>
          </a:prstGeom>
        </p:spPr>
        <p:txBody>
          <a:bodyPr wrap="square">
            <a:spAutoFit/>
          </a:bodyPr>
          <a:lstStyle/>
          <a:p>
            <a:r>
              <a:rPr lang="it-IT" sz="2400" b="1" dirty="0" smtClean="0">
                <a:solidFill>
                  <a:srgbClr val="FF0000"/>
                </a:solidFill>
                <a:latin typeface="Matura MT Script Capitals" pitchFamily="66" charset="0"/>
              </a:rPr>
              <a:t>Seguendo l’indagine scientifica e cercando il perché di una consuetudine così singolare, diventata tanto comune da non attrarre neppure l’attenzione di coloro i quali fanno oggetto di studi i tatuaggi delle popolazioni barbare e primitive e quelli delle galere e di altri miseri e </a:t>
            </a:r>
            <a:r>
              <a:rPr lang="it-IT" sz="2400" b="1" dirty="0" err="1" smtClean="0">
                <a:solidFill>
                  <a:srgbClr val="FF0000"/>
                </a:solidFill>
                <a:latin typeface="Matura MT Script Capitals" pitchFamily="66" charset="0"/>
              </a:rPr>
              <a:t>infelicissimi</a:t>
            </a:r>
            <a:r>
              <a:rPr lang="it-IT" sz="2400" b="1" dirty="0" smtClean="0">
                <a:solidFill>
                  <a:srgbClr val="FF0000"/>
                </a:solidFill>
                <a:latin typeface="Matura MT Script Capitals" pitchFamily="66" charset="0"/>
              </a:rPr>
              <a:t> luoghi, son riuscita non solo a sapere dove e da chi questi tatuaggi si praticano, ma sono altresì venuta in possesso di quasi un centinaio di antichissimi </a:t>
            </a:r>
            <a:r>
              <a:rPr lang="it-IT" sz="2400" b="1" dirty="0" err="1" smtClean="0">
                <a:solidFill>
                  <a:srgbClr val="FF0000"/>
                </a:solidFill>
                <a:latin typeface="Matura MT Script Capitals" pitchFamily="66" charset="0"/>
              </a:rPr>
              <a:t>clichés</a:t>
            </a:r>
            <a:r>
              <a:rPr lang="it-IT" sz="2400" b="1" dirty="0" smtClean="0">
                <a:solidFill>
                  <a:srgbClr val="FF0000"/>
                </a:solidFill>
                <a:latin typeface="Matura MT Script Capitals" pitchFamily="66" charset="0"/>
              </a:rPr>
              <a:t> in legno di frutto, incisi forse con un chiodo, e di due punteruoli o penne, coi quali viene iniettato nelle carni vive, il colore degli strani geroglifici.</a:t>
            </a:r>
          </a:p>
          <a:p>
            <a:r>
              <a:rPr lang="it-IT" sz="2100" b="1" dirty="0" smtClean="0">
                <a:solidFill>
                  <a:srgbClr val="FF0000"/>
                </a:solidFill>
                <a:latin typeface="Matura MT Script Capitals" pitchFamily="66" charset="0"/>
              </a:rPr>
              <a:t>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8066" name="Picture 2" descr="Colomba dello Spirito Santo. Sec. XVI"/>
          <p:cNvPicPr>
            <a:picLocks noChangeAspect="1" noChangeArrowheads="1"/>
          </p:cNvPicPr>
          <p:nvPr/>
        </p:nvPicPr>
        <p:blipFill>
          <a:blip r:embed="rId3"/>
          <a:srcRect/>
          <a:stretch>
            <a:fillRect/>
          </a:stretch>
        </p:blipFill>
        <p:spPr bwMode="auto">
          <a:xfrm>
            <a:off x="142844" y="357166"/>
            <a:ext cx="4010025" cy="6096001"/>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357686" y="0"/>
            <a:ext cx="4786314" cy="7432804"/>
          </a:xfrm>
          <a:prstGeom prst="rect">
            <a:avLst/>
          </a:prstGeom>
        </p:spPr>
        <p:txBody>
          <a:bodyPr wrap="square">
            <a:spAutoFit/>
          </a:bodyPr>
          <a:lstStyle/>
          <a:p>
            <a:r>
              <a:rPr lang="it-IT" sz="2400" b="1" dirty="0" smtClean="0">
                <a:solidFill>
                  <a:srgbClr val="FF0000"/>
                </a:solidFill>
                <a:latin typeface="Matura MT Script Capitals" pitchFamily="66" charset="0"/>
              </a:rPr>
              <a:t>Il santuario di Loreto è uno dei luoghi in cui si onora, </a:t>
            </a:r>
            <a:r>
              <a:rPr lang="it-IT" sz="2400" b="1" dirty="0" smtClean="0">
                <a:solidFill>
                  <a:srgbClr val="FF0000"/>
                </a:solidFill>
                <a:latin typeface="Matura MT Script Capitals" pitchFamily="66" charset="0"/>
              </a:rPr>
              <a:t>sotto forma </a:t>
            </a:r>
            <a:r>
              <a:rPr lang="it-IT" sz="2400" b="1" dirty="0" smtClean="0">
                <a:solidFill>
                  <a:srgbClr val="FF0000"/>
                </a:solidFill>
                <a:latin typeface="Matura MT Script Capitals" pitchFamily="66" charset="0"/>
              </a:rPr>
              <a:t>di Madonna, </a:t>
            </a:r>
            <a:r>
              <a:rPr lang="it-IT" sz="2400" b="1" dirty="0" smtClean="0">
                <a:solidFill>
                  <a:srgbClr val="FF0000"/>
                </a:solidFill>
                <a:latin typeface="Matura MT Script Capitals" pitchFamily="66" charset="0"/>
              </a:rPr>
              <a:t>l’arcaica </a:t>
            </a:r>
            <a:r>
              <a:rPr lang="it-IT" sz="2400" b="1" dirty="0" smtClean="0">
                <a:solidFill>
                  <a:srgbClr val="FF0000"/>
                </a:solidFill>
                <a:latin typeface="Matura MT Script Capitals" pitchFamily="66" charset="0"/>
              </a:rPr>
              <a:t>dea madre nera, diffusa in tutto l’Occidente con </a:t>
            </a:r>
            <a:r>
              <a:rPr lang="it-IT" sz="2400" b="1" dirty="0" smtClean="0">
                <a:solidFill>
                  <a:srgbClr val="FF0000"/>
                </a:solidFill>
                <a:latin typeface="Matura MT Script Capitals" pitchFamily="66" charset="0"/>
              </a:rPr>
              <a:t>nomi </a:t>
            </a:r>
            <a:r>
              <a:rPr lang="it-IT" sz="2400" b="1" dirty="0" smtClean="0">
                <a:solidFill>
                  <a:srgbClr val="FF0000"/>
                </a:solidFill>
                <a:latin typeface="Matura MT Script Capitals" pitchFamily="66" charset="0"/>
              </a:rPr>
              <a:t>diversi: </a:t>
            </a:r>
            <a:r>
              <a:rPr lang="it-IT" sz="2400" b="1" dirty="0" smtClean="0">
                <a:solidFill>
                  <a:srgbClr val="FF0000"/>
                </a:solidFill>
                <a:latin typeface="Matura MT Script Capitals" pitchFamily="66" charset="0"/>
              </a:rPr>
              <a:t>Diana, Artemide</a:t>
            </a:r>
            <a:r>
              <a:rPr lang="it-IT" sz="2400" b="1" dirty="0" smtClean="0">
                <a:solidFill>
                  <a:srgbClr val="FF0000"/>
                </a:solidFill>
                <a:latin typeface="Matura MT Script Capitals" pitchFamily="66" charset="0"/>
              </a:rPr>
              <a:t>, Proserpina, </a:t>
            </a:r>
            <a:r>
              <a:rPr lang="it-IT" sz="2400" b="1" dirty="0" err="1" smtClean="0">
                <a:solidFill>
                  <a:srgbClr val="FF0000"/>
                </a:solidFill>
                <a:latin typeface="Matura MT Script Capitals" pitchFamily="66" charset="0"/>
              </a:rPr>
              <a:t>Persefone</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Cibele</a:t>
            </a:r>
            <a:r>
              <a:rPr lang="it-IT" sz="2400" b="1" dirty="0" smtClean="0">
                <a:solidFill>
                  <a:srgbClr val="FF0000"/>
                </a:solidFill>
                <a:latin typeface="Matura MT Script Capitals" pitchFamily="66" charset="0"/>
              </a:rPr>
              <a:t>, </a:t>
            </a:r>
            <a:r>
              <a:rPr lang="it-IT" sz="2400" b="1" dirty="0" err="1" smtClean="0">
                <a:solidFill>
                  <a:srgbClr val="FF0000"/>
                </a:solidFill>
                <a:latin typeface="Matura MT Script Capitals" pitchFamily="66" charset="0"/>
              </a:rPr>
              <a:t>Astarte</a:t>
            </a:r>
            <a:r>
              <a:rPr lang="it-IT" sz="2400" b="1" dirty="0" smtClean="0">
                <a:solidFill>
                  <a:srgbClr val="FF0000"/>
                </a:solidFill>
                <a:latin typeface="Matura MT Script Capitals" pitchFamily="66" charset="0"/>
              </a:rPr>
              <a:t>, fino a </a:t>
            </a:r>
            <a:r>
              <a:rPr lang="it-IT" sz="2400" b="1" dirty="0" err="1" smtClean="0">
                <a:solidFill>
                  <a:srgbClr val="FF0000"/>
                </a:solidFill>
                <a:latin typeface="Matura MT Script Capitals" pitchFamily="66" charset="0"/>
              </a:rPr>
              <a:t>Kali</a:t>
            </a:r>
            <a:r>
              <a:rPr lang="it-IT" sz="2400" b="1" dirty="0" err="1" smtClean="0">
                <a:solidFill>
                  <a:srgbClr val="FF0000"/>
                </a:solidFill>
                <a:latin typeface="Matura MT Script Capitals" pitchFamily="66" charset="0"/>
              </a:rPr>
              <a:t>…</a:t>
            </a:r>
            <a:r>
              <a:rPr lang="it-IT" sz="2400" b="1" dirty="0" smtClean="0">
                <a:solidFill>
                  <a:srgbClr val="FF0000"/>
                </a:solidFill>
                <a:latin typeface="Matura MT Script Capitals" pitchFamily="66" charset="0"/>
              </a:rPr>
              <a:t>. Testimonia un culto che rimane,  per millenni, praticato dalla gente (specialmente dalle donne) che vive in maniera radicalmente diversa alla cultura </a:t>
            </a:r>
            <a:r>
              <a:rPr lang="it-IT" sz="2400" b="1" dirty="0" err="1" smtClean="0">
                <a:solidFill>
                  <a:srgbClr val="FF0000"/>
                </a:solidFill>
                <a:latin typeface="Matura MT Script Capitals" pitchFamily="66" charset="0"/>
              </a:rPr>
              <a:t>mainstream</a:t>
            </a:r>
            <a:r>
              <a:rPr lang="it-IT" sz="2400" b="1" dirty="0" smtClean="0">
                <a:solidFill>
                  <a:srgbClr val="FF0000"/>
                </a:solidFill>
                <a:latin typeface="Matura MT Script Capitals" pitchFamily="66" charset="0"/>
              </a:rPr>
              <a:t>. Comunità legate alla terra, </a:t>
            </a:r>
            <a:r>
              <a:rPr lang="it-IT" sz="2400" b="1" dirty="0" err="1" smtClean="0">
                <a:solidFill>
                  <a:srgbClr val="FF0000"/>
                </a:solidFill>
                <a:latin typeface="Matura MT Script Capitals" pitchFamily="66" charset="0"/>
              </a:rPr>
              <a:t>matrifocali</a:t>
            </a:r>
            <a:r>
              <a:rPr lang="it-IT" sz="2400" b="1" dirty="0" smtClean="0">
                <a:solidFill>
                  <a:srgbClr val="FF0000"/>
                </a:solidFill>
                <a:latin typeface="Matura MT Script Capitals" pitchFamily="66" charset="0"/>
              </a:rPr>
              <a:t>, egualitarie, in perenne conflitto, dichiarato  o no, con le civiltà  del potere, urbane, classiste, sessiste. Che fanno finta che gli altri non esistano, fino a dimenticarsi di </a:t>
            </a:r>
            <a:r>
              <a:rPr lang="it-IT" sz="2400" b="1" dirty="0" err="1" smtClean="0">
                <a:solidFill>
                  <a:srgbClr val="FF0000"/>
                </a:solidFill>
                <a:latin typeface="Matura MT Script Capitals" pitchFamily="66" charset="0"/>
              </a:rPr>
              <a:t>loro…</a:t>
            </a:r>
            <a:r>
              <a:rPr lang="it-IT" sz="2400" b="1" dirty="0" smtClean="0">
                <a:solidFill>
                  <a:srgbClr val="FF0000"/>
                </a:solidFill>
                <a:latin typeface="Matura MT Script Capitals" pitchFamily="66" charset="0"/>
              </a:rPr>
              <a:t>.. </a:t>
            </a:r>
            <a:endParaRPr lang="it-IT" sz="2400" b="1" dirty="0" smtClean="0">
              <a:solidFill>
                <a:srgbClr val="FF0000"/>
              </a:solidFill>
              <a:latin typeface="Matura MT Script Capitals" pitchFamily="66" charset="0"/>
            </a:endParaRPr>
          </a:p>
          <a:p>
            <a:r>
              <a:rPr lang="it-IT" sz="2100" b="1" dirty="0" smtClean="0">
                <a:solidFill>
                  <a:srgbClr val="FF0000"/>
                </a:solidFill>
                <a:latin typeface="Matura MT Script Capitals" pitchFamily="66" charset="0"/>
              </a:rPr>
              <a:t>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7282" name="AutoShape 2" descr="data:image/jpeg;base64,/9j/4AAQSkZJRgABAQAAAQABAAD/2wCEAAkGBhQSERUTEhQWFRUWGBwaGBgWGBcXGhgYHB4dHBgYGiEfHiYgGhojHh0cHy8gIycpLCwsGR8xNTAqNScrLCkBCQoKDgwOGg8PGiwkHyQsLCwsNCwsLCwsLCwsLCwsLCwsLCwsLCwsLCwpLCwsLCwsLCwsLCwsLCwsLCksLCwsLP/AABEIARoAswMBIgACEQEDEQH/xAAbAAADAQEBAQEAAAAAAAAAAAAEBQYDAgABB//EAE8QAAIBAgQDBQQGBAkJCAMAAAECEQMhAAQSMQVBUQYTImFxMoGRoRQjQrHB0VJi4fAWM0NTcoKSovEHFSRjk6Oys9IlNERUc3SDwjVkw//EABkBAAMBAQEAAAAAAAAAAAAAAAECAwQABf/EADERAAICAQMDAwMBBwUAAAAAAAABAhEhAxIxMkFREyKBBGFxkSMzQlKhsfAUYsHR8f/aAAwDAQACEQMRAD8A/LeG5gg6SxCEgxyLcsORmG/SJv8AvywpyGV7yqqggE3vta5Hlioo8FYiQaRn9cYx6tJmvTsFXMMT7R/cYCzqTUuZNhPXDxeDMP0D/wDIlvicCvwHVfvqYtcGSQehjE4NJjsULQEyZ2P3xjZhAmN59/K3pg0dnCNq1L+/+WNl7MbHv6R/t+/li29eRaYmJsbbcv32x2uXmN+cxyIBMfdhx/Bc79/SHqH/ACx3/Aw/ZzFI/wBv8jgOa8nJCKqkeHof8Ma0qBEGTvfyBEg/I4dnscx/lqQ/2n/TjtOxbQfr6Xwf8sD1I+RqYgNGJ5meXx+GNadPb0w4Tsa1vr6U/wBf8sa/wUYGBXo+nj/LB3x8i7X4EgT8fdGPi05vyn78O37JvzrUh/b/ACxx/BhwD9dT9we+B6sfIdj8CWpT5dBb7zjCol/db8sUDdlSf/EU/g/5Yxq9kWA/7xS/3n5YG9eQ7X4EYQEE9OnnP5Y5XLifd8xuMN27KMNq1P8Avj8Mc/wWY/y1P+9+WDvj5O2sTVKcCf3HTBmUqsEAERPQYM/guf8AzFL+9+WC6HZqoBCPSfzDaQPLxYWU4vuMk0AKWjl8BgXNVWUTqAI2sN7/AL+/D7/MFYcqf+0T88LeL8JqLTJbRYyfEhPoLyfdhYtWdLgmGLScfME3x7GqzLR3wsL3w1ctvXliqocOBtKT6H8sSQUd6RFpNtsUHZ3PFVrABTpQgSU36nV+GI6ybyimmxo4WkwXWsmDYbAmL+HacesrFI1GeQYzN/I8+mFYySvQ70nSSRZTMC+r5x88H5XNsaneavHqUFrHkony/DGZpUXTCko3/i2t+qfywQ1C1qR/sHEmOOVTLHTY7lfORt54IzuZdCNJpup2YL4QTBO/Q74b/Ty8i+vHwPFprzRj6KRgzJ8LkT3bH+r+/wB2JfI8TruZOgL/AOmpm8mPfztihyPEqwB7uFDG8eFZ6Wu3O1+dsTnptYseM77Brpo3pvEdDjA8VpqBJj1I/PG1Ts5VrHXmasKD9pio+E/eV9Ma08plqVgNR0/YETymYB36E8/cnpruxt98IW5niSSGJOhpEyQFO8mOUfhjOjm8reKhLclVqhJjph9UovUlqVEqRIDMZBGllYCd5DH1wPRyuZWvIUArUJJCgfydQna/sk/DBtJf+AzYrbMLzZVmDEE77CTv64+ow2UknyU/nhrmXUHSabpf7NSABtGkwI5RBwHV4eh9mV9Rp57yg0/3DiO5FcmYyalSdDk8z3dvvOMGyd/4t/epxq6V6YBWoxANvWOR9kmP6JjlhXxDM1iDLSRzI+Aa0rth4pvuByrsHfQz/NP/ALMzjMZc86TH+phA/Faym4v5j3kg8/XGDcarMfDG/IGTebCcXWhPyS9ePgpavDpBYIwjcFIgeeOcuPBOpRuSIMwOZEH78KuE8SdtazA0j7/nvhzQpg5ZlvINoj2d285tz6eeElFxwxlO8oHCqwnWl/I/gMA8YyirSJLKemmdx1kC3njLg2cZTUVRq8BiwN4m+pTt08sK8xXLJN/ETPT0GLwg1LknKa2g1NrC2PY0AjHzGsymyUmNRm6McOOE5dSrkgXnfl05bYUo/jIncnD3gyEUy2kETzkeon4fs3xHULaYX9H/ANHUEEEaQR0PiJ+eMcil4HN7evh6Xxo1Qmm07FkPxDYIyFLa0/WL16L0vjLdWWJAZ7TqUgG8H3YcJ3lWki1GPdoLIdlnnHU9Nz78DcM4XqqszAQGaCdt7k+QvHmPLFVksqCoa4UG09ec89RBknkDa5xfV1awiMNPuzHI8LtNSw/W90gwbsJ9kG3MjDOhWMacutwILsLx8gq39PLGdPLd63iGmmuyi0+QFxHyE8zcuMvWNkooCwiB9hOhY8z8TbbGSU64NCiDDhU+J21edQ6V62G7DbbTjbL1KUwmuqTaKKwLX3UT/ewwynBVktm2FVuSidI91pPrhieI0qZ0oqKTE6VE3MCwE3NtsZ3qX3v8DfhCJ8k1SU+jMs3UuytB5EzPvB5YBrdlqlPxmmjQfskExBW25HI2vOKM8ZYxGsg7QsbgnmR0+JGBamfqIDqapvN9NgRqgQSTG3qIwvqTSwg1nIHXqFV1VMu4WNRNNiY6yNvjgOnUp1P4thPRvq23mJHhPvGHJ4obyynl41jaJuQOo588C1aFBoV6aoQZBAgfHcD1keWJp/ZofIr7l0NpDcwRuOe3ha3IdNsB5qijnSBpYCw2HnBvpPkfD5LvhgclWoLJIq0yT5nT1Fr+YxyAlVC6EkDnN1O1/wBIefLFVKsgqyT4nw0TDAi5G2mev9FvLY+YwhrZdqRU7c1YTy+4+X374us5Sn6uoL7Kxmwk6QYtB3BHs7jmChzGUjwvOmeYuD9wYT7wehxu0tXyZ9TTsB4JSkVJ/V3/AKQw5y1XTvzE+/T+yML+D5Up3itB9iCDYgtv+/OcFcQU+6DHpzwZ1KTR0MRMMhlSVMQYMm6qQSBe8Ta3lhfnqBBht9UWvbbl5YJytYeKT0v1MC3l192Bsy0eInc8+ZBGKRvcCfSYLlSRyx7Dqll7Db349i24zUJKGVZ68U1ndyB9kbEeQmPiMH5LNkBguuNmi67mAfuwZl1FGpVdXcShufCwghkbbcsFG/2sYcDylZqdXSmrVBuyrIElpk3JE4XqRRXEMasRR7xgVQsok9RqF+nvwwyf8W20yCJ6wpGE30llytSk52cShvpGrcCbySu3TDbI1PCY6fLSPnH34zaipFoZOcrl9TBOl3O99/govHO3XDMMrlR9lb/0ifvO8nz+GGWp6QY3JjpebiT1a39TBX0UUlJ3I2mBqqNb0/ZOJSkUSDKFJqtTu0MWlyN1Xko8z5/4t17ugCq7kkwPExPPc3gb9BvGAvpAy1EQPrHiTzZuZJ6TPoPTC7M8RNEHdqhjW0fxYt4EsQGvudtQ3Y2zKLnjt/cdsYZrNH2ajQx3poRMEEeNraRsQTH9E45XjLCdAREHtNSUOQxILDU4IJEySAowr4Vlu9gLJk6mL23hrydiLaucnnhxw/gyTBL1d5CeFALbke17jyxeMawhH9wanxdzq11WsBGqrUA1dIWAR57GNxbHGb4hUWm0OyncRUqiw39oxNjbpJ88P+5ooSVTLI3VvrD8jbC3NZpTGoZVgDaUam3ukjAlycvwBNn3UKTpZjBKst4gEEkQZkSVk9eWOqWapvIU6CP61E2neBoksCSQD540z9NGXTpNE7hl8az77iecWwqzNM0kuqFXtqS4INjB2VpA6WMcjhavDGQ1SsysVjSeaG4YdR584Pi533wBmMp3eqtQJ1XZ0JmecffB57dJG4ZmGqaqUEol1bmsXGmb7X07/owdyWbVIb2o8vEvNh8b9bMOcT2uLHuwerWWtTUqPT9U8wfI7eWFoq61JO4jUIk+R9V2P6pP6IwbXApuoEgPCx0YeyfRtj54GzNP6yTctY73I326i/rOKwpCvJglMqYGxuOcQ0keV5/c4Fzq1KlYUkANiTeNwb+mGGQ8RggMVI8+Vt7zEH1BxxxcMtcOCFUoytPhItAjmW2IAvIxaD99E5L22JTQbvHRUZiohtgbASfIT8sY/RmKd66EojE7i4kT6xMe8YL4FlMyWasqgyrK0sASdI8RkyTMGeuPmToVadOqjg7E6LEbiWEGJsB1vjW8ELvANT4ghF+9HkrgAenhx7G/+b1N9FUeRX9mPYG5HbTviis7DUpi4k/d8cc9n65C1VLaSqnTqIHkRc7xyEnG+Uemra6lWpUQ2IV0LHkCAY8t43PTDLJZ3h9MNpXNeLeRTPruxwFdVQGrYlyNAPBJLvqDEwYm8C9+ZPmT5Ye5ddIeRG0emkN9wwpz+cyiVaJoLmILEVNZWStrKJIJkzeNo52peI5VVYqthadQAEmBcDybbEtXlX3KabCslS+sQGfDcyQbix9RrYnBLw1RVI28XpJgH3BT8cZZJdTObSAOYiZY258scV8wFZ2W5Vd+oA/KfjjFLLNC4B81nS1QsN1JVYBMHrEcgPfpjngPh4FQBZYGSWdtwuqfjPi3HK9jgalXNMrJtpMm2/vJvtsd26YPyyDUALa/E8xAUTExYiAWMWN+uLVtQvIxoV0VYGrRNlJ8VQwJLHkI35Addh1m+OJTgVSXMSKKeFY8yd/60k9MLadcau8aQi2A5gG4XzY9ObE8lwrzlVAxdwykkkTpbck32k/K3lg6UNzyJOVcDmv2/rr4aNCjTA2kMx2tzi/pgQ9vcz/K06dQc4BWPvHy54QvmA9RADAJElWgkCNXkOZtjSkxDMJDAGJL29Bb0+GNT001lIheSv4fnqVdSaR7tudP8dPssPMaTjB0ZCbAE7qZKOBu1/nzFpkYQZekBD6DAIEo2ozfpt7wDhrkuIioRTZje6P0IncfpC9uYkcxjJqae144LwlZ8SotEB0nSTHLUrG0Te6i42sTvzwyVeV0pqJp3XUI2Jld7iOv6b9MfQgLFX8INjF4INvgw94ZcYJnioCBQpD+KCZYQdU3gkjVff3RgVZSxvnqasiuOYgE8tQs3qCQD78AVmFRNQEFlDdb8x8dWNTWjL1UJgqTAPnBEW/S1bY44bTmihHJ2HukED+9iaVL5GvJ8yy6aiESQbHoLj5wzb9MDdo8wqsabhgW9kxYiADHvETywXTpiaYI2PmPsvy53A+GF/bDiFCNDI5qo4uCqiDc3Hi9m0db4rpLdqL8EtR1EH4JmYFRWdQVDe0dGo8t4v6YwyOYaq3O5iAAbWkX223th1QzPDqRYU0zEtY6u7Y/EnAeWzGVAdcvUrUmMEmqUC7jaGMm20bTjW1yRWA80a/JoHTRRMfLHsBrXYgTxBhYCA/Swx7E6/yhwLsfQy41NVJZxbQKZqAA8zbfoQbX64rKAy380WH/ALZj+eJTsKGbNAfVmQVh18MKNQJAA1G25x+m/QXYG2XGqJJU3jaZF/fhdat2RYPBO5vhtCqUPdFWpksAmXIBsRDWuL/HHnyQJ8K1RsQUoeYMiHM2X3c8UicMqgGRl2neVPijabXwfk8jUCzFBYkACm7e4HUPhhI0/gLdE4tVUuFqiQBeiQLar7/rfLCTibAFyp1ak2AKlZiNxvblOL+rRqaY/wBH6D6tl3MG+q2/TEjxGkv0dqumHY6YFwApMARFvhYjCPbftHi2+SZqZXUS4nUmn0AIAE2v1kHqI5h1lMpduhCIY6FgG+Sv8cJlp1CzMoGkaQYsZKiDPvI38rjDjK1GBbyJPvArR88GfA67k5xXiUOQ0gICffzHqzHTPITgDP1XeFZwWaGa2ykSoA5AKAY5FgPs4y4g01HJuDUIMxMCxgH+kTj6uYtWqFdLMjwYPiV2CW6QAQMbYRSSMknbNuzlEmtJjSUqAE64BKNbw3JEiQOuF9Sk2o6jNxqMkyZIMfpH7X+OKnsUO/YUb0gw9qWA121iFZZDgFSOhwk425eoUKMag2I1EkCbgdIA67csXEPuQ4g9NWuPBd1uQac6XRvOdJnlqm0DHGTzxDyDOzSefNW94sfOcY5isO+cjZgQzX+3TiI9b4GyDSR1g+nIiPicRcU1Y6bL2usidp0n1nWk/wBxD7sJ89l1JdzJHtDe8gT6xI+IOGjVDoTzUX6Q5iPjhdUybOx0kLFNZ/S0hQTA58vh8cMMM1vg6zU6XbzWff3hvfy8sM8hRNOgDJZJ1AhASQ2n9cbERgfudVOon6tMz0I1Gduc4b9kswz0AAaQjUIZdRgEaeYtcx78CTW3/PAMgK5gBRKv4Wme6E3Dxu9rtM+Xnjd+7dfGhMlXnupNmDQYLRtB8jh/UV+bUb/6s/8AXjAoWExl2mxMGfQ728sR3x5QafcV1M7SH8kP9i//AE4XcWzlB6LroCMRIbunEQQd9I9MOXptJ8NK4jYnwjl7O3lhH2nlaYJ0XtZZ9PsezHLqBimntclQJcESXx7BAyDHl/xflj5j07RCxjw3MijWpswc6mgspA+ECZv15Yukc1FdTmXF/Cy94EKbyTr9rlHXEHXzgch1DBUndjBNwJkxN8Pcnky2VbMS2oPc/ZKR7IIlfKCYxCfFsMTLhfE+5rsatSsF1GmfrNS+IELIkMxmDbaZxX5fOow1BasT+lSHv9u1/uxAJUL5kBDKmk8THQXM2mQLjpi1pq5MoKgktEq1pm8denpGJ6mKDHNjd8+iiSKpA6NRM+n1lzhNx2oKtN2Qt3aiAH5EBQdyeZPlhrlqVQAFxUYiJYq4m4O0fvYYUKIy1ZTMy2/Lx+XlHn78Z3JFEiaRiJ3CNHi5SoDRbnHMbYfUGDCpGxY/dWwlNaGanzYJG+0Q2rnte/lh/SA+sA/S+Fq2G1OAog69Ed9YGe8OnSwnVIHstbmBY4xqZVTThWPjYDxJAAJsQRIgn3Y4zrEV5BuGJA36THzOOMmHYd0kMTpYT4SsE2k7DnHwx6EVhOzI3mjCjT8cKT+POcNez2aoLU113dSqkqRquYMLYTJPOwnBOT7FV6ysQ9IaVJIJbbcyQI+/GGR7H161B64K6aamQS0+GdrX2jFPUg+4m2SF7ZTUwKzNgo0gbjwySQJOOOF0odT6855CfIbjHVUjvEIO2gDzi0+cfv5+4KPrEG8k+VyAMLK1Fjxy0XYpfU0rfY/+6j88KeJOQxVRM00U7c1QzJsAIsfM4d939SPKmp/3l8I87UgnVaaaRA+1pWCfdqPLbHm6fJsfA3o0NdKqZjTTU31DYkHy+GG/B+N02pIdFR2KidJUQVENubmYvznywFwdh3dcnkiE7bSDyvt1x3wGgRTYBahmrUK6QbKSOhj9hG04F1YBu/ElmO6qf2qR/wDtOEPazjCdyFiqpLAkKVBKCSYIYg+LTbyPrgw065qMYraGEBSrCCeZN/f64Tdr8vU7hT9YAjrIaVIB1Brm/wBoeXzwdNregSxE07K8PXu+8arVUGSFBYt+rEMPQ+7zwr7Q1L011M7vOxcFRsoMsSTyPvAGCuBNrlG1aQBqCgkmFAgAAkCfTfCWhnWStJ1ORK2MSJsCRy5R6YvFXJivgY0+E1gAAagAtAV+WPYyPaEi3dsPLULfLHsNtkLgSWK1BHtMRYkRBX44b5ThTmgwDEoLwH07i2ocwD8Zwl1QxHVyLe78sWGXy57oQRp/SIkodzb8LcsalwZ3yDdnMhpZhpAIpEb3PjufLp7saZysrNoRQr+KSpP2Szc/ELCAd/jjfs+wn/4W9TFVsC5ECTPiAb2ucEkGeog4lBXJjSdRQw4fU/iHLE6gsydNosek26874ZIhOVqknexPwvhVRc6nCgHSyhQeYG3yU/HDykn+hVvODeOcbzbEPqlW2img8MnK2VUuxHtgKLSDBUC3IwL25b22c5OiQx5jVE+6thPnMpULsyssKKYIOx8CkHaCZ2G+8WnD7Lv42X/Wknn/AD0DENThFl3PzXiKA1iDYl2EzEQR8ZH3454PUmtImIE7b+Xlgji7L3rAzOs9P1fhbAHC6bMYQHWdisza/Lrt0x6KVwMt1I/QslxGnSCguNUXE3g2gjcjBlLjGU0VacxrDOSA+kXAdtoFz7jE4jaPAa9UwFSnqsfHp8U3JKyxW2zG1umCs12LrEFwyTIUS7zF7xpjaDNgCvPGb09JcyKuc3/CLe0dFPpNPuzKwqgghgY3JIO5mcA8BIFZDGxM8+k+7BHE8rVQo9RVALDTpiDBibc+sgcumMuziTWTpLT6ACPni7r03m8CR61isl9RvR/+NP8Am4VZmgqsz1AWARSAdX6KC0RtIi9rHfDbKU5oCP5pf+dhTxHKs7tB0xTSTBJKqinaLiYPoPcfO0+pmoccOpF6NdRzpLFzG/p+OFPDk1Noc/acmLwIUn4/hhzwi1OuelJeoHPzv8BhdlGKVKjQoALAk7+yD8oHxxo+nzqNEdXpszzT93VYkHSulQNgwIJnrAIiPngzigT/ADdUamDAg3JPi1rcHe0xy2x7IZuaaybwWJ6GSFNp5Dn54zzz6uHVDsGjlt4kBJ6mZxq1oJJflEINk72epBQXDMoMhoYg+lr/AOOAqcJVMCJI2g7Tfn9/xwVwmgQHaQU5naQJgff54GYzWDSCJUxyFjb5R64aUVVnRbsKpcGWoAyvoG0HXuLMbA7kE+/HsJhm6o2IjzjHsS2T8lrRrmKEAsBc1SBy2E4qadYjLHSfC8GPlE8vyjphHXPgawkZj5nTh01PRQIBAViTHMGDI+XrisbaIPDCOxK63jeKbf8AM/b88BJmQTUm0nYEnnvPy85wZ2BtXcAz4XuOfiTAVehBNyTIkLaPEQQOoBtgafUzp8IJ4TmiHDRGuLjwgsvvi/Q84xT0n/0SsOoQfNfI4lKdQaytyNQG5OwAkdOm1/cIr1/7hVIGwQjf9Jel/niP1SzH5H0Xh/BK8QZlrO0eEqgJ3EqiNB59N4292Kigg+sO81AP+d+/uxJ5zNDvnViPsbRcaFBB8vf532xWZRLVR/rlge+tjNNWvg0I/M+NP9c9razN9x4Yn3x8Ma9lEsf7p6Hl64E7Rj61yCLMfmF+7DLs6FVFLEAWJJ8zt641z/dEofvDbM1Ky63uFpaZmIMzsYEy1tMcjj2baajjLVGhUBAJEsSYaA3tm52k9NoxVZ3gS1lV0ZBUExOkjaJg9RYg2McokYZXgyqQ1VqQ0zpAZbao1c9ifXptIKR14KGVnxQ7g92GT/HFb6LLCJbUOcQevy92EfAHiqh8zv00jFXx/MJVVlRgYDTp2gmPvnEhwWzA/wBL7h+eO07em7QJ9aaP0nh5Pcj/ANMf804Q8cqkVdKgkGnTDCLkaUMgnawj3mcO+HVYoAnkg/5jYQcazMMwmNVOnuBE6UAPrGrp78ZNPrZZ8FFwZZTMbT3KdPOJi/xwsrBjrWAdTkCJ/RQn5efrbDjglT6vNeWXX4w3l92JypXOprmCZ3t7KA+U8usY0/Tr9p8ENV+z5N8pXKs6kgAqBqA+ySIad4PX1xo5P+bK4JmGgehZP2n34FXLalV9PghizAQLG4tbmBtz2w4zGg8PqBFIClReLwyANa0xv5jGvW6V+UZ9PkjuFZiz07mZ9PMjzsMc1aAWpEESwN94Oqx6W5e7DHguTl3IYbtI0nVv7PkPPAvE/wCNB/SM9bDUB8sdN+0MV7hanGqqiECaRtNNGMepEnHsZIiR4qjKeg026b32x7CVHx/QrkY8UQqjwdswf7oF/uwyyPFTTyukgOdyWAIAvG+/lhXxVz4v/cv937MGZdNVOEEtyk2APQfjy9cPp9JGfIy/ye1ZrMTvpc/30wHk893dXWpG5nUJFzz6239cGdgKUV2G8U6kkf0kxn9HJC0tisxcATqP2gOfX0wun1y+P+Qz6Uc8Oy71WOnSACCS1iSRHvFpjbFiRpyFYb+x06r1thBwfh70xpKlWdhY2sBafUkmNojD3MtGQqnnqSI/pL64j9U8x+SmisP4JDiioXqAiXC0oPqiDkfl1+dfk2sYuO8Xff8AlB9+JHPUZqM/OyxYi9JfOxkfstiu4evidWj20kf1mt9+Iyz+hfsflPHp1tdSdWwJnYCCI8tx1xTcD4arqVbZUmBvbp54mOI0ic2yn+c/HFPS4p3BUR4XUgm1zaw/W5wTsRF8W1LcYqPJPTpNuXAXV7LPH1SagGEACSZjVMmwOliAObc5xnR7G1ECkBgou2oKADJIUXMlW6CI2IJnHXFO04KjuqkKTqYgsjWBgTpMbncbqeRwDkONOh+sqlmAnxMasrAnYkCNLGT1kDlh4vWcLxYj9NSHFfhKJTIgB4BJiAfQdOfv9wiOF+HMCmf5wiOpMAfdip4jx81qq91IuBtva58gLmDcxifzJ0Z9GUR4gw+f5YjpqaT38tWWk4utvZl3TUimAP0R8qrDCDimkOxZZ+rTcz9hRYE7XjymRcYoXB7qTYwB/vmkYmOL0vrCdREJTNom1NYPpOM2l1FGVXCAdGa/9uD8m8/vAwqyWSD0mYNpZSSpgE2Rbb2E8+Xxw24GZTNTyy46dH8p+JOF3DEHc6+YqCQOY0rvyje++Nf0/W/wQ1ekUU80xTuvEZYSvInaQfPaP2Yb06scOzAIIioN7H20Jn3z8MD1OEinLh9X6IjxAWgkgxqi2n343z7TkMw366z/AGkv64062F8r+5CHIr4DQqEE0zZmIPUH8sDcfpgVVjb2R6CRPxnBHZKuseIsCJ8SgNB5ah08+luWAOMVg2ZhTKggKeouJ99z5zgS4DHknM1l21mRf0/LHsbDitRZCuYkx8cfcN7g1EbcZHibp9JqRPoMO8uWWifDo6k3n05+/b8VHFKciobeHMtcT+qJ9Zwwq5iKEAyf6KqB8LYXT6RZchvYR/r2I/m6n/FTxkKbd6YJlSfeQx/D8cZ9haumqT+o4+L08FZZB3rkNMEMpuC0E2/PphYKpP8AzyGXA14MTqVp6BNXoDYdIj44aZgf9n1T5oef6a9PwxPpxKHp6fD4hBY2UQtzb95xR8SWOHVtv5PpHtL1tiH1WZQ+Smlw/ghOJV2XMOQv1Z7ssSDB0opjpMXjewOLahBeqf8AWL8Jq/liOzNVDUdX0yRTi940iZv1jnte+K3KN9a4j+VX/wDrbE3yip+cLR1cRYbw34DD6vmEDtQqwFkQw3Vou5PIbX5SQeeAOGL/AKbWfkD/APX9vywZxPh5q0y1OO9QwbiSm5A6NYxO8th5NOaT4pfByTULXn9T1TsXX7maISorbljDxKnSZ8PI3HW0cuW7M5t3D91SpAKVN1YFQQRIgybepnGGX7R1aCpRp1RGkroI1gEGASSV0AgwRNiDbBvH+01VCqCvTZDB101DEausPZdMMLEiQDfF61uzRD9n3M6mXTKkqkNXaWaR4VESYAmNQkAc43wHxjK/6blyBAZgPT9746y1LVVeqxHdli25PjuYBIFrKT5wORgjMUS7Zci8OsH1JH7ffjPN7XzbzbNEFa/sUedUdw58h/zWxI8QpvUqOEUnwrIC7hQoJsLiRbfFdW/7vU8gPh3r4QcVqhCwm7IkE7KSF9YMLvbENLDHeSo7PmVzI/1C9ej+74YX8FphVdGO7kAXkgqPdA392Duzo/71H8wu/pU8/wABhO1RqbB5ASQIN5OkEn4RffpjVodfwQ1eDrNZEwdZ2EC4MtJJPkbffgjOKo4TmI5Ef8a43rvrUkggAWgESTFzO5EfLAufb/srNKJ8JQc+bKfx8satT/ohEkOD0GElZny8yI+OM81XPfgtEzyg+4+Y++cUHZfLK1NSwEgSpG48z1UG/kR54S8ZyoXMCJgtABEETO/njpP2nR5Eb01JJLASfS3L5Y9jTP8ADHaoxVSRygdBGPY5NVyN8DbPGaTxzzB5/wBE4MpZaKF9dzsFgH39PdhdxOqAhUGD3zMbfqrG3mDfyw7o5V/oJcAwTJbWoH9nc+m+JqW2JzjbNuwSA1nUi3dv/wAVP8cZcPqmVusyRcXJGqZPSCTB3nywF2M4m9PMyKZqh0dTo1CLqSxsYUQBihynZoRq0U4PXNJMTfmL/DbHJ7W8AasApL3r6QV2EEWXYbeUACY/PFlnv/x1U7fxfOPtLzv8cL8rwAIoJ0qVuCtcMd94AMz798Mc/UJ4fXGkgSoG4mKgUEQJhgJHrjNryUpx+SunGk/ghs9w9WNSfbXuoMxugEb+UxH7bDK0frHI/nEEemv53+WJHjlqzwTqGkRuI7tY57zO4xVcOlqrty7ynbkDL+fn8sDJR0RQfRUqn9I/gMaV6n0aqKouGQNF/EN2HoDHpItfGeaYd7UBtDjbodIj78G9m8r9L1ZWqY1yUYxKkDxabeXs9BikVm+3cE2kkjqqmVzDa2+qkHxGxjnPIj97YY8O7NZY0zVdXNIQSXjSV5N1mwtynzOEnGOF1ctWKVQtb2lEXEbwRvHO08wMOq/H83Sywo9yVp1KU2UjSG3GqwWJvN/Fh9iUfbJ/qScm3lCTjnEkd2pU10qCQJW0fZgfZBkcp9MH0U7umjiSKbKb/qkFh5c/ljjsvwtqwbQVqVFRjTGoFVJiJJHIKNud8a5DMRQ7qqT4g4vBiTaSD5b9BbacZ9ZJRqPC/qaNJvd7uWO87WXuKg6rIjmO+a+JjilNFeoWGrwqRJmCUA2nblPKQRsMN87IoAH+b0/71vwwi4zTJqu0kEKhtAtoWDPLCaaCyt4GPq85f+RXaJH8Z7/jhUWUUDM6jEE8ho/H8MOeD0Zp5pR/NJHtfrn0+GF2QyYen49IUMVPeVDT2EKdpgib7WI5YrpS2yslNWgNOIakA1MHsSpMCLyy8oiZ82i847asG4bnyLjvKcE8/Etz5nf34YrwKjsO5km8Zl4i28NJMxaIthR2myBo5OrSoBNDVKZco7vcQApkWmxF7wcaXqqWKI7GsnHZjMju0XoJ5H/C454U8frA10O1xyIHSRO+N+xVVmY0zoKrJIJFO43uRJjphdxRwc0UVgVD2teJ5m4wXNN7TlFrIqOaMnTUYAkkD1M49j5VdFMEn3G0G459Ix9w1fYNlBm/q6bQLjMsDYX0hIB9CT8Th2mmplyQCG1XCrNx5E+E+e3mcKOL1NAqD/8AbqfLT+GDRm1OWJYI3itqWfOB+WBp9Ik+TXsFSH0xx9num5g21idrC45YIyqAmUVQNgAftSdhvBtHpgT/ACdVA2bqHrTboPtCcH0qRCqqwS0weQWSC5Py+OO0+p/AJcIIo1ip0qCxtq0aWAvZTa6+Ui872ih44P8As6oevd9P016mPicTlPMJT8CnYiSfaNxMxy8uUDFDxlp4fUnmKXT9NNycQ+p6o/I+l3+D8741mGGZqkLKkIWtMwittty9bYr+BMXzFeDbXTa/KWb53xKcZAOZqqQT7HszYQpJa9gAD0xY8LoA1sw1gpekJG38YdsDv8FW8Eb2myzUs3URhGxHmDsfKemGvAOzdV2bM5eqKTU1DkldQZgCCDfaPI7nHHafIImY7xXNam6qNQOplaw09Df/AIo5Y+cQrvlV0VEK+FTBkBkJhr9BaQfPATkmqC3GUMsCz3GH0qamhpbXrkagrRJtvBMSJkgkbYM4/wAfr5korjTTRfHGmDBF2MEXJW8gH34R8a4gvfgqdSaSrAXMHVpWDDRz335jBPEuB1xlmrvSaGVBqKoBaIaCdSiPDMRfpE22RIObBuB5/MayaEUy4KaQsAKxAYDnHOT+j5WpeI9nfoNWmrsrBgIix8MDbzkX88JeAcSpCk4UHVZbksQJsB+rOw9euNHdnzVEM2lHIHeOSSQGjUSQJXaI6D3z1FutVRaElH3WU1LhhrI5LBAtItc3kVah9w88R+arvXd2RTB0ggAkkIAJsJN/I74qu2VSmk0k8YhLxMKxqE3/AFpn/DE1xzMCnVddj4bwDEpyvyBB5R6YjFU6oe+5b9mWvmvKgn3Oet8Jnyne6QbLaZsPtX/frhx2R8TZuOdFP+FwcI0aNGq4sev6U/cMV0V70T1HhnRqqitoaQF+0T7Xl5ez8POMfOJgnI16im7NlzAsZDD88EV6GlyQFKsrEXEFSIvPJYm0bT6YZ2jp4dXuCNVGIsR4x4T5i3zxsnx+hnjyKOz+SU+JiROo8r+k7/GR0OFHEsqEqourV4xeNhyGKXsrUOgqIO+7AHnYiQfQjE/xtNNRAAq+OYUzPmTJ9AMLLhBXIkr5FixKpaeRHv8Anj2OcyoLsTaWJidpMxtj2CrCUHFnLamsCc0/xKoYv9+DGacrAn27hbmfw9/zwqzBlC+osGrHzBMJLAm9/PpigWhOUjvfDq5gggATtz92BDCf4BLLOP8AJ4hGYc3H1TG+/tfswVTr90gUEa2uSfsgGPlfHH+TdozNaTqilEjn4zfAFKqWdiN2JjyFyfQDmcCPUzpcIZJWFtuVzpE3F7mT6xiv4i3/AGe/IzRHO31lONr8xtiSyFFSQKdMswIl33mR9mYjlBxW57htSrkKlNAS57swIHsurEXIGwNpG2I/UL3R+RtLh/BJfwhqZSvmGRBUWoq6lI3hVEggzaTyM3wGMy9HJvVy2bVWmKlBqaCbgArqHIQdtpwy7W5CvVoppyNde7BLEFWIHQadRO0+7bEHn6ED+LqUm9o94245QNIP5YMFbDJjml2tzGn6062DLpOlQkAGRIWzAxEdWnlht2l4xUqFGzSgKaMI0MupTuVEwWNgRuIBjlhBkqgbLt3inwqVuF6kReIiCSfI+WOePcTzT5eglZT3QvTqFR4rbA7RAsNzE88UayJeDbK8ILK6lmC2IqFbNTCsdSjlIFpbn1jD+txvPZnIaXVu7qMFUgEs5LaxczK7D3ETieyvElTLkU9a6hDBtLyQumB5X2O2q2CODcXqtROVqmKVFC+k6kaZNpFx7XywXYMA9bhq6mNINCBy4UTp8Z8IIGwUTfb1x97Q9ojmq61Epqq0qehVEN4YOpieZg78o8icHDtN9FpV6dJU0V1KoSCdx4yLwIJI5iRhXwdWFIsg1Mz6X1iRpgREje56+kjHfdnHFPidakgpkgBgBpIE6bgE+GYF9zO3XFB2iy2USkK9Gr3tV2BemTqVZB1bAEXEehPulcxXAIUhWt7V9UH7JLTpjYes3th/T7MVBSVny1Rg4se9SWtICgruR0k4SSisjxbeD9D7N8abMNWBVFCUF0hARGoNqn4ARyxM8QS9MKJJJ9bavzw+7KcINGlUqKD39RPEhVgFhTpF7E+Y3nE1nqLmogMJ4bb7mdW361sSh+8Q8uljKlnwtnVWht7WMiLRa8n1OB+K5VqeUzeoHT3lJl6RrEkfLADBwYdSCRzBB6AzGHHFM0K3DM2RuO6n3st/36Y1aitEYvJN8DqkFr76vaAI53GEPGa/jEcm5WHqPzxR9nqECSIkG4ZlneZiQcT3HqelhAgauQMfE3Y+eF8BXIpqVFkypJNyZ5m5x7HxQOY/f449hwl3/lEr5RUo/RH1kMdQmwECOQ88LhnpyHLVrmIO1xj9EXs/k6yK2ZykOJAA1KAJtEMJ9+DiMmtHuRSPdG2nfz31yPjhNsqwG43k/IeynaLuarys66cGCBEMT8L4fcLSFAYE8zeJ5gG3W8YqaXZ/KU6yVMtSCQHDEN4iTAUXfb2p9cPG4msx3dS/OZEe5vvxzUrbQFtrJF5vMNoOlNNgfCGvpvtpB92H/BP8oNBF0MlWbCQAQSOkkH5YdNxUbAH3uAfgTfCVyVzFKt3UqCosysTJYSJMCzL88S96kmx/a0xnV7eUFvorf2B+ePzrtxx6nmytOkHUITOqmrEEyWHhNlsvv6Rj9VfjYOyVAf6n/VGBuKZlXo1adGadSqpXXoQQW8LOYPiIWfUgXxVxfd/0EtdkfhQzLABRqqb+IMWM7fCCfvw6472zbNUaVA0SACrNp3aCYCiPM/4Wxe8J7I5bJhDrqwiurl0pw+vTceI6NJUfpYje0fZGp33eZZKzKoALOhQWEAgzYbC88z5YFW8oXhC/uadGmCBdklUqAyzCIIAb2vFaNo9IF41x2pnqoYIQ8KsLdQtgsgiZJ6mNsHUq1R6id6A+mRKEkyZk+zbraw35nHdDsJmnd2ApgVFaCWKLEwRYWYWMXkT54ZJWcT54OVqaKzqnsybmA3Pa4HONiYxV5HizZehUpqlILUYDXWZpcFVidvCRAmRFzhfnex2df2hTBWVI1xuZJva55iBOBv4DZsL4iipb+UBEE7gCeeC47lkF0G5nMd6mqhlTExKMGWVA8IEaoESJPxx1wLtNxF3V6DFlRo0sQVAMeHxGSoHw8r4HXg+dyYDCoKQJiEqmTHULf3/di+7M8QyqGpVpUmp1HC94ULaCd+ZgS09JxPa0PaY3btfUFHVUy5DxfSyFZPnrmPdiRr5sV6qlEYKqtYgkydtpG+3pi0zXaVWUAJUqExZShN9jEzF98c8I4yHVnWhVVSABJF4LSIm0ExGJ7JuV2PuilwR9RCFjQfM/W3PM+zztbyGEfGOJVKOWr0tDaazUyW0sAoUkkSRzsNsfqZ46pUnQ0CZ8QtFjInrhLxniK5qmaQpsQbkMYBAud46bRh6muXYLj4PzvspxqqCVX2YY3XVFt/LAh4qHrn6SGKgECBBBkRAEdMfp1Dh1CgNVCmKZIvpOkgc5lowG+UyZfvHyoLA+1qUyw5+3vzuMGm3wG40Q3e5T9Gv+/vx7FvVzwBMU1ibfVKbcv5Qfdj2F2/kG5CzhOazAWzKVBPtkknrcnlhv/CGoDpKieUFSD6QZwx4t2sy9KkrKhq6mgAADnE7EE7ADzxO53ihrFWOSrGBa467QIBjFHUcbyeXmhgePPEnSAdjH7McV80KlmIB6rqRvcQoOAqPFq2qBk32m2kmed+v5emCn4pWH/hKxIAuSJPpFhff0wN6/mDT8HyjWqLamzR1dS3zAn5Y5r56qrgF0+yYtbxAqbgHe5jywZwjijVcwKLU3QspcSwNlsdgeYg3nywZV4Sjd7UdVMRp9qTaYknna1sGt0dylgHDqhf8ATcw5s6kdVAj4wcfaZrFx4r33j/pxlkeOvUpq1PLnuyfDqdFnzEtt5x16Y+VO0bI90X316IMdfaxJzjxuY6i/ARmspXdvGysvTT4ptcQh5crThrUymYcAg0gLHxIJBF4ssR92F+S7UEkKqKWNo+kUWPuvc+Qx8r8erEFGVATy+kUZHkRqvf8ADfHepBfxM7a/A3C5soPraanmUE+u9PCLidDPVPAr6kI8VxpI2PtICD5fDHVTtI+iNNER1zS79De8+WCsvXzFSlqoUaWnZYqKQY3CgGLDnJ6QcN6kXi2Da0LMpla9JRqZdBAGlyJDKST1nrYH0wTUTvTqkhgNMhRYTNoQj44UZrNtUpkVDSci/izCRPQwwt8sdHtRUQAAZfblWX3/AGj+/wAgtWHkOxjDM8FaoNL1nYTs0PvynRMeWB37Pd0hhiwP2YIVr2B5WwGO2VUGyUYi01kG/o2CKnaaswkfR7H/AMxTB+E/v16l6kH3O2M+plqganUHgKjoWggHfwmV5CeUbWw1yOcTu/CxQGWIIKxcz9kWmfLC3hvEq1aoUqLpAAbww4KtBBBBgqQeXTnhi9EUstUceLTrImbAE2vMbYeKtbk8CPDoHzeVdGHdEICeZGm+5grI623xzm6NUMO7aW5woURznwRhavaGsVH1QAIDHVUGoAiV8xIIPvGOj2pqrvRUnqapPp9nAU4eQuLOq+VzZnTTVxG7aD8LD7sB/SM6oLFIFjoKiZ8rEDBmX/yi1SWC0KRKiSO9Mj1tjP8AhtUqVEV6KhXnxI5aI394kG/UYbdD+YG2XgBqdpczNww8oX/px7FF3oN5f4Lj2Fr/AHAv7CTiFLujQZamoMVbTpIgagbb2m0jzONuNac1SXSUAT2mAJKGJJ85M28sLsjky9agMwzIrCAzmAyiYgzzjTgbiPFhSq5pMtWJpAqqryYx4iDzWQwvhdNrcwy4QPlsmoEH2wZ1abRO8m4nzwfwvKzVaXksfDFoHTCr/POtIsAYLAR/ZsJicGcFKmpTZyVUNzn3+g/f1suSZdcLp93mqMGSKVW++7ib9fj7ubbMOD3tgbjbf2RcYQ8Prqc1TK+z3VXaIvU8v33wyrKJqQBLFRJP6vLfBh0S/LGfKIisKLCh9JYoq0hGlJNQB32t4bzy9OuHFbs/k0AfUtIECBWjUPDPiQ3g7Gdp6gYlcw6nuVqkoAohmQtbW20cpJmeYwcnAl0K4eNQkNSUeLTq9rUV6TY+t8Z4dJSXJrm3FWrqytMKKaIk0yDNVCCKixE73JmdR9QwbiFGk6Ufo+urWFNmdx3jlnJDEEm5mGtbE8oRqZoqrGoHLVGWoqgooO1woYAkc5lpBizPhPF8utVKleKpRUWjDBNBTm43Jm9iRciTydcgZXpwKgaZY5dNQTw8nkESoAPinaBhpwjLsqKpAUoIpgsSxG8wxkAEj0g4nc920ykXqFiBA5CL8gbm/UYW5btUa7hmrlUoSSxCzE2m/iE6REE9cdLng5cFY/ZnLqjPUy61WAJAuzueenUb3HzxEZ/LAj/RtS06oFQ0YDAHU2kgHbTohjtGLbK9uMmCGashMe0Z1SAd7Y/Os7m/pR1LNRkDMYZdLKzlwHJI5NoKqDMkWOGn9qAjTg2Sy9VE7xadN6RKkavFWJus7AC+/Mc8Y8dyFCm4WDTMCCAYb9bz6GD+WFVRaVeqx1d025Maw782izJO9pA8sFLlKaMq/SEMA+JdW5/pKBO07W68kGso+y2fPfW5UKY6AxI6TMjbyw14hVPcVQ5F+9tBJHt7dP32xO9kj3dclSGHdwDM6oZogzF+u2KPiFcmjV8REioNIE823tafxw0HWm1+RZdSFLFUpUqhAJKUuYP8mkY+8D4i4R0L6o1RVKqFBbkZtbqcLsxm6ZCqTDd1SFhJ8NNNPmbnr1x2lYaGpl5LKRAHhuN77HUAfhh4vCrwI+chHBhTOeetVejoZCrDSuloW7AraZF/XHs3xajVzlFqazTUsCFsCLLb5YmKjVadQqUkDxDfxAch5SJx97L5hFqUi5IXW0kXImII8xiU+L+5WJUtS0krriOWo/lj2C83xWijlVVXA2a15v088exK4+RciTtBxKpmWRjCFIVVUiwAm3W8T7hgOnwV2BaKUbklOZ92OKyAJYAWp7W+ys4+ZMyzT+98AZPATQpmjT1/VAMdP8VTIN9/Eu2HlCnUqoIegF0/zNMj/gEj0/xUZSkGqKpAInYgEfDFU1IK4VQFXQbAQNxyGHjCLyByZlw/hhTMLredKFQNApqATPhC7kmSTHLB75nR3qpovGwkgkb/AL/DCmmPqEb7UKJ5xBtPTCXNnSSVsdG4sftYopKK2oV5yMMrUNOkE7zvCsm2XWoEBJOku62EmY9euMxxKsz2ZFUCxNGnpm/hP1YAJvfywLTqkypJKybE22Xlh5xKkBYAAQuwjnhHpxYd7NchlK7prqVEQcgKVJiR6BLfM4HpZfMPUdVJ0qY1NToJ8tBPObXuJjDhcuopAhVmV5DmRONnyqLsij0AGO9GHgO9i08CqOdJri9o0Urn+xf0xmOzVVGIlmjUJ0opA7p4JsAPFpg3uBg1Msk+yto5DBmWEZPNEWPd7j0OB6UEuA72TNPJafFUquLbwG033YinE+k/PG30RmP1VZiTzKpty+zz84wi4jmGin4jeJub779cH8DqEqJJPvxP0oeA7pGlTI1+90mtB07+Dz8jeZ/ZbANelUphdeYEu+kQqEDa5kWwQvtL/QH44OySDRsN/wAMGMIeDnKXk5ocP+j5gO9Q1ajLpiVUAcpMiB7rzg01GqI4K6UbWCVOqDqjf1mfLngDiwhQRYzytyOJMV2CGGPLmeuKprpSwJnkpF4A6pCV3hLLJWbW/R26XwLnOFuInMaj+j4SR7hzvjPgt1E9MfM4ImLf44m4wXYZSl5BXyYK6lqtIBNwgFres+7lgTL8Kdm1E6YMgEX6zaI2G+HOYpAUhAHwGBENzjsLgNthdPJVI8VRyeoOkeVotbHsLVOPYDYt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7284" name="Picture 4" descr="http://www.casascalabrini.it/documenti/madonna_nicchia.jpg"/>
          <p:cNvPicPr>
            <a:picLocks noChangeAspect="1" noChangeArrowheads="1"/>
          </p:cNvPicPr>
          <p:nvPr/>
        </p:nvPicPr>
        <p:blipFill>
          <a:blip r:embed="rId3" cstate="print"/>
          <a:srcRect/>
          <a:stretch>
            <a:fillRect/>
          </a:stretch>
        </p:blipFill>
        <p:spPr bwMode="auto">
          <a:xfrm>
            <a:off x="0" y="0"/>
            <a:ext cx="4357718" cy="686091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071934" y="0"/>
            <a:ext cx="5072066" cy="6740307"/>
          </a:xfrm>
          <a:prstGeom prst="rect">
            <a:avLst/>
          </a:prstGeom>
        </p:spPr>
        <p:txBody>
          <a:bodyPr wrap="square">
            <a:spAutoFit/>
          </a:bodyPr>
          <a:lstStyle/>
          <a:p>
            <a:r>
              <a:rPr lang="it-IT" sz="2400" b="1" dirty="0" smtClean="0">
                <a:solidFill>
                  <a:srgbClr val="FF0000"/>
                </a:solidFill>
                <a:latin typeface="Matura MT Script Capitals" pitchFamily="66" charset="0"/>
              </a:rPr>
              <a:t>I pellegrini si facevano tatuare per testimoniare la loro partecipazione ai riti religiosi del Santuario. Praticato soprattutto in occasione di pellegrinaggi, era esercitato da quattro o cinque famiglie del luogo che  ne tramandavano l’arte e gli strumenti.  La serie completa lauretana, esposta all’interno del Museo-Antico Tesoro della Santa Casa, risulta composta di 63 tavole, attribuite ad un artigiano locale del secolo XVI, </a:t>
            </a:r>
            <a:r>
              <a:rPr lang="it-IT" sz="2400" b="1" dirty="0" smtClean="0">
                <a:solidFill>
                  <a:srgbClr val="FF0000"/>
                </a:solidFill>
                <a:latin typeface="Matura MT Script Capitals" pitchFamily="66" charset="0"/>
              </a:rPr>
              <a:t>che </a:t>
            </a:r>
            <a:r>
              <a:rPr lang="it-IT" sz="2400" b="1" dirty="0" smtClean="0">
                <a:solidFill>
                  <a:srgbClr val="FF0000"/>
                </a:solidFill>
                <a:latin typeface="Matura MT Script Capitals" pitchFamily="66" charset="0"/>
              </a:rPr>
              <a:t>recano incisi simboli devozionali o le immagini della Madonna, del Crocifisso, di taluni santi, e a volte anche motivi </a:t>
            </a:r>
            <a:r>
              <a:rPr lang="it-IT" sz="2400" b="1" dirty="0" smtClean="0">
                <a:solidFill>
                  <a:srgbClr val="FF0000"/>
                </a:solidFill>
                <a:latin typeface="Matura MT Script Capitals" pitchFamily="66" charset="0"/>
              </a:rPr>
              <a:t>profani. L’uso andò avanti per secoli, malgrado le proibizioni della Chiesa.  </a:t>
            </a:r>
            <a:endParaRPr lang="it-IT" sz="2100"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Picture 2" descr="Simbolo della Madonna. Sec. XVI"/>
          <p:cNvPicPr>
            <a:picLocks noChangeAspect="1" noChangeArrowheads="1"/>
          </p:cNvPicPr>
          <p:nvPr/>
        </p:nvPicPr>
        <p:blipFill>
          <a:blip r:embed="rId3"/>
          <a:srcRect/>
          <a:stretch>
            <a:fillRect/>
          </a:stretch>
        </p:blipFill>
        <p:spPr bwMode="auto">
          <a:xfrm>
            <a:off x="509558" y="186968"/>
            <a:ext cx="3490938" cy="634716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0" y="6211669"/>
            <a:ext cx="9144000" cy="646331"/>
          </a:xfrm>
          <a:prstGeom prst="rect">
            <a:avLst/>
          </a:prstGeom>
        </p:spPr>
        <p:txBody>
          <a:bodyPr wrap="square">
            <a:spAutoFit/>
          </a:bodyPr>
          <a:lstStyle/>
          <a:p>
            <a:r>
              <a:rPr lang="it-IT" dirty="0" smtClean="0">
                <a:solidFill>
                  <a:srgbClr val="FF0000"/>
                </a:solidFill>
                <a:latin typeface="Matura MT Script Capitals" pitchFamily="66" charset="0"/>
              </a:rPr>
              <a:t>Venere di </a:t>
            </a:r>
            <a:r>
              <a:rPr lang="it-IT" dirty="0" err="1" smtClean="0">
                <a:solidFill>
                  <a:srgbClr val="FF0000"/>
                </a:solidFill>
                <a:latin typeface="Matura MT Script Capitals" pitchFamily="66" charset="0"/>
              </a:rPr>
              <a:t>Sinèetru-German</a:t>
            </a:r>
            <a:r>
              <a:rPr lang="it-IT" dirty="0" smtClean="0">
                <a:solidFill>
                  <a:srgbClr val="FF0000"/>
                </a:solidFill>
                <a:latin typeface="Matura MT Script Capitals" pitchFamily="66" charset="0"/>
              </a:rPr>
              <a:t>, </a:t>
            </a:r>
            <a:r>
              <a:rPr lang="it-IT" dirty="0" err="1" smtClean="0">
                <a:solidFill>
                  <a:srgbClr val="FF0000"/>
                </a:solidFill>
                <a:latin typeface="Matura MT Script Capitals" pitchFamily="66" charset="0"/>
              </a:rPr>
              <a:t>Arad</a:t>
            </a:r>
            <a:r>
              <a:rPr lang="it-IT" dirty="0" smtClean="0">
                <a:solidFill>
                  <a:srgbClr val="FF0000"/>
                </a:solidFill>
                <a:latin typeface="Matura MT Script Capitals" pitchFamily="66" charset="0"/>
              </a:rPr>
              <a:t>, Romania, 3.900 a. C. Terracotta, frammento di vaso, h. 20 cm circa. Figura danzante in probabile stato di trance. Le incisioni sono sul petto. </a:t>
            </a:r>
            <a:endParaRPr lang="it-IT" dirty="0"/>
          </a:p>
        </p:txBody>
      </p:sp>
      <p:pic>
        <p:nvPicPr>
          <p:cNvPr id="2" name="Picture 2" descr="F:\tatauggio - dea romena.jpg"/>
          <p:cNvPicPr>
            <a:picLocks noChangeAspect="1" noChangeArrowheads="1"/>
          </p:cNvPicPr>
          <p:nvPr/>
        </p:nvPicPr>
        <p:blipFill>
          <a:blip r:embed="rId3"/>
          <a:srcRect r="1815"/>
          <a:stretch>
            <a:fillRect/>
          </a:stretch>
        </p:blipFill>
        <p:spPr bwMode="auto">
          <a:xfrm rot="5400000">
            <a:off x="1714509" y="-1714509"/>
            <a:ext cx="6215082" cy="96441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214810" y="0"/>
            <a:ext cx="4929190" cy="415498"/>
          </a:xfrm>
          <a:prstGeom prst="rect">
            <a:avLst/>
          </a:prstGeom>
        </p:spPr>
        <p:txBody>
          <a:bodyPr wrap="square">
            <a:spAutoFit/>
          </a:bodyPr>
          <a:lstStyle/>
          <a:p>
            <a:r>
              <a:rPr lang="it-IT" sz="2100" b="1" dirty="0" smtClean="0">
                <a:solidFill>
                  <a:srgbClr val="FF0000"/>
                </a:solidFill>
                <a:latin typeface="Matura MT Script Capitals" pitchFamily="66" charset="0"/>
              </a:rPr>
              <a:t> </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290" name="Picture 2" descr="http://www.santuarioloreto.it/public/gallery/gallery_pag12_98.jpg"/>
          <p:cNvPicPr>
            <a:picLocks noChangeAspect="1" noChangeArrowheads="1"/>
          </p:cNvPicPr>
          <p:nvPr/>
        </p:nvPicPr>
        <p:blipFill>
          <a:blip r:embed="rId3"/>
          <a:srcRect/>
          <a:stretch>
            <a:fillRect/>
          </a:stretch>
        </p:blipFill>
        <p:spPr bwMode="auto">
          <a:xfrm>
            <a:off x="285720" y="357166"/>
            <a:ext cx="3200400" cy="5791201"/>
          </a:xfrm>
          <a:prstGeom prst="rect">
            <a:avLst/>
          </a:prstGeom>
          <a:noFill/>
        </p:spPr>
      </p:pic>
      <p:sp>
        <p:nvSpPr>
          <p:cNvPr id="10" name="Rettangolo 9"/>
          <p:cNvSpPr/>
          <p:nvPr/>
        </p:nvSpPr>
        <p:spPr>
          <a:xfrm>
            <a:off x="3714744" y="0"/>
            <a:ext cx="5429256" cy="7017306"/>
          </a:xfrm>
          <a:prstGeom prst="rect">
            <a:avLst/>
          </a:prstGeom>
        </p:spPr>
        <p:txBody>
          <a:bodyPr wrap="square">
            <a:spAutoFit/>
          </a:bodyPr>
          <a:lstStyle/>
          <a:p>
            <a:r>
              <a:rPr lang="it-IT" sz="2500" b="1" dirty="0" smtClean="0">
                <a:solidFill>
                  <a:srgbClr val="FF0000"/>
                </a:solidFill>
                <a:latin typeface="Matura MT Script Capitals" pitchFamily="66" charset="0"/>
              </a:rPr>
              <a:t>Questa popolazione così semplice, gentile e intelligente nella quale pare si siano confuse e quasi adagiate le civiltà umbra ed etrusca, ha l’uso di tatuarsi; gli uomini singolarmente: ed è facile scoprirlo, perché si tatuano in genere le braccia verso il polso. L’osservatore rimane sorpreso di vedere nei lavoratori dei campi, colle maniche rimboccate, questi segni simbolici di colore turchino: una figura, un motto, una croce e i simboli della Passione, e uno o due cuori trafitti, talvolta sottostanti ad una croce piantata sopra un globo, talvolta ad una stella; poi un millesimo, eterno, incancellabile non ti scordar di me, come dice la canzone. </a:t>
            </a:r>
          </a:p>
        </p:txBody>
      </p:sp>
      <p:sp>
        <p:nvSpPr>
          <p:cNvPr id="11" name="CasellaDiTesto 10"/>
          <p:cNvSpPr txBox="1"/>
          <p:nvPr/>
        </p:nvSpPr>
        <p:spPr>
          <a:xfrm>
            <a:off x="214282" y="6143644"/>
            <a:ext cx="3286148" cy="646331"/>
          </a:xfrm>
          <a:prstGeom prst="rect">
            <a:avLst/>
          </a:prstGeom>
          <a:noFill/>
        </p:spPr>
        <p:txBody>
          <a:bodyPr wrap="square" rtlCol="0">
            <a:spAutoFit/>
          </a:bodyPr>
          <a:lstStyle/>
          <a:p>
            <a:r>
              <a:rPr lang="it-IT" b="1" dirty="0" smtClean="0">
                <a:solidFill>
                  <a:srgbClr val="FF0000"/>
                </a:solidFill>
                <a:latin typeface="Matura MT Script Capitals" pitchFamily="66" charset="0"/>
              </a:rPr>
              <a:t>La Madonna rappresentata come l’arcaica Dea Doppia</a:t>
            </a:r>
            <a:endParaRPr lang="it-IT" b="1" dirty="0">
              <a:solidFill>
                <a:srgbClr val="FF0000"/>
              </a:solidFill>
              <a:latin typeface="Matura MT Script Capitals" pitchFamily="66"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5143504" y="0"/>
            <a:ext cx="4000496" cy="5693866"/>
          </a:xfrm>
          <a:prstGeom prst="rect">
            <a:avLst/>
          </a:prstGeom>
        </p:spPr>
        <p:txBody>
          <a:bodyPr wrap="square">
            <a:spAutoFit/>
          </a:bodyPr>
          <a:lstStyle/>
          <a:p>
            <a:r>
              <a:rPr lang="it-IT" sz="2800" b="1" dirty="0" smtClean="0">
                <a:solidFill>
                  <a:srgbClr val="FF0000"/>
                </a:solidFill>
                <a:latin typeface="Matura MT Script Capitals" pitchFamily="66" charset="0"/>
              </a:rPr>
              <a:t>La cosa par così naturale ed è così comune che non se ne parla neppure. Difatti, che io mi sappia, nessuno del paese ha mai accennato a questa strana usanza, particolare ad una ragione, e che ha e deve necessariamente avere una importanza etnografica e storica di primo ordine.</a:t>
            </a: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9090" name="Picture 2" descr="Crocifisso. Sec. XVI"/>
          <p:cNvPicPr>
            <a:picLocks noChangeAspect="1" noChangeArrowheads="1"/>
          </p:cNvPicPr>
          <p:nvPr/>
        </p:nvPicPr>
        <p:blipFill>
          <a:blip r:embed="rId3"/>
          <a:srcRect/>
          <a:stretch>
            <a:fillRect/>
          </a:stretch>
        </p:blipFill>
        <p:spPr bwMode="auto">
          <a:xfrm>
            <a:off x="142844" y="428604"/>
            <a:ext cx="4848225" cy="6096001"/>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357686" y="0"/>
            <a:ext cx="4786314" cy="6740307"/>
          </a:xfrm>
          <a:prstGeom prst="rect">
            <a:avLst/>
          </a:prstGeom>
        </p:spPr>
        <p:txBody>
          <a:bodyPr wrap="square">
            <a:spAutoFit/>
          </a:bodyPr>
          <a:lstStyle/>
          <a:p>
            <a:r>
              <a:rPr lang="it-IT" sz="2400" b="1" dirty="0" smtClean="0">
                <a:solidFill>
                  <a:srgbClr val="FF0000"/>
                </a:solidFill>
                <a:latin typeface="Matura MT Script Capitals" pitchFamily="66" charset="0"/>
              </a:rPr>
              <a:t>Anche perché, come scopre ben presto l’</a:t>
            </a:r>
            <a:r>
              <a:rPr lang="it-IT" sz="2400" b="1" dirty="0" err="1" smtClean="0">
                <a:solidFill>
                  <a:srgbClr val="FF0000"/>
                </a:solidFill>
                <a:latin typeface="Matura MT Script Capitals" pitchFamily="66" charset="0"/>
              </a:rPr>
              <a:t>etnografa</a:t>
            </a:r>
            <a:r>
              <a:rPr lang="it-IT" sz="2400" b="1" dirty="0" smtClean="0">
                <a:solidFill>
                  <a:srgbClr val="FF0000"/>
                </a:solidFill>
                <a:latin typeface="Matura MT Script Capitals" pitchFamily="66" charset="0"/>
              </a:rPr>
              <a:t>, la varietà e la tipologia dei tatuaggi non hanno nulla a che fare con il leggendario avvenimento della traslazione della Santa Casa. Lei attribuisce l’origine dell’iso dei tatuaggi  alle stigmate di san Francesco, che visse là; poi nota la presenza di una simbologia strana, e contraria  all’ortodossia ecclesiastica: santa Chiara rappresentata con la pisside, la coppa, uno degli emblemi del potere cristiano ma anche un attributo della Dea. Con ogni evidenza a Loreto, i tatuaggi si facevano da migliaia di anni, in onore della Gran </a:t>
            </a:r>
            <a:r>
              <a:rPr lang="it-IT" sz="2400" b="1" dirty="0" err="1" smtClean="0">
                <a:solidFill>
                  <a:srgbClr val="FF0000"/>
                </a:solidFill>
                <a:latin typeface="Matura MT Script Capitals" pitchFamily="66" charset="0"/>
              </a:rPr>
              <a:t>Madre…</a:t>
            </a:r>
            <a:r>
              <a:rPr lang="it-IT" sz="2400" b="1" dirty="0" smtClean="0">
                <a:solidFill>
                  <a:srgbClr val="FF0000"/>
                </a:solidFill>
                <a:latin typeface="Matura MT Script Capitals" pitchFamily="66" charset="0"/>
              </a:rPr>
              <a:t>..</a:t>
            </a:r>
            <a:endParaRPr lang="it-IT" sz="2400"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66" name="Picture 2" descr="San Francesco con le stimmate. Sec. XVI"/>
          <p:cNvPicPr>
            <a:picLocks noChangeAspect="1" noChangeArrowheads="1"/>
          </p:cNvPicPr>
          <p:nvPr/>
        </p:nvPicPr>
        <p:blipFill>
          <a:blip r:embed="rId3"/>
          <a:srcRect/>
          <a:stretch>
            <a:fillRect/>
          </a:stretch>
        </p:blipFill>
        <p:spPr bwMode="auto">
          <a:xfrm>
            <a:off x="142844" y="214290"/>
            <a:ext cx="4191000" cy="6096001"/>
          </a:xfrm>
          <a:prstGeom prst="rect">
            <a:avLst/>
          </a:prstGeom>
          <a:noFill/>
        </p:spPr>
      </p:pic>
      <p:sp>
        <p:nvSpPr>
          <p:cNvPr id="8" name="CasellaDiTesto 7"/>
          <p:cNvSpPr txBox="1"/>
          <p:nvPr/>
        </p:nvSpPr>
        <p:spPr>
          <a:xfrm>
            <a:off x="285720" y="6357958"/>
            <a:ext cx="3889398" cy="369332"/>
          </a:xfrm>
          <a:prstGeom prst="rect">
            <a:avLst/>
          </a:prstGeom>
          <a:noFill/>
        </p:spPr>
        <p:txBody>
          <a:bodyPr wrap="none" rtlCol="0">
            <a:spAutoFit/>
          </a:bodyPr>
          <a:lstStyle/>
          <a:p>
            <a:r>
              <a:rPr lang="it-IT" b="1" dirty="0" smtClean="0">
                <a:solidFill>
                  <a:srgbClr val="FF0000"/>
                </a:solidFill>
                <a:latin typeface="Matura MT Script Capitals" pitchFamily="66" charset="0"/>
              </a:rPr>
              <a:t>San Francesco che riceve le stigmate</a:t>
            </a:r>
            <a:endParaRPr lang="it-IT" b="1" dirty="0">
              <a:solidFill>
                <a:srgbClr val="FF0000"/>
              </a:solidFill>
              <a:latin typeface="Matura MT Script Capitals" pitchFamily="66"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100755" y="6357958"/>
            <a:ext cx="9043245" cy="369332"/>
          </a:xfrm>
          <a:prstGeom prst="rect">
            <a:avLst/>
          </a:prstGeom>
          <a:noFill/>
        </p:spPr>
        <p:txBody>
          <a:bodyPr wrap="none" rtlCol="0">
            <a:spAutoFit/>
          </a:bodyPr>
          <a:lstStyle/>
          <a:p>
            <a:r>
              <a:rPr lang="it-IT" b="1" dirty="0" smtClean="0">
                <a:solidFill>
                  <a:srgbClr val="FF0000"/>
                </a:solidFill>
                <a:latin typeface="Matura MT Script Capitals" pitchFamily="66" charset="0"/>
              </a:rPr>
              <a:t>Tatuaggi dell’ordine di San Francesco: alcuni di questi col sant’ d’Assisi non c’entrano </a:t>
            </a:r>
            <a:endParaRPr lang="it-IT" b="1" dirty="0">
              <a:solidFill>
                <a:srgbClr val="FF0000"/>
              </a:solidFill>
              <a:latin typeface="Matura MT Script Capitals" pitchFamily="66" charset="0"/>
            </a:endParaRPr>
          </a:p>
        </p:txBody>
      </p:sp>
      <p:pic>
        <p:nvPicPr>
          <p:cNvPr id="10" name="Immagine 9" descr="https://lh3.googleusercontent.com/-U55bD68gq94/UwcwmLFhJhI/AAAAAAAAGGw/Dzf1m2V8xHQ/w325-h551-no/costumiesupersti00pigo_0325.jpg"/>
          <p:cNvPicPr/>
          <p:nvPr/>
        </p:nvPicPr>
        <p:blipFill>
          <a:blip r:embed="rId3"/>
          <a:srcRect/>
          <a:stretch>
            <a:fillRect/>
          </a:stretch>
        </p:blipFill>
        <p:spPr bwMode="auto">
          <a:xfrm>
            <a:off x="571472" y="214290"/>
            <a:ext cx="3714776" cy="6072230"/>
          </a:xfrm>
          <a:prstGeom prst="rect">
            <a:avLst/>
          </a:prstGeom>
          <a:noFill/>
          <a:ln w="9525">
            <a:noFill/>
            <a:miter lim="800000"/>
            <a:headEnd/>
            <a:tailEnd/>
          </a:ln>
        </p:spPr>
      </p:pic>
      <p:pic>
        <p:nvPicPr>
          <p:cNvPr id="11" name="Immagine 10" descr="https://lh6.googleusercontent.com/-0Dp5PtKwsaM/UwcwmMXS9II/AAAAAAAAGG4/rSm7st_qHXo/w325-h551-no/costumiesupersti00pigo_0327.jpg"/>
          <p:cNvPicPr/>
          <p:nvPr/>
        </p:nvPicPr>
        <p:blipFill>
          <a:blip r:embed="rId4"/>
          <a:srcRect/>
          <a:stretch>
            <a:fillRect/>
          </a:stretch>
        </p:blipFill>
        <p:spPr bwMode="auto">
          <a:xfrm>
            <a:off x="4786314" y="214290"/>
            <a:ext cx="3714776" cy="607223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4857760"/>
            <a:ext cx="9144000" cy="2031325"/>
          </a:xfrm>
          <a:prstGeom prst="rect">
            <a:avLst/>
          </a:prstGeom>
          <a:noFill/>
        </p:spPr>
        <p:txBody>
          <a:bodyPr wrap="square" rtlCol="0">
            <a:spAutoFit/>
          </a:bodyPr>
          <a:lstStyle/>
          <a:p>
            <a:r>
              <a:rPr lang="it-IT" sz="2100" b="1" dirty="0" smtClean="0">
                <a:solidFill>
                  <a:srgbClr val="FF0000"/>
                </a:solidFill>
                <a:latin typeface="Matura MT Script Capitals" pitchFamily="66" charset="0"/>
              </a:rPr>
              <a:t>Questi due tatuaggi contengono importanti segni matriarcali: la Madonna dell’albero, in questo caso un pero, simbolo di Afrodite dea dell’amore per la forma evocativa del frutto, simile al ventre femminile e qui presente in due esemplari che sembrano uova; e la Madonna sulla mezza luna,  attributo di Artemide/Diana, dea nera della foresta e degli animali selvaggi, protettrice delle partorienti ed erede diretta della Gran Madre nera paleolitica.  </a:t>
            </a:r>
            <a:endParaRPr lang="it-IT" sz="2100" b="1" dirty="0">
              <a:solidFill>
                <a:srgbClr val="FF0000"/>
              </a:solidFill>
              <a:latin typeface="Matura MT Script Capitals" pitchFamily="66" charset="0"/>
            </a:endParaRPr>
          </a:p>
        </p:txBody>
      </p:sp>
      <p:pic>
        <p:nvPicPr>
          <p:cNvPr id="11" name="Immagine 10" descr="https://lh6.googleusercontent.com/-0Dp5PtKwsaM/UwcwmMXS9II/AAAAAAAAGG4/rSm7st_qHXo/w325-h551-no/costumiesupersti00pigo_0327.jpg"/>
          <p:cNvPicPr/>
          <p:nvPr/>
        </p:nvPicPr>
        <p:blipFill>
          <a:blip r:embed="rId3"/>
          <a:srcRect l="8000" t="45556" r="42000" b="15555"/>
          <a:stretch>
            <a:fillRect/>
          </a:stretch>
        </p:blipFill>
        <p:spPr bwMode="auto">
          <a:xfrm>
            <a:off x="571472" y="214290"/>
            <a:ext cx="3214710" cy="4500594"/>
          </a:xfrm>
          <a:prstGeom prst="rect">
            <a:avLst/>
          </a:prstGeom>
          <a:noFill/>
          <a:ln w="9525">
            <a:noFill/>
            <a:miter lim="800000"/>
            <a:headEnd/>
            <a:tailEnd/>
          </a:ln>
        </p:spPr>
      </p:pic>
      <p:pic>
        <p:nvPicPr>
          <p:cNvPr id="13" name="Immagine 12" descr="https://lh6.googleusercontent.com/-0Dp5PtKwsaM/UwcwmMXS9II/AAAAAAAAGG4/rSm7st_qHXo/w325-h551-no/costumiesupersti00pigo_0327.jpg"/>
          <p:cNvPicPr/>
          <p:nvPr/>
        </p:nvPicPr>
        <p:blipFill>
          <a:blip r:embed="rId3"/>
          <a:srcRect l="51972" t="59426" r="11538" b="15294"/>
          <a:stretch>
            <a:fillRect/>
          </a:stretch>
        </p:blipFill>
        <p:spPr bwMode="auto">
          <a:xfrm>
            <a:off x="4572000" y="285728"/>
            <a:ext cx="3857652" cy="442915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5473005"/>
            <a:ext cx="9144000" cy="1446550"/>
          </a:xfrm>
          <a:prstGeom prst="rect">
            <a:avLst/>
          </a:prstGeom>
          <a:noFill/>
        </p:spPr>
        <p:txBody>
          <a:bodyPr wrap="square" rtlCol="0">
            <a:spAutoFit/>
          </a:bodyPr>
          <a:lstStyle/>
          <a:p>
            <a:r>
              <a:rPr lang="it-IT" sz="2200" b="1" dirty="0" smtClean="0">
                <a:solidFill>
                  <a:srgbClr val="FF0000"/>
                </a:solidFill>
                <a:latin typeface="Matura MT Script Capitals" pitchFamily="66" charset="0"/>
              </a:rPr>
              <a:t>A quanto pare, ci si tatuava in nome dei Francescani e dei Gesuiti. </a:t>
            </a:r>
          </a:p>
          <a:p>
            <a:r>
              <a:rPr lang="it-IT" sz="2200" b="1" dirty="0" smtClean="0">
                <a:solidFill>
                  <a:srgbClr val="FF0000"/>
                </a:solidFill>
                <a:latin typeface="Matura MT Script Capitals" pitchFamily="66" charset="0"/>
              </a:rPr>
              <a:t>Il richiamo ai due ordini monacali potrebbe  indicare  che anticamente </a:t>
            </a:r>
          </a:p>
          <a:p>
            <a:r>
              <a:rPr lang="it-IT" sz="2200" b="1" dirty="0" smtClean="0">
                <a:solidFill>
                  <a:srgbClr val="FF0000"/>
                </a:solidFill>
                <a:latin typeface="Matura MT Script Capitals" pitchFamily="66" charset="0"/>
              </a:rPr>
              <a:t>I religiosi si tatuavano, o che fossero proprio loro, come i monaci </a:t>
            </a:r>
          </a:p>
          <a:p>
            <a:r>
              <a:rPr lang="it-IT" sz="2200" b="1" dirty="0" err="1" smtClean="0">
                <a:solidFill>
                  <a:srgbClr val="FF0000"/>
                </a:solidFill>
                <a:latin typeface="Matura MT Script Capitals" pitchFamily="66" charset="0"/>
              </a:rPr>
              <a:t>Tatuatori</a:t>
            </a:r>
            <a:r>
              <a:rPr lang="it-IT" sz="2200" b="1" dirty="0" smtClean="0">
                <a:solidFill>
                  <a:srgbClr val="FF0000"/>
                </a:solidFill>
                <a:latin typeface="Matura MT Script Capitals" pitchFamily="66" charset="0"/>
              </a:rPr>
              <a:t>  di Gerusalemme, a praticare l’arte e a tatuare. </a:t>
            </a:r>
            <a:endParaRPr lang="it-IT" sz="2200" b="1" dirty="0">
              <a:solidFill>
                <a:srgbClr val="FF0000"/>
              </a:solidFill>
              <a:latin typeface="Matura MT Script Capitals" pitchFamily="66" charset="0"/>
            </a:endParaRPr>
          </a:p>
        </p:txBody>
      </p:sp>
      <p:pic>
        <p:nvPicPr>
          <p:cNvPr id="9" name="Immagine 8" descr="https://lh5.googleusercontent.com/-1mqBAnVS3Cw/UwcwmgXvW-I/AAAAAAAAGHA/DXFyGjOSRkw/w325-h551-no/costumiesupersti00pigo_0329.jpg"/>
          <p:cNvPicPr/>
          <p:nvPr/>
        </p:nvPicPr>
        <p:blipFill>
          <a:blip r:embed="rId3"/>
          <a:srcRect/>
          <a:stretch>
            <a:fillRect/>
          </a:stretch>
        </p:blipFill>
        <p:spPr bwMode="auto">
          <a:xfrm>
            <a:off x="785786" y="214290"/>
            <a:ext cx="3095625" cy="5248275"/>
          </a:xfrm>
          <a:prstGeom prst="rect">
            <a:avLst/>
          </a:prstGeom>
          <a:noFill/>
          <a:ln w="9525">
            <a:noFill/>
            <a:miter lim="800000"/>
            <a:headEnd/>
            <a:tailEnd/>
          </a:ln>
        </p:spPr>
      </p:pic>
      <p:pic>
        <p:nvPicPr>
          <p:cNvPr id="12" name="Immagine 11" descr="https://lh3.googleusercontent.com/-cbUvhMz7Msg/Uwcwm3nargI/AAAAAAAAGHI/BgIAe31d06Y/w325-h551-no/costumiesupersti00pigo_0331.jpg"/>
          <p:cNvPicPr/>
          <p:nvPr/>
        </p:nvPicPr>
        <p:blipFill>
          <a:blip r:embed="rId4"/>
          <a:srcRect/>
          <a:stretch>
            <a:fillRect/>
          </a:stretch>
        </p:blipFill>
        <p:spPr bwMode="auto">
          <a:xfrm>
            <a:off x="5143504" y="214290"/>
            <a:ext cx="3095625" cy="52482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5500702"/>
            <a:ext cx="9144000" cy="1200329"/>
          </a:xfrm>
          <a:prstGeom prst="rect">
            <a:avLst/>
          </a:prstGeom>
          <a:noFill/>
        </p:spPr>
        <p:txBody>
          <a:bodyPr wrap="square" rtlCol="0">
            <a:spAutoFit/>
          </a:bodyPr>
          <a:lstStyle/>
          <a:p>
            <a:r>
              <a:rPr lang="it-IT" sz="2400" b="1" dirty="0" smtClean="0">
                <a:solidFill>
                  <a:srgbClr val="FF0000"/>
                </a:solidFill>
                <a:latin typeface="Matura MT Script Capitals" pitchFamily="66" charset="0"/>
              </a:rPr>
              <a:t>Anche la rappresentazione della Madonna crocifissa è tendenzialmente eretica, anche se la portata eversiva della raffigurazione è alleggerita dai soliti pugnali che la trafiggono. </a:t>
            </a:r>
            <a:endParaRPr lang="it-IT" sz="2400" b="1" dirty="0">
              <a:solidFill>
                <a:srgbClr val="FF0000"/>
              </a:solidFill>
              <a:latin typeface="Matura MT Script Capitals" pitchFamily="66" charset="0"/>
            </a:endParaRPr>
          </a:p>
        </p:txBody>
      </p:sp>
      <p:pic>
        <p:nvPicPr>
          <p:cNvPr id="10" name="Immagine 9" descr="https://lh4.googleusercontent.com/-UZtOH1Ingug/UwcwnT1vPzI/AAAAAAAAGHM/oSUJpc7dIns/w325-h551-no/costumiesupersti00pigo_0333.jpg"/>
          <p:cNvPicPr/>
          <p:nvPr/>
        </p:nvPicPr>
        <p:blipFill>
          <a:blip r:embed="rId3"/>
          <a:srcRect/>
          <a:stretch>
            <a:fillRect/>
          </a:stretch>
        </p:blipFill>
        <p:spPr bwMode="auto">
          <a:xfrm>
            <a:off x="642910" y="214290"/>
            <a:ext cx="3095625" cy="5248275"/>
          </a:xfrm>
          <a:prstGeom prst="rect">
            <a:avLst/>
          </a:prstGeom>
          <a:noFill/>
          <a:ln w="9525">
            <a:noFill/>
            <a:miter lim="800000"/>
            <a:headEnd/>
            <a:tailEnd/>
          </a:ln>
        </p:spPr>
      </p:pic>
      <p:pic>
        <p:nvPicPr>
          <p:cNvPr id="11" name="Immagine 10" descr="https://lh6.googleusercontent.com/-dVSu76t0Pjc/Uwcwnsd25yI/AAAAAAAAGHc/-CDtVK4fI0o/w325-h551-no/costumiesupersti00pigo_0335.jpg"/>
          <p:cNvPicPr/>
          <p:nvPr/>
        </p:nvPicPr>
        <p:blipFill>
          <a:blip r:embed="rId4"/>
          <a:srcRect/>
          <a:stretch>
            <a:fillRect/>
          </a:stretch>
        </p:blipFill>
        <p:spPr bwMode="auto">
          <a:xfrm>
            <a:off x="5143504" y="142852"/>
            <a:ext cx="3095625" cy="524827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5473005"/>
            <a:ext cx="9144000" cy="1446550"/>
          </a:xfrm>
          <a:prstGeom prst="rect">
            <a:avLst/>
          </a:prstGeom>
          <a:noFill/>
        </p:spPr>
        <p:txBody>
          <a:bodyPr wrap="square" rtlCol="0">
            <a:spAutoFit/>
          </a:bodyPr>
          <a:lstStyle/>
          <a:p>
            <a:r>
              <a:rPr lang="it-IT" sz="2200" b="1" dirty="0" smtClean="0">
                <a:solidFill>
                  <a:srgbClr val="FF0000"/>
                </a:solidFill>
                <a:latin typeface="Matura MT Script Capitals" pitchFamily="66" charset="0"/>
              </a:rPr>
              <a:t>Quelle che vengono spacciate per madonne di Loreto col bambino, in realtà assomigliano moltissimo  alle dee doppie preistoriche, di cui abbiamo rappresentazioni in ogni angolo d’Europa dal Paleolitico in poi. Sono le stesse dee che, presumibilmente, portano i tatuaggi o fanno tatuare. </a:t>
            </a:r>
            <a:endParaRPr lang="it-IT" sz="2200" b="1" dirty="0">
              <a:solidFill>
                <a:srgbClr val="FF0000"/>
              </a:solidFill>
              <a:latin typeface="Matura MT Script Capitals" pitchFamily="66" charset="0"/>
            </a:endParaRPr>
          </a:p>
        </p:txBody>
      </p:sp>
      <p:pic>
        <p:nvPicPr>
          <p:cNvPr id="9" name="Immagine 8" descr="https://lh5.googleusercontent.com/-WggeVVtrsXw/Uwcwn8f0E_I/AAAAAAAAGHY/UQjT2Y0inSE/w325-h551-no/costumiesupersti00pigo_0337.jpg"/>
          <p:cNvPicPr/>
          <p:nvPr/>
        </p:nvPicPr>
        <p:blipFill>
          <a:blip r:embed="rId3"/>
          <a:srcRect/>
          <a:stretch>
            <a:fillRect/>
          </a:stretch>
        </p:blipFill>
        <p:spPr bwMode="auto">
          <a:xfrm>
            <a:off x="0" y="142852"/>
            <a:ext cx="3095625" cy="5248275"/>
          </a:xfrm>
          <a:prstGeom prst="rect">
            <a:avLst/>
          </a:prstGeom>
          <a:noFill/>
          <a:ln w="9525">
            <a:noFill/>
            <a:miter lim="800000"/>
            <a:headEnd/>
            <a:tailEnd/>
          </a:ln>
        </p:spPr>
      </p:pic>
      <p:pic>
        <p:nvPicPr>
          <p:cNvPr id="12" name="Immagine 11" descr="https://lh3.googleusercontent.com/-f1hq1XZaev8/UwcwogfPMuI/AAAAAAAAGHo/KJWvjX41N9A/w325-h551-no/costumiesupersti00pigo_0339.jpg"/>
          <p:cNvPicPr/>
          <p:nvPr/>
        </p:nvPicPr>
        <p:blipFill>
          <a:blip r:embed="rId4"/>
          <a:srcRect/>
          <a:stretch>
            <a:fillRect/>
          </a:stretch>
        </p:blipFill>
        <p:spPr bwMode="auto">
          <a:xfrm>
            <a:off x="6048375" y="214290"/>
            <a:ext cx="3095625" cy="5248275"/>
          </a:xfrm>
          <a:prstGeom prst="rect">
            <a:avLst/>
          </a:prstGeom>
          <a:noFill/>
          <a:ln w="9525">
            <a:noFill/>
            <a:miter lim="800000"/>
            <a:headEnd/>
            <a:tailEnd/>
          </a:ln>
        </p:spPr>
      </p:pic>
      <p:pic>
        <p:nvPicPr>
          <p:cNvPr id="4098" name="Picture 2" descr="http://1.bp.blogspot.com/-pNSqNB3aO9I/UelNsnV3bkI/AAAAAAAAQIg/NoIgbZ7S8Ms/s1600/trinita-9.jpg"/>
          <p:cNvPicPr>
            <a:picLocks noChangeAspect="1" noChangeArrowheads="1"/>
          </p:cNvPicPr>
          <p:nvPr/>
        </p:nvPicPr>
        <p:blipFill>
          <a:blip r:embed="rId5"/>
          <a:srcRect/>
          <a:stretch>
            <a:fillRect/>
          </a:stretch>
        </p:blipFill>
        <p:spPr bwMode="auto">
          <a:xfrm>
            <a:off x="3071803" y="1071546"/>
            <a:ext cx="2939162" cy="4114828"/>
          </a:xfrm>
          <a:prstGeom prst="rect">
            <a:avLst/>
          </a:prstGeom>
          <a:noFill/>
        </p:spPr>
      </p:pic>
      <p:sp>
        <p:nvSpPr>
          <p:cNvPr id="13" name="CasellaDiTesto 12"/>
          <p:cNvSpPr txBox="1"/>
          <p:nvPr/>
        </p:nvSpPr>
        <p:spPr>
          <a:xfrm>
            <a:off x="3286116" y="357166"/>
            <a:ext cx="2390591" cy="369332"/>
          </a:xfrm>
          <a:prstGeom prst="rect">
            <a:avLst/>
          </a:prstGeom>
          <a:noFill/>
        </p:spPr>
        <p:txBody>
          <a:bodyPr wrap="none" rtlCol="0">
            <a:spAutoFit/>
          </a:bodyPr>
          <a:lstStyle/>
          <a:p>
            <a:r>
              <a:rPr lang="it-IT" b="1" dirty="0" smtClean="0">
                <a:solidFill>
                  <a:srgbClr val="FF0000"/>
                </a:solidFill>
                <a:latin typeface="Matura MT Script Capitals" pitchFamily="66" charset="0"/>
              </a:rPr>
              <a:t>Anatolia, 6.000 a.C.</a:t>
            </a:r>
            <a:endParaRPr lang="it-IT" b="1" dirty="0">
              <a:solidFill>
                <a:srgbClr val="FF0000"/>
              </a:solidFill>
              <a:latin typeface="Matura MT Script Capitals" pitchFamily="66"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6286520"/>
            <a:ext cx="9144000" cy="430887"/>
          </a:xfrm>
          <a:prstGeom prst="rect">
            <a:avLst/>
          </a:prstGeom>
          <a:noFill/>
        </p:spPr>
        <p:txBody>
          <a:bodyPr wrap="square" rtlCol="0">
            <a:spAutoFit/>
          </a:bodyPr>
          <a:lstStyle/>
          <a:p>
            <a:r>
              <a:rPr lang="it-IT" sz="2200" b="1" dirty="0" smtClean="0">
                <a:solidFill>
                  <a:srgbClr val="FF0000"/>
                </a:solidFill>
                <a:latin typeface="Matura MT Script Capitals" pitchFamily="66" charset="0"/>
              </a:rPr>
              <a:t>I segno della Passione di questi “angeli” sembrano le frecce di </a:t>
            </a:r>
            <a:r>
              <a:rPr lang="it-IT" sz="2200" b="1" dirty="0" err="1" smtClean="0">
                <a:solidFill>
                  <a:srgbClr val="FF0000"/>
                </a:solidFill>
                <a:latin typeface="Matura MT Script Capitals" pitchFamily="66" charset="0"/>
              </a:rPr>
              <a:t>Cupido…</a:t>
            </a:r>
            <a:r>
              <a:rPr lang="it-IT" sz="2200" b="1" dirty="0" smtClean="0">
                <a:solidFill>
                  <a:srgbClr val="FF0000"/>
                </a:solidFill>
                <a:latin typeface="Matura MT Script Capitals" pitchFamily="66" charset="0"/>
              </a:rPr>
              <a:t>. </a:t>
            </a:r>
            <a:endParaRPr lang="it-IT" sz="2200" b="1" dirty="0">
              <a:solidFill>
                <a:srgbClr val="FF0000"/>
              </a:solidFill>
              <a:latin typeface="Matura MT Script Capitals" pitchFamily="66" charset="0"/>
            </a:endParaRPr>
          </a:p>
        </p:txBody>
      </p:sp>
      <p:pic>
        <p:nvPicPr>
          <p:cNvPr id="10" name="Immagine 9" descr="https://lh5.googleusercontent.com/-jdJkJPaBGVc/Uwcwo83oCjI/AAAAAAAAGHw/rBe1rQs1MFw/w325-h551-no/costumiesupersti00pigo_0341.jpg"/>
          <p:cNvPicPr/>
          <p:nvPr/>
        </p:nvPicPr>
        <p:blipFill>
          <a:blip r:embed="rId3"/>
          <a:srcRect/>
          <a:stretch>
            <a:fillRect/>
          </a:stretch>
        </p:blipFill>
        <p:spPr bwMode="auto">
          <a:xfrm>
            <a:off x="142844" y="142852"/>
            <a:ext cx="3786214" cy="6000768"/>
          </a:xfrm>
          <a:prstGeom prst="rect">
            <a:avLst/>
          </a:prstGeom>
          <a:noFill/>
          <a:ln w="9525">
            <a:noFill/>
            <a:miter lim="800000"/>
            <a:headEnd/>
            <a:tailEnd/>
          </a:ln>
        </p:spPr>
      </p:pic>
      <p:pic>
        <p:nvPicPr>
          <p:cNvPr id="11" name="Immagine 10" descr="https://lh5.googleusercontent.com/-yOYM7bFw-Xc/UwcwpXVouaI/AAAAAAAAGH4/qhiq2E9bqYk/w325-h551-no/costumiesupersti00pigo_0343.jpg"/>
          <p:cNvPicPr/>
          <p:nvPr/>
        </p:nvPicPr>
        <p:blipFill>
          <a:blip r:embed="rId4"/>
          <a:srcRect/>
          <a:stretch>
            <a:fillRect/>
          </a:stretch>
        </p:blipFill>
        <p:spPr bwMode="auto">
          <a:xfrm>
            <a:off x="5357818" y="142852"/>
            <a:ext cx="3629032" cy="6072206"/>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0" y="5473005"/>
            <a:ext cx="9144000" cy="1384995"/>
          </a:xfrm>
          <a:prstGeom prst="rect">
            <a:avLst/>
          </a:prstGeom>
          <a:noFill/>
        </p:spPr>
        <p:txBody>
          <a:bodyPr wrap="square" rtlCol="0">
            <a:spAutoFit/>
          </a:bodyPr>
          <a:lstStyle/>
          <a:p>
            <a:r>
              <a:rPr lang="it-IT" sz="2100" b="1" dirty="0" smtClean="0">
                <a:solidFill>
                  <a:srgbClr val="FF0000"/>
                </a:solidFill>
                <a:latin typeface="Matura MT Script Capitals" pitchFamily="66" charset="0"/>
              </a:rPr>
              <a:t>Gli uccelli, riservati alle giovani spose, potrebbero simboleggiare la fertilità ma anche riprendere l’iconografia arcaica della Dea uccello, testimoniata non solo nella preistoria, epoca in cui è ubiquitaria, ma anche fra i Celti, come nella rappresentazi9one di </a:t>
            </a:r>
            <a:r>
              <a:rPr lang="it-IT" sz="2100" b="1" dirty="0" err="1" smtClean="0">
                <a:solidFill>
                  <a:srgbClr val="FF0000"/>
                </a:solidFill>
                <a:latin typeface="Matura MT Script Capitals" pitchFamily="66" charset="0"/>
              </a:rPr>
              <a:t>Sequana</a:t>
            </a:r>
            <a:r>
              <a:rPr lang="it-IT" sz="2100" b="1" dirty="0" smtClean="0">
                <a:solidFill>
                  <a:srgbClr val="FF0000"/>
                </a:solidFill>
                <a:latin typeface="Matura MT Script Capitals" pitchFamily="66" charset="0"/>
              </a:rPr>
              <a:t> (la </a:t>
            </a:r>
            <a:r>
              <a:rPr lang="it-IT" sz="2100" b="1" dirty="0" err="1" smtClean="0">
                <a:solidFill>
                  <a:srgbClr val="FF0000"/>
                </a:solidFill>
                <a:latin typeface="Matura MT Script Capitals" pitchFamily="66" charset="0"/>
              </a:rPr>
              <a:t>Sernna</a:t>
            </a:r>
            <a:r>
              <a:rPr lang="it-IT" sz="2100" b="1" dirty="0" smtClean="0">
                <a:solidFill>
                  <a:srgbClr val="FF0000"/>
                </a:solidFill>
                <a:latin typeface="Matura MT Script Capitals" pitchFamily="66" charset="0"/>
              </a:rPr>
              <a:t>) ma anche della placchetta di </a:t>
            </a:r>
            <a:r>
              <a:rPr lang="it-IT" sz="2100" b="1" dirty="0" err="1" smtClean="0">
                <a:solidFill>
                  <a:srgbClr val="FF0000"/>
                </a:solidFill>
                <a:latin typeface="Matura MT Script Capitals" pitchFamily="66" charset="0"/>
              </a:rPr>
              <a:t>Breno</a:t>
            </a:r>
            <a:r>
              <a:rPr lang="it-IT" sz="2100" b="1" dirty="0" smtClean="0">
                <a:solidFill>
                  <a:srgbClr val="FF0000"/>
                </a:solidFill>
                <a:latin typeface="Matura MT Script Capitals" pitchFamily="66" charset="0"/>
              </a:rPr>
              <a:t>. </a:t>
            </a:r>
            <a:endParaRPr lang="it-IT" sz="2100" b="1" dirty="0">
              <a:solidFill>
                <a:srgbClr val="FF0000"/>
              </a:solidFill>
              <a:latin typeface="Matura MT Script Capitals" pitchFamily="66" charset="0"/>
            </a:endParaRPr>
          </a:p>
        </p:txBody>
      </p:sp>
      <p:pic>
        <p:nvPicPr>
          <p:cNvPr id="12" name="Immagine 11" descr="https://lh3.googleusercontent.com/-PxZ0w1stsZk/Uwcwpmi7N8I/AAAAAAAAGIA/7KGxTyDV_Xc/w325-h551-no/costumiesupersti00pigo_0345.jpg"/>
          <p:cNvPicPr/>
          <p:nvPr/>
        </p:nvPicPr>
        <p:blipFill>
          <a:blip r:embed="rId3"/>
          <a:srcRect/>
          <a:stretch>
            <a:fillRect/>
          </a:stretch>
        </p:blipFill>
        <p:spPr bwMode="auto">
          <a:xfrm>
            <a:off x="0" y="0"/>
            <a:ext cx="3095625" cy="5248275"/>
          </a:xfrm>
          <a:prstGeom prst="rect">
            <a:avLst/>
          </a:prstGeom>
          <a:noFill/>
          <a:ln w="9525">
            <a:noFill/>
            <a:miter lim="800000"/>
            <a:headEnd/>
            <a:tailEnd/>
          </a:ln>
        </p:spPr>
      </p:pic>
      <p:pic>
        <p:nvPicPr>
          <p:cNvPr id="13" name="Immagine 12" descr="https://lh5.googleusercontent.com/-QL1K5VR0o64/UwcwpwaExHI/AAAAAAAAGIE/bV7qWBeVCpg/w325-h551-no/costumiesupersti00pigo_0347.jpg"/>
          <p:cNvPicPr/>
          <p:nvPr/>
        </p:nvPicPr>
        <p:blipFill>
          <a:blip r:embed="rId4"/>
          <a:srcRect/>
          <a:stretch>
            <a:fillRect/>
          </a:stretch>
        </p:blipFill>
        <p:spPr bwMode="auto">
          <a:xfrm>
            <a:off x="6048375" y="0"/>
            <a:ext cx="3095625" cy="5248275"/>
          </a:xfrm>
          <a:prstGeom prst="rect">
            <a:avLst/>
          </a:prstGeom>
          <a:noFill/>
          <a:ln w="9525">
            <a:noFill/>
            <a:miter lim="800000"/>
            <a:headEnd/>
            <a:tailEnd/>
          </a:ln>
        </p:spPr>
      </p:pic>
      <p:pic>
        <p:nvPicPr>
          <p:cNvPr id="2" name="Picture 2" descr="http://www.ilcerchiodellaluna.it/central_dee_sequana_celtic_.jpg"/>
          <p:cNvPicPr>
            <a:picLocks noChangeAspect="1" noChangeArrowheads="1"/>
          </p:cNvPicPr>
          <p:nvPr/>
        </p:nvPicPr>
        <p:blipFill>
          <a:blip r:embed="rId5"/>
          <a:srcRect/>
          <a:stretch>
            <a:fillRect/>
          </a:stretch>
        </p:blipFill>
        <p:spPr bwMode="auto">
          <a:xfrm>
            <a:off x="3243713" y="0"/>
            <a:ext cx="1828353" cy="3441608"/>
          </a:xfrm>
          <a:prstGeom prst="rect">
            <a:avLst/>
          </a:prstGeom>
          <a:noFill/>
        </p:spPr>
      </p:pic>
      <p:pic>
        <p:nvPicPr>
          <p:cNvPr id="3" name="Picture 4" descr="http://www.museoarcheologico.valcamonicaromana.beniculturali.it/getImage.php?id=125&amp;w=800&amp;h=600&amp;f=0&amp;.jpg"/>
          <p:cNvPicPr>
            <a:picLocks noChangeAspect="1" noChangeArrowheads="1"/>
          </p:cNvPicPr>
          <p:nvPr/>
        </p:nvPicPr>
        <p:blipFill>
          <a:blip r:embed="rId6"/>
          <a:srcRect t="7999" b="18250"/>
          <a:stretch>
            <a:fillRect/>
          </a:stretch>
        </p:blipFill>
        <p:spPr bwMode="auto">
          <a:xfrm>
            <a:off x="4214810" y="3500438"/>
            <a:ext cx="1755986" cy="195233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857752" y="0"/>
            <a:ext cx="4286248" cy="6740307"/>
          </a:xfrm>
          <a:prstGeom prst="rect">
            <a:avLst/>
          </a:prstGeom>
        </p:spPr>
        <p:txBody>
          <a:bodyPr wrap="square">
            <a:spAutoFit/>
          </a:bodyPr>
          <a:lstStyle/>
          <a:p>
            <a:r>
              <a:rPr lang="it-IT" sz="2700" dirty="0" smtClean="0">
                <a:solidFill>
                  <a:srgbClr val="FF0000"/>
                </a:solidFill>
                <a:latin typeface="Matura MT Script Capitals" pitchFamily="66" charset="0"/>
              </a:rPr>
              <a:t>Dea madre civetta, </a:t>
            </a:r>
            <a:r>
              <a:rPr lang="it-IT" sz="2700" dirty="0" err="1" smtClean="0">
                <a:solidFill>
                  <a:srgbClr val="FF0000"/>
                </a:solidFill>
                <a:latin typeface="Matura MT Script Capitals" pitchFamily="66" charset="0"/>
              </a:rPr>
              <a:t>Monsaraz</a:t>
            </a:r>
            <a:r>
              <a:rPr lang="it-IT" sz="2700" dirty="0" smtClean="0">
                <a:solidFill>
                  <a:srgbClr val="FF0000"/>
                </a:solidFill>
                <a:latin typeface="Matura MT Script Capitals" pitchFamily="66" charset="0"/>
              </a:rPr>
              <a:t>, </a:t>
            </a:r>
            <a:r>
              <a:rPr lang="it-IT" sz="2700" dirty="0" err="1" smtClean="0">
                <a:solidFill>
                  <a:srgbClr val="FF0000"/>
                </a:solidFill>
                <a:latin typeface="Matura MT Script Capitals" pitchFamily="66" charset="0"/>
              </a:rPr>
              <a:t>Alentejo</a:t>
            </a:r>
            <a:r>
              <a:rPr lang="it-IT" sz="2700" dirty="0" smtClean="0">
                <a:solidFill>
                  <a:srgbClr val="FF0000"/>
                </a:solidFill>
                <a:latin typeface="Matura MT Script Capitals" pitchFamily="66" charset="0"/>
              </a:rPr>
              <a:t>, Portogallo, 3.000 </a:t>
            </a:r>
            <a:r>
              <a:rPr lang="it-IT" sz="2700" dirty="0" err="1" smtClean="0">
                <a:solidFill>
                  <a:srgbClr val="FF0000"/>
                </a:solidFill>
                <a:latin typeface="Matura MT Script Capitals" pitchFamily="66" charset="0"/>
              </a:rPr>
              <a:t>a.C</a:t>
            </a:r>
            <a:r>
              <a:rPr lang="it-IT" sz="2700" dirty="0" smtClean="0">
                <a:solidFill>
                  <a:srgbClr val="FF0000"/>
                </a:solidFill>
                <a:latin typeface="Matura MT Script Capitals" pitchFamily="66" charset="0"/>
              </a:rPr>
              <a:t>. circa.</a:t>
            </a:r>
          </a:p>
          <a:p>
            <a:r>
              <a:rPr lang="it-IT" sz="2700" dirty="0" smtClean="0">
                <a:solidFill>
                  <a:srgbClr val="FF0000"/>
                </a:solidFill>
                <a:latin typeface="Matura MT Script Capitals" pitchFamily="66" charset="0"/>
              </a:rPr>
              <a:t>Placca votiva, h. 15,5 cm.</a:t>
            </a:r>
          </a:p>
          <a:p>
            <a:r>
              <a:rPr lang="it-IT" sz="2700" dirty="0" smtClean="0">
                <a:solidFill>
                  <a:srgbClr val="FF0000"/>
                </a:solidFill>
                <a:latin typeface="Matura MT Script Capitals" pitchFamily="66" charset="0"/>
              </a:rPr>
              <a:t>Civiltà megalitica pre-celtica: popoli pastori, nomadi, che comunque praticano una religione della Dea Madre. Culture in cui la figura della donna occupa un ruolo preminente, non esiste differenziazione di classe né segni di proprietà privata dei </a:t>
            </a:r>
          </a:p>
          <a:p>
            <a:r>
              <a:rPr lang="it-IT" sz="2700" dirty="0" smtClean="0">
                <a:solidFill>
                  <a:srgbClr val="FF0000"/>
                </a:solidFill>
                <a:latin typeface="Matura MT Script Capitals" pitchFamily="66" charset="0"/>
              </a:rPr>
              <a:t>mezzi di produzione.    </a:t>
            </a:r>
          </a:p>
        </p:txBody>
      </p:sp>
      <p:pic>
        <p:nvPicPr>
          <p:cNvPr id="2050" name="Picture 2" descr="F:\tatuaggio - dea portoghese.jpg"/>
          <p:cNvPicPr>
            <a:picLocks noChangeAspect="1" noChangeArrowheads="1"/>
          </p:cNvPicPr>
          <p:nvPr/>
        </p:nvPicPr>
        <p:blipFill>
          <a:blip r:embed="rId3"/>
          <a:srcRect l="14900" t="21875" r="33912" b="27083"/>
          <a:stretch>
            <a:fillRect/>
          </a:stretch>
        </p:blipFill>
        <p:spPr bwMode="auto">
          <a:xfrm rot="10800000">
            <a:off x="0" y="0"/>
            <a:ext cx="4898572" cy="68580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6740307"/>
          </a:xfrm>
          <a:prstGeom prst="rect">
            <a:avLst/>
          </a:prstGeom>
        </p:spPr>
        <p:txBody>
          <a:bodyPr wrap="square">
            <a:spAutoFit/>
          </a:bodyPr>
          <a:lstStyle/>
          <a:p>
            <a:r>
              <a:rPr lang="it-IT" sz="2400" b="1" dirty="0" smtClean="0">
                <a:solidFill>
                  <a:srgbClr val="FF0000"/>
                </a:solidFill>
                <a:latin typeface="Matura MT Script Capitals" pitchFamily="66" charset="0"/>
              </a:rPr>
              <a:t>Dopo la prima guerra mondiale, il tatuaggio viene poco per volta abbandonato: la società diventa più fascista, è necessario nascondere professioni di fede, sessuali e politiche, </a:t>
            </a:r>
            <a:r>
              <a:rPr lang="it-IT" sz="2400" b="1" dirty="0" smtClean="0">
                <a:solidFill>
                  <a:srgbClr val="FF0000"/>
                </a:solidFill>
                <a:latin typeface="Matura MT Script Capitals" pitchFamily="66" charset="0"/>
              </a:rPr>
              <a:t>per non parlare dell’ appartenenza </a:t>
            </a:r>
            <a:r>
              <a:rPr lang="it-IT" sz="2400" b="1" dirty="0" smtClean="0">
                <a:solidFill>
                  <a:srgbClr val="FF0000"/>
                </a:solidFill>
                <a:latin typeface="Matura MT Script Capitals" pitchFamily="66" charset="0"/>
              </a:rPr>
              <a:t>alla malavita: diventano </a:t>
            </a:r>
            <a:r>
              <a:rPr lang="it-IT" sz="2400" b="1" dirty="0" smtClean="0">
                <a:solidFill>
                  <a:srgbClr val="FF0000"/>
                </a:solidFill>
                <a:latin typeface="Matura MT Script Capitals" pitchFamily="66" charset="0"/>
              </a:rPr>
              <a:t>molto </a:t>
            </a:r>
            <a:r>
              <a:rPr lang="it-IT" sz="2400" b="1" dirty="0" smtClean="0">
                <a:solidFill>
                  <a:srgbClr val="FF0000"/>
                </a:solidFill>
                <a:latin typeface="Matura MT Script Capitals" pitchFamily="66" charset="0"/>
              </a:rPr>
              <a:t>più rari i rimescolamenti di razze e i viaggi all'estero che consentono i contatti fra culture diverse: la società si chiude e preannuncia le varie forme di </a:t>
            </a:r>
            <a:r>
              <a:rPr lang="it-IT" sz="2400" b="1" dirty="0" smtClean="0">
                <a:solidFill>
                  <a:srgbClr val="FF0000"/>
                </a:solidFill>
                <a:latin typeface="Matura MT Script Capitals" pitchFamily="66" charset="0"/>
              </a:rPr>
              <a:t>totalitarismo</a:t>
            </a:r>
            <a:r>
              <a:rPr lang="it-IT" sz="2400" b="1" dirty="0" smtClean="0">
                <a:solidFill>
                  <a:srgbClr val="FF0000"/>
                </a:solidFill>
                <a:latin typeface="Matura MT Script Capitals" pitchFamily="66" charset="0"/>
              </a:rPr>
              <a:t>. Spesso chi è tatuato si fa cancellare i </a:t>
            </a:r>
            <a:r>
              <a:rPr lang="it-IT" sz="2400" b="1" dirty="0" smtClean="0">
                <a:solidFill>
                  <a:srgbClr val="FF0000"/>
                </a:solidFill>
                <a:latin typeface="Matura MT Script Capitals" pitchFamily="66" charset="0"/>
              </a:rPr>
              <a:t>disegni. </a:t>
            </a:r>
            <a:endParaRPr lang="it-IT" sz="2400" b="1" dirty="0" smtClean="0">
              <a:solidFill>
                <a:srgbClr val="FF0000"/>
              </a:solidFill>
              <a:latin typeface="Matura MT Script Capitals" pitchFamily="66" charset="0"/>
            </a:endParaRPr>
          </a:p>
          <a:p>
            <a:r>
              <a:rPr lang="it-IT" sz="2400" b="1" dirty="0" smtClean="0">
                <a:solidFill>
                  <a:srgbClr val="FF0000"/>
                </a:solidFill>
                <a:latin typeface="Matura MT Script Capitals" pitchFamily="66" charset="0"/>
              </a:rPr>
              <a:t>In Italia </a:t>
            </a:r>
            <a:r>
              <a:rPr lang="it-IT" sz="2400" b="1" dirty="0" smtClean="0">
                <a:solidFill>
                  <a:srgbClr val="FF0000"/>
                </a:solidFill>
                <a:latin typeface="Matura MT Script Capitals" pitchFamily="66" charset="0"/>
              </a:rPr>
              <a:t>il </a:t>
            </a:r>
            <a:r>
              <a:rPr lang="it-IT" sz="2400" b="1" dirty="0" smtClean="0">
                <a:solidFill>
                  <a:srgbClr val="FF0000"/>
                </a:solidFill>
                <a:latin typeface="Matura MT Script Capitals" pitchFamily="66" charset="0"/>
              </a:rPr>
              <a:t>tatuaggio ritorna </a:t>
            </a:r>
            <a:r>
              <a:rPr lang="it-IT" sz="2400" b="1" dirty="0" smtClean="0">
                <a:solidFill>
                  <a:srgbClr val="FF0000"/>
                </a:solidFill>
                <a:latin typeface="Matura MT Script Capitals" pitchFamily="66" charset="0"/>
              </a:rPr>
              <a:t>negli </a:t>
            </a:r>
            <a:r>
              <a:rPr lang="it-IT" sz="2400" b="1" dirty="0" smtClean="0">
                <a:solidFill>
                  <a:srgbClr val="FF0000"/>
                </a:solidFill>
                <a:latin typeface="Matura MT Script Capitals" pitchFamily="66" charset="0"/>
              </a:rPr>
              <a:t>anni '80 principalmente da </a:t>
            </a:r>
            <a:r>
              <a:rPr lang="it-IT" sz="2400" b="1" dirty="0" err="1" smtClean="0">
                <a:solidFill>
                  <a:srgbClr val="FF0000"/>
                </a:solidFill>
                <a:latin typeface="Matura MT Script Capitals" pitchFamily="66" charset="0"/>
              </a:rPr>
              <a:t>tatuatori</a:t>
            </a:r>
            <a:r>
              <a:rPr lang="it-IT" sz="2400" b="1" dirty="0" smtClean="0">
                <a:solidFill>
                  <a:srgbClr val="FF0000"/>
                </a:solidFill>
                <a:latin typeface="Matura MT Script Capitals" pitchFamily="66" charset="0"/>
              </a:rPr>
              <a:t> che l'hanno imparato all'estero, ed è legato a due gruppi socio culturali: i </a:t>
            </a:r>
            <a:r>
              <a:rPr lang="it-IT" sz="2400" b="1" dirty="0" err="1" smtClean="0">
                <a:solidFill>
                  <a:srgbClr val="FF0000"/>
                </a:solidFill>
                <a:latin typeface="Matura MT Script Capitals" pitchFamily="66" charset="0"/>
              </a:rPr>
              <a:t>bikers</a:t>
            </a:r>
            <a:r>
              <a:rPr lang="it-IT" sz="2400" b="1" dirty="0" smtClean="0">
                <a:solidFill>
                  <a:srgbClr val="FF0000"/>
                </a:solidFill>
                <a:latin typeface="Matura MT Script Capitals" pitchFamily="66" charset="0"/>
              </a:rPr>
              <a:t> e i punk. Da circa vent'anni invece, ha cominciato a divenire una moda fra tutti i gruppi </a:t>
            </a:r>
            <a:r>
              <a:rPr lang="it-IT" sz="2400" b="1" dirty="0" smtClean="0">
                <a:solidFill>
                  <a:srgbClr val="FF0000"/>
                </a:solidFill>
                <a:latin typeface="Matura MT Script Capitals" pitchFamily="66" charset="0"/>
              </a:rPr>
              <a:t>sociali. </a:t>
            </a:r>
            <a:r>
              <a:rPr lang="it-IT" sz="2400" b="1" dirty="0" smtClean="0">
                <a:solidFill>
                  <a:srgbClr val="FF0000"/>
                </a:solidFill>
                <a:latin typeface="Matura MT Script Capitals" pitchFamily="66" charset="0"/>
              </a:rPr>
              <a:t> </a:t>
            </a:r>
            <a:r>
              <a:rPr lang="it-IT" sz="2400" b="1" dirty="0" smtClean="0">
                <a:solidFill>
                  <a:srgbClr val="FF0000"/>
                </a:solidFill>
                <a:latin typeface="Matura MT Script Capitals" pitchFamily="66" charset="0"/>
              </a:rPr>
              <a:t>Al </a:t>
            </a:r>
            <a:r>
              <a:rPr lang="it-IT" sz="2400" b="1" dirty="0" smtClean="0">
                <a:solidFill>
                  <a:srgbClr val="FF0000"/>
                </a:solidFill>
                <a:latin typeface="Matura MT Script Capitals" pitchFamily="66" charset="0"/>
              </a:rPr>
              <a:t>tatuaggio si associano altre pratiche, come il piercing, che ne rafforzano il significato di rottura </a:t>
            </a:r>
            <a:r>
              <a:rPr lang="it-IT" sz="2400" b="1" dirty="0" smtClean="0">
                <a:solidFill>
                  <a:srgbClr val="FF0000"/>
                </a:solidFill>
                <a:latin typeface="Matura MT Script Capitals" pitchFamily="66" charset="0"/>
              </a:rPr>
              <a:t>con </a:t>
            </a:r>
            <a:r>
              <a:rPr lang="it-IT" sz="2400" b="1" dirty="0" smtClean="0">
                <a:solidFill>
                  <a:srgbClr val="FF0000"/>
                </a:solidFill>
                <a:latin typeface="Matura MT Script Capitals" pitchFamily="66" charset="0"/>
              </a:rPr>
              <a:t>l'ideologia borghese ed usano il corpo esibito come  portatore di significati: chi non sa esprimersi a parole usa l'immagine di </a:t>
            </a:r>
            <a:r>
              <a:rPr lang="it-IT" sz="2400" b="1" dirty="0" smtClean="0">
                <a:solidFill>
                  <a:srgbClr val="FF0000"/>
                </a:solidFill>
                <a:latin typeface="Matura MT Script Capitals" pitchFamily="66" charset="0"/>
              </a:rPr>
              <a:t>sé. </a:t>
            </a:r>
            <a:r>
              <a:rPr lang="it-IT" sz="2400" b="1" dirty="0" smtClean="0">
                <a:solidFill>
                  <a:srgbClr val="FF0000"/>
                </a:solidFill>
                <a:latin typeface="Matura MT Script Capitals" pitchFamily="66" charset="0"/>
              </a:rPr>
              <a:t> </a:t>
            </a:r>
            <a:r>
              <a:rPr lang="it-IT" sz="2400" b="1" dirty="0" smtClean="0">
                <a:solidFill>
                  <a:srgbClr val="FF0000"/>
                </a:solidFill>
                <a:latin typeface="Matura MT Script Capitals" pitchFamily="66" charset="0"/>
              </a:rPr>
              <a:t>Ha </a:t>
            </a:r>
            <a:r>
              <a:rPr lang="it-IT" sz="2400" b="1" dirty="0" smtClean="0">
                <a:solidFill>
                  <a:srgbClr val="FF0000"/>
                </a:solidFill>
                <a:latin typeface="Matura MT Script Capitals" pitchFamily="66" charset="0"/>
              </a:rPr>
              <a:t>perso la sua funzione sociale e partecipata, che esisteva nelle società primitive - segno di passaggi </a:t>
            </a:r>
            <a:r>
              <a:rPr lang="it-IT" sz="2400" b="1" dirty="0" smtClean="0">
                <a:solidFill>
                  <a:srgbClr val="FF0000"/>
                </a:solidFill>
                <a:latin typeface="Matura MT Script Capitals" pitchFamily="66" charset="0"/>
              </a:rPr>
              <a:t>iniziatici </a:t>
            </a:r>
            <a:r>
              <a:rPr lang="it-IT" sz="2400" b="1" dirty="0" smtClean="0">
                <a:solidFill>
                  <a:srgbClr val="FF0000"/>
                </a:solidFill>
                <a:latin typeface="Matura MT Script Capitals" pitchFamily="66" charset="0"/>
              </a:rPr>
              <a:t>- e in quelle ottocentesche - parte di una classe sociale di diseredati - per diventare protesta </a:t>
            </a:r>
            <a:r>
              <a:rPr lang="it-IT" sz="2400" b="1" dirty="0" smtClean="0">
                <a:solidFill>
                  <a:srgbClr val="FF0000"/>
                </a:solidFill>
                <a:latin typeface="Matura MT Script Capitals" pitchFamily="66" charset="0"/>
              </a:rPr>
              <a:t>individuale- Ma questa è un’altra </a:t>
            </a:r>
            <a:r>
              <a:rPr lang="it-IT" sz="2400" b="1" dirty="0" err="1" smtClean="0">
                <a:solidFill>
                  <a:srgbClr val="FF0000"/>
                </a:solidFill>
                <a:latin typeface="Matura MT Script Capitals" pitchFamily="66" charset="0"/>
              </a:rPr>
              <a:t>storia…</a:t>
            </a:r>
            <a:r>
              <a:rPr lang="it-IT" sz="2400" b="1" dirty="0" smtClean="0">
                <a:solidFill>
                  <a:srgbClr val="FF0000"/>
                </a:solidFill>
                <a:latin typeface="Matura MT Script Capitals" pitchFamily="66" charset="0"/>
              </a:rPr>
              <a:t>.. </a:t>
            </a:r>
            <a:endParaRPr lang="it-IT" sz="2400"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0" y="0"/>
            <a:ext cx="9144000" cy="4862870"/>
          </a:xfrm>
          <a:prstGeom prst="rect">
            <a:avLst/>
          </a:prstGeom>
        </p:spPr>
        <p:txBody>
          <a:bodyPr wrap="square">
            <a:spAutoFit/>
          </a:bodyPr>
          <a:lstStyle/>
          <a:p>
            <a:pPr algn="ctr"/>
            <a:endParaRPr lang="it-IT" sz="2400" b="1" dirty="0" smtClean="0">
              <a:solidFill>
                <a:srgbClr val="FF0000"/>
              </a:solidFill>
              <a:latin typeface="Matura MT Script Capitals" pitchFamily="66" charset="0"/>
            </a:endParaRPr>
          </a:p>
          <a:p>
            <a:pPr algn="ctr"/>
            <a:endParaRPr lang="it-IT" sz="2400" b="1" dirty="0" smtClean="0">
              <a:solidFill>
                <a:srgbClr val="FF0000"/>
              </a:solidFill>
              <a:latin typeface="Matura MT Script Capitals" pitchFamily="66" charset="0"/>
            </a:endParaRPr>
          </a:p>
          <a:p>
            <a:pPr algn="ctr"/>
            <a:endParaRPr lang="it-IT" sz="2400" b="1" dirty="0" smtClean="0">
              <a:solidFill>
                <a:srgbClr val="FF0000"/>
              </a:solidFill>
              <a:latin typeface="Matura MT Script Capitals" pitchFamily="66" charset="0"/>
            </a:endParaRPr>
          </a:p>
          <a:p>
            <a:pPr algn="ctr"/>
            <a:endParaRPr lang="it-IT" sz="2400" b="1" dirty="0" smtClean="0">
              <a:solidFill>
                <a:srgbClr val="FF0000"/>
              </a:solidFill>
              <a:latin typeface="Matura MT Script Capitals" pitchFamily="66" charset="0"/>
            </a:endParaRPr>
          </a:p>
          <a:p>
            <a:pPr algn="ctr"/>
            <a:endParaRPr lang="it-IT" sz="2400" b="1" dirty="0" smtClean="0">
              <a:solidFill>
                <a:srgbClr val="FF0000"/>
              </a:solidFill>
              <a:latin typeface="Matura MT Script Capitals" pitchFamily="66" charset="0"/>
            </a:endParaRPr>
          </a:p>
          <a:p>
            <a:pPr algn="ctr"/>
            <a:endParaRPr lang="it-IT" sz="2400" b="1" dirty="0" smtClean="0">
              <a:solidFill>
                <a:srgbClr val="FF0000"/>
              </a:solidFill>
              <a:latin typeface="Matura MT Script Capitals" pitchFamily="66" charset="0"/>
            </a:endParaRPr>
          </a:p>
          <a:p>
            <a:pPr algn="ctr"/>
            <a:r>
              <a:rPr lang="it-IT" sz="16600" b="1" dirty="0" smtClean="0">
                <a:solidFill>
                  <a:srgbClr val="FF0000"/>
                </a:solidFill>
                <a:latin typeface="Matura MT Script Capitals" pitchFamily="66" charset="0"/>
              </a:rPr>
              <a:t>Grazie </a:t>
            </a:r>
            <a:endParaRPr lang="it-IT" sz="16600" b="1" dirty="0" smtClean="0">
              <a:solidFill>
                <a:srgbClr val="FF0000"/>
              </a:solidFill>
              <a:latin typeface="Matura MT Script Capitals" pitchFamily="66" charset="0"/>
            </a:endParaRPr>
          </a:p>
        </p:txBody>
      </p:sp>
      <p:sp>
        <p:nvSpPr>
          <p:cNvPr id="1026" name="AutoShape 2"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RUUEhQVFRUVGBcYFhgYFhQYGBYYFRcWFxUUGBcXHCYeFxkjGxgYHy8gIycpLC0tFx4xNTIrNyYrLCkBCQoKDQwNDQwMDSkYFBgpKSkpKSkpKSkpKSkpKSkpKSkpKSkpKSkpKSkpKSkpKSkpKSkpKSkpKSkpKSkpKSkpKf/AABEIAPEA0QMBIgACEQEDEQH/xAAcAAABBQEBAQAAAAAAAAAAAAAFAAEDBAYCBwj/xABAEAACAQMDAwMCBAQEAwcFAQABAhEDEiEABDEFIkEGE1EyYRQjQnEHUoGRM6GxwWLh8BVDcoKSwtEkU2Oi4jT/xAAXAQEBAQEAAAAAAAAAAAAAAAAAAQID/8QAFxEBAQEBAAAAAAAAAAAAAAAAABEBQf/aAAwDAQACEQMRAD8A9iGnA0w10Nc2yt00acaeNAwGnjTgaWgRGmGn0+gaNIjSdgMnUb1+AAWn4tx5znVRJpo0+n0HMaeNPGkdRTRpafSOg41zqSNNGg4jSA05GkRoFptPGnjQNGnjSOm0DRpjro6aNA2lptLQdDXeuddaBDSjT6h328WlTeo57UUsfvaCYH3Maom0J6n6r223YpUc3CCyolSoUBwC/tqbJ8XQT415L6p/iDvK9QUKNRqYqm00zS9kqv6prVIYcGWBAjOONF/R/p/blQ1f2io/MAprelVpPcGZZcDEBckSZ1Yy9K2vXaNVA9KoKgMDtBJEgkSoFy8HkDjTVN5HfOBGCryTkD6ZCzzNvnWR6ou1R/c2rBXYFQlOkCrOwIDmoEIRJMGJDWlQC1wMFNnYEuEDA23WVbmCWoGN5FowTHiNBpd91hgIsYmJm2qsYUx9Bn/oDVal1A59xjBuMR24EDuKciByPJ5Gg9bcgAgsABJaKxBMRgxnIPjzxmDqGj1NPqFRCwkYrISGlwpIbg9w5/fxoNjt+t07rcSSQYMnmYwM8gz99E6VdW+lgf2OsltOs0mFzVR8SzUp+k/zr9j8+NGRurc07Ssck0lH1ZANy5kHgYjQGY0hqHbbgNMRiOCp58dpOp41A0acjS0x0DaY6zXXf4i7HaPZVrAuDBVFZyv7wIHxzM6t9D9Y7TeYoVkZ4koTbUAxmw5j9p0i0Z0tKdNoEdKdNp9RSjSOn1zoG0xOnOm0HM/bS0tLQSjT6YDT6BMcHXkPrffk1mL1DVYNatNalZVplTLJ7yBVBxBwSY/rr1Le9TCG1Qz1LSwRFLGMwT4UEiASR/kY8f8AU717yXRq1QKBXJmA9RVKKopOQbFglWMMSY4hdJrJwjMalQM/AIFirBRWyxDAJK1AAoBBXknjSdGUM4Dk0zUVnhnupwKiKSRWLCrWSmKlQhmMAALBBU09r6Tr+0KjUqq5RAx9tQQSptUMQX7WdYCAAiPEDY7T0zUFIVnWj7dOHdSoHYgLMUJnIhccdoyxAioP1+gpttpUrbJ73C3iq7JV7VzUamLSgYgcgAYHhQuoduKoUXsDU7g5VT9dzJUACLESxiP/AOtE33ar05/wjioVRyLnlluLF2JWCbZYgjkqM+dBdvRsUXgVGIFxc1izTGbmVicEGJjHjUEldTbBFTjwasHAAJ7wRBH6YPGh9Ov3kEMQCIIeuBIJYyDUNrQ6nnIPwIFmoFDSVWJBM0asAiGJk4H1GDHmftquKYIMMmAQLTUW0wiwLaojg8HEaCWgwp8OQOBDMDGMZbgkDP3A1Y21a6Re5wFuNVCCFgyCS0E3jnM4gQNV9newYBi3JAWrUYBQWwYDn4+ecfGpgjqQbCP3NRZyM3WD+SbcjIHmdAc6buihBaYIBJDlyZ4n8tf3+88a0FDcBhI4+4IP2x48H+o1mdsYQEgTxF8ZgTJCxyYx9v21a2u+h4I+o+GPyQAB5GeNINBrz7+KvqKtSUUKLW30yzkMFYzUVFS45VSLptz91GTvNvWLAyLYJHIMxGcfv51hv4rdGevTp2UlaA4vuhlLQWQKMuGVSAomTHm2QC9V/hNRoimVe4qoSxmUNUbNxRTEmTMKQwkxcSBrzC00kYOop1VYWEpa4VbjcGADA3ALdGcD5GvcvTPRdlWjtQ1dsSoK1galjsWps5osO05hG4CkQONZv+NHSURae4Sm6OWh61PE3A9rEP5Ck/RnHcPpait6U/iduPbAqMK4SLyUb3Cl0Nc6GEdVlrmUq1pEqRr1TYdSp1kvpOHSSJE8rgiDka+aNvuzSqiqAQwtKMQVFMlW7CKisYLA8kgjHGB6L6I/iGqVFSuu3oo4tJRXoItgBR7CzUyGDNlbcLH8oMHrcaU6g228SotyOrjiVIOfIxwftqadRTg6WmnTain0x0idNOgVulptLQSjT6QGn0C1Qq9N26J3U6KIstlEVFuwzcACfJ1J1XqK0KT1GyFBIEgFjBhBOJJxn9+AdeH9Z/iBU3VdTUQOqN+WncKKFSbmlZao02j3CUgTAF0jTI5+KG63laoArAuwosDXP5fao7qJBPaJtBJFxErMDZndRaNg6Er9VI1HjADACnVbAIJyADkGeZx/pzq1RWpU321ZK7TCVGcUa6hTU/KFQYc2EKmVzyNbar+F3W3XchAbJcE0lZ0g95NNx3QAWjkgAqZIJoxHVenU23TJuFanWdy5DBKhYMxcBWZKtyZgdhjIlcqNrtfSamgjU3YVCqvDMfbZiATcisYBn9LYgETkEB130UlRxUNarDszrVBpt+ZUwQUYL+kACGAMQFXCmCn6o33TgKdUUt3RE+297Cp7QKiWgMzBZgsVMRkycBcWq17qRYwPcpqi5Dz3C3yCI8GARjTkyC1zfpwKobDXH4xzH9NXd1Wp9QhqAanXRZU+5SVqik91M/WrIDkEhgD4MmaO5o1KJpU6qh3qqSD2K008EOtwxm4FcQGxIAMEFWuoaTLEmQDURuLhnIMAqCc+BPgabqXW2ppi1JKiWdBaLmD1IKGbZjFwW9SQRcFepsoYGqYQxNJAiIZJPe7NfUgBzEKMxBjU9SyopX2+3/hVBEAiLlYkmbl/uODkCNPaVaXttUqPbUD9rAO6thgGi6e24YkBjAJBXVyoCB+rM+IH7QEJHIPPg6F7LqdoXb7unfQQEUqwD3J7cqq1f1I9q4dTkDMFsnk6VIuoVVYGcMMSYyHpxH/mVvvzqiPadWwTcQROGtAOCxI7ccY/fRb8RTqLDFSCMifv8jOG88gjQj/s+uoymPPtVSxPMkioU+fudRU6tRiAtOvIHBR6SqbiTc9TDfupb7AxoHqPuKBb2FoVKcljhvdgmbBDWsVUwJIwoH31M3V6NTbKNyFc1AytSsvLFTDL7cTAxkgRImCdTr0us31PTHOLXqnMGAzso/8A18+IGu9l0KjRNxguxku1oJIyAAABAyQAPkmTJ0GNq/w/obg/k0a21GSCxBUE+PbaSQSBhagEf215x1/0nV2dUUa1NCXK2VVFQioogMVPdDZuKwIIGCIGvo0LoP6p9M099t2o1Bnmm8Zp1ACFqD9p48gkedQea+n+tGgAKbpSBUCo4p205pwie5Vai4km5ZxEnmANejbLr4JRKlodsfWoJZVBeEaJgkAhS0EiY15F03oT7eqy1KdV6okEq0EqKkM9zPaSDIM4+q4Adx2fprYAMFFGogYAuCaj0mJPL06jVCKbkEhld0nmToPQBpTqlstqVgi5RA7RUNSmYFotLi4QI4tB8zq2TqNHJ02lpagU6bXUaWgkGuhrkHXWgwX8X1YbakyscOyFM94qIRiAYIAIn4qN+xG9NVkpmirbg06YHuFht6lNWLS5NAMHNMHko5IwTJyJ/wCLu+AqbSm5tU+4/wBIIZlaioGf5QWb78eToZs/w5vem1M3XXe3/wDS1qRBtLtRWB7YJ7iA1tpaQQS2mVT1B1FWHskLZUSw+y1T2lJKsdylFsoYWm2JtmIdmMXNolbZV230MKbVTT3i4h7lBNWDwQ7O3dmTEw0DrZ7SiuxpOTDbis4QMwa0GhUZKKFvoF7XQIy8gSFgBu+vHc1dzWtPts7EqR2jbuLKk5gED8wsAe5buZ1R63Xp0qRRAifhtwbTbhVqvBpsIwFe0AERDWHlsCt9tjSrpMXpJRwCPcEYFRV7ahMFSIBUsrL9QGuPRNb8V099rWm6iW27k/VaRNJ5j6lBAn+amTohtNw282avANeixDAlSDVp4YSpiHBDAjHcp8RoMP6rqMoonbOo2laSFS0FHQ3NSDJiouZXJAAIEBQNFfS/RKFZK5St+IrqogO9QOhEkKWqJIBOJ7lEnBmDB1yuoQhFhayrXFOAFdqiotQ2zJLhlkgEgitMXFhN6F9ThF9obZgQRf7QqVDn6WJAYN5PIwZzMkEdygGUUEiBc1sEEK6MpUxUUllZQTHb4ZSeKRV2llpzMyQLohmmLM/vMY03Wt0x3dRLcGrVYBmCgRt6VzElTYSHTBEksPE6tbXcd5AfOIC1aROVIntSYzP9vGg621oUSB2+CpaCQ8x44P8At501Ko9Ji1CoaSz9IRvbnH6HjtgH6D54+btYusiWzx+aZ4I+3kf6/wBHps05uAkwfeIwSDBIfnB/af21BPQ9S7oDKUKnwy1Qnj9SOAVPBx4OpX9RbnEUKOefzk/tgmcxn/LOKtCtP1lxABB9xrcDGRUDfH2mPnHFXfhSueTbJZ4UqjMZAZzPYRFvzmYGqJdz6h3IVndqVJEy1t9QiIH8q8nPJ/yyA3XWqlVQTWuY8KJ/MJAL00ZVIvEkAXEG0ESDrl/VLhzcgcqy2ralS0WXK6gwGJuMstzYABMQet3/ABATcItEkyZLQdxSPaOBYVMiZAJIxMYGg03prcKgxXKq0sadUufpw7U6lRpIEdwlrSM2mdagEESM/wCmvINl1paTNtyw9l3lVqFCq1R9MyCFV8AH6ZE/zldH0v1Huv8Auwj0KfYxKkvSKdpRwHDLEQSQwBEgkRAXKxD13WoqwWuUhnp1VJlSVccA2KbTAN2fuX2fTabARYwQkqwFtRGY3MDAjPnAB8g86z+921dnWsEDqfcRwhLRcaYUBGg5VW8H9M/Oim36lkEMi1LrLKimlcT3CmYlkJJMXgkk4HMwHKe1VSWA7iACfJj5jBP3jXZGuKG4ukEFWHKnkf7MPuJH+mpDqK50o0o0p1FK3S00aWgmA11rldQ77erRpvUfCorM37KJP/xqo8w9d9Qfeb32qCF02sqeyow9wshqO1ik2p+WuIP1R41X6zSroKaWy9YpTpB6lNxEQjpTPcykQAwsg/WptBNLp/VUsFLb02rb3ctWq16gZgaYcl/bTuSGIaSLu3M5wEKTruEp7k1lZpl+1qi3gXN3IqBpAIqXMZyWYoRrSC3qjdrsqK0Q5mjTYKaTBVDOKFJqYVDcDBaoQRHcsBs6x/o13fcIHC2MvsEfyhu1QYPAg+ThjzrQ+utgL6dRzd7tM957WapSKU1Yg5NS2xSskGyQTmBVDpVXbOV9vNQFlYgfWis7QFIOFZxj9QxxoDnorrn4fqCo7SlVfYLXIQXpMwpv2nz3Z+GmMgnXVx+B3tVqQUJuqV6qYVRXo4aAsY9shj5wPtHnnUtjc9XcBSfb9vcUXCSn5jKtjysRFucwVM4Jt0O43RqVEsZ2FRqO4S4x7bVpDBHJgg03qqVni3IgaC7uVpspCmArOw+o2IF9xIyf0isojxgCIU47a7Ldq19D35QlKhpNSV1LC5gF9yCQrDDXcCPvoeqUtxSF1KpcLe6MMwjDQpicniJu8zmh6W3jTVpgNEU6ohabSDfTJJwF+lQRnjxIGoJNrXqe9Uq12PuPAQNW290ELfKqrKDFJDCwBH7jRWnUIIIYmSBh6Tcg/IAPz/1Gu2qt8NgeVoDMY/WI8n5/bSQHkKDB5KdsyOSBj6R+rVFgJKi5WIheRRIMqPkxxjVk0Dn8vBJmaaGWhCcXHEyODwc8a5SBHZT/AKAHgKoODIPjE6QoYmxrfIFByAe0wBAgZf8A+dQX6yWAsXWMcFKUCfptIkGR9+DoH1nckMrNd7ahgxDO8MwWGZVUKVEOYEmATBIA0TooVworfbtqr95kMBPPx+2od508V1dXRiG/mV/BJH1BpMwYzMARzNGF6vTenXZ6LAirJkNICFiVIOZZWPJz3Z/m1X3XpZgvuPUekp+j3UpvSZGCsWG4oj27u0DME4+ACZ3foushNpNWkWBYlcTMy1NhcCYAJpiTAJjjWl6XQfb0EC13IcuINR6io1wtSVYAkgntJDfvB0Hnf/Zu4tVXWnVp5IIVWYE/UwqKqVCDgnLj7HwU6Tvau1f3FYuVbBdSWCL2hXti8RifqAMDxGvboylvclaXFxpoRTZiSAalMef+K1jMy2MSN0am577alM4BosDJ/lh8A8dpck/B0FbpvrE1HIpbe17ZZqa1TSOJMoq5+RNpyJOdEtx1+jWU30qVYgEECHJQtaVxJI+RBHmBGqTelqck0HJK5KmUroJnAKhok4gKP3MHU4FZ1sb81Mgxb7v3DioCldYH0vD4kMTMBe9Pbd/eDLSq06UPIrGCt1vYiwOWQMT/AMp0x1kfT/Vnpp7at+JCFhavbXQAf4fs1TeSpDAdz4ESI1p9pvUqrchkTBkEFWHKsrAFWGMEA6zq4kbTa7OuTqKbS02m0E41kP4qq56c9jFfzKN2YBRqgUhj/LJX+321rxqv1PYLXo1KTgFaiMhByIYEaqPIfRHR0NOo4hQimm5qW20wQrMzhwyuxhbVIbBaVwsHtsEO5Neqbk9so5pisUZadetSFQWSKZNhYZzBhuZznonqZX3FU0y7+0UFrVqrSsPZTANviWIxnwANajdbbcGoq1ad4D3AMnvFhUe8Coj9s8iFcle220XzpB2vstvVVkV/y3pUWpMrB7GR6hovTmZM92Sbu6dYPru+tZtm5LPSN4emruiGDMG0vTNoY28qR9TGdaLp1M7eiwCOrAu5VqYQks1QoFRSVWQAoAJXtH2GvPN9ca6oAzGnTQHC0mLOoNZwtSAwP5lMc3ZIkASE6dX/ACWpVKldqSrdTSmTbdUC0ziwki13IVrZukHiLOx6xUp2CrTrJWRVVL6PtFzSFlOrezklrQpK2EH2+0iZAvb9TXbt7dtekHZTULBTUYAtgmAWUXtAUAEnmAZJerPW34h1O39xlZfzKfeRTCFbSom2RH1iAQFkHMhsN/1anSpCqQGlVdlpsgNMVIUVXp5ZKbEmYmIODdCg9tSD7oVKSk01oshJWoArsyGxbRJHaWuXtzHIMUdr6dU7Nt7Rqs6qAailVQ03C21UDUmXJkibM8Ykxc9Ib1a9P2xfALG4FkWHctgA5WS4unEiZ51AWatJJEkSeBuP34tJ8/HiPvqVN6oUyajECfprIwJ+0QePgfT98Q7jZ2IxmAO4zUeP8pj+3xjVWn1dFLWNUqkRC0/fqsBBGSFKctyYwP66A/S3E8l5/SL6hzkgAYnlefgnVhNvEXAEGPCtxAUzUmO0AYA/00G2PqKrlk9ugW+k7itTLAAk4p058D+deM/ImFMVO6rumq89tOpRooCTk3Uqvun5hqhHPjQEKntoBNq/F3s8ZLT+VMyF4HzrtbGFyhIILRYBEXE4ZQRieR4n76q7OmlIzTWmp8lSikzF0t75Y5AySfj76ufj1g/RwZJNNpDQLs1YyP8A3ZzGqLI24K5CgEn9AH/DJmnx2k5Hz8YdumoxItDwDh74AB8TS+/E/wCY1Xp71CQpZQZa0B6EkCTcF9wmOZx+o/M6h3u/Smr1Ow2BjEUhPgKLQSATj+v9gg2G8Zd1WS9QbFClmkoloLwr4Fz2qDUgCR9XBPVUcrDe1nJDMzuRb3MXhQTbHECPsJ1Q6JKIWIDVnl6jNaoBImLLuFDWxIgKFEgSSz7EMnuVikqJUmnTNlvmSsxGCOIJ45AZ+vRsqWVkMAllfJtyQHIUgj5LpaRcf+I6l3XVmpoKjpXqUhn3lQFkUxDGf8anybivGSeZlqU/cJpLVJrgu9MgghQGBK5WWpEwCDgB1EEWE3endRqbjbK9Nraqm2opVfqXlYMWzhhkcwSMwGa6zsUrH8QjB+AzU3anN0QLpv2tcQtpaVOFJgrZd6PXLGBWI3EuaVRwY3FMH3PYr0zBvpq4BH1KO5CQWBh3vS1EVEpnb1ALWWmO0dpaBHYyW/UhECCYIuOgldq23utFOoKmSxuRL6ZFigAqaFXL21JgRGQFVYPSendRFVSYKOptqISCUeASpIwRBBDDDAg+dWdZLoPWPfr06lMsZFRKvuUzTqoqAstJwsIzpUmGAwKpES061w1FNOlrqNLUVINc1nKqzAFiASFHLEAkKPuYjTjTVhjmPk44/qDqo8r9P9eO2mmu3O33T1CKlL2gb2eKgaAVhO8iA2Ak5zB2jtqm4UPU3O6Drd3JRVkQkdywtIEjjtyQQMznVH1T6XFaaqsiVKRlKiimOGyrQRIMwDaSp+eDoPTnUTT2dCtXBapWVchhUMFSaas5IUExAAhbmA5JJ0gFV9QszUmYhzUqjb07fy/oZgXdH7k7pJQ3GB8RrMeqas7ksFcgKoFoDkx7jMbacljLtyADaY41f9adR/FbinV9sFfw6sKbKrPPuVaTi1npsGRieCCLAcW6q9X3SNXPvo9V7VP5lREW0hnBt29zEkkyPcEmMgjQCtmtIrVVyliMWAqkJKvyVFSCzhgcc93aeBqpX9Pe6PdXbOA2Q7s9FQf0hXqta3g8mIMRo1S6nZBoqimYApKtOAYwHPuVrjgdrgyDEjVfrKe4q7nbuWpEhatzNUqUnUxioxLPTcxBk5ZYwygAIrbRKbEvuKrM8hva92t9LAhfclQ0QIJZojGu+gb+gKqhBYsgXuab1F7YAAI/LQmFkMYx8ap1rMllIRolllJHyAsqwP7SYnVb8KrMQKlxyovgSoXi8ZYQIiOBGg3xo0QxwDPlrXgHwUNNZM4giBMeNdUgSeT84WsoA7gIsEJNs/MLwJ1mOn9SlilcgVBwxaA0iJW0xdKpOfEgDwZ290XFmDzLJ2GO8H6lriIsIg8R9p0BsViIUl+bTB3VqgCcMQDdE8zlh9tONxZgC6Lh9e6ntYcEguSLrrSRwZMSdCdqqyYYtEfobtLQ0W3SYC+TwT86R3YVVcnFx5CiPqBJLGDgn48H4GoCFbf1JFoqD5IfdgBQJEi2Jm0SJJPjGJvxzz+WrfaDuJWcgnsMmeRJPjPcdU3z9TDI/wDxDOZLEMI+84MHkZ1Y2+0JqgtJgiYVh5GQENoUxPPk50BTZozLMESDEvVu8A4iIyTiQP3B1U6hur69KkUBBurVSSxhaMlBlhILBgR8aJ1FFNQDICr/ACEY4JyYED4HnQ/0btzud024ZC1IYp9xCgAAglCO6WAaJ5LH9IGg2HQKcrfHk2nuyDyQWYkgknkL/wCEY0UWsGEqwI+QQf8AMaiq7sBrOWIJAkC6PEn76oVtqVirRLLkM1OO1wT3G1oteJMgiSMgmCAo73ZNSr3LAFRoQgEIHiBTeWOHAKcKJNOASWkc24FGt7lM+2u6LK0gApVW1LamQAyOQZuNy+78KdW/UFGnuaArpMqsSrAMoaCO4TEG08GDB8aq7qmK+3/EMBLLG4UCbKtMFBWC5gjKsPNN8/QAQJ1S65qOKlptn2hIbPb2VFj+v8wnOst1/YKq30ISnUYiqGpkqHgkwt0BXAMrkGGBiQNHuk7o1abC6oaoASoJvSDIu7hwYF32aSJbVn8MntNRqhwH+oi7taQQyjJBBhrjAkAnE6DP/wAO6Y/Ebgh5/Lpghl/MaHqLc9SfzCtpS6AWFpbIE77Xm/TdrU2m9S6GLEjtW1iVC06yETBDA0XUCMiiYEkD0cai4eNLS0tRUq643NQBTPH9P/cQNdjXNVZHz/WPvzqoznX+i0d5TFN5ABnsZeYKwR7bCYJiOPEaEH0ughaDVKMBkAVqhtV2DMqn2ZXuAcZw+QJ509U3SBMccPgg5+qifv8APAjVLcKZMLxAJgy0XfG2IMZ+3+9RkOp+lhV3FIW1GxUqVaxSooZmZWKyihVZzP6AIcAA86B+tts1OuGbCVVGYxegI8gEYZfn6h8a9A3FS5ogkiQRH2uAINKSOf8A1HnjWA9f71mYUsKihXeFghmm04UGFWTMEQ3B8Bl97uCGUTyoxnyDABHz8D4gHySfS+pvRRwoRqVRSrU3KILiLRY2A0AcfyiOYIza/wDF2wLbssvODCmV/pIJHB0T6bujabRd7QNsFQPpLU8AwwuEmMyFJJiDRX3O6kxFpJHNoPBEkv8A5NPicTqlWBLEJMgTAGQCJP0ziD58a0XQd/Sbc+9vBfQUMGAaoYDFyWUHNt9xK885JkG16xo+0KIp/wD+dyz0mTAelUCMiOsyKgmJMBoUxIJIZzb7k05RgCokMDbyTJGeRIzMxHGi2y6qCyoGuDK1MiCxUNwssAGXHPK4zHbof07p1TcPbRUksQEVVUsbVPgC1QAeTAE6Obn0xuqKmrVpj2tu5V2Qq5vAQQyios8wbJ8gmAIAsGEZAmVJIMCYI8cQV88ERAiAkUFASo7SwuAMrIjHn+4PAn40N6L1GWamAWtVCCVYEgx9YkqplliMGOSBOilRYpkghYzJ+keSCYEQFbkfbAzqCI7q0gWqfJwTOSPPxxHxjRHp28QuppoItj6WgNEwO0kHx+0zwYBV6hbhrie0GJtVeGuJMi0f3tHnXPS2ta0sYnOFORm0EiMSBgTkRzkNP6l3M7aLR+YQpNrJjuZgP3CMOP1a1npneJSobeiJLMoJa2AWIub9jMiI5AHkE+ddWcttRkm2vTKiYz2rg2SDBjBaSvjJ1e9NeqfzFFSUZXPlu5VaCYMT2yGHGCZ+A9J6i10qjD3Fhre2YaQB3YBMGMg4+JnjadSCmyoYMmDj54YD6fgeMfbPG9rKzKjAqfqpVB3LMAXD75iPgrkSNVd8GbscMGWYc2lGXi3ByTP8h4g/cJtyvtVMgGlWNpABkFlIznyZzgAA/GgexrvtalahAhiW7gTJtAZvAllCtwZgjnRoVUZPaqsoVgthtE5kiDJVoxHaogwQc6h3nQ2Ype3bTU3VAO8qoNoCrAV1JkMAcCIM6AKNj7bB0wp+sebOStx8Ke5TmAoBggMSSw9MYcSoycggYJLGADIMocg4jGrLsiqjIJpSJIIB5BRllgACZUj7gAAxqsaANN6au4GHRgrrUplYVL4w6YVTABK4MkgkKXUwtWiRP5tEAzIGEB758EAkEzx3foB1saU2iZmBM8zGZ++hHUtqa6U7wtO5wpYTUDK8gKrgqSlQG3MfXEfJqNRSjTaeNLUVKDpaQ050FPd0bsEAjziY4nlWGhe5oiYgZ5ACf3/wp+BP++jO6+nmD+8aDVaTMrCV8ZySCOZJq44/vqshgrTM5tBBkDAyswtLI+8eIzrx7qvWhUrVgkVLn7YED26YVAO23thPtkyJ5Gr9adbrMau3p1FVEBFSpLD6om5mZlC/UvaZMf8AEFOM2W7KT7L+2CLQYg2sPi4hTB+r9JnHzoVRsYI9xXTHxIkdoE/pP2jz/fjb9QaiSwBiWBuHKzww+Qcc8kjOpQ4uaozMTibrixkgZzP1RnIlORyYtxQRm7BUJgEwAcMAq+JBn55BAGckOt31SrUtVgQQoTAOQzvUE+CYbHyFmdENpuqm7FPZyCvuXU2aAKQip7t1o/wzddAiCD8mS27/AIc7mkAaFRC8S8VaYdGhlIDX/D288howQRe9G9KqbLdLWrWuopuyhGBLMqkQADhiWCgzyVJ40HoPpKns9pfRp3BwCXqVZD1AmahMj8tVYk2YjJ5MkP0ipT31bcI6F6dZqisJZSnj3gv0q11IZi5SQZEQaPqjrisj2KgfcBlohVw0sadTcMT9SBptJtk2k4JANenOne3QajTqGlXaSrgC2oyrC0yXQkBSrC1bZ7yM3BYANL0i20r/AIUE1RUU1NuRCm2kxVqdSe0MvuKZGCAcA403UNktCt7dWttr2mUXcEtTBA7SHRSJgC5mAwCQJkXuvpuQgrVFqJU295DHLNTqUwta1gxthe4AOoMH99DOn9WOzoGlV2FGtT/7woVYloiWuuuJJYAhRn/xaAJvQwcLIBkLntwubo5yk4J5wBJxLR3FjgAyIY4EBYzMAG7LDA8scmTo5teodM3ICRudm8FQr5xPENexEgYxMCZzrtvRwUsdtUo7iJqFLiKmRCkoSZUWADiYOgH9Qrqm2bPIX+hvVog/2j5/prMbvqTUyMRaJE8kgMQTJg5jP25kCTnUNq5VaZpus1FuuVrWABZAtlyE3C7DfpBgZ0Kq9DIVrFYtTCs8fVaxtDZPepIGeIZMgFZo2/pL1atal+G3PYR2o68If/tk8ECQPgAgYH07PY7n3GahuFHuU8qZ+teBVXyG4nx3D5IHg/Sd04aAuAZ7FOJJIIFxHyRaD/nj0TpG8pVKJNNXG5pgsrKKtQOCC2UklS4XNgmAG8A6DT1ulsGIVgwPg8H9j4MAjBnEas9P3xpoLgzJ8QCVjyPDD7CeRp9huqNdAy06sgw0Bmemy4ZGBlgRwRH+mua9MJkOyHMXBkPJwCAJGeM/OoBXUBaC6o60ajL7bI6kLFVLr6eSQ5kdpZSpggEiZ9oy+9abERzNF1pA05vj2ri1qOZgAATPmVm9Wq0ayKN0tycgG1lBGAzEKGD4JPcY/wBBO32YohzQrLX21QglXYKwzMK5gM3lTzOGJ5Aa2p0ukzKxQEqVZctAKfQ1s2kjwSMHOrEapbHeP2ggujfRUEHGSFqKItaBFwkE82kxq+RqK40tdRpaiu10+mTTsY/6n/Ic6Cpv2MYMYM8z44gE8Tx86ooZHcfnk1B4E5ImNS1q1T6re4GBA3JFszMCnzH2/rjIH1p1j2KH5YYPU7VMVwVDc1BxDDtjEyfidaZeYeqduG3m5FP3HUsohHQd4RCYapgWyR2jxbrL19q4+jBngKCpuiy1i5uMMMQLc/vo3vL0RgF/bJDNMhwS2SZJODcZ5yTrvZbR6rrTZkAclCRcWVQoqM6sQQYUGCFHcEP7UC+k+n61d2CDKCaga1UWfpvaSs/T+lpyIwY13TvTtLZMtapWaoacW20lCl2BVAiXXVCDNs8YaBnRqg9NaaoqmmvcRDSQT3XFnbuLEG44mTkY1mPWO4Y0UgNPuACJuNyVFiRjh/OTd4EjQTbv1rWqQlFKVJiodWqVM2+CCSqCYJMkgDyedPs90KjKu4q1febKspSpRYmDKsjAFsCQWEiCGBCxkX3A7r2BhgkgxYFNQtkRaGMHE5P7aJ7SiGcozsD9KgopDt2ljKGAZvNpEhbOZJ0Bvd9CSRVpbhqlelbTdYp0RYqqKa0vdBUuLQYci9WkffQekfUE7b2balR6FXuB7ajEFgFbP5dtGwCDIalaAQGAzWz9I1N0ha6yGZQCCW7YDElWNqi4/PE4MjV7o/oWvtmZ03EM0hh7fuo+Zlwr3tAMkhCQVx5gNGdnQ3FCojo6moOUd+wSSLrmJrd2TeRkCAhEgHXBhyYuxdmQGDAMeDgGTJ/ToxQrVUm6iXUGWNNgTdyT7dRQVJMHuYCZnOWr73c0alMvTdMgh1kBlacPhrWViZNjESFPljqAHuSG7O1lIIgkWyAGMKZAMGTji0nzqPb9LNNbgxoEx+oBQYZh2uwVSTmAQJH9RYTqEdqgEwPbGc8WkxBgZEDJAxHILbnf0aVn4di9RqaBlULUIrMwNV6rQablVhAihgCAIXQU976rr7TarUo0mas/Ya9Q3GkGEgJRgCmWifI4uuKkKA2tVtwnuKzs7O3uSzBqzlCTRZyCCYURSuUsBiMMIfUFOrSpURUq3Mf8S4KyXpa4gKFB4Ud902GCAzDVrbU2pUY7agZmLRJJEUlpgzBERPbMTIaRigeAwyFEHjChRyx5/wAMnIsa1eIPGjOwZxZVvItlgQStpBBUQSR2xJMj54JZq+02grYo1YbBIqNhypJn3c2mQBfBUnm0htEdortMixka0pBDLaRygF3J4EgZgiZUNN06tUq1Xao61BWxalMowZVBKrFwdvbFQlSBda0qYUHVU9lUYB0IdWHipIZYgXFvqPzyDBlZJOsV0npbQ/a1ObArhYZGXuUoOGCyGAjyOBIXVdE68rlhV3FOlWX/ABEtWmWMwHl2sacZCg5E+NA9bpikxYUa3KmSpg8hvpER4Cx++o6YFNQrKrYBAcKwbzkRAM+Fjj+miFUAi49+AblAEyOZSUnxIg8xqh7eDN63CCCXI8eHYg/1nmRqArR20k1aBCM3+IjXe27AcnEq3AvUZEEhoA0TnQfpFYUyys31RE3RMZwR28jzH7eTJ1Fw2lpRpaiul10dcpqvvt0iiHvA+QSon4uBH9tVAfqLUgxuWkJmR/8ATk+BcQ7CCZPjx+0+e+uq71a7JRVSafth2HtgZvqCGU9xCOJWQYYnOCPSqjdpZWawSWN9U2xByQ4INuTg4nOdeY7bce6jVCsGqfcYTm6qbu48kwwUmPH9NVGYBrM/cigtCoJIMmCFm2XJNoKxkRyNabpnRjTDMSC6hluuZu0OpALSL8KB2hRCqcdzafbUENclgOylybeajC2CctCrV8kecaIPTJJm4GMybjaIDHOIAEYmIUYnIQ7lRFwIAzn4AJMEDPKkYj6v20H9QbU/hKmTMBhBA+hk5ggcMcgzIHkgaP0KqVAVpg1GXn21eofEqTRV8A/P/LQ/1CwXa1qZhXNIwlUGk7cfStUKzGRx+086DznebYBFLK4ZlBaSACJAlBOXEGQ0cH7atrfTG4UmWKqYwS5IUXiDE3Q0+ACOTpdXNImR3kxJUKYUgEyYyYiJHmdc7fcgkjgWy0kjEzgDH0GSIjBnjVGq2O9CAOsKVN10gWxYAA03HAKXQMXRmqWBvY+smkGsUbEX31Axz2svsniAT9IkFeDziaNb3ikJAgL5liFFiiZWALmHacvUuFrGLtch/JmGKkXDkJ7alSSQGZ7vJYwAx+pQ9G3tLcVKfv7ar76CYtSm9TNtoZCFeAGkpeTiYaRoNvd2/s1aoqoHl0YBABU9uh7zg30ldqwF6Qw/WJDHOtR/DTfx0xXrMcPUEmDIDYg2i4k48knydA9/uab19wqMB7m5p1FE5l9pUWo1n6xK3kDOVb9IkM503odTL7mpUl8We4TCZKq7JAZZntSBIJJJwLW+ZVAVVCgAyVMCBwIEcZGSY+MDVgbZ02tCqR+VVDkEuSFYVKkITAkFCGUgchgPEtUe3PMxfAOLbjKj+bOCM/FoyYBfqrp1+yc3S6FHjAxNpnOPr5gSBMfGvpelk29FKIBYe2je48XMxU3EBQCsYFtxGB8G7OdSp/kVVJzYJ/TcJQseIlgD8D9/GxrdQDWMR3BVUsVB4Qdw5tk5kwJH2EgJr9AVV+hKubgWVkeYNxDBijiIzHjM4h6iIbUeFqNCyaVeKc/oqVGX5gKckZglQUbSbLcsKYNhKk+EUSATEkKZN3ADDnnyWFSTAZVYTDBSzoPi3LDxwR+2YFGep7+pRMMquD2iyojFvMwSodczcv3m1jBu7qnR3AmlVT3Ef6akUyWKsppmqUOeSMmRjAOiy17AHF155yoDNESMKSxJkTnPCmIc1GIE0nZhNoaHKAmO1hc4n7x8RoI+hdPpOjezUqU2yHRrQwgiCyrFwwO7gz+40RqbKsJyGHIhiDx4BgY+CQAPnVJy5OHdZyI7SSTk/UrAifmPt40QGzZsl9ywxiaQH9Rz5/ynUC6ZtaTGYW+mR+lbkLICAT5kEEFYB++dFdQUNmqEkXSYkszscTA7iYGTgQM6m1FPpaa7T6ioNxXKLcFLRyBzH2wZ/bWb3PrILegR6bqbTe5xJ+qKkdp5BHI41qLbgQRgiDIBwecHB1jeu9CqFwEBJPcGNRaa9oKrIposED7MIIkGNVNUusbgNta0LLPRdV/LVgxdCq2szEzcwiDzrP8AsMtP20tL4CAyFlRguZNqwLsz8ZwTJQ6i1anbi5KgRrQzK7gsQbixa1mFM3CJxzrp+klifzGI8BWUcDjt7pL+IAADGWnFRF0HYN7bVW7qlYeGDSAD7KyGIEABoJLQ7Zxkp6a6YN5VKAslCkJgrJeZClg4iZvKqZA9uSCcmbb7n3NsDSWbaLKo747KRHti4wo7QbY4OQeQc/hmwahWqDJasAfnto0f92Zv/PoNOtNKNOIARB9gMefA0J3m9WuppvRFSkwODa0xOVR+1iOf6YLY1W9cepztUVVHdUkeMA44OM93/piJYRgD6i3C2E1EYGLlKQpwSpBvLHjEmBIx8UZvq/p9aTlTLqjHuhyyABvzAGNxTMlTkRktaQAHUKBFTiJI+lREYmIwctPbjP7a9H6l+YxcEAm1sLFkqwttLmCGIwsEhAJxK53qnpq6FlVBIIBWWW8SPbn/ALpout7Y547QGbc2hSr4IjA+qIIJp+QSeDH08Exq9S3wZQHGVIBykRDkyI7SbFXKmSCSDgano9AKVAy1Ax/aIleUAJJIJEAg/VJBiCv+yCrkEiDJ4HaR4KhiDJdSCPN08ZDb+inu6YitMLuajCMYUAAK1sjEjBJUeR2gVN1tfzd00wQtG0qFPc6BSHBILW4ccnvMGWMV+g3UtuVLFSjMZUwAWZO22ReItjwD4yNF02C1PfLs2KdAEG3INR0djAAICVFtiCCsiZ0F/wBN9Mp19mqVqpUPTNFX9xbgyZCpP1jvJNy/UgPwxrbn04ylUqm2qJ5WVcj9dIwJUgklAJFzDESaGx2bpSQj2jRkyLrHDMclc2mLQLZM5bnOiDbkhADUqxKkioWgcR+TdbwIF10RyZJ0Av1BtfZpBWPc5BAC3SqzLsM9rOFSWyZgRBGjD13QoqsKayC9Ugn2wzWU2IxYphgWkkRMESdD9/VoqLoc1ldbXAuBCXN/NAAZroHaYAiOBOx6catV72vDYCBEvUW2kYY2digS5JAkjQbbp25V6aFSbyE+CQSJywlmBJmV55HOrrkkKt4nkgEnFzXKCTESOQSRgaqDfLgwSSSRgDAwZKgAnGImYPnm/s6CmGiQx8BSe3mSTiJIgZyMRnQLb7eFb6nOCpsYD7LNNMfSe7uORIzm0u1B7aljGPp9oswiY7DBYR5A1YopK2spIAyVuun4ZHyZgfWI/wBdXqexjhyBOAAAseVKmVz8gA/5zKBb0bsKhkRwtsH7r7gMQOLdXNt0oDLBbgRBXJ+eWEjP30QVABA4HGnOoscxpRp9MdFK3S02n1A1PQr1B0l66hRbg4nEDEyCCCcD40VQar9T27ukUzBkE9xSR5W9QSs/IE45Ezqo8m23pbcbatU9yhUek7XD2WSVexlItcwZUkAFSO7xE643L1QCX91aiqCfyHle0Em9H7iIOfbOZBxdr0rqVAlZqKSLTdALdoi6HgKo+xtOONZTqnTAbjT4Em0t3AjBJCkdwA/ssfY1Ajb9ZmqzOhLVGZndCigqxK0wgJkYdWgk5uIPGrvofrh2tXcbYLNxBpCZBtFikQvcDTO3EDiCdZTqW9FEqHpuAwJIJmxkBBZYPEZEfMYyurnT+s02qrVViQoKsFYI7U8sylibQwIcAyBGTgTqjY+rti26QEwtajgqQAWUEsCAZtYTMTniR5wlfe21UpNNwFOJgAgpwJj+bznt/Yj0pPUGz3Kq+3qqSViGU8C2Lli9GBAEwfpEzCkVdzToV491aLHgFWW7yDaB3TIzYFnz9gy1XblYChj2gnMSsdwEZiB4gwJ1LVC1MwSCaYwCSxulbRH1FgCDI+3CqeKvp96bn8PWIQwVpm8rCjhXpnC/aPGrVXpU299/aWYAHLw7PCsMd8gAcXAEQinQZattAu7mJAWS0+PcBmAMD7mQf6TrvcqzMDyDdkZwAmTnMf1x+0E1v+lSo7yPbWVKys2gtgz2iQSTgic3DDCD0DdwzqalVQxhz7kLmb4U8rxjMtjgQBhqjGnUKjtLhgwutKgSAxCxi4Cbl54aAB3V3BWnWVQM00TBJcsKoaIAUgyM4n7kwdCNjstxdUC1GQsVMMTck3YUVAW+m0YYZtu4jUG76DuKlvsh37mY2qQA0A3QJRFHIDfzZLeQKU9i1Vw1PtC9zQ0gKVKxKmGE2mJAkqcRrRP0Baah4JJM3Mo5I8YAXzxzE/u/p/apTQAkJ2hQakD3GSb2mSVLWr2dwBp4mTrQ0q3uuDTlSSbSyMoYDFpMxA+LQRoArUP8QXF8gTJBMkwbpAk8+dWX2imyGJw1xInNsxcRkZjzo1Tr0irFgSO0EFUMz83TIMGZ+cRq5tOk0SoZVYTlTcwZQcQGBkD7TGgzlNB7acjDQwJAkE4IIN0mM45xo90ZGIUtPHOYP1ACZM8cAgCeNFBt1Ai0RzEDn5/f76k1KOUWBA4/6+NPp402otMdMNdaUaiuTpjro65OgVulptPoGpnUo1DS1NoOgdVtz02nU+tZ5H9/mOf6zGrI0+qyBb30dRcG2UkEEAU2QyIhldTI+wj/AH1hOpfwle4tSRAW59sgAfBHuFSp/b5Mzg69YnT6UeOn+Gu9ZiSiD4cVUDiQATaotnzgifPGX3H8Kd2xJvkmJn2jMCAQbwbhAgnAAjXsEafSjyHp/pHcbaoQ9RxMn6aRGVjhapxI/wCXzPtuhbzABQ3K9hZrD9LCCFujM869UqUFPKqT9wD/AK6XsLjtGOMDH7fGrR5fQ9LV6toaoqX3LcCzlROYXtBkEjJkXGI1oenbUU9sUVyYINp5OVl5/wAta4bZREKuOO0Y/bTDboOFUePpHHxxpQM2dVWdoGRTEtcSD2riOB/y1B05lG3YYlrwPvCjGjVOgq4UAT8ACdJaCiIVRHGBj50oz22KFVFgLlX7gcj64BA5x8/Om2Bl6MeLp+2WOtEm3UGQoBPkADTrt1BkKATyQBnSjJJTwPghj/6QdaTpn+Cn7f7nVj8Ov8q+fA886cIBgAAagWlrqNKNQNptdRp40HMaYjXR0x0XHB1yddtrhtFczpaWloFT1MNLS0HY0hp9LRktMdLS0D6Q0tLVC040tLTQ2mbS0tQNpHS0tAtdaWlq8HGkNLS1Q403nS0tQPp9LS1FNpjpaWgjOmOlpaK50tLS0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429652" y="5786454"/>
            <a:ext cx="537212" cy="72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8226762" y="6519446"/>
            <a:ext cx="917238" cy="338554"/>
          </a:xfrm>
          <a:prstGeom prst="rect">
            <a:avLst/>
          </a:prstGeom>
          <a:noFill/>
        </p:spPr>
        <p:txBody>
          <a:bodyPr wrap="none" rtlCol="0">
            <a:spAutoFit/>
          </a:bodyPr>
          <a:lstStyle/>
          <a:p>
            <a:pPr algn="ctr"/>
            <a:r>
              <a:rPr lang="it-IT" sz="800" b="1" dirty="0" smtClean="0">
                <a:solidFill>
                  <a:schemeClr val="bg1">
                    <a:lumMod val="95000"/>
                  </a:schemeClr>
                </a:solidFill>
                <a:latin typeface="Times New Roman" pitchFamily="18" charset="0"/>
                <a:cs typeface="Times New Roman" pitchFamily="18" charset="0"/>
              </a:rPr>
              <a:t>Michela Zucca</a:t>
            </a:r>
          </a:p>
          <a:p>
            <a:pPr algn="ctr"/>
            <a:r>
              <a:rPr lang="it-IT" sz="800" b="1" dirty="0" smtClean="0">
                <a:solidFill>
                  <a:schemeClr val="bg1">
                    <a:lumMod val="95000"/>
                  </a:schemeClr>
                </a:solidFill>
                <a:latin typeface="Times New Roman" pitchFamily="18" charset="0"/>
                <a:cs typeface="Times New Roman" pitchFamily="18" charset="0"/>
              </a:rPr>
              <a:t>Servizi Culturali</a:t>
            </a:r>
            <a:endParaRPr lang="it-IT" sz="800" b="1" dirty="0">
              <a:solidFill>
                <a:schemeClr val="bg1">
                  <a:lumMod val="95000"/>
                </a:schemeClr>
              </a:solidFill>
              <a:latin typeface="Times New Roman" pitchFamily="18" charset="0"/>
              <a:cs typeface="Times New Roman" pitchFamily="18" charset="0"/>
            </a:endParaRPr>
          </a:p>
        </p:txBody>
      </p:sp>
      <p:sp>
        <p:nvSpPr>
          <p:cNvPr id="9" name="Rettangolo 8"/>
          <p:cNvSpPr/>
          <p:nvPr/>
        </p:nvSpPr>
        <p:spPr>
          <a:xfrm>
            <a:off x="4071934" y="0"/>
            <a:ext cx="5072066" cy="7571303"/>
          </a:xfrm>
          <a:prstGeom prst="rect">
            <a:avLst/>
          </a:prstGeom>
        </p:spPr>
        <p:txBody>
          <a:bodyPr wrap="square">
            <a:spAutoFit/>
          </a:bodyPr>
          <a:lstStyle/>
          <a:p>
            <a:r>
              <a:rPr lang="it-IT" sz="2700" dirty="0" smtClean="0">
                <a:solidFill>
                  <a:srgbClr val="FF0000"/>
                </a:solidFill>
                <a:latin typeface="Matura MT Script Capitals" pitchFamily="66" charset="0"/>
              </a:rPr>
              <a:t>Dama di Saint </a:t>
            </a:r>
            <a:r>
              <a:rPr lang="it-IT" sz="2700" dirty="0" err="1" smtClean="0">
                <a:solidFill>
                  <a:srgbClr val="FF0000"/>
                </a:solidFill>
                <a:latin typeface="Matura MT Script Capitals" pitchFamily="66" charset="0"/>
              </a:rPr>
              <a:t>Sernin</a:t>
            </a:r>
            <a:r>
              <a:rPr lang="it-IT" sz="2700" dirty="0" smtClean="0">
                <a:solidFill>
                  <a:srgbClr val="FF0000"/>
                </a:solidFill>
                <a:latin typeface="Matura MT Script Capitals" pitchFamily="66" charset="0"/>
              </a:rPr>
              <a:t>, </a:t>
            </a:r>
            <a:r>
              <a:rPr lang="it-IT" sz="2700" dirty="0" err="1" smtClean="0">
                <a:solidFill>
                  <a:srgbClr val="FF0000"/>
                </a:solidFill>
                <a:latin typeface="Matura MT Script Capitals" pitchFamily="66" charset="0"/>
              </a:rPr>
              <a:t>Aveyron</a:t>
            </a:r>
            <a:r>
              <a:rPr lang="it-IT" sz="2700" dirty="0" smtClean="0">
                <a:solidFill>
                  <a:srgbClr val="FF0000"/>
                </a:solidFill>
                <a:latin typeface="Matura MT Script Capitals" pitchFamily="66" charset="0"/>
              </a:rPr>
              <a:t>, Francia, 3.000 circa  a.C., Neolitico. </a:t>
            </a:r>
          </a:p>
          <a:p>
            <a:r>
              <a:rPr lang="it-IT" sz="2700" dirty="0" smtClean="0">
                <a:solidFill>
                  <a:srgbClr val="FF0000"/>
                </a:solidFill>
                <a:latin typeface="Matura MT Script Capitals" pitchFamily="66" charset="0"/>
              </a:rPr>
              <a:t>Civiltà megalitica pre-celtica: popoli della foresta, nomadi, nessun segno di differenziazione di classe, religione legata alla Dea, presenza di sepolture di donne armate, </a:t>
            </a:r>
            <a:r>
              <a:rPr lang="it-IT" sz="2700" dirty="0" err="1" smtClean="0">
                <a:solidFill>
                  <a:srgbClr val="FF0000"/>
                </a:solidFill>
                <a:latin typeface="Matura MT Script Capitals" pitchFamily="66" charset="0"/>
              </a:rPr>
              <a:t>matrifocalità</a:t>
            </a:r>
            <a:r>
              <a:rPr lang="it-IT" sz="2700" dirty="0" smtClean="0">
                <a:solidFill>
                  <a:srgbClr val="FF0000"/>
                </a:solidFill>
                <a:latin typeface="Matura MT Script Capitals" pitchFamily="66" charset="0"/>
              </a:rPr>
              <a:t>.</a:t>
            </a:r>
          </a:p>
          <a:p>
            <a:r>
              <a:rPr lang="it-IT" sz="2700" dirty="0" smtClean="0">
                <a:solidFill>
                  <a:srgbClr val="FF0000"/>
                </a:solidFill>
                <a:latin typeface="Matura MT Script Capitals" pitchFamily="66" charset="0"/>
              </a:rPr>
              <a:t>I segni in volto si interpretano come tatuaggi o scarificazioni. La statua stele rappresenta una divinità, o una donna con i segni del sacerdozio e del potere, o entrambi. I tatuaggi potrebbero essere fra questi simboli.  </a:t>
            </a:r>
          </a:p>
          <a:p>
            <a:endParaRPr lang="it-IT" sz="2700" dirty="0" smtClean="0">
              <a:solidFill>
                <a:srgbClr val="FF0000"/>
              </a:solidFill>
              <a:latin typeface="Matura MT Script Capitals" pitchFamily="66" charset="0"/>
            </a:endParaRPr>
          </a:p>
          <a:p>
            <a:r>
              <a:rPr lang="it-IT" sz="2700" dirty="0" smtClean="0">
                <a:solidFill>
                  <a:srgbClr val="FF0000"/>
                </a:solidFill>
                <a:latin typeface="Matura MT Script Capitals" pitchFamily="66" charset="0"/>
              </a:rPr>
              <a:t>    </a:t>
            </a:r>
          </a:p>
        </p:txBody>
      </p:sp>
      <p:pic>
        <p:nvPicPr>
          <p:cNvPr id="7" name="Picture 2" descr="http://www.groupe-scolaire-lecres.info/IMG/jpg/saintserninf.jpg"/>
          <p:cNvPicPr>
            <a:picLocks noChangeAspect="1" noChangeArrowheads="1"/>
          </p:cNvPicPr>
          <p:nvPr/>
        </p:nvPicPr>
        <p:blipFill>
          <a:blip r:embed="rId3" cstate="print"/>
          <a:srcRect/>
          <a:stretch>
            <a:fillRect/>
          </a:stretch>
        </p:blipFill>
        <p:spPr bwMode="auto">
          <a:xfrm>
            <a:off x="571472" y="142852"/>
            <a:ext cx="3146169" cy="6557168"/>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2581</TotalTime>
  <Words>5189</Words>
  <Application>Microsoft Office PowerPoint</Application>
  <PresentationFormat>Presentazione su schermo (4:3)</PresentationFormat>
  <Paragraphs>340</Paragraphs>
  <Slides>81</Slides>
  <Notes>0</Notes>
  <HiddenSlides>0</HiddenSlides>
  <MMClips>0</MMClips>
  <ScaleCrop>false</ScaleCrop>
  <HeadingPairs>
    <vt:vector size="4" baseType="variant">
      <vt:variant>
        <vt:lpstr>Tema</vt:lpstr>
      </vt:variant>
      <vt:variant>
        <vt:i4>1</vt:i4>
      </vt:variant>
      <vt:variant>
        <vt:lpstr>Titoli diapositive</vt:lpstr>
      </vt:variant>
      <vt:variant>
        <vt:i4>81</vt:i4>
      </vt:variant>
    </vt:vector>
  </HeadingPairs>
  <TitlesOfParts>
    <vt:vector size="82" baseType="lpstr">
      <vt:lpstr>Tema di Office</vt:lpstr>
      <vt:lpstr>Il TATUAGGIO SACRO  Iniziazione, investizione comunitaria, identità personale: culture egualitarie, controculture, culture altre.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mzucca</dc:creator>
  <cp:lastModifiedBy>mzucca</cp:lastModifiedBy>
  <cp:revision>207</cp:revision>
  <dcterms:created xsi:type="dcterms:W3CDTF">2014-02-26T10:12:59Z</dcterms:created>
  <dcterms:modified xsi:type="dcterms:W3CDTF">2014-05-06T18:11:41Z</dcterms:modified>
</cp:coreProperties>
</file>