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318" r:id="rId3"/>
    <p:sldId id="323" r:id="rId4"/>
    <p:sldId id="321" r:id="rId5"/>
    <p:sldId id="324" r:id="rId6"/>
    <p:sldId id="330" r:id="rId7"/>
    <p:sldId id="362" r:id="rId8"/>
    <p:sldId id="335" r:id="rId9"/>
    <p:sldId id="345" r:id="rId10"/>
    <p:sldId id="348" r:id="rId11"/>
    <p:sldId id="350" r:id="rId12"/>
    <p:sldId id="344" r:id="rId13"/>
    <p:sldId id="336" r:id="rId14"/>
    <p:sldId id="339" r:id="rId15"/>
    <p:sldId id="341" r:id="rId16"/>
    <p:sldId id="351" r:id="rId17"/>
    <p:sldId id="352" r:id="rId18"/>
    <p:sldId id="353" r:id="rId19"/>
    <p:sldId id="354" r:id="rId20"/>
    <p:sldId id="364" r:id="rId21"/>
    <p:sldId id="356" r:id="rId22"/>
    <p:sldId id="355" r:id="rId23"/>
    <p:sldId id="357" r:id="rId24"/>
    <p:sldId id="358" r:id="rId25"/>
    <p:sldId id="360" r:id="rId26"/>
    <p:sldId id="386" r:id="rId27"/>
    <p:sldId id="385" r:id="rId28"/>
    <p:sldId id="388" r:id="rId29"/>
    <p:sldId id="390" r:id="rId30"/>
    <p:sldId id="420" r:id="rId31"/>
    <p:sldId id="397" r:id="rId32"/>
    <p:sldId id="399" r:id="rId33"/>
    <p:sldId id="384" r:id="rId34"/>
    <p:sldId id="393" r:id="rId35"/>
    <p:sldId id="400" r:id="rId36"/>
    <p:sldId id="395" r:id="rId37"/>
    <p:sldId id="411" r:id="rId38"/>
    <p:sldId id="415" r:id="rId39"/>
    <p:sldId id="416" r:id="rId40"/>
    <p:sldId id="417" r:id="rId41"/>
    <p:sldId id="419" r:id="rId42"/>
    <p:sldId id="392" r:id="rId43"/>
    <p:sldId id="402" r:id="rId44"/>
    <p:sldId id="404" r:id="rId45"/>
    <p:sldId id="382" r:id="rId46"/>
    <p:sldId id="409" r:id="rId47"/>
    <p:sldId id="408" r:id="rId48"/>
    <p:sldId id="407" r:id="rId49"/>
    <p:sldId id="406" r:id="rId50"/>
    <p:sldId id="366" r:id="rId51"/>
    <p:sldId id="320" r:id="rId52"/>
    <p:sldId id="368" r:id="rId53"/>
    <p:sldId id="372" r:id="rId54"/>
    <p:sldId id="448" r:id="rId55"/>
    <p:sldId id="367" r:id="rId56"/>
    <p:sldId id="432" r:id="rId57"/>
    <p:sldId id="450" r:id="rId58"/>
    <p:sldId id="458" r:id="rId59"/>
    <p:sldId id="460" r:id="rId60"/>
    <p:sldId id="462" r:id="rId61"/>
    <p:sldId id="443" r:id="rId62"/>
    <p:sldId id="435" r:id="rId63"/>
    <p:sldId id="451" r:id="rId64"/>
    <p:sldId id="437" r:id="rId65"/>
    <p:sldId id="445" r:id="rId66"/>
    <p:sldId id="439" r:id="rId67"/>
    <p:sldId id="441" r:id="rId68"/>
    <p:sldId id="452" r:id="rId69"/>
    <p:sldId id="431" r:id="rId70"/>
    <p:sldId id="426" r:id="rId71"/>
    <p:sldId id="427" r:id="rId72"/>
    <p:sldId id="428" r:id="rId73"/>
    <p:sldId id="430" r:id="rId74"/>
    <p:sldId id="291" r:id="rId75"/>
    <p:sldId id="453" r:id="rId76"/>
    <p:sldId id="454" r:id="rId77"/>
    <p:sldId id="455" r:id="rId78"/>
    <p:sldId id="456" r:id="rId79"/>
    <p:sldId id="380" r:id="rId80"/>
    <p:sldId id="377" r:id="rId81"/>
    <p:sldId id="464" r:id="rId82"/>
    <p:sldId id="466" r:id="rId83"/>
    <p:sldId id="472" r:id="rId84"/>
    <p:sldId id="287" r:id="rId85"/>
    <p:sldId id="473" r:id="rId86"/>
    <p:sldId id="295" r:id="rId87"/>
    <p:sldId id="468" r:id="rId88"/>
    <p:sldId id="312" r:id="rId89"/>
    <p:sldId id="326" r:id="rId90"/>
    <p:sldId id="474" r:id="rId91"/>
    <p:sldId id="325" r:id="rId92"/>
    <p:sldId id="470" r:id="rId93"/>
    <p:sldId id="471" r:id="rId94"/>
    <p:sldId id="422" r:id="rId95"/>
    <p:sldId id="475" r:id="rId9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717" autoAdjust="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EABE626-A075-40B4-8A19-4A1C396ECA1F}" type="datetimeFigureOut">
              <a:rPr lang="it-IT" smtClean="0"/>
              <a:pPr/>
              <a:t>04/11/2014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A453427-837B-4C0A-8A4E-DC4DEB3692D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BE626-A075-40B4-8A19-4A1C396ECA1F}" type="datetimeFigureOut">
              <a:rPr lang="it-IT" smtClean="0"/>
              <a:pPr/>
              <a:t>04/11/2014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53427-837B-4C0A-8A4E-DC4DEB3692D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57346" name="Picture 2" descr="Hieronymus Bosch"/>
          <p:cNvPicPr>
            <a:picLocks noChangeAspect="1" noChangeArrowheads="1"/>
          </p:cNvPicPr>
          <p:nvPr/>
        </p:nvPicPr>
        <p:blipFill>
          <a:blip r:embed="rId3"/>
          <a:srcRect/>
          <a:stretch>
            <a:fillRect/>
          </a:stretch>
        </p:blipFill>
        <p:spPr bwMode="auto">
          <a:xfrm>
            <a:off x="1071538" y="2714620"/>
            <a:ext cx="7233098" cy="1928826"/>
          </a:xfrm>
          <a:prstGeom prst="rect">
            <a:avLst/>
          </a:prstGeom>
          <a:noFill/>
        </p:spPr>
      </p:pic>
      <p:sp>
        <p:nvSpPr>
          <p:cNvPr id="7" name="CasellaDiTesto 6"/>
          <p:cNvSpPr txBox="1"/>
          <p:nvPr/>
        </p:nvSpPr>
        <p:spPr>
          <a:xfrm>
            <a:off x="714348" y="714356"/>
            <a:ext cx="7858180" cy="923330"/>
          </a:xfrm>
          <a:prstGeom prst="rect">
            <a:avLst/>
          </a:prstGeom>
          <a:noFill/>
        </p:spPr>
        <p:txBody>
          <a:bodyPr wrap="square" rtlCol="0">
            <a:spAutoFit/>
          </a:bodyPr>
          <a:lstStyle/>
          <a:p>
            <a:pPr algn="ctr"/>
            <a:r>
              <a:rPr lang="it-IT" sz="5400" b="1" dirty="0" smtClean="0">
                <a:solidFill>
                  <a:schemeClr val="bg1"/>
                </a:solidFill>
                <a:latin typeface="Times New Roman" pitchFamily="18" charset="0"/>
                <a:cs typeface="Times New Roman" pitchFamily="18" charset="0"/>
              </a:rPr>
              <a:t>I pittori dell’immaginario </a:t>
            </a:r>
            <a:endParaRPr lang="it-IT" sz="5400" b="1"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95234" name="Picture 2" descr="http://upload.wikimedia.org/wikipedia/commons/thumb/2/27/Jheronimus_Bosch_4_last_things_%28Last_Judgment%29.jpg/618px-Jheronimus_Bosch_4_last_things_%28Last_Judgment%29.jpg"/>
          <p:cNvPicPr>
            <a:picLocks noChangeAspect="1" noChangeArrowheads="1"/>
          </p:cNvPicPr>
          <p:nvPr/>
        </p:nvPicPr>
        <p:blipFill>
          <a:blip r:embed="rId3"/>
          <a:srcRect/>
          <a:stretch>
            <a:fillRect/>
          </a:stretch>
        </p:blipFill>
        <p:spPr bwMode="auto">
          <a:xfrm>
            <a:off x="1071538" y="0"/>
            <a:ext cx="7075531"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1378" name="Picture 2" descr="http://2.bp.blogspot.com/-_Urtbt6Fs7Q/TmIJjWFrC-I/AAAAAAAAA10/bjOCr94faLg/s1600/120px-Jheronimus_Bosch_4_last_things_%2528Paradise%2529.jpg"/>
          <p:cNvPicPr>
            <a:picLocks noChangeAspect="1" noChangeArrowheads="1"/>
          </p:cNvPicPr>
          <p:nvPr/>
        </p:nvPicPr>
        <p:blipFill>
          <a:blip r:embed="rId3"/>
          <a:srcRect/>
          <a:stretch>
            <a:fillRect/>
          </a:stretch>
        </p:blipFill>
        <p:spPr bwMode="auto">
          <a:xfrm>
            <a:off x="1000100" y="0"/>
            <a:ext cx="6974238"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1_0.tmp"/>
          <p:cNvPicPr>
            <a:picLocks noChangeAspect="1"/>
          </p:cNvPicPr>
          <p:nvPr/>
        </p:nvPicPr>
        <p:blipFill>
          <a:blip r:embed="rId3"/>
          <a:srcRect l="16406" r="14062" b="13990"/>
          <a:stretch>
            <a:fillRect/>
          </a:stretch>
        </p:blipFill>
        <p:spPr>
          <a:xfrm>
            <a:off x="428596" y="0"/>
            <a:ext cx="8361123"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8_0.tmp"/>
          <p:cNvPicPr>
            <a:picLocks noChangeAspect="1"/>
          </p:cNvPicPr>
          <p:nvPr/>
        </p:nvPicPr>
        <p:blipFill>
          <a:blip r:embed="rId3"/>
          <a:stretch>
            <a:fillRect/>
          </a:stretch>
        </p:blipFill>
        <p:spPr>
          <a:xfrm>
            <a:off x="0" y="406300"/>
            <a:ext cx="9144000" cy="6045398"/>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1_0.tmp"/>
          <p:cNvPicPr>
            <a:picLocks noChangeAspect="1"/>
          </p:cNvPicPr>
          <p:nvPr/>
        </p:nvPicPr>
        <p:blipFill>
          <a:blip r:embed="rId3"/>
          <a:srcRect t="2083" b="5208"/>
          <a:stretch>
            <a:fillRect/>
          </a:stretch>
        </p:blipFill>
        <p:spPr>
          <a:xfrm>
            <a:off x="2271489" y="0"/>
            <a:ext cx="4943717" cy="6831542"/>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 name="Immagine 6" descr="02_0.tmp"/>
          <p:cNvPicPr>
            <a:picLocks noChangeAspect="1"/>
          </p:cNvPicPr>
          <p:nvPr/>
        </p:nvPicPr>
        <p:blipFill>
          <a:blip r:embed="rId3"/>
          <a:stretch>
            <a:fillRect/>
          </a:stretch>
        </p:blipFill>
        <p:spPr>
          <a:xfrm>
            <a:off x="0" y="428625"/>
            <a:ext cx="9144000" cy="600075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3426" name="Picture 2" descr="http://www.roma-gourmet.net/sito/wp-content/uploads/2013/03/jheronimus_bosch_table_of_the_mortal_sins_gula.jpg"/>
          <p:cNvPicPr>
            <a:picLocks noChangeAspect="1" noChangeArrowheads="1"/>
          </p:cNvPicPr>
          <p:nvPr/>
        </p:nvPicPr>
        <p:blipFill>
          <a:blip r:embed="rId3"/>
          <a:srcRect/>
          <a:stretch>
            <a:fillRect/>
          </a:stretch>
        </p:blipFill>
        <p:spPr bwMode="auto">
          <a:xfrm>
            <a:off x="357158" y="0"/>
            <a:ext cx="8532627"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4450" name="Picture 2" descr="http://www.moscati.it/Img5/Bosch_lussuria.jpg"/>
          <p:cNvPicPr>
            <a:picLocks noChangeAspect="1" noChangeArrowheads="1"/>
          </p:cNvPicPr>
          <p:nvPr/>
        </p:nvPicPr>
        <p:blipFill>
          <a:blip r:embed="rId3"/>
          <a:srcRect/>
          <a:stretch>
            <a:fillRect/>
          </a:stretch>
        </p:blipFill>
        <p:spPr bwMode="auto">
          <a:xfrm>
            <a:off x="642910" y="0"/>
            <a:ext cx="7810499"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5474" name="Picture 2" descr="http://3.bp.blogspot.com/-bk-0XVsf11o/TmIGsVHyDPI/AAAAAAAAA1o/MUe8jjOzgiA/s1600/ira1.bmp"/>
          <p:cNvPicPr>
            <a:picLocks noChangeAspect="1" noChangeArrowheads="1"/>
          </p:cNvPicPr>
          <p:nvPr/>
        </p:nvPicPr>
        <p:blipFill>
          <a:blip r:embed="rId3"/>
          <a:srcRect b="8112"/>
          <a:stretch>
            <a:fillRect/>
          </a:stretch>
        </p:blipFill>
        <p:spPr bwMode="auto">
          <a:xfrm>
            <a:off x="0" y="857232"/>
            <a:ext cx="9138851" cy="5072098"/>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6498" name="Picture 2" descr="http://3.bp.blogspot.com/-mzxeDGpOfgA/TmIJ_RD5flI/AAAAAAAAA2E/h8vtkk9ylAo/s1600/avarizia.jpg"/>
          <p:cNvPicPr>
            <a:picLocks noChangeAspect="1" noChangeArrowheads="1"/>
          </p:cNvPicPr>
          <p:nvPr/>
        </p:nvPicPr>
        <p:blipFill>
          <a:blip r:embed="rId3"/>
          <a:srcRect b="3109"/>
          <a:stretch>
            <a:fillRect/>
          </a:stretch>
        </p:blipFill>
        <p:spPr bwMode="auto">
          <a:xfrm>
            <a:off x="500034" y="0"/>
            <a:ext cx="8161810"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0658" name="Picture 2" descr="http://upload.wikimedia.org/wikipedia/commons/5/51/Jheronimus_Bosch.jpg"/>
          <p:cNvPicPr>
            <a:picLocks noChangeAspect="1" noChangeArrowheads="1"/>
          </p:cNvPicPr>
          <p:nvPr/>
        </p:nvPicPr>
        <p:blipFill>
          <a:blip r:embed="rId3"/>
          <a:srcRect/>
          <a:stretch>
            <a:fillRect/>
          </a:stretch>
        </p:blipFill>
        <p:spPr bwMode="auto">
          <a:xfrm>
            <a:off x="0" y="0"/>
            <a:ext cx="4729655" cy="6858000"/>
          </a:xfrm>
          <a:prstGeom prst="rect">
            <a:avLst/>
          </a:prstGeom>
          <a:noFill/>
        </p:spPr>
      </p:pic>
      <p:sp>
        <p:nvSpPr>
          <p:cNvPr id="8" name="CasellaDiTesto 7"/>
          <p:cNvSpPr txBox="1"/>
          <p:nvPr/>
        </p:nvSpPr>
        <p:spPr>
          <a:xfrm>
            <a:off x="4714876" y="0"/>
            <a:ext cx="4429124" cy="6740307"/>
          </a:xfrm>
          <a:prstGeom prst="rect">
            <a:avLst/>
          </a:prstGeom>
          <a:noFill/>
        </p:spPr>
        <p:txBody>
          <a:bodyPr wrap="square" rtlCol="0">
            <a:spAutoFit/>
          </a:bodyPr>
          <a:lstStyle/>
          <a:p>
            <a:r>
              <a:rPr lang="it-IT" sz="2400" b="1" dirty="0" err="1" smtClean="0">
                <a:solidFill>
                  <a:schemeClr val="bg1"/>
                </a:solidFill>
                <a:latin typeface="Times New Roman" pitchFamily="18" charset="0"/>
                <a:cs typeface="Times New Roman" pitchFamily="18" charset="0"/>
              </a:rPr>
              <a:t>Hieronymus</a:t>
            </a:r>
            <a:r>
              <a:rPr lang="it-IT" sz="2400" b="1" dirty="0" smtClean="0">
                <a:solidFill>
                  <a:schemeClr val="bg1"/>
                </a:solidFill>
                <a:latin typeface="Times New Roman" pitchFamily="18" charset="0"/>
                <a:cs typeface="Times New Roman" pitchFamily="18" charset="0"/>
              </a:rPr>
              <a:t> Bosch </a:t>
            </a:r>
            <a:r>
              <a:rPr lang="it-IT" sz="2400" b="1" dirty="0" err="1" smtClean="0">
                <a:solidFill>
                  <a:schemeClr val="bg1"/>
                </a:solidFill>
                <a:latin typeface="Times New Roman" pitchFamily="18" charset="0"/>
                <a:cs typeface="Times New Roman" pitchFamily="18" charset="0"/>
              </a:rPr>
              <a:t>nace</a:t>
            </a:r>
            <a:r>
              <a:rPr lang="it-IT" sz="2400" b="1" dirty="0" smtClean="0">
                <a:solidFill>
                  <a:schemeClr val="bg1"/>
                </a:solidFill>
                <a:latin typeface="Times New Roman" pitchFamily="18" charset="0"/>
                <a:cs typeface="Times New Roman" pitchFamily="18" charset="0"/>
              </a:rPr>
              <a:t> nell’Olanda governata dagli Asburgo spagnoli nel 1453, </a:t>
            </a:r>
            <a:r>
              <a:rPr lang="it-IT" sz="2400" b="1" dirty="0" smtClean="0">
                <a:solidFill>
                  <a:schemeClr val="bg1"/>
                </a:solidFill>
                <a:latin typeface="Times New Roman" pitchFamily="18" charset="0"/>
                <a:cs typeface="Times New Roman" pitchFamily="18" charset="0"/>
              </a:rPr>
              <a:t>e </a:t>
            </a:r>
            <a:r>
              <a:rPr lang="it-IT" sz="2400" b="1" dirty="0" smtClean="0">
                <a:solidFill>
                  <a:schemeClr val="bg1"/>
                </a:solidFill>
                <a:latin typeface="Times New Roman" pitchFamily="18" charset="0"/>
                <a:cs typeface="Times New Roman" pitchFamily="18" charset="0"/>
              </a:rPr>
              <a:t>muore nel 1516, nella sua città natale, '</a:t>
            </a:r>
            <a:r>
              <a:rPr lang="it-IT" sz="2400" b="1" dirty="0" err="1" smtClean="0">
                <a:solidFill>
                  <a:schemeClr val="bg1"/>
                </a:solidFill>
                <a:latin typeface="Times New Roman" pitchFamily="18" charset="0"/>
                <a:cs typeface="Times New Roman" pitchFamily="18" charset="0"/>
              </a:rPr>
              <a:t>s-Hertogenbosch</a:t>
            </a:r>
            <a:r>
              <a:rPr lang="it-IT" sz="2400" b="1" dirty="0" smtClean="0">
                <a:solidFill>
                  <a:schemeClr val="bg1"/>
                </a:solidFill>
                <a:latin typeface="Times New Roman" pitchFamily="18" charset="0"/>
                <a:cs typeface="Times New Roman" pitchFamily="18" charset="0"/>
              </a:rPr>
              <a:t>.  La sua è una famiglia di probabili origini tedesche, in cui si pratica l’arte della pittura da diverse generazioni:  suo padre era considerato il maggior artista della città. Di lui si sa pochissimo: la sua biografia sembra essere esattamente all’opposto della sua arte. Potremmo definire la sua vita </a:t>
            </a:r>
            <a:r>
              <a:rPr lang="it-IT" sz="2400" b="1" dirty="0" err="1" smtClean="0">
                <a:solidFill>
                  <a:schemeClr val="bg1"/>
                </a:solidFill>
                <a:latin typeface="Times New Roman" pitchFamily="18" charset="0"/>
                <a:cs typeface="Times New Roman" pitchFamily="18" charset="0"/>
              </a:rPr>
              <a:t>niormale</a:t>
            </a:r>
            <a:r>
              <a:rPr lang="it-IT" sz="2400" b="1" dirty="0" smtClean="0">
                <a:solidFill>
                  <a:schemeClr val="bg1"/>
                </a:solidFill>
                <a:latin typeface="Times New Roman" pitchFamily="18" charset="0"/>
                <a:cs typeface="Times New Roman" pitchFamily="18" charset="0"/>
              </a:rPr>
              <a:t>, “borghese”, quasi piatta. Sicuramente però c’è qualcosa che ci </a:t>
            </a:r>
            <a:r>
              <a:rPr lang="it-IT" sz="2400" b="1" dirty="0" err="1" smtClean="0">
                <a:solidFill>
                  <a:schemeClr val="bg1"/>
                </a:solidFill>
                <a:latin typeface="Times New Roman" pitchFamily="18" charset="0"/>
                <a:cs typeface="Times New Roman" pitchFamily="18" charset="0"/>
              </a:rPr>
              <a:t>sfugge…</a:t>
            </a:r>
            <a:r>
              <a:rPr lang="it-IT" sz="2400" b="1" dirty="0" smtClean="0">
                <a:solidFill>
                  <a:schemeClr val="bg1"/>
                </a:solidFill>
                <a:latin typeface="Times New Roman" pitchFamily="18" charset="0"/>
                <a:cs typeface="Times New Roman" pitchFamily="18" charset="0"/>
              </a:rPr>
              <a:t>.  </a:t>
            </a:r>
            <a:endParaRPr lang="it-IT" sz="2400" b="1"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642910" y="2786058"/>
            <a:ext cx="7858180" cy="2123658"/>
          </a:xfrm>
          <a:prstGeom prst="rect">
            <a:avLst/>
          </a:prstGeom>
          <a:noFill/>
        </p:spPr>
        <p:txBody>
          <a:bodyPr wrap="square" rtlCol="0">
            <a:spAutoFit/>
          </a:bodyPr>
          <a:lstStyle/>
          <a:p>
            <a:pPr algn="ctr"/>
            <a:r>
              <a:rPr lang="it-IT" sz="6600" b="1" dirty="0" smtClean="0">
                <a:solidFill>
                  <a:srgbClr val="FF0000"/>
                </a:solidFill>
                <a:latin typeface="Old English Text MT" pitchFamily="66" charset="0"/>
                <a:cs typeface="Times New Roman" pitchFamily="18" charset="0"/>
              </a:rPr>
              <a:t>Il giardino delle delizie</a:t>
            </a:r>
            <a:endParaRPr lang="it-IT" sz="66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7522" name="Picture 2" descr="http://4.bp.blogspot.com/-5b7_Vrbe_N8/T6fd25JvHvI/AAAAAAAACQc/70YzvnxDp14/s1600/h-bosch-creazione-il-giardino-delle-delizie-chiuso.jpg"/>
          <p:cNvPicPr>
            <a:picLocks noChangeAspect="1" noChangeArrowheads="1"/>
          </p:cNvPicPr>
          <p:nvPr/>
        </p:nvPicPr>
        <p:blipFill>
          <a:blip r:embed="rId3"/>
          <a:srcRect/>
          <a:stretch>
            <a:fillRect/>
          </a:stretch>
        </p:blipFill>
        <p:spPr bwMode="auto">
          <a:xfrm>
            <a:off x="1357290" y="0"/>
            <a:ext cx="6381738" cy="6877262"/>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 name="Immagine 6" descr="22_0.tmp"/>
          <p:cNvPicPr>
            <a:picLocks noChangeAspect="1"/>
          </p:cNvPicPr>
          <p:nvPr/>
        </p:nvPicPr>
        <p:blipFill>
          <a:blip r:embed="rId3"/>
          <a:srcRect b="9463"/>
          <a:stretch>
            <a:fillRect/>
          </a:stretch>
        </p:blipFill>
        <p:spPr>
          <a:xfrm>
            <a:off x="0" y="433090"/>
            <a:ext cx="9143998" cy="5424802"/>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8_0.tmp"/>
          <p:cNvPicPr>
            <a:picLocks noChangeAspect="1"/>
          </p:cNvPicPr>
          <p:nvPr/>
        </p:nvPicPr>
        <p:blipFill>
          <a:blip r:embed="rId3"/>
          <a:srcRect l="18750" r="8593"/>
          <a:stretch>
            <a:fillRect/>
          </a:stretch>
        </p:blipFill>
        <p:spPr>
          <a:xfrm rot="5400000">
            <a:off x="1251875" y="341066"/>
            <a:ext cx="6858000" cy="6175867"/>
          </a:xfrm>
          <a:prstGeom prst="rect">
            <a:avLst/>
          </a:prstGeom>
        </p:spPr>
      </p:pic>
      <p:pic>
        <p:nvPicPr>
          <p:cNvPr id="7" name="Immagine 6" descr="18_0.tmp"/>
          <p:cNvPicPr>
            <a:picLocks noChangeAspect="1"/>
          </p:cNvPicPr>
          <p:nvPr/>
        </p:nvPicPr>
        <p:blipFill>
          <a:blip r:embed="rId3"/>
          <a:srcRect l="18750" r="8593"/>
          <a:stretch>
            <a:fillRect/>
          </a:stretch>
        </p:blipFill>
        <p:spPr>
          <a:xfrm rot="5400000">
            <a:off x="1230537" y="341067"/>
            <a:ext cx="6858000" cy="6175867"/>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0_0.tmp"/>
          <p:cNvPicPr>
            <a:picLocks noChangeAspect="1"/>
          </p:cNvPicPr>
          <p:nvPr/>
        </p:nvPicPr>
        <p:blipFill>
          <a:blip r:embed="rId3"/>
          <a:srcRect t="6661" b="21889"/>
          <a:stretch>
            <a:fillRect/>
          </a:stretch>
        </p:blipFill>
        <p:spPr>
          <a:xfrm rot="5400000">
            <a:off x="1338576" y="1804663"/>
            <a:ext cx="6895475" cy="3286148"/>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1_0.tmp"/>
          <p:cNvPicPr>
            <a:picLocks noChangeAspect="1"/>
          </p:cNvPicPr>
          <p:nvPr/>
        </p:nvPicPr>
        <p:blipFill>
          <a:blip r:embed="rId3"/>
          <a:srcRect t="9584" b="15527"/>
          <a:stretch>
            <a:fillRect/>
          </a:stretch>
        </p:blipFill>
        <p:spPr>
          <a:xfrm rot="16200000">
            <a:off x="1225576" y="1746602"/>
            <a:ext cx="6878978" cy="3385771"/>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642910" y="2071678"/>
            <a:ext cx="7858180" cy="1862048"/>
          </a:xfrm>
          <a:prstGeom prst="rect">
            <a:avLst/>
          </a:prstGeom>
          <a:noFill/>
        </p:spPr>
        <p:txBody>
          <a:bodyPr wrap="square" rtlCol="0">
            <a:spAutoFit/>
          </a:bodyPr>
          <a:lstStyle/>
          <a:p>
            <a:pPr algn="ctr"/>
            <a:r>
              <a:rPr lang="it-IT" sz="11500" b="1" dirty="0" smtClean="0">
                <a:solidFill>
                  <a:srgbClr val="FF0000"/>
                </a:solidFill>
                <a:latin typeface="Old English Text MT" pitchFamily="66" charset="0"/>
                <a:cs typeface="Times New Roman" pitchFamily="18" charset="0"/>
              </a:rPr>
              <a:t>Le origini</a:t>
            </a:r>
            <a:endParaRPr lang="it-IT" sz="115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38_0.tmp"/>
          <p:cNvPicPr>
            <a:picLocks noChangeAspect="1"/>
          </p:cNvPicPr>
          <p:nvPr/>
        </p:nvPicPr>
        <p:blipFill>
          <a:blip r:embed="rId3"/>
          <a:stretch>
            <a:fillRect/>
          </a:stretch>
        </p:blipFill>
        <p:spPr>
          <a:xfrm>
            <a:off x="0" y="428625"/>
            <a:ext cx="9144000" cy="600075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642910" y="2071678"/>
            <a:ext cx="7858180" cy="1862048"/>
          </a:xfrm>
          <a:prstGeom prst="rect">
            <a:avLst/>
          </a:prstGeom>
          <a:noFill/>
        </p:spPr>
        <p:txBody>
          <a:bodyPr wrap="square" rtlCol="0">
            <a:spAutoFit/>
          </a:bodyPr>
          <a:lstStyle/>
          <a:p>
            <a:pPr algn="ctr"/>
            <a:r>
              <a:rPr lang="it-IT" sz="11500" b="1" dirty="0" smtClean="0">
                <a:solidFill>
                  <a:srgbClr val="FF0000"/>
                </a:solidFill>
                <a:latin typeface="Old English Text MT" pitchFamily="66" charset="0"/>
                <a:cs typeface="Times New Roman" pitchFamily="18" charset="0"/>
              </a:rPr>
              <a:t>Il paradiso</a:t>
            </a:r>
            <a:endParaRPr lang="it-IT" sz="115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7_0.tmp"/>
          <p:cNvPicPr>
            <a:picLocks noChangeAspect="1"/>
          </p:cNvPicPr>
          <p:nvPr/>
        </p:nvPicPr>
        <p:blipFill>
          <a:blip r:embed="rId3"/>
          <a:stretch>
            <a:fillRect/>
          </a:stretch>
        </p:blipFill>
        <p:spPr>
          <a:xfrm>
            <a:off x="0" y="428625"/>
            <a:ext cx="9144000" cy="600075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8" name="CasellaDiTesto 7"/>
          <p:cNvSpPr txBox="1"/>
          <p:nvPr/>
        </p:nvSpPr>
        <p:spPr>
          <a:xfrm>
            <a:off x="0" y="6072206"/>
            <a:ext cx="8358214" cy="646331"/>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La casa natale di </a:t>
            </a:r>
            <a:r>
              <a:rPr lang="it-IT" b="1" dirty="0" err="1" smtClean="0">
                <a:solidFill>
                  <a:schemeClr val="bg1"/>
                </a:solidFill>
                <a:latin typeface="Times New Roman" pitchFamily="18" charset="0"/>
                <a:cs typeface="Times New Roman" pitchFamily="18" charset="0"/>
              </a:rPr>
              <a:t>Hieronymus</a:t>
            </a:r>
            <a:r>
              <a:rPr lang="it-IT" b="1" dirty="0" smtClean="0">
                <a:solidFill>
                  <a:schemeClr val="bg1"/>
                </a:solidFill>
                <a:latin typeface="Times New Roman" pitchFamily="18" charset="0"/>
                <a:cs typeface="Times New Roman" pitchFamily="18" charset="0"/>
              </a:rPr>
              <a:t>, a '</a:t>
            </a:r>
            <a:r>
              <a:rPr lang="it-IT" b="1" dirty="0" err="1" smtClean="0">
                <a:solidFill>
                  <a:schemeClr val="bg1"/>
                </a:solidFill>
                <a:latin typeface="Times New Roman" pitchFamily="18" charset="0"/>
                <a:cs typeface="Times New Roman" pitchFamily="18" charset="0"/>
              </a:rPr>
              <a:t>s-Hertogenbosch</a:t>
            </a:r>
            <a:r>
              <a:rPr lang="it-IT" b="1" dirty="0" smtClean="0">
                <a:solidFill>
                  <a:schemeClr val="bg1"/>
                </a:solidFill>
                <a:latin typeface="Times New Roman" pitchFamily="18" charset="0"/>
                <a:cs typeface="Times New Roman" pitchFamily="18" charset="0"/>
              </a:rPr>
              <a:t>, in Piazza del Mercato 29, in cui il </a:t>
            </a:r>
            <a:r>
              <a:rPr lang="it-IT" b="1" dirty="0" err="1" smtClean="0">
                <a:solidFill>
                  <a:schemeClr val="bg1"/>
                </a:solidFill>
                <a:latin typeface="Times New Roman" pitchFamily="18" charset="0"/>
                <a:cs typeface="Times New Roman" pitchFamily="18" charset="0"/>
              </a:rPr>
              <a:t>clana</a:t>
            </a:r>
            <a:r>
              <a:rPr lang="it-IT" b="1" dirty="0" smtClean="0">
                <a:solidFill>
                  <a:schemeClr val="bg1"/>
                </a:solidFill>
                <a:latin typeface="Times New Roman" pitchFamily="18" charset="0"/>
                <a:cs typeface="Times New Roman" pitchFamily="18" charset="0"/>
              </a:rPr>
              <a:t> Van </a:t>
            </a:r>
            <a:r>
              <a:rPr lang="it-IT" b="1" dirty="0" err="1" smtClean="0">
                <a:solidFill>
                  <a:schemeClr val="bg1"/>
                </a:solidFill>
                <a:latin typeface="Times New Roman" pitchFamily="18" charset="0"/>
                <a:cs typeface="Times New Roman" pitchFamily="18" charset="0"/>
              </a:rPr>
              <a:t>Aken</a:t>
            </a:r>
            <a:r>
              <a:rPr lang="it-IT" b="1" dirty="0" smtClean="0">
                <a:solidFill>
                  <a:schemeClr val="bg1"/>
                </a:solidFill>
                <a:latin typeface="Times New Roman" pitchFamily="18" charset="0"/>
                <a:cs typeface="Times New Roman" pitchFamily="18" charset="0"/>
              </a:rPr>
              <a:t> (nonno, padre, zii, fratelli hanno bottega e laboratorio. </a:t>
            </a:r>
            <a:endParaRPr lang="it-IT" b="1" dirty="0">
              <a:solidFill>
                <a:schemeClr val="bg1"/>
              </a:solidFill>
              <a:latin typeface="Times New Roman" pitchFamily="18" charset="0"/>
              <a:cs typeface="Times New Roman" pitchFamily="18" charset="0"/>
            </a:endParaRPr>
          </a:p>
        </p:txBody>
      </p:sp>
      <p:pic>
        <p:nvPicPr>
          <p:cNvPr id="9" name="Picture 2" descr="http://www.denbosch-cultuurstad.com/images/9_1_kleine_winst.jpg"/>
          <p:cNvPicPr>
            <a:picLocks noChangeAspect="1" noChangeArrowheads="1"/>
          </p:cNvPicPr>
          <p:nvPr/>
        </p:nvPicPr>
        <p:blipFill>
          <a:blip r:embed="rId3"/>
          <a:srcRect/>
          <a:stretch>
            <a:fillRect/>
          </a:stretch>
        </p:blipFill>
        <p:spPr bwMode="auto">
          <a:xfrm>
            <a:off x="0" y="0"/>
            <a:ext cx="9144000" cy="6096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3426" name="Picture 2" descr="http://images4.fanpop.com/image/photos/16000000/The-Garden-of-Earthly-Delights-Hieronymus-Bosch-fine-art-16006908-400-284.jpg"/>
          <p:cNvPicPr>
            <a:picLocks noChangeAspect="1" noChangeArrowheads="1"/>
          </p:cNvPicPr>
          <p:nvPr/>
        </p:nvPicPr>
        <p:blipFill>
          <a:blip r:embed="rId3"/>
          <a:srcRect/>
          <a:stretch>
            <a:fillRect/>
          </a:stretch>
        </p:blipFill>
        <p:spPr bwMode="auto">
          <a:xfrm>
            <a:off x="0" y="214290"/>
            <a:ext cx="9144000" cy="649224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9_0.tmp"/>
          <p:cNvPicPr>
            <a:picLocks noChangeAspect="1"/>
          </p:cNvPicPr>
          <p:nvPr/>
        </p:nvPicPr>
        <p:blipFill>
          <a:blip r:embed="rId3"/>
          <a:stretch>
            <a:fillRect/>
          </a:stretch>
        </p:blipFill>
        <p:spPr>
          <a:xfrm>
            <a:off x="0" y="428625"/>
            <a:ext cx="9144000" cy="600075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0_0.tmp"/>
          <p:cNvPicPr>
            <a:picLocks noChangeAspect="1"/>
          </p:cNvPicPr>
          <p:nvPr/>
        </p:nvPicPr>
        <p:blipFill>
          <a:blip r:embed="rId3"/>
          <a:stretch>
            <a:fillRect/>
          </a:stretch>
        </p:blipFill>
        <p:spPr>
          <a:xfrm>
            <a:off x="0" y="424159"/>
            <a:ext cx="9144000" cy="600968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4_0.tmp"/>
          <p:cNvPicPr>
            <a:picLocks noChangeAspect="1"/>
          </p:cNvPicPr>
          <p:nvPr/>
        </p:nvPicPr>
        <p:blipFill>
          <a:blip r:embed="rId3"/>
          <a:srcRect l="11719" r="5468"/>
          <a:stretch>
            <a:fillRect/>
          </a:stretch>
        </p:blipFill>
        <p:spPr>
          <a:xfrm rot="5400000">
            <a:off x="1137981" y="642391"/>
            <a:ext cx="6872524" cy="5567677"/>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8" name="Immagine 7" descr="03_0.tmp"/>
          <p:cNvPicPr>
            <a:picLocks noChangeAspect="1"/>
          </p:cNvPicPr>
          <p:nvPr/>
        </p:nvPicPr>
        <p:blipFill>
          <a:blip r:embed="rId3"/>
          <a:srcRect l="9401" r="6471"/>
          <a:stretch>
            <a:fillRect/>
          </a:stretch>
        </p:blipFill>
        <p:spPr>
          <a:xfrm rot="5400000">
            <a:off x="1162899" y="694458"/>
            <a:ext cx="6858000" cy="5469086"/>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6_0.tmp"/>
          <p:cNvPicPr>
            <a:picLocks noChangeAspect="1"/>
          </p:cNvPicPr>
          <p:nvPr/>
        </p:nvPicPr>
        <p:blipFill>
          <a:blip r:embed="rId3"/>
          <a:srcRect t="8333" b="2083"/>
          <a:stretch>
            <a:fillRect/>
          </a:stretch>
        </p:blipFill>
        <p:spPr>
          <a:xfrm>
            <a:off x="1843505" y="0"/>
            <a:ext cx="5135988"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5_0.tmp"/>
          <p:cNvPicPr>
            <a:picLocks noChangeAspect="1"/>
          </p:cNvPicPr>
          <p:nvPr/>
        </p:nvPicPr>
        <p:blipFill>
          <a:blip r:embed="rId3"/>
          <a:srcRect r="8593"/>
          <a:stretch>
            <a:fillRect/>
          </a:stretch>
        </p:blipFill>
        <p:spPr>
          <a:xfrm rot="16200000">
            <a:off x="748635" y="891493"/>
            <a:ext cx="6869198" cy="5063815"/>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2214554"/>
            <a:ext cx="7858180" cy="2800767"/>
          </a:xfrm>
          <a:prstGeom prst="rect">
            <a:avLst/>
          </a:prstGeom>
          <a:noFill/>
        </p:spPr>
        <p:txBody>
          <a:bodyPr wrap="square" rtlCol="0">
            <a:spAutoFit/>
          </a:bodyPr>
          <a:lstStyle/>
          <a:p>
            <a:pPr algn="ctr"/>
            <a:r>
              <a:rPr lang="it-IT" sz="8800" b="1" dirty="0" smtClean="0">
                <a:solidFill>
                  <a:srgbClr val="FF0000"/>
                </a:solidFill>
                <a:latin typeface="Old English Text MT" pitchFamily="66" charset="0"/>
                <a:cs typeface="Times New Roman" pitchFamily="18" charset="0"/>
              </a:rPr>
              <a:t>Le architetture organiche</a:t>
            </a:r>
            <a:endParaRPr lang="it-IT" sz="88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7_0.tmp"/>
          <p:cNvPicPr>
            <a:picLocks noChangeAspect="1"/>
          </p:cNvPicPr>
          <p:nvPr/>
        </p:nvPicPr>
        <p:blipFill>
          <a:blip r:embed="rId3"/>
          <a:srcRect t="7291"/>
          <a:stretch>
            <a:fillRect/>
          </a:stretch>
        </p:blipFill>
        <p:spPr>
          <a:xfrm>
            <a:off x="2214546" y="26628"/>
            <a:ext cx="4929222" cy="6831372"/>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8_0.tmp"/>
          <p:cNvPicPr>
            <a:picLocks noChangeAspect="1"/>
          </p:cNvPicPr>
          <p:nvPr/>
        </p:nvPicPr>
        <p:blipFill>
          <a:blip r:embed="rId3"/>
          <a:srcRect t="3125" b="6249"/>
          <a:stretch>
            <a:fillRect/>
          </a:stretch>
        </p:blipFill>
        <p:spPr>
          <a:xfrm>
            <a:off x="1970075" y="0"/>
            <a:ext cx="5054784"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8" name="CasellaDiTesto 7"/>
          <p:cNvSpPr txBox="1"/>
          <p:nvPr/>
        </p:nvSpPr>
        <p:spPr>
          <a:xfrm>
            <a:off x="5143504" y="0"/>
            <a:ext cx="4000496" cy="6555641"/>
          </a:xfrm>
          <a:prstGeom prst="rect">
            <a:avLst/>
          </a:prstGeom>
          <a:noFill/>
        </p:spPr>
        <p:txBody>
          <a:bodyPr wrap="square" rtlCol="0">
            <a:spAutoFit/>
          </a:bodyPr>
          <a:lstStyle/>
          <a:p>
            <a:r>
              <a:rPr lang="it-IT" sz="2100" b="1" dirty="0" smtClean="0">
                <a:solidFill>
                  <a:schemeClr val="bg1"/>
                </a:solidFill>
                <a:latin typeface="Times New Roman" pitchFamily="18" charset="0"/>
                <a:cs typeface="Times New Roman" pitchFamily="18" charset="0"/>
              </a:rPr>
              <a:t>Nel  1481 lo troviamo sposato, con </a:t>
            </a:r>
            <a:r>
              <a:rPr lang="it-IT" sz="2100" b="1" dirty="0" err="1" smtClean="0">
                <a:solidFill>
                  <a:schemeClr val="bg1"/>
                </a:solidFill>
                <a:latin typeface="Times New Roman" pitchFamily="18" charset="0"/>
                <a:cs typeface="Times New Roman" pitchFamily="18" charset="0"/>
              </a:rPr>
              <a:t>Aleid</a:t>
            </a:r>
            <a:r>
              <a:rPr lang="it-IT" sz="2100" b="1" dirty="0" smtClean="0">
                <a:solidFill>
                  <a:schemeClr val="bg1"/>
                </a:solidFill>
                <a:latin typeface="Times New Roman" pitchFamily="18" charset="0"/>
                <a:cs typeface="Times New Roman" pitchFamily="18" charset="0"/>
              </a:rPr>
              <a:t> </a:t>
            </a:r>
            <a:r>
              <a:rPr lang="it-IT" sz="2100" b="1" dirty="0" err="1" smtClean="0">
                <a:solidFill>
                  <a:schemeClr val="bg1"/>
                </a:solidFill>
                <a:latin typeface="Times New Roman" pitchFamily="18" charset="0"/>
                <a:cs typeface="Times New Roman" pitchFamily="18" charset="0"/>
              </a:rPr>
              <a:t>van</a:t>
            </a:r>
            <a:r>
              <a:rPr lang="it-IT" sz="2100" b="1" dirty="0" smtClean="0">
                <a:solidFill>
                  <a:schemeClr val="bg1"/>
                </a:solidFill>
                <a:latin typeface="Times New Roman" pitchFamily="18" charset="0"/>
                <a:cs typeface="Times New Roman" pitchFamily="18" charset="0"/>
              </a:rPr>
              <a:t> de </a:t>
            </a:r>
            <a:r>
              <a:rPr lang="it-IT" sz="2100" b="1" dirty="0" err="1" smtClean="0">
                <a:solidFill>
                  <a:schemeClr val="bg1"/>
                </a:solidFill>
                <a:latin typeface="Times New Roman" pitchFamily="18" charset="0"/>
                <a:cs typeface="Times New Roman" pitchFamily="18" charset="0"/>
              </a:rPr>
              <a:t>Meervenne</a:t>
            </a:r>
            <a:r>
              <a:rPr lang="it-IT" sz="2100" b="1" dirty="0" smtClean="0">
                <a:solidFill>
                  <a:schemeClr val="bg1"/>
                </a:solidFill>
                <a:latin typeface="Times New Roman" pitchFamily="18" charset="0"/>
                <a:cs typeface="Times New Roman" pitchFamily="18" charset="0"/>
              </a:rPr>
              <a:t>, nata intorno al 1447, di estrazione borghese agiata. Con il matrimonio riesce a sistemarsi: eleva il proprio rango sociale e anche se rimarrà senza figli, la moglie portò in dote alcuni terreni che, venduti, consentirono alla coppia di trasferirsi nella casa di lei sulla Piazza del Mercato al 61. In questo modo il pittore può disporre di uno studio privato e, soprattutto, di una rendita che lo libera dall’obbligo del lavoro.  E, probabilmente, non lo costringe ad una pittura di maniera ma lo lascia libero di esprimere il proprio stile visionario.</a:t>
            </a:r>
            <a:endParaRPr lang="it-IT" sz="2100" b="1" dirty="0">
              <a:solidFill>
                <a:schemeClr val="bg1"/>
              </a:solidFill>
              <a:latin typeface="Times New Roman" pitchFamily="18" charset="0"/>
              <a:cs typeface="Times New Roman" pitchFamily="18" charset="0"/>
            </a:endParaRPr>
          </a:p>
        </p:txBody>
      </p:sp>
      <p:pic>
        <p:nvPicPr>
          <p:cNvPr id="71684" name="Picture 4" descr="http://www.bastionoranje.nl/uploads/wysiwyg/JBoschInvito11mei2001%281%29.jpg"/>
          <p:cNvPicPr>
            <a:picLocks noChangeAspect="1" noChangeArrowheads="1"/>
          </p:cNvPicPr>
          <p:nvPr/>
        </p:nvPicPr>
        <p:blipFill>
          <a:blip r:embed="rId3"/>
          <a:srcRect/>
          <a:stretch>
            <a:fillRect/>
          </a:stretch>
        </p:blipFill>
        <p:spPr bwMode="auto">
          <a:xfrm>
            <a:off x="-1" y="0"/>
            <a:ext cx="5161673"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9_0.tmp"/>
          <p:cNvPicPr>
            <a:picLocks noChangeAspect="1"/>
          </p:cNvPicPr>
          <p:nvPr/>
        </p:nvPicPr>
        <p:blipFill>
          <a:blip r:embed="rId3"/>
          <a:srcRect t="3125" b="8333"/>
          <a:stretch>
            <a:fillRect/>
          </a:stretch>
        </p:blipFill>
        <p:spPr>
          <a:xfrm>
            <a:off x="2119872" y="0"/>
            <a:ext cx="5173720"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30_0.tmp"/>
          <p:cNvPicPr>
            <a:picLocks noChangeAspect="1"/>
          </p:cNvPicPr>
          <p:nvPr/>
        </p:nvPicPr>
        <p:blipFill>
          <a:blip r:embed="rId3"/>
          <a:srcRect t="9375" b="7291"/>
          <a:stretch>
            <a:fillRect/>
          </a:stretch>
        </p:blipFill>
        <p:spPr>
          <a:xfrm>
            <a:off x="1762098" y="0"/>
            <a:ext cx="5524546" cy="6882207"/>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642910" y="2071678"/>
            <a:ext cx="7858180" cy="1862048"/>
          </a:xfrm>
          <a:prstGeom prst="rect">
            <a:avLst/>
          </a:prstGeom>
          <a:noFill/>
        </p:spPr>
        <p:txBody>
          <a:bodyPr wrap="square" rtlCol="0">
            <a:spAutoFit/>
          </a:bodyPr>
          <a:lstStyle/>
          <a:p>
            <a:pPr algn="ctr"/>
            <a:r>
              <a:rPr lang="it-IT" sz="11500" b="1" dirty="0" smtClean="0">
                <a:solidFill>
                  <a:srgbClr val="FF0000"/>
                </a:solidFill>
                <a:latin typeface="Old English Text MT" pitchFamily="66" charset="0"/>
                <a:cs typeface="Times New Roman" pitchFamily="18" charset="0"/>
              </a:rPr>
              <a:t>L’inferno</a:t>
            </a:r>
            <a:endParaRPr lang="it-IT" sz="115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8_0.tmp"/>
          <p:cNvPicPr>
            <a:picLocks noChangeAspect="1"/>
          </p:cNvPicPr>
          <p:nvPr/>
        </p:nvPicPr>
        <p:blipFill>
          <a:blip r:embed="rId3"/>
          <a:stretch>
            <a:fillRect/>
          </a:stretch>
        </p:blipFill>
        <p:spPr>
          <a:xfrm rot="16200000">
            <a:off x="1147466" y="1175368"/>
            <a:ext cx="6858002" cy="4507261"/>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7_0.tmp"/>
          <p:cNvPicPr>
            <a:picLocks noChangeAspect="1"/>
          </p:cNvPicPr>
          <p:nvPr/>
        </p:nvPicPr>
        <p:blipFill>
          <a:blip r:embed="rId3"/>
          <a:stretch>
            <a:fillRect/>
          </a:stretch>
        </p:blipFill>
        <p:spPr>
          <a:xfrm>
            <a:off x="0" y="428625"/>
            <a:ext cx="9144000" cy="600075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6_0.tmp"/>
          <p:cNvPicPr>
            <a:picLocks noChangeAspect="1"/>
          </p:cNvPicPr>
          <p:nvPr/>
        </p:nvPicPr>
        <p:blipFill>
          <a:blip r:embed="rId3"/>
          <a:stretch>
            <a:fillRect/>
          </a:stretch>
        </p:blipFill>
        <p:spPr>
          <a:xfrm rot="5400000">
            <a:off x="1097904" y="1133625"/>
            <a:ext cx="6912454" cy="4536298"/>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4_0.tmp"/>
          <p:cNvPicPr>
            <a:picLocks noChangeAspect="1"/>
          </p:cNvPicPr>
          <p:nvPr/>
        </p:nvPicPr>
        <p:blipFill>
          <a:blip r:embed="rId3"/>
          <a:stretch>
            <a:fillRect/>
          </a:stretch>
        </p:blipFill>
        <p:spPr>
          <a:xfrm>
            <a:off x="0" y="419695"/>
            <a:ext cx="9143998" cy="6018608"/>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3_0.tmp"/>
          <p:cNvPicPr>
            <a:picLocks noChangeAspect="1"/>
          </p:cNvPicPr>
          <p:nvPr/>
        </p:nvPicPr>
        <p:blipFill>
          <a:blip r:embed="rId3"/>
          <a:stretch>
            <a:fillRect/>
          </a:stretch>
        </p:blipFill>
        <p:spPr>
          <a:xfrm rot="5400000">
            <a:off x="1142998" y="1155281"/>
            <a:ext cx="6857998" cy="4547442"/>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2_0.tmp"/>
          <p:cNvPicPr>
            <a:picLocks noChangeAspect="1"/>
          </p:cNvPicPr>
          <p:nvPr/>
        </p:nvPicPr>
        <p:blipFill>
          <a:blip r:embed="rId3"/>
          <a:stretch>
            <a:fillRect/>
          </a:stretch>
        </p:blipFill>
        <p:spPr>
          <a:xfrm rot="16200000">
            <a:off x="1093639" y="1132703"/>
            <a:ext cx="6917644" cy="4532949"/>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1_0.tmp"/>
          <p:cNvPicPr>
            <a:picLocks noChangeAspect="1"/>
          </p:cNvPicPr>
          <p:nvPr/>
        </p:nvPicPr>
        <p:blipFill>
          <a:blip r:embed="rId3"/>
          <a:stretch>
            <a:fillRect/>
          </a:stretch>
        </p:blipFill>
        <p:spPr>
          <a:xfrm>
            <a:off x="0" y="428625"/>
            <a:ext cx="9144000" cy="600075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8" name="CasellaDiTesto 7"/>
          <p:cNvSpPr txBox="1"/>
          <p:nvPr/>
        </p:nvSpPr>
        <p:spPr>
          <a:xfrm>
            <a:off x="5357818" y="0"/>
            <a:ext cx="3786182" cy="6632585"/>
          </a:xfrm>
          <a:prstGeom prst="rect">
            <a:avLst/>
          </a:prstGeom>
          <a:noFill/>
        </p:spPr>
        <p:txBody>
          <a:bodyPr wrap="square" rtlCol="0">
            <a:spAutoFit/>
          </a:bodyPr>
          <a:lstStyle/>
          <a:p>
            <a:r>
              <a:rPr lang="it-IT" sz="2500" b="1" dirty="0" smtClean="0">
                <a:solidFill>
                  <a:schemeClr val="bg1"/>
                </a:solidFill>
                <a:latin typeface="Times New Roman" pitchFamily="18" charset="0"/>
                <a:cs typeface="Times New Roman" pitchFamily="18" charset="0"/>
              </a:rPr>
              <a:t>Si sa per certo che appartenne alla confraternita di Nostra Signora, una delle tante Madonne Nere di incerta origine e dal culto misterioso, che mescola </a:t>
            </a:r>
            <a:r>
              <a:rPr lang="it-IT" sz="2500" b="1" dirty="0" err="1" smtClean="0">
                <a:solidFill>
                  <a:schemeClr val="bg1"/>
                </a:solidFill>
                <a:latin typeface="Times New Roman" pitchFamily="18" charset="0"/>
                <a:cs typeface="Times New Roman" pitchFamily="18" charset="0"/>
              </a:rPr>
              <a:t>ritio</a:t>
            </a:r>
            <a:r>
              <a:rPr lang="it-IT" sz="2500" b="1" dirty="0" smtClean="0">
                <a:solidFill>
                  <a:schemeClr val="bg1"/>
                </a:solidFill>
                <a:latin typeface="Times New Roman" pitchFamily="18" charset="0"/>
                <a:cs typeface="Times New Roman" pitchFamily="18" charset="0"/>
              </a:rPr>
              <a:t> cristiane con pratiche pagane (per esempio, organizzare banchetti in cui si mangia carne di </a:t>
            </a:r>
            <a:r>
              <a:rPr lang="it-IT" sz="2500" b="1" dirty="0" err="1" smtClean="0">
                <a:solidFill>
                  <a:schemeClr val="bg1"/>
                </a:solidFill>
                <a:latin typeface="Times New Roman" pitchFamily="18" charset="0"/>
                <a:cs typeface="Times New Roman" pitchFamily="18" charset="0"/>
              </a:rPr>
              <a:t>cigno…</a:t>
            </a:r>
            <a:r>
              <a:rPr lang="it-IT" sz="2500" b="1" dirty="0" smtClean="0">
                <a:solidFill>
                  <a:schemeClr val="bg1"/>
                </a:solidFill>
                <a:latin typeface="Times New Roman" pitchFamily="18" charset="0"/>
                <a:cs typeface="Times New Roman" pitchFamily="18" charset="0"/>
              </a:rPr>
              <a:t>.).  Non sono documentati né viaggi, né appartenenze a sette eretiche o catare. La sua vita sembra essere lo specchio della normalità. </a:t>
            </a:r>
            <a:endParaRPr lang="it-IT" sz="2500" b="1" dirty="0">
              <a:solidFill>
                <a:schemeClr val="bg1"/>
              </a:solidFill>
              <a:latin typeface="Times New Roman" pitchFamily="18" charset="0"/>
              <a:cs typeface="Times New Roman" pitchFamily="18" charset="0"/>
            </a:endParaRPr>
          </a:p>
        </p:txBody>
      </p:sp>
      <p:pic>
        <p:nvPicPr>
          <p:cNvPr id="76802" name="Picture 2" descr="http://www.kvo.nu/upload/image/zoeteLieveVrouw.jpg"/>
          <p:cNvPicPr>
            <a:picLocks noChangeAspect="1" noChangeArrowheads="1"/>
          </p:cNvPicPr>
          <p:nvPr/>
        </p:nvPicPr>
        <p:blipFill>
          <a:blip r:embed="rId3"/>
          <a:srcRect/>
          <a:stretch>
            <a:fillRect/>
          </a:stretch>
        </p:blipFill>
        <p:spPr bwMode="auto">
          <a:xfrm>
            <a:off x="0" y="0"/>
            <a:ext cx="5343895"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642910" y="2214554"/>
            <a:ext cx="7858180" cy="2123658"/>
          </a:xfrm>
          <a:prstGeom prst="rect">
            <a:avLst/>
          </a:prstGeom>
          <a:noFill/>
        </p:spPr>
        <p:txBody>
          <a:bodyPr wrap="square" rtlCol="0">
            <a:spAutoFit/>
          </a:bodyPr>
          <a:lstStyle/>
          <a:p>
            <a:pPr algn="ctr"/>
            <a:r>
              <a:rPr lang="it-IT" sz="6600" b="1" dirty="0" smtClean="0">
                <a:solidFill>
                  <a:srgbClr val="FF0000"/>
                </a:solidFill>
                <a:latin typeface="Old English Text MT" pitchFamily="66" charset="0"/>
                <a:cs typeface="Times New Roman" pitchFamily="18" charset="0"/>
              </a:rPr>
              <a:t>A fame, peste </a:t>
            </a:r>
            <a:r>
              <a:rPr lang="it-IT" sz="6600" b="1" dirty="0" err="1" smtClean="0">
                <a:solidFill>
                  <a:srgbClr val="FF0000"/>
                </a:solidFill>
                <a:latin typeface="Old English Text MT" pitchFamily="66" charset="0"/>
                <a:cs typeface="Times New Roman" pitchFamily="18" charset="0"/>
              </a:rPr>
              <a:t>et</a:t>
            </a:r>
            <a:r>
              <a:rPr lang="it-IT" sz="6600" b="1" dirty="0" smtClean="0">
                <a:solidFill>
                  <a:srgbClr val="FF0000"/>
                </a:solidFill>
                <a:latin typeface="Old English Text MT" pitchFamily="66" charset="0"/>
                <a:cs typeface="Times New Roman" pitchFamily="18" charset="0"/>
              </a:rPr>
              <a:t> bello libera </a:t>
            </a:r>
            <a:r>
              <a:rPr lang="it-IT" sz="6600" b="1" dirty="0" err="1" smtClean="0">
                <a:solidFill>
                  <a:srgbClr val="FF0000"/>
                </a:solidFill>
                <a:latin typeface="Old English Text MT" pitchFamily="66" charset="0"/>
                <a:cs typeface="Times New Roman" pitchFamily="18" charset="0"/>
              </a:rPr>
              <a:t>nos</a:t>
            </a:r>
            <a:r>
              <a:rPr lang="it-IT" sz="6600" b="1" dirty="0" smtClean="0">
                <a:solidFill>
                  <a:srgbClr val="FF0000"/>
                </a:solidFill>
                <a:latin typeface="Old English Text MT" pitchFamily="66" charset="0"/>
                <a:cs typeface="Times New Roman" pitchFamily="18" charset="0"/>
              </a:rPr>
              <a:t> </a:t>
            </a:r>
            <a:r>
              <a:rPr lang="it-IT" sz="6600" b="1" dirty="0" err="1" smtClean="0">
                <a:solidFill>
                  <a:srgbClr val="FF0000"/>
                </a:solidFill>
                <a:latin typeface="Old English Text MT" pitchFamily="66" charset="0"/>
                <a:cs typeface="Times New Roman" pitchFamily="18" charset="0"/>
              </a:rPr>
              <a:t>domine</a:t>
            </a:r>
            <a:endParaRPr lang="it-IT" sz="66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 name="Immagine 6" descr="01_0.tmp"/>
          <p:cNvPicPr>
            <a:picLocks noChangeAspect="1"/>
          </p:cNvPicPr>
          <p:nvPr/>
        </p:nvPicPr>
        <p:blipFill>
          <a:blip r:embed="rId3"/>
          <a:stretch>
            <a:fillRect/>
          </a:stretch>
        </p:blipFill>
        <p:spPr>
          <a:xfrm>
            <a:off x="2285984" y="-3375"/>
            <a:ext cx="4569783" cy="6861375"/>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9570" name="Picture 2" descr="http://it.wahooart.com/Art.nsf/O/8XY82E/$File/Hieronymus-Bosch-The-Garden-of-Earthly-Delights-detail-2-.JPG"/>
          <p:cNvPicPr>
            <a:picLocks noChangeAspect="1" noChangeArrowheads="1"/>
          </p:cNvPicPr>
          <p:nvPr/>
        </p:nvPicPr>
        <p:blipFill>
          <a:blip r:embed="rId3"/>
          <a:srcRect/>
          <a:stretch>
            <a:fillRect/>
          </a:stretch>
        </p:blipFill>
        <p:spPr bwMode="auto">
          <a:xfrm>
            <a:off x="2000232" y="116917"/>
            <a:ext cx="5500726" cy="6730430"/>
          </a:xfrm>
          <a:prstGeom prst="rect">
            <a:avLst/>
          </a:prstGeom>
          <a:noFill/>
        </p:spPr>
      </p:pic>
      <p:pic>
        <p:nvPicPr>
          <p:cNvPr id="7" name="Picture 2" descr="http://it.wahooart.com/Art.nsf/O/8XY82E/$File/Hieronymus-Bosch-The-Garden-of-Earthly-Delights-detail-2-.JPG"/>
          <p:cNvPicPr>
            <a:picLocks noChangeAspect="1" noChangeArrowheads="1"/>
          </p:cNvPicPr>
          <p:nvPr/>
        </p:nvPicPr>
        <p:blipFill>
          <a:blip r:embed="rId3"/>
          <a:srcRect/>
          <a:stretch>
            <a:fillRect/>
          </a:stretch>
        </p:blipFill>
        <p:spPr bwMode="auto">
          <a:xfrm>
            <a:off x="2000232" y="127570"/>
            <a:ext cx="5500726" cy="673043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descr="03_0.tmp"/>
          <p:cNvPicPr>
            <a:picLocks noChangeAspect="1"/>
          </p:cNvPicPr>
          <p:nvPr/>
        </p:nvPicPr>
        <p:blipFill>
          <a:blip r:embed="rId2"/>
          <a:srcRect l="11718"/>
          <a:stretch>
            <a:fillRect/>
          </a:stretch>
        </p:blipFill>
        <p:spPr>
          <a:xfrm>
            <a:off x="0" y="0"/>
            <a:ext cx="9143999" cy="685799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 name="Picture 2" descr="http://www.frammentiarte.it/dal%20Gotico/Bosch%20opere/21%20bosch%20-%20il%20trittico%20delle%20tentazioni.jpg"/>
          <p:cNvPicPr>
            <a:picLocks noChangeAspect="1" noChangeArrowheads="1"/>
          </p:cNvPicPr>
          <p:nvPr/>
        </p:nvPicPr>
        <p:blipFill>
          <a:blip r:embed="rId3"/>
          <a:srcRect/>
          <a:stretch>
            <a:fillRect/>
          </a:stretch>
        </p:blipFill>
        <p:spPr bwMode="auto">
          <a:xfrm>
            <a:off x="-22850" y="642918"/>
            <a:ext cx="9166850" cy="5292329"/>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2357430"/>
            <a:ext cx="7858180" cy="2800767"/>
          </a:xfrm>
          <a:prstGeom prst="rect">
            <a:avLst/>
          </a:prstGeom>
          <a:noFill/>
        </p:spPr>
        <p:txBody>
          <a:bodyPr wrap="square" rtlCol="0">
            <a:spAutoFit/>
          </a:bodyPr>
          <a:lstStyle/>
          <a:p>
            <a:pPr algn="ctr"/>
            <a:r>
              <a:rPr lang="it-IT" sz="8800" b="1" dirty="0" smtClean="0">
                <a:solidFill>
                  <a:srgbClr val="FF0000"/>
                </a:solidFill>
                <a:latin typeface="Old English Text MT" pitchFamily="66" charset="0"/>
                <a:cs typeface="Times New Roman" pitchFamily="18" charset="0"/>
              </a:rPr>
              <a:t>Le tentazioni </a:t>
            </a:r>
          </a:p>
          <a:p>
            <a:pPr algn="ctr"/>
            <a:r>
              <a:rPr lang="it-IT" sz="8800" b="1" dirty="0" smtClean="0">
                <a:solidFill>
                  <a:srgbClr val="FF0000"/>
                </a:solidFill>
                <a:latin typeface="Old English Text MT" pitchFamily="66" charset="0"/>
                <a:cs typeface="Times New Roman" pitchFamily="18" charset="0"/>
              </a:rPr>
              <a:t>di sant’Antonio</a:t>
            </a:r>
            <a:endParaRPr lang="it-IT" sz="88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11618" name="Picture 2" descr="http://110.imagebam.com/download/1nw71ACaPBkVBaC5RCJMpw/33304/333035027/Tentazioni_Santantonio.gif"/>
          <p:cNvPicPr>
            <a:picLocks noChangeAspect="1" noChangeArrowheads="1"/>
          </p:cNvPicPr>
          <p:nvPr/>
        </p:nvPicPr>
        <p:blipFill>
          <a:blip r:embed="rId3"/>
          <a:srcRect/>
          <a:stretch>
            <a:fillRect/>
          </a:stretch>
        </p:blipFill>
        <p:spPr bwMode="auto">
          <a:xfrm>
            <a:off x="1" y="714356"/>
            <a:ext cx="9144000" cy="5186364"/>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 name="Picture 2" descr="Hieronymus Bosch's paintings 3 - ml0003.jpg"/>
          <p:cNvPicPr>
            <a:picLocks noChangeAspect="1" noChangeArrowheads="1"/>
          </p:cNvPicPr>
          <p:nvPr/>
        </p:nvPicPr>
        <p:blipFill>
          <a:blip r:embed="rId3"/>
          <a:srcRect/>
          <a:stretch>
            <a:fillRect/>
          </a:stretch>
        </p:blipFill>
        <p:spPr bwMode="auto">
          <a:xfrm>
            <a:off x="0" y="-457200"/>
            <a:ext cx="9753600" cy="73152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36_0.tmp"/>
          <p:cNvPicPr>
            <a:picLocks noChangeAspect="1"/>
          </p:cNvPicPr>
          <p:nvPr/>
        </p:nvPicPr>
        <p:blipFill>
          <a:blip r:embed="rId3"/>
          <a:srcRect t="4896" r="2343" b="8457"/>
          <a:stretch>
            <a:fillRect/>
          </a:stretch>
        </p:blipFill>
        <p:spPr>
          <a:xfrm>
            <a:off x="0" y="714355"/>
            <a:ext cx="9144000" cy="5340115"/>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37_0.tmp"/>
          <p:cNvPicPr>
            <a:picLocks noChangeAspect="1"/>
          </p:cNvPicPr>
          <p:nvPr/>
        </p:nvPicPr>
        <p:blipFill>
          <a:blip r:embed="rId3"/>
          <a:srcRect t="5208" r="1157" b="7291"/>
          <a:stretch>
            <a:fillRect/>
          </a:stretch>
        </p:blipFill>
        <p:spPr>
          <a:xfrm>
            <a:off x="2038231" y="0"/>
            <a:ext cx="5121796"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6_0.tmp"/>
          <p:cNvPicPr>
            <a:picLocks noChangeAspect="1"/>
          </p:cNvPicPr>
          <p:nvPr/>
        </p:nvPicPr>
        <p:blipFill>
          <a:blip r:embed="rId3"/>
          <a:srcRect l="15625" r="8593"/>
          <a:stretch>
            <a:fillRect/>
          </a:stretch>
        </p:blipFill>
        <p:spPr>
          <a:xfrm rot="5400000">
            <a:off x="-455158" y="455158"/>
            <a:ext cx="6858000" cy="5947683"/>
          </a:xfrm>
          <a:prstGeom prst="rect">
            <a:avLst/>
          </a:prstGeom>
        </p:spPr>
      </p:pic>
      <p:sp>
        <p:nvSpPr>
          <p:cNvPr id="8" name="CasellaDiTesto 7"/>
          <p:cNvSpPr txBox="1"/>
          <p:nvPr/>
        </p:nvSpPr>
        <p:spPr>
          <a:xfrm>
            <a:off x="6296036" y="438128"/>
            <a:ext cx="184731" cy="369332"/>
          </a:xfrm>
          <a:prstGeom prst="rect">
            <a:avLst/>
          </a:prstGeom>
          <a:noFill/>
        </p:spPr>
        <p:txBody>
          <a:bodyPr wrap="none" rtlCol="0">
            <a:spAutoFit/>
          </a:bodyPr>
          <a:lstStyle/>
          <a:p>
            <a:endParaRPr lang="it-IT" dirty="0"/>
          </a:p>
        </p:txBody>
      </p:sp>
      <p:sp>
        <p:nvSpPr>
          <p:cNvPr id="9" name="CasellaDiTesto 8"/>
          <p:cNvSpPr txBox="1"/>
          <p:nvPr/>
        </p:nvSpPr>
        <p:spPr>
          <a:xfrm>
            <a:off x="6000760" y="0"/>
            <a:ext cx="3143240" cy="6863417"/>
          </a:xfrm>
          <a:prstGeom prst="rect">
            <a:avLst/>
          </a:prstGeom>
          <a:noFill/>
        </p:spPr>
        <p:txBody>
          <a:bodyPr wrap="square" rtlCol="0">
            <a:spAutoFit/>
          </a:bodyPr>
          <a:lstStyle/>
          <a:p>
            <a:r>
              <a:rPr lang="it-IT" sz="2000" b="1" dirty="0" smtClean="0">
                <a:solidFill>
                  <a:schemeClr val="bg1"/>
                </a:solidFill>
                <a:latin typeface="Times New Roman" pitchFamily="18" charset="0"/>
                <a:cs typeface="Times New Roman" pitchFamily="18" charset="0"/>
              </a:rPr>
              <a:t>Intorno al 1480 è datata l'</a:t>
            </a:r>
            <a:r>
              <a:rPr lang="it-IT" sz="2000" b="1" i="1" dirty="0" smtClean="0">
                <a:solidFill>
                  <a:schemeClr val="bg1"/>
                </a:solidFill>
                <a:latin typeface="Times New Roman" pitchFamily="18" charset="0"/>
                <a:cs typeface="Times New Roman" pitchFamily="18" charset="0"/>
              </a:rPr>
              <a:t>Estrazione della pietra della follia</a:t>
            </a:r>
            <a:r>
              <a:rPr lang="it-IT" sz="2000" b="1" dirty="0" smtClean="0">
                <a:solidFill>
                  <a:schemeClr val="bg1"/>
                </a:solidFill>
                <a:latin typeface="Times New Roman" pitchFamily="18" charset="0"/>
                <a:cs typeface="Times New Roman" pitchFamily="18" charset="0"/>
              </a:rPr>
              <a:t> ora al </a:t>
            </a:r>
            <a:r>
              <a:rPr lang="it-IT" sz="2000" b="1" dirty="0" err="1" smtClean="0">
                <a:solidFill>
                  <a:schemeClr val="bg1"/>
                </a:solidFill>
                <a:latin typeface="Times New Roman" pitchFamily="18" charset="0"/>
                <a:cs typeface="Times New Roman" pitchFamily="18" charset="0"/>
              </a:rPr>
              <a:t>Prado</a:t>
            </a:r>
            <a:r>
              <a:rPr lang="it-IT" sz="2000" b="1" dirty="0" smtClean="0">
                <a:solidFill>
                  <a:schemeClr val="bg1"/>
                </a:solidFill>
                <a:latin typeface="Times New Roman" pitchFamily="18" charset="0"/>
                <a:cs typeface="Times New Roman" pitchFamily="18" charset="0"/>
              </a:rPr>
              <a:t>. Il tema si rifà al detto popolare che indicava i pazzi come coloro che hanno un sasso nella testa. Ma  il chirurgo intento all'estrazione indossa un copricapo a forma di imbuto simbolo di stupidità: è una mossa contro chi crede di sapere ma che è più ignorante di colui che deve curare dalla «follia». L'iscrizione in alto e in basso recita: «Maestro, cava fuori la pietra [della follia]» e «Il mio nome bassotto castrato&gt;. Già dagli esordi, si capisce che tanto normale non </a:t>
            </a:r>
            <a:r>
              <a:rPr lang="it-IT" sz="2000" b="1" dirty="0" err="1" smtClean="0">
                <a:solidFill>
                  <a:schemeClr val="bg1"/>
                </a:solidFill>
                <a:latin typeface="Times New Roman" pitchFamily="18" charset="0"/>
                <a:cs typeface="Times New Roman" pitchFamily="18" charset="0"/>
              </a:rPr>
              <a:t>è…</a:t>
            </a:r>
            <a:r>
              <a:rPr lang="it-IT" sz="2000" b="1" dirty="0" smtClean="0">
                <a:solidFill>
                  <a:schemeClr val="bg1"/>
                </a:solidFill>
                <a:latin typeface="Times New Roman" pitchFamily="18" charset="0"/>
                <a:cs typeface="Times New Roman" pitchFamily="18" charset="0"/>
              </a:rPr>
              <a:t>.</a:t>
            </a:r>
            <a:endParaRPr lang="it-IT" sz="2000" b="1"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7890" name="Picture 2" descr="http://yeahlab.files.wordpress.com/2011/01/hermit_saints_triptych.jpg"/>
          <p:cNvPicPr>
            <a:picLocks noChangeAspect="1" noChangeArrowheads="1"/>
          </p:cNvPicPr>
          <p:nvPr/>
        </p:nvPicPr>
        <p:blipFill>
          <a:blip r:embed="rId2"/>
          <a:srcRect/>
          <a:stretch>
            <a:fillRect/>
          </a:stretch>
        </p:blipFill>
        <p:spPr bwMode="auto">
          <a:xfrm>
            <a:off x="-142908" y="-695325"/>
            <a:ext cx="10744200" cy="755332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1643050"/>
            <a:ext cx="7858180" cy="2800767"/>
          </a:xfrm>
          <a:prstGeom prst="rect">
            <a:avLst/>
          </a:prstGeom>
          <a:noFill/>
        </p:spPr>
        <p:txBody>
          <a:bodyPr wrap="square" rtlCol="0">
            <a:spAutoFit/>
          </a:bodyPr>
          <a:lstStyle/>
          <a:p>
            <a:pPr algn="ctr"/>
            <a:r>
              <a:rPr lang="it-IT" sz="8800" b="1" dirty="0" smtClean="0">
                <a:solidFill>
                  <a:srgbClr val="FF0000"/>
                </a:solidFill>
                <a:latin typeface="Old English Text MT" pitchFamily="66" charset="0"/>
                <a:cs typeface="Times New Roman" pitchFamily="18" charset="0"/>
              </a:rPr>
              <a:t>Le fogne</a:t>
            </a:r>
          </a:p>
          <a:p>
            <a:pPr algn="ctr"/>
            <a:r>
              <a:rPr lang="it-IT" sz="8800" b="1" dirty="0" smtClean="0">
                <a:solidFill>
                  <a:srgbClr val="FF0000"/>
                </a:solidFill>
                <a:latin typeface="Old English Text MT" pitchFamily="66" charset="0"/>
                <a:cs typeface="Times New Roman" pitchFamily="18" charset="0"/>
              </a:rPr>
              <a:t>Fonti di fertilità</a:t>
            </a:r>
            <a:endParaRPr lang="it-IT" sz="88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3_0.tmp"/>
          <p:cNvPicPr>
            <a:picLocks noChangeAspect="1"/>
          </p:cNvPicPr>
          <p:nvPr/>
        </p:nvPicPr>
        <p:blipFill>
          <a:blip r:embed="rId3"/>
          <a:stretch>
            <a:fillRect/>
          </a:stretch>
        </p:blipFill>
        <p:spPr>
          <a:xfrm>
            <a:off x="2274838" y="0"/>
            <a:ext cx="4594324"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26978" name="Picture 2" descr="http://it.wahooart.com/Art.nsf/O/8Y3U3M/$File/Hieronymus-Bosch-Triptych-of-Temptation-of-St-Anthony-detail-37-.JPG"/>
          <p:cNvPicPr>
            <a:picLocks noChangeAspect="1" noChangeArrowheads="1"/>
          </p:cNvPicPr>
          <p:nvPr/>
        </p:nvPicPr>
        <p:blipFill>
          <a:blip r:embed="rId3"/>
          <a:srcRect/>
          <a:stretch>
            <a:fillRect/>
          </a:stretch>
        </p:blipFill>
        <p:spPr bwMode="auto">
          <a:xfrm>
            <a:off x="-83341" y="75718"/>
            <a:ext cx="9227342" cy="6782282"/>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34_0.tmp"/>
          <p:cNvPicPr>
            <a:picLocks noChangeAspect="1"/>
          </p:cNvPicPr>
          <p:nvPr/>
        </p:nvPicPr>
        <p:blipFill>
          <a:blip r:embed="rId3"/>
          <a:srcRect l="9375"/>
          <a:stretch>
            <a:fillRect/>
          </a:stretch>
        </p:blipFill>
        <p:spPr>
          <a:xfrm>
            <a:off x="1" y="0"/>
            <a:ext cx="9143998" cy="672003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1643050"/>
            <a:ext cx="7858180" cy="2800767"/>
          </a:xfrm>
          <a:prstGeom prst="rect">
            <a:avLst/>
          </a:prstGeom>
          <a:noFill/>
        </p:spPr>
        <p:txBody>
          <a:bodyPr wrap="square" rtlCol="0">
            <a:spAutoFit/>
          </a:bodyPr>
          <a:lstStyle/>
          <a:p>
            <a:pPr algn="ctr"/>
            <a:r>
              <a:rPr lang="it-IT" sz="8800" b="1" dirty="0" smtClean="0">
                <a:solidFill>
                  <a:srgbClr val="FF0000"/>
                </a:solidFill>
                <a:latin typeface="Old English Text MT" pitchFamily="66" charset="0"/>
                <a:cs typeface="Times New Roman" pitchFamily="18" charset="0"/>
              </a:rPr>
              <a:t>Gli esseri metamorfici</a:t>
            </a:r>
            <a:endParaRPr lang="it-IT" sz="88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32_0.tmp"/>
          <p:cNvPicPr>
            <a:picLocks noChangeAspect="1"/>
          </p:cNvPicPr>
          <p:nvPr/>
        </p:nvPicPr>
        <p:blipFill>
          <a:blip r:embed="rId3"/>
          <a:srcRect l="5489" b="7291"/>
          <a:stretch>
            <a:fillRect/>
          </a:stretch>
        </p:blipFill>
        <p:spPr>
          <a:xfrm>
            <a:off x="2285984" y="13770"/>
            <a:ext cx="4572032" cy="684423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 name="Immagine 6" descr="33_0.tmp"/>
          <p:cNvPicPr>
            <a:picLocks noChangeAspect="1"/>
          </p:cNvPicPr>
          <p:nvPr/>
        </p:nvPicPr>
        <p:blipFill>
          <a:blip r:embed="rId3"/>
          <a:stretch>
            <a:fillRect/>
          </a:stretch>
        </p:blipFill>
        <p:spPr>
          <a:xfrm>
            <a:off x="2315021" y="0"/>
            <a:ext cx="4513957"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33122" name="Picture 2" descr="http://it.wahooart.com/Art.nsf/O/8XZARN/$File/Hieronymus-Bosch-Triptych-of-Temptation-of-St-Anthony-detail-10-.JPG"/>
          <p:cNvPicPr>
            <a:picLocks noChangeAspect="1" noChangeArrowheads="1"/>
          </p:cNvPicPr>
          <p:nvPr/>
        </p:nvPicPr>
        <p:blipFill>
          <a:blip r:embed="rId3"/>
          <a:srcRect/>
          <a:stretch>
            <a:fillRect/>
          </a:stretch>
        </p:blipFill>
        <p:spPr bwMode="auto">
          <a:xfrm>
            <a:off x="-14294" y="150861"/>
            <a:ext cx="9158294" cy="6707139"/>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2357430"/>
            <a:ext cx="7858180" cy="1107996"/>
          </a:xfrm>
          <a:prstGeom prst="rect">
            <a:avLst/>
          </a:prstGeom>
          <a:noFill/>
        </p:spPr>
        <p:txBody>
          <a:bodyPr wrap="square" rtlCol="0">
            <a:spAutoFit/>
          </a:bodyPr>
          <a:lstStyle/>
          <a:p>
            <a:pPr algn="ctr"/>
            <a:r>
              <a:rPr lang="it-IT" sz="6600" b="1" dirty="0" smtClean="0">
                <a:solidFill>
                  <a:srgbClr val="FF0000"/>
                </a:solidFill>
                <a:latin typeface="Old English Text MT" pitchFamily="66" charset="0"/>
                <a:cs typeface="Times New Roman" pitchFamily="18" charset="0"/>
              </a:rPr>
              <a:t>Navi e pesci volanti</a:t>
            </a:r>
            <a:endParaRPr lang="it-IT" sz="66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642910" y="2786058"/>
            <a:ext cx="7858180" cy="1107996"/>
          </a:xfrm>
          <a:prstGeom prst="rect">
            <a:avLst/>
          </a:prstGeom>
          <a:noFill/>
        </p:spPr>
        <p:txBody>
          <a:bodyPr wrap="square" rtlCol="0">
            <a:spAutoFit/>
          </a:bodyPr>
          <a:lstStyle/>
          <a:p>
            <a:pPr algn="ctr"/>
            <a:r>
              <a:rPr lang="it-IT" sz="6600" b="1" dirty="0" smtClean="0">
                <a:solidFill>
                  <a:srgbClr val="FF0000"/>
                </a:solidFill>
                <a:latin typeface="Old English Text MT" pitchFamily="66" charset="0"/>
                <a:cs typeface="Times New Roman" pitchFamily="18" charset="0"/>
              </a:rPr>
              <a:t>I </a:t>
            </a:r>
            <a:r>
              <a:rPr lang="it-IT" sz="6600" b="1" dirty="0" smtClean="0">
                <a:solidFill>
                  <a:srgbClr val="FF0000"/>
                </a:solidFill>
                <a:latin typeface="Old English Text MT" pitchFamily="66" charset="0"/>
                <a:cs typeface="Times New Roman" pitchFamily="18" charset="0"/>
              </a:rPr>
              <a:t>sette peccati capitali</a:t>
            </a:r>
            <a:endParaRPr lang="it-IT" sz="66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4_0.tmp"/>
          <p:cNvPicPr>
            <a:picLocks noChangeAspect="1"/>
          </p:cNvPicPr>
          <p:nvPr/>
        </p:nvPicPr>
        <p:blipFill>
          <a:blip r:embed="rId3"/>
          <a:stretch>
            <a:fillRect/>
          </a:stretch>
        </p:blipFill>
        <p:spPr>
          <a:xfrm>
            <a:off x="0" y="383976"/>
            <a:ext cx="9143998" cy="6090046"/>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25_0.tmp"/>
          <p:cNvPicPr>
            <a:picLocks noChangeAspect="1"/>
          </p:cNvPicPr>
          <p:nvPr/>
        </p:nvPicPr>
        <p:blipFill>
          <a:blip r:embed="rId3"/>
          <a:srcRect t="4519" b="4519"/>
          <a:stretch>
            <a:fillRect/>
          </a:stretch>
        </p:blipFill>
        <p:spPr>
          <a:xfrm>
            <a:off x="0" y="642918"/>
            <a:ext cx="9144000" cy="5572164"/>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48130" name="Picture 2" descr="http://111.imagebam.com/download/obRFNx7hGmGtk9xxMxc6GQ/32526/325257490/Bosch_Pesce.jpg"/>
          <p:cNvPicPr>
            <a:picLocks noChangeAspect="1" noChangeArrowheads="1"/>
          </p:cNvPicPr>
          <p:nvPr/>
        </p:nvPicPr>
        <p:blipFill>
          <a:blip r:embed="rId3"/>
          <a:srcRect/>
          <a:stretch>
            <a:fillRect/>
          </a:stretch>
        </p:blipFill>
        <p:spPr bwMode="auto">
          <a:xfrm>
            <a:off x="45432" y="500042"/>
            <a:ext cx="9098568" cy="571504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2357430"/>
            <a:ext cx="7858180" cy="1107996"/>
          </a:xfrm>
          <a:prstGeom prst="rect">
            <a:avLst/>
          </a:prstGeom>
          <a:noFill/>
        </p:spPr>
        <p:txBody>
          <a:bodyPr wrap="square" rtlCol="0">
            <a:spAutoFit/>
          </a:bodyPr>
          <a:lstStyle/>
          <a:p>
            <a:pPr algn="ctr"/>
            <a:r>
              <a:rPr lang="it-IT" sz="6600" b="1" dirty="0" smtClean="0">
                <a:solidFill>
                  <a:srgbClr val="FF0000"/>
                </a:solidFill>
                <a:latin typeface="Old English Text MT" pitchFamily="66" charset="0"/>
                <a:cs typeface="Times New Roman" pitchFamily="18" charset="0"/>
              </a:rPr>
              <a:t>Il trittico del fieno</a:t>
            </a:r>
            <a:endParaRPr lang="it-IT" sz="66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31_0.tmp"/>
          <p:cNvPicPr>
            <a:picLocks noChangeAspect="1"/>
          </p:cNvPicPr>
          <p:nvPr/>
        </p:nvPicPr>
        <p:blipFill>
          <a:blip r:embed="rId3"/>
          <a:srcRect r="3125" b="2380"/>
          <a:stretch>
            <a:fillRect/>
          </a:stretch>
        </p:blipFill>
        <p:spPr>
          <a:xfrm>
            <a:off x="-1" y="285728"/>
            <a:ext cx="9182363" cy="607223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34146" name="Picture 2" descr="http://okarte.files.wordpress.com/2010/02/boschmidle1.jpg?w=600"/>
          <p:cNvPicPr>
            <a:picLocks noChangeAspect="1" noChangeArrowheads="1"/>
          </p:cNvPicPr>
          <p:nvPr/>
        </p:nvPicPr>
        <p:blipFill>
          <a:blip r:embed="rId3"/>
          <a:srcRect/>
          <a:stretch>
            <a:fillRect/>
          </a:stretch>
        </p:blipFill>
        <p:spPr bwMode="auto">
          <a:xfrm>
            <a:off x="2178952" y="40633"/>
            <a:ext cx="4893378" cy="6817367"/>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 name="Picture 2" descr="http://upload.wikimedia.org/wikipedia/commons/f/fb/The_Hay_Wain_by_Hieronymus_Bosch.jpg"/>
          <p:cNvPicPr>
            <a:picLocks noChangeAspect="1" noChangeArrowheads="1"/>
          </p:cNvPicPr>
          <p:nvPr/>
        </p:nvPicPr>
        <p:blipFill>
          <a:blip r:embed="rId3" cstate="print"/>
          <a:srcRect r="79011"/>
          <a:stretch>
            <a:fillRect/>
          </a:stretch>
        </p:blipFill>
        <p:spPr bwMode="auto">
          <a:xfrm>
            <a:off x="1142976" y="0"/>
            <a:ext cx="2238769" cy="6858000"/>
          </a:xfrm>
          <a:prstGeom prst="rect">
            <a:avLst/>
          </a:prstGeom>
          <a:noFill/>
        </p:spPr>
      </p:pic>
      <p:pic>
        <p:nvPicPr>
          <p:cNvPr id="8" name="Picture 4" descr="http://upload.wikimedia.org/wikipedia/commons/f/fb/The_Hay_Wain_by_Hieronymus_Bosch.jpg"/>
          <p:cNvPicPr>
            <a:picLocks noChangeAspect="1" noChangeArrowheads="1"/>
          </p:cNvPicPr>
          <p:nvPr/>
        </p:nvPicPr>
        <p:blipFill>
          <a:blip r:embed="rId4" cstate="print"/>
          <a:srcRect l="79648" b="2876"/>
          <a:stretch>
            <a:fillRect/>
          </a:stretch>
        </p:blipFill>
        <p:spPr bwMode="auto">
          <a:xfrm>
            <a:off x="5715008" y="0"/>
            <a:ext cx="2235025"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9_0.tmp"/>
          <p:cNvPicPr>
            <a:picLocks noChangeAspect="1"/>
          </p:cNvPicPr>
          <p:nvPr/>
        </p:nvPicPr>
        <p:blipFill>
          <a:blip r:embed="rId3"/>
          <a:srcRect t="7291"/>
          <a:stretch>
            <a:fillRect/>
          </a:stretch>
        </p:blipFill>
        <p:spPr>
          <a:xfrm>
            <a:off x="1905752" y="0"/>
            <a:ext cx="4970108"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36194" name="Picture 2" descr="http://upload.wikimedia.org/wikipedia/commons/e/e7/Hieronymus_Bosch_077.jpg"/>
          <p:cNvPicPr>
            <a:picLocks noChangeAspect="1" noChangeArrowheads="1"/>
          </p:cNvPicPr>
          <p:nvPr/>
        </p:nvPicPr>
        <p:blipFill>
          <a:blip r:embed="rId3"/>
          <a:srcRect t="19101"/>
          <a:stretch>
            <a:fillRect/>
          </a:stretch>
        </p:blipFill>
        <p:spPr bwMode="auto">
          <a:xfrm>
            <a:off x="785786" y="0"/>
            <a:ext cx="6924675"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40_0.tmp"/>
          <p:cNvPicPr>
            <a:picLocks noChangeAspect="1"/>
          </p:cNvPicPr>
          <p:nvPr/>
        </p:nvPicPr>
        <p:blipFill>
          <a:blip r:embed="rId3"/>
          <a:srcRect t="4166" b="4166"/>
          <a:stretch>
            <a:fillRect/>
          </a:stretch>
        </p:blipFill>
        <p:spPr>
          <a:xfrm>
            <a:off x="2076560" y="0"/>
            <a:ext cx="5026567"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descr="09_0.tmp"/>
          <p:cNvPicPr>
            <a:picLocks noChangeAspect="1"/>
          </p:cNvPicPr>
          <p:nvPr/>
        </p:nvPicPr>
        <p:blipFill>
          <a:blip r:embed="rId2"/>
          <a:srcRect l="13281" r="10937" b="4694"/>
          <a:stretch>
            <a:fillRect/>
          </a:stretch>
        </p:blipFill>
        <p:spPr>
          <a:xfrm>
            <a:off x="428596" y="0"/>
            <a:ext cx="8321858" cy="685800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19_0.tmp"/>
          <p:cNvPicPr>
            <a:picLocks noChangeAspect="1"/>
          </p:cNvPicPr>
          <p:nvPr/>
        </p:nvPicPr>
        <p:blipFill>
          <a:blip r:embed="rId3"/>
          <a:srcRect t="7291"/>
          <a:stretch>
            <a:fillRect/>
          </a:stretch>
        </p:blipFill>
        <p:spPr>
          <a:xfrm>
            <a:off x="1905752" y="0"/>
            <a:ext cx="4970108"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2357430"/>
            <a:ext cx="7858180" cy="1107996"/>
          </a:xfrm>
          <a:prstGeom prst="rect">
            <a:avLst/>
          </a:prstGeom>
          <a:noFill/>
        </p:spPr>
        <p:txBody>
          <a:bodyPr wrap="square" rtlCol="0">
            <a:spAutoFit/>
          </a:bodyPr>
          <a:lstStyle/>
          <a:p>
            <a:pPr algn="ctr"/>
            <a:r>
              <a:rPr lang="it-IT" sz="6600" b="1" dirty="0" smtClean="0">
                <a:solidFill>
                  <a:srgbClr val="FF0000"/>
                </a:solidFill>
                <a:latin typeface="Old English Text MT" pitchFamily="66" charset="0"/>
                <a:cs typeface="Times New Roman" pitchFamily="18" charset="0"/>
              </a:rPr>
              <a:t>Il giudizio finale</a:t>
            </a:r>
            <a:endParaRPr lang="it-IT" sz="66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49154" name="Picture 2" descr="http://www.indire.it/immagini/immag/yyolynovy/yy027.jpg"/>
          <p:cNvPicPr>
            <a:picLocks noChangeAspect="1" noChangeArrowheads="1"/>
          </p:cNvPicPr>
          <p:nvPr/>
        </p:nvPicPr>
        <p:blipFill>
          <a:blip r:embed="rId3"/>
          <a:srcRect/>
          <a:stretch>
            <a:fillRect/>
          </a:stretch>
        </p:blipFill>
        <p:spPr bwMode="auto">
          <a:xfrm>
            <a:off x="-12161" y="357166"/>
            <a:ext cx="9157975" cy="5643602"/>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45410" name="Picture 2" descr="http://www.fmboschetto.it/religione/Apocalisse/Bosch_inferno.jpg"/>
          <p:cNvPicPr>
            <a:picLocks noChangeAspect="1" noChangeArrowheads="1"/>
          </p:cNvPicPr>
          <p:nvPr/>
        </p:nvPicPr>
        <p:blipFill>
          <a:blip r:embed="rId3"/>
          <a:srcRect/>
          <a:stretch>
            <a:fillRect/>
          </a:stretch>
        </p:blipFill>
        <p:spPr bwMode="auto">
          <a:xfrm>
            <a:off x="24630" y="45793"/>
            <a:ext cx="9119370" cy="6812207"/>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35_0.tmp"/>
          <p:cNvPicPr>
            <a:picLocks noChangeAspect="1"/>
          </p:cNvPicPr>
          <p:nvPr/>
        </p:nvPicPr>
        <p:blipFill>
          <a:blip r:embed="rId3"/>
          <a:stretch>
            <a:fillRect/>
          </a:stretch>
        </p:blipFill>
        <p:spPr>
          <a:xfrm>
            <a:off x="0" y="357187"/>
            <a:ext cx="9144000" cy="6143625"/>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51554" name="Picture 2" descr="Il Giudizio Universale (particolare) (5), pannello di Hieronymus Bosch (1450-1516, Netherlands)"/>
          <p:cNvPicPr>
            <a:picLocks noChangeAspect="1" noChangeArrowheads="1"/>
          </p:cNvPicPr>
          <p:nvPr/>
        </p:nvPicPr>
        <p:blipFill>
          <a:blip r:embed="rId3"/>
          <a:srcRect/>
          <a:stretch>
            <a:fillRect/>
          </a:stretch>
        </p:blipFill>
        <p:spPr bwMode="auto">
          <a:xfrm>
            <a:off x="1500166" y="0"/>
            <a:ext cx="5807868"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49156" name="Picture 4" descr="http://upload.wikimedia.org/wikipedia/commons/thumb/d/da/Last_Judgement.jpg/1280px-Last_Judgement.jpg"/>
          <p:cNvPicPr>
            <a:picLocks noChangeAspect="1" noChangeArrowheads="1"/>
          </p:cNvPicPr>
          <p:nvPr/>
        </p:nvPicPr>
        <p:blipFill>
          <a:blip r:embed="rId3"/>
          <a:srcRect/>
          <a:stretch>
            <a:fillRect/>
          </a:stretch>
        </p:blipFill>
        <p:spPr bwMode="auto">
          <a:xfrm>
            <a:off x="0" y="785794"/>
            <a:ext cx="9144000" cy="4814537"/>
          </a:xfrm>
          <a:prstGeom prst="rect">
            <a:avLst/>
          </a:prstGeom>
          <a:noFill/>
        </p:spPr>
      </p:pic>
      <p:sp>
        <p:nvSpPr>
          <p:cNvPr id="8" name="CasellaDiTesto 7"/>
          <p:cNvSpPr txBox="1"/>
          <p:nvPr/>
        </p:nvSpPr>
        <p:spPr>
          <a:xfrm>
            <a:off x="142844" y="5929330"/>
            <a:ext cx="4108817" cy="369332"/>
          </a:xfrm>
          <a:prstGeom prst="rect">
            <a:avLst/>
          </a:prstGeom>
          <a:noFill/>
        </p:spPr>
        <p:txBody>
          <a:bodyPr wrap="none" rtlCol="0">
            <a:spAutoFit/>
          </a:bodyPr>
          <a:lstStyle/>
          <a:p>
            <a:r>
              <a:rPr lang="it-IT" b="1" dirty="0" smtClean="0">
                <a:solidFill>
                  <a:schemeClr val="bg1"/>
                </a:solidFill>
                <a:latin typeface="Times New Roman" pitchFamily="18" charset="0"/>
                <a:cs typeface="Times New Roman" pitchFamily="18" charset="0"/>
              </a:rPr>
              <a:t>Frammento della Pinacoteca di Monaco</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2357430"/>
            <a:ext cx="7858180" cy="1107996"/>
          </a:xfrm>
          <a:prstGeom prst="rect">
            <a:avLst/>
          </a:prstGeom>
          <a:noFill/>
        </p:spPr>
        <p:txBody>
          <a:bodyPr wrap="square" rtlCol="0">
            <a:spAutoFit/>
          </a:bodyPr>
          <a:lstStyle/>
          <a:p>
            <a:pPr algn="ctr"/>
            <a:r>
              <a:rPr lang="it-IT" sz="6600" b="1" dirty="0" smtClean="0">
                <a:solidFill>
                  <a:srgbClr val="FF0000"/>
                </a:solidFill>
                <a:latin typeface="Old English Text MT" pitchFamily="66" charset="0"/>
                <a:cs typeface="Times New Roman" pitchFamily="18" charset="0"/>
              </a:rPr>
              <a:t>La fase mistica</a:t>
            </a:r>
            <a:endParaRPr lang="it-IT" sz="66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5_0.tmp"/>
          <p:cNvPicPr>
            <a:picLocks noChangeAspect="1"/>
          </p:cNvPicPr>
          <p:nvPr/>
        </p:nvPicPr>
        <p:blipFill>
          <a:blip r:embed="rId3"/>
          <a:srcRect l="9375" t="2902" r="10156"/>
          <a:stretch>
            <a:fillRect/>
          </a:stretch>
        </p:blipFill>
        <p:spPr>
          <a:xfrm>
            <a:off x="285720" y="0"/>
            <a:ext cx="8647726" cy="685800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7_0.tmp"/>
          <p:cNvPicPr>
            <a:picLocks noChangeAspect="1"/>
          </p:cNvPicPr>
          <p:nvPr/>
        </p:nvPicPr>
        <p:blipFill>
          <a:blip r:embed="rId3"/>
          <a:srcRect l="9375" r="8593"/>
          <a:stretch>
            <a:fillRect/>
          </a:stretch>
        </p:blipFill>
        <p:spPr>
          <a:xfrm rot="5400000">
            <a:off x="915811" y="669209"/>
            <a:ext cx="6897165" cy="5558747"/>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77828" name="Picture 4" descr="http://www.infoinsubria.com/wp-content/uploads/2012/03/Hieronymus_Bosch.jpg"/>
          <p:cNvPicPr>
            <a:picLocks noChangeAspect="1" noChangeArrowheads="1"/>
          </p:cNvPicPr>
          <p:nvPr/>
        </p:nvPicPr>
        <p:blipFill>
          <a:blip r:embed="rId3"/>
          <a:srcRect/>
          <a:stretch>
            <a:fillRect/>
          </a:stretch>
        </p:blipFill>
        <p:spPr bwMode="auto">
          <a:xfrm>
            <a:off x="1142976" y="0"/>
            <a:ext cx="7185597" cy="6861783"/>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52578" name="Picture 2" descr="Hieronymus Bosch: Cristo porta-croce"/>
          <p:cNvPicPr>
            <a:picLocks noChangeAspect="1" noChangeArrowheads="1"/>
          </p:cNvPicPr>
          <p:nvPr/>
        </p:nvPicPr>
        <p:blipFill>
          <a:blip r:embed="rId3"/>
          <a:srcRect/>
          <a:stretch>
            <a:fillRect/>
          </a:stretch>
        </p:blipFill>
        <p:spPr bwMode="auto">
          <a:xfrm>
            <a:off x="642910" y="0"/>
            <a:ext cx="7586282" cy="6858000"/>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6" name="Immagine 5" descr="04_0.tmp"/>
          <p:cNvPicPr>
            <a:picLocks noChangeAspect="1"/>
          </p:cNvPicPr>
          <p:nvPr/>
        </p:nvPicPr>
        <p:blipFill>
          <a:blip r:embed="rId3"/>
          <a:srcRect l="7031" r="2343"/>
          <a:stretch>
            <a:fillRect/>
          </a:stretch>
        </p:blipFill>
        <p:spPr>
          <a:xfrm rot="5400000">
            <a:off x="1331276" y="853402"/>
            <a:ext cx="6887867" cy="5121330"/>
          </a:xfrm>
          <a:prstGeom prst="rect">
            <a:avLst/>
          </a:prstGeom>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2786058"/>
            <a:ext cx="7858180" cy="1107996"/>
          </a:xfrm>
          <a:prstGeom prst="rect">
            <a:avLst/>
          </a:prstGeom>
          <a:noFill/>
        </p:spPr>
        <p:txBody>
          <a:bodyPr wrap="square" rtlCol="0">
            <a:spAutoFit/>
          </a:bodyPr>
          <a:lstStyle/>
          <a:p>
            <a:pPr algn="ctr"/>
            <a:r>
              <a:rPr lang="it-IT" sz="6600" b="1" dirty="0" smtClean="0">
                <a:solidFill>
                  <a:srgbClr val="FF0000"/>
                </a:solidFill>
                <a:latin typeface="Old English Text MT" pitchFamily="66" charset="0"/>
                <a:cs typeface="Times New Roman" pitchFamily="18" charset="0"/>
              </a:rPr>
              <a:t>Le visioni dell’Aldilà</a:t>
            </a:r>
            <a:endParaRPr lang="it-IT" sz="66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8" name="Picture 2" descr="http://1.bp.blogspot.com/-h_78cL7eOQM/UveKZLF1mgI/AAAAAAAAek0/Bt0Yh4aaaZs/s1600/Bosch4x.jpeg"/>
          <p:cNvPicPr>
            <a:picLocks noChangeAspect="1" noChangeArrowheads="1"/>
          </p:cNvPicPr>
          <p:nvPr/>
        </p:nvPicPr>
        <p:blipFill>
          <a:blip r:embed="rId3"/>
          <a:srcRect/>
          <a:stretch>
            <a:fillRect/>
          </a:stretch>
        </p:blipFill>
        <p:spPr bwMode="auto">
          <a:xfrm>
            <a:off x="0" y="785794"/>
            <a:ext cx="9144000" cy="5389757"/>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pic>
        <p:nvPicPr>
          <p:cNvPr id="104450" name="Picture 2" descr="http://static.tumblr.com/5b153a2e7977bb752d55274cbe9ce7f8/od4hmbj/mNxml9kov/tumblr_static_detail-aus-der-flug-zum-himmel-hieronymus-boschddd4fe800f7a48f5b0292e603ab756f278490000356a2f3e02ceffa.jpg"/>
          <p:cNvPicPr>
            <a:picLocks noChangeAspect="1" noChangeArrowheads="1"/>
          </p:cNvPicPr>
          <p:nvPr/>
        </p:nvPicPr>
        <p:blipFill>
          <a:blip r:embed="rId3"/>
          <a:srcRect/>
          <a:stretch>
            <a:fillRect/>
          </a:stretch>
        </p:blipFill>
        <p:spPr bwMode="auto">
          <a:xfrm>
            <a:off x="0" y="428604"/>
            <a:ext cx="9144000" cy="6100059"/>
          </a:xfrm>
          <a:prstGeom prst="rect">
            <a:avLst/>
          </a:prstGeom>
          <a:noFill/>
        </p:spPr>
      </p:pic>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58016" y="0"/>
            <a:ext cx="2285983" cy="523220"/>
          </a:xfrm>
          <a:prstGeom prst="rect">
            <a:avLst/>
          </a:prstGeom>
          <a:noFill/>
        </p:spPr>
        <p:txBody>
          <a:bodyPr wrap="square" rtlCol="0">
            <a:spAutoFit/>
          </a:bodyPr>
          <a:lstStyle/>
          <a:p>
            <a:r>
              <a:rPr lang="en-US" sz="2800" b="1" dirty="0" smtClean="0">
                <a:latin typeface="Copperplate Gothic Bold"/>
                <a:cs typeface="Copperplate Gothic Bold"/>
              </a:rPr>
              <a:t>E</a:t>
            </a:r>
            <a:endParaRPr lang="it-IT" sz="2800" dirty="0"/>
          </a:p>
        </p:txBody>
      </p:sp>
      <p:sp>
        <p:nvSpPr>
          <p:cNvPr id="7" name="CasellaDiTesto 6"/>
          <p:cNvSpPr txBox="1"/>
          <p:nvPr/>
        </p:nvSpPr>
        <p:spPr>
          <a:xfrm>
            <a:off x="714348" y="2000240"/>
            <a:ext cx="7858180" cy="2215991"/>
          </a:xfrm>
          <a:prstGeom prst="rect">
            <a:avLst/>
          </a:prstGeom>
          <a:noFill/>
        </p:spPr>
        <p:txBody>
          <a:bodyPr wrap="square" rtlCol="0">
            <a:spAutoFit/>
          </a:bodyPr>
          <a:lstStyle/>
          <a:p>
            <a:pPr algn="ctr"/>
            <a:r>
              <a:rPr lang="it-IT" sz="13800" b="1" dirty="0" smtClean="0">
                <a:solidFill>
                  <a:srgbClr val="FF0000"/>
                </a:solidFill>
                <a:latin typeface="Old English Text MT" pitchFamily="66" charset="0"/>
                <a:cs typeface="Times New Roman" pitchFamily="18" charset="0"/>
              </a:rPr>
              <a:t>Grazie</a:t>
            </a:r>
            <a:endParaRPr lang="it-IT" sz="13800" b="1" dirty="0">
              <a:solidFill>
                <a:srgbClr val="FF0000"/>
              </a:solidFill>
              <a:latin typeface="Old English Text MT" pitchFamily="66" charset="0"/>
              <a:cs typeface="Times New Roman" pitchFamily="18" charset="0"/>
            </a:endParaRPr>
          </a:p>
        </p:txBody>
      </p:sp>
    </p:spTree>
    <p:extLst>
      <p:ext uri="{BB962C8B-B14F-4D97-AF65-F5344CB8AC3E}">
        <p14:creationId xmlns="" xmlns:p14="http://schemas.microsoft.com/office/powerpoint/2010/main" val="3902141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946</Words>
  <Application>Microsoft Office PowerPoint</Application>
  <PresentationFormat>Presentazione su schermo (4:3)</PresentationFormat>
  <Paragraphs>485</Paragraphs>
  <Slides>95</Slides>
  <Notes>0</Notes>
  <HiddenSlides>0</HiddenSlides>
  <MMClips>0</MMClips>
  <ScaleCrop>false</ScaleCrop>
  <HeadingPairs>
    <vt:vector size="4" baseType="variant">
      <vt:variant>
        <vt:lpstr>Tema</vt:lpstr>
      </vt:variant>
      <vt:variant>
        <vt:i4>1</vt:i4>
      </vt:variant>
      <vt:variant>
        <vt:lpstr>Titoli diapositive</vt:lpstr>
      </vt:variant>
      <vt:variant>
        <vt:i4>95</vt:i4>
      </vt:variant>
    </vt:vector>
  </HeadingPairs>
  <TitlesOfParts>
    <vt:vector size="96"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82</cp:revision>
  <dcterms:created xsi:type="dcterms:W3CDTF">2014-10-29T12:00:19Z</dcterms:created>
  <dcterms:modified xsi:type="dcterms:W3CDTF">2014-11-04T11:54:57Z</dcterms:modified>
</cp:coreProperties>
</file>