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312" r:id="rId4"/>
    <p:sldId id="402" r:id="rId5"/>
    <p:sldId id="433" r:id="rId6"/>
    <p:sldId id="401" r:id="rId7"/>
    <p:sldId id="405" r:id="rId8"/>
    <p:sldId id="411" r:id="rId9"/>
    <p:sldId id="409" r:id="rId10"/>
    <p:sldId id="404" r:id="rId11"/>
    <p:sldId id="407" r:id="rId12"/>
    <p:sldId id="413" r:id="rId13"/>
    <p:sldId id="435" r:id="rId14"/>
    <p:sldId id="389" r:id="rId15"/>
    <p:sldId id="391" r:id="rId16"/>
    <p:sldId id="398" r:id="rId17"/>
    <p:sldId id="397" r:id="rId18"/>
    <p:sldId id="394" r:id="rId19"/>
    <p:sldId id="393" r:id="rId20"/>
    <p:sldId id="396" r:id="rId21"/>
    <p:sldId id="314" r:id="rId22"/>
    <p:sldId id="436" r:id="rId23"/>
    <p:sldId id="414" r:id="rId24"/>
    <p:sldId id="439" r:id="rId25"/>
    <p:sldId id="440" r:id="rId26"/>
    <p:sldId id="442" r:id="rId27"/>
    <p:sldId id="415" r:id="rId28"/>
    <p:sldId id="417" r:id="rId29"/>
    <p:sldId id="428" r:id="rId30"/>
    <p:sldId id="423" r:id="rId31"/>
    <p:sldId id="462" r:id="rId32"/>
    <p:sldId id="467" r:id="rId33"/>
    <p:sldId id="466" r:id="rId34"/>
    <p:sldId id="469" r:id="rId35"/>
    <p:sldId id="461" r:id="rId36"/>
    <p:sldId id="443" r:id="rId37"/>
    <p:sldId id="444" r:id="rId38"/>
    <p:sldId id="429" r:id="rId39"/>
    <p:sldId id="459" r:id="rId40"/>
    <p:sldId id="453" r:id="rId41"/>
    <p:sldId id="446" r:id="rId42"/>
    <p:sldId id="448" r:id="rId43"/>
    <p:sldId id="450" r:id="rId44"/>
    <p:sldId id="455" r:id="rId45"/>
    <p:sldId id="457" r:id="rId46"/>
    <p:sldId id="463" r:id="rId47"/>
    <p:sldId id="472" r:id="rId48"/>
    <p:sldId id="471" r:id="rId49"/>
    <p:sldId id="315" r:id="rId50"/>
    <p:sldId id="488" r:id="rId51"/>
    <p:sldId id="477" r:id="rId52"/>
    <p:sldId id="484" r:id="rId53"/>
    <p:sldId id="480" r:id="rId54"/>
    <p:sldId id="479" r:id="rId55"/>
    <p:sldId id="486" r:id="rId56"/>
    <p:sldId id="483" r:id="rId57"/>
    <p:sldId id="482" r:id="rId58"/>
    <p:sldId id="493" r:id="rId59"/>
    <p:sldId id="496" r:id="rId60"/>
    <p:sldId id="495" r:id="rId61"/>
    <p:sldId id="497" r:id="rId62"/>
    <p:sldId id="510" r:id="rId63"/>
    <p:sldId id="503" r:id="rId64"/>
    <p:sldId id="507" r:id="rId65"/>
    <p:sldId id="511" r:id="rId66"/>
    <p:sldId id="500" r:id="rId67"/>
    <p:sldId id="515" r:id="rId68"/>
    <p:sldId id="506" r:id="rId69"/>
    <p:sldId id="505" r:id="rId70"/>
    <p:sldId id="504" r:id="rId71"/>
    <p:sldId id="502" r:id="rId72"/>
    <p:sldId id="513" r:id="rId73"/>
    <p:sldId id="517" r:id="rId74"/>
    <p:sldId id="498" r:id="rId75"/>
    <p:sldId id="476" r:id="rId76"/>
    <p:sldId id="519" r:id="rId77"/>
    <p:sldId id="530" r:id="rId78"/>
    <p:sldId id="473" r:id="rId79"/>
    <p:sldId id="319" r:id="rId80"/>
    <p:sldId id="521" r:id="rId81"/>
    <p:sldId id="523" r:id="rId82"/>
    <p:sldId id="337" r:id="rId83"/>
    <p:sldId id="336" r:id="rId84"/>
    <p:sldId id="525" r:id="rId85"/>
    <p:sldId id="351" r:id="rId86"/>
    <p:sldId id="355" r:id="rId87"/>
    <p:sldId id="356" r:id="rId88"/>
    <p:sldId id="532" r:id="rId89"/>
    <p:sldId id="370" r:id="rId90"/>
    <p:sldId id="533" r:id="rId91"/>
    <p:sldId id="534" r:id="rId92"/>
    <p:sldId id="535" r:id="rId9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717" autoAdjust="0"/>
  </p:normalViewPr>
  <p:slideViewPr>
    <p:cSldViewPr>
      <p:cViewPr varScale="1">
        <p:scale>
          <a:sx n="100" d="100"/>
          <a:sy n="100" d="100"/>
        </p:scale>
        <p:origin x="-29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EFD45E-5051-478F-B7D1-20472A9F0F3D}" type="datetimeFigureOut">
              <a:rPr lang="it-IT" smtClean="0"/>
              <a:pPr/>
              <a:t>13/11/2014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2F106B6-A965-48CA-8C56-3B6E2111AE2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FD45E-5051-478F-B7D1-20472A9F0F3D}" type="datetimeFigureOut">
              <a:rPr lang="it-IT" smtClean="0"/>
              <a:pPr/>
              <a:t>13/11/2014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106B6-A965-48CA-8C56-3B6E2111AE2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lstStyle/>
          <a:p>
            <a:endParaRPr lang="it-IT" dirty="0" smtClean="0"/>
          </a:p>
          <a:p>
            <a:endParaRPr lang="it-IT" dirty="0"/>
          </a:p>
          <a:p>
            <a:endParaRPr lang="it-IT" dirty="0" smtClean="0"/>
          </a:p>
          <a:p>
            <a:r>
              <a:rPr lang="it-IT" b="1" dirty="0" smtClean="0">
                <a:solidFill>
                  <a:schemeClr val="accent2">
                    <a:lumMod val="20000"/>
                    <a:lumOff val="80000"/>
                  </a:schemeClr>
                </a:solidFill>
                <a:latin typeface="Times New Roman" pitchFamily="18" charset="0"/>
                <a:cs typeface="Times New Roman" pitchFamily="18" charset="0"/>
              </a:rPr>
              <a:t>I pittori dell’immaginario</a:t>
            </a:r>
          </a:p>
          <a:p>
            <a:endParaRPr lang="it-IT" b="1" dirty="0" smtClean="0">
              <a:latin typeface="Times New Roman" pitchFamily="18" charset="0"/>
              <a:cs typeface="Times New Roman" pitchFamily="18" charset="0"/>
            </a:endParaRPr>
          </a:p>
          <a:p>
            <a:r>
              <a:rPr lang="it-IT" sz="6000" b="1" dirty="0" smtClean="0">
                <a:solidFill>
                  <a:schemeClr val="accent2">
                    <a:lumMod val="60000"/>
                    <a:lumOff val="40000"/>
                  </a:schemeClr>
                </a:solidFill>
                <a:latin typeface="Times New Roman" pitchFamily="18" charset="0"/>
                <a:cs typeface="Times New Roman" pitchFamily="18" charset="0"/>
              </a:rPr>
              <a:t>Alessandro </a:t>
            </a:r>
            <a:r>
              <a:rPr lang="it-IT" sz="6000" b="1" dirty="0" err="1" smtClean="0">
                <a:solidFill>
                  <a:schemeClr val="accent2">
                    <a:lumMod val="60000"/>
                    <a:lumOff val="40000"/>
                  </a:schemeClr>
                </a:solidFill>
                <a:latin typeface="Times New Roman" pitchFamily="18" charset="0"/>
                <a:cs typeface="Times New Roman" pitchFamily="18" charset="0"/>
              </a:rPr>
              <a:t>Magnasco</a:t>
            </a:r>
            <a:endParaRPr lang="it-IT" sz="6000" b="1" dirty="0" smtClean="0">
              <a:solidFill>
                <a:schemeClr val="accent2">
                  <a:lumMod val="60000"/>
                  <a:lumOff val="4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2_0.tmp"/>
          <p:cNvPicPr>
            <a:picLocks noChangeAspect="1"/>
          </p:cNvPicPr>
          <p:nvPr/>
        </p:nvPicPr>
        <p:blipFill>
          <a:blip r:embed="rId3"/>
          <a:stretch>
            <a:fillRect/>
          </a:stretch>
        </p:blipFill>
        <p:spPr>
          <a:xfrm>
            <a:off x="1927952" y="0"/>
            <a:ext cx="5288096" cy="6858000"/>
          </a:xfrm>
          <a:prstGeom prst="rect">
            <a:avLst/>
          </a:prstGeom>
        </p:spPr>
      </p:pic>
      <p:sp>
        <p:nvSpPr>
          <p:cNvPr id="7" name="Rettangolo 6"/>
          <p:cNvSpPr/>
          <p:nvPr/>
        </p:nvSpPr>
        <p:spPr>
          <a:xfrm>
            <a:off x="0" y="0"/>
            <a:ext cx="1706557" cy="646331"/>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Sant’Antonio </a:t>
            </a:r>
          </a:p>
          <a:p>
            <a:r>
              <a:rPr lang="it-IT" b="1" dirty="0" smtClean="0">
                <a:solidFill>
                  <a:schemeClr val="accent2">
                    <a:lumMod val="20000"/>
                    <a:lumOff val="80000"/>
                  </a:schemeClr>
                </a:solidFill>
                <a:latin typeface="Times New Roman" pitchFamily="18" charset="0"/>
                <a:cs typeface="Times New Roman" pitchFamily="18" charset="0"/>
              </a:rPr>
              <a:t>predica ai pesci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Sant’Agostino    </a:t>
            </a:r>
          </a:p>
          <a:p>
            <a:r>
              <a:rPr lang="it-IT" b="1" dirty="0" smtClean="0">
                <a:solidFill>
                  <a:schemeClr val="accent2">
                    <a:lumMod val="20000"/>
                    <a:lumOff val="80000"/>
                  </a:schemeClr>
                </a:solidFill>
                <a:latin typeface="Times New Roman" pitchFamily="18" charset="0"/>
                <a:cs typeface="Times New Roman" pitchFamily="18" charset="0"/>
              </a:rPr>
              <a:t>e il bimbo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museidigenova.it/zoom/magnasco8.jpg"/>
          <p:cNvPicPr>
            <a:picLocks noChangeAspect="1" noChangeArrowheads="1"/>
          </p:cNvPicPr>
          <p:nvPr/>
        </p:nvPicPr>
        <p:blipFill>
          <a:blip r:embed="rId3" cstate="print"/>
          <a:srcRect/>
          <a:stretch>
            <a:fillRect/>
          </a:stretch>
        </p:blipFill>
        <p:spPr bwMode="auto">
          <a:xfrm>
            <a:off x="1928794" y="0"/>
            <a:ext cx="4991143"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357958"/>
            <a:ext cx="3076483"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La tentazioni di sant’Antonio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p4.storage.canalblog.com/46/51/119589/69340835.jpg"/>
          <p:cNvPicPr>
            <a:picLocks noChangeAspect="1" noChangeArrowheads="1"/>
          </p:cNvPicPr>
          <p:nvPr/>
        </p:nvPicPr>
        <p:blipFill>
          <a:blip r:embed="rId3"/>
          <a:srcRect/>
          <a:stretch>
            <a:fillRect/>
          </a:stretch>
        </p:blipFill>
        <p:spPr bwMode="auto">
          <a:xfrm>
            <a:off x="0" y="428604"/>
            <a:ext cx="9144000" cy="575786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0"/>
            <a:ext cx="9144000" cy="6555641"/>
          </a:xfrm>
          <a:prstGeom prst="rect">
            <a:avLst/>
          </a:prstGeom>
          <a:noFill/>
        </p:spPr>
        <p:txBody>
          <a:bodyPr wrap="square" rtlCol="0">
            <a:spAutoFit/>
          </a:bodyPr>
          <a:lstStyle/>
          <a:p>
            <a:r>
              <a:rPr lang="it-IT" sz="2800" b="1" dirty="0" smtClean="0">
                <a:solidFill>
                  <a:schemeClr val="accent2">
                    <a:lumMod val="20000"/>
                    <a:lumOff val="80000"/>
                  </a:schemeClr>
                </a:solidFill>
                <a:latin typeface="Times New Roman" pitchFamily="18" charset="0"/>
                <a:cs typeface="Times New Roman" pitchFamily="18" charset="0"/>
              </a:rPr>
              <a:t>La </a:t>
            </a:r>
            <a:r>
              <a:rPr lang="it-IT" sz="2800" b="1" dirty="0" smtClean="0">
                <a:solidFill>
                  <a:schemeClr val="accent2">
                    <a:lumMod val="20000"/>
                    <a:lumOff val="80000"/>
                  </a:schemeClr>
                </a:solidFill>
                <a:latin typeface="Times New Roman" pitchFamily="18" charset="0"/>
                <a:cs typeface="Times New Roman" pitchFamily="18" charset="0"/>
              </a:rPr>
              <a:t>sua scelta </a:t>
            </a:r>
            <a:r>
              <a:rPr lang="it-IT" sz="2800" b="1" dirty="0" smtClean="0">
                <a:solidFill>
                  <a:schemeClr val="accent2">
                    <a:lumMod val="20000"/>
                    <a:lumOff val="80000"/>
                  </a:schemeClr>
                </a:solidFill>
                <a:latin typeface="Times New Roman" pitchFamily="18" charset="0"/>
                <a:cs typeface="Times New Roman" pitchFamily="18" charset="0"/>
              </a:rPr>
              <a:t>per una pittura a dir poco anticonformista si verificò nell'ultimo decennio del Seicento. Restano finora oscuri i tempi e i modi della svolta decisiva dell'artista e del suo inserimento nell'ambiente culturale più innovativo, ma anche più pericoloso, del suo tempo.</a:t>
            </a:r>
          </a:p>
          <a:p>
            <a:r>
              <a:rPr lang="it-IT" sz="2800" b="1" dirty="0" smtClean="0">
                <a:solidFill>
                  <a:schemeClr val="accent2">
                    <a:lumMod val="20000"/>
                    <a:lumOff val="80000"/>
                  </a:schemeClr>
                </a:solidFill>
                <a:latin typeface="Times New Roman" pitchFamily="18" charset="0"/>
                <a:cs typeface="Times New Roman" pitchFamily="18" charset="0"/>
              </a:rPr>
              <a:t>L'arte del </a:t>
            </a:r>
            <a:r>
              <a:rPr lang="it-IT" sz="2800" b="1" dirty="0" err="1" smtClean="0">
                <a:solidFill>
                  <a:schemeClr val="accent2">
                    <a:lumMod val="20000"/>
                    <a:lumOff val="80000"/>
                  </a:schemeClr>
                </a:solidFill>
                <a:latin typeface="Times New Roman" pitchFamily="18" charset="0"/>
                <a:cs typeface="Times New Roman" pitchFamily="18" charset="0"/>
              </a:rPr>
              <a:t>Magnasco</a:t>
            </a:r>
            <a:r>
              <a:rPr lang="it-IT" sz="2800" b="1" dirty="0" smtClean="0">
                <a:solidFill>
                  <a:schemeClr val="accent2">
                    <a:lumMod val="20000"/>
                    <a:lumOff val="80000"/>
                  </a:schemeClr>
                </a:solidFill>
                <a:latin typeface="Times New Roman" pitchFamily="18" charset="0"/>
                <a:cs typeface="Times New Roman" pitchFamily="18" charset="0"/>
              </a:rPr>
              <a:t> tende a diventare sempre più romantica (ma quasi due secoli </a:t>
            </a:r>
            <a:r>
              <a:rPr lang="it-IT" sz="2800" b="1" dirty="0" smtClean="0">
                <a:solidFill>
                  <a:schemeClr val="accent2">
                    <a:lumMod val="20000"/>
                    <a:lumOff val="80000"/>
                  </a:schemeClr>
                </a:solidFill>
                <a:latin typeface="Times New Roman" pitchFamily="18" charset="0"/>
                <a:cs typeface="Times New Roman" pitchFamily="18" charset="0"/>
              </a:rPr>
              <a:t>prima dello </a:t>
            </a:r>
            <a:r>
              <a:rPr lang="it-IT" sz="2800" b="1" dirty="0" err="1" smtClean="0">
                <a:solidFill>
                  <a:schemeClr val="accent2">
                    <a:lumMod val="20000"/>
                    <a:lumOff val="80000"/>
                  </a:schemeClr>
                </a:solidFill>
                <a:latin typeface="Times New Roman" pitchFamily="18" charset="0"/>
                <a:cs typeface="Times New Roman" pitchFamily="18" charset="0"/>
              </a:rPr>
              <a:t>Sturm</a:t>
            </a:r>
            <a:r>
              <a:rPr lang="it-IT" sz="2800" b="1" dirty="0" smtClean="0">
                <a:solidFill>
                  <a:schemeClr val="accent2">
                    <a:lumMod val="20000"/>
                    <a:lumOff val="80000"/>
                  </a:schemeClr>
                </a:solidFill>
                <a:latin typeface="Times New Roman" pitchFamily="18" charset="0"/>
                <a:cs typeface="Times New Roman" pitchFamily="18" charset="0"/>
              </a:rPr>
              <a:t> und </a:t>
            </a:r>
            <a:r>
              <a:rPr lang="it-IT" sz="2800" b="1" dirty="0" err="1" smtClean="0">
                <a:solidFill>
                  <a:schemeClr val="accent2">
                    <a:lumMod val="20000"/>
                    <a:lumOff val="80000"/>
                  </a:schemeClr>
                </a:solidFill>
                <a:latin typeface="Times New Roman" pitchFamily="18" charset="0"/>
                <a:cs typeface="Times New Roman" pitchFamily="18" charset="0"/>
              </a:rPr>
              <a:t>Drang…</a:t>
            </a:r>
            <a:r>
              <a:rPr lang="it-IT" sz="2800" b="1" dirty="0" smtClean="0">
                <a:solidFill>
                  <a:schemeClr val="accent2">
                    <a:lumMod val="20000"/>
                    <a:lumOff val="80000"/>
                  </a:schemeClr>
                </a:solidFill>
                <a:latin typeface="Times New Roman" pitchFamily="18" charset="0"/>
                <a:cs typeface="Times New Roman" pitchFamily="18" charset="0"/>
              </a:rPr>
              <a:t>.), </a:t>
            </a:r>
            <a:r>
              <a:rPr lang="it-IT" sz="2800" b="1" dirty="0" smtClean="0">
                <a:solidFill>
                  <a:schemeClr val="accent2">
                    <a:lumMod val="20000"/>
                    <a:lumOff val="80000"/>
                  </a:schemeClr>
                </a:solidFill>
                <a:latin typeface="Times New Roman" pitchFamily="18" charset="0"/>
                <a:cs typeface="Times New Roman" pitchFamily="18" charset="0"/>
              </a:rPr>
              <a:t>abbandonando qualsiasi preconcetto di formalità, per soddisfare sempre meglio alla sua funzione espressiva di un mondo interno, in totale contrasto, non soltanto estetico ma anche e soprattutto ideologico,  con i soggetti nobili e lo stile elevato della grande pittura. La sua natura, i suoi paesaggi, sono terribili, tempestosi, tremendi: esprimono tumultuosi moti dell’anima che nessuno, ancora, è riuscito a rendere con le parole. </a:t>
            </a:r>
            <a:endParaRPr lang="it-IT" b="1" dirty="0" smtClean="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normAutofit/>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a:p>
            <a:r>
              <a:rPr lang="it-IT" sz="6000" b="1" dirty="0" smtClean="0">
                <a:solidFill>
                  <a:schemeClr val="accent2">
                    <a:lumMod val="60000"/>
                    <a:lumOff val="40000"/>
                  </a:schemeClr>
                </a:solidFill>
                <a:latin typeface="Times New Roman" pitchFamily="18" charset="0"/>
                <a:cs typeface="Times New Roman" pitchFamily="18" charset="0"/>
              </a:rPr>
              <a:t>I paesaggi: </a:t>
            </a:r>
          </a:p>
          <a:p>
            <a:r>
              <a:rPr lang="it-IT" sz="6000" b="1" dirty="0" smtClean="0">
                <a:solidFill>
                  <a:schemeClr val="accent2">
                    <a:lumMod val="60000"/>
                    <a:lumOff val="40000"/>
                  </a:schemeClr>
                </a:solidFill>
                <a:latin typeface="Times New Roman" pitchFamily="18" charset="0"/>
                <a:cs typeface="Times New Roman" pitchFamily="18" charset="0"/>
              </a:rPr>
              <a:t>la natura sconvolta</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7_0.tmp"/>
          <p:cNvPicPr>
            <a:picLocks noChangeAspect="1"/>
          </p:cNvPicPr>
          <p:nvPr/>
        </p:nvPicPr>
        <p:blipFill>
          <a:blip r:embed="rId3"/>
          <a:srcRect t="6250" b="5208"/>
          <a:stretch>
            <a:fillRect/>
          </a:stretch>
        </p:blipFill>
        <p:spPr>
          <a:xfrm>
            <a:off x="357158" y="0"/>
            <a:ext cx="8467971" cy="6871433"/>
          </a:xfrm>
          <a:prstGeom prst="rect">
            <a:avLst/>
          </a:prstGeom>
        </p:spPr>
      </p:pic>
      <p:sp>
        <p:nvSpPr>
          <p:cNvPr id="8" name="Rettangolo 7"/>
          <p:cNvSpPr/>
          <p:nvPr/>
        </p:nvSpPr>
        <p:spPr>
          <a:xfrm>
            <a:off x="5429256" y="642918"/>
            <a:ext cx="2576704" cy="369332"/>
          </a:xfrm>
          <a:prstGeom prst="rect">
            <a:avLst/>
          </a:prstGeom>
        </p:spPr>
        <p:txBody>
          <a:bodyPr wrap="square">
            <a:spAutoFit/>
          </a:bodyPr>
          <a:lstStyle/>
          <a:p>
            <a:r>
              <a:rPr lang="it-IT" b="1" dirty="0" smtClean="0">
                <a:solidFill>
                  <a:schemeClr val="accent2">
                    <a:lumMod val="50000"/>
                  </a:schemeClr>
                </a:solidFill>
                <a:latin typeface="Times New Roman" pitchFamily="18" charset="0"/>
                <a:cs typeface="Times New Roman" pitchFamily="18" charset="0"/>
              </a:rPr>
              <a:t>Il vecchio mulino </a:t>
            </a:r>
            <a:endParaRPr lang="it-IT" b="1" dirty="0">
              <a:solidFill>
                <a:schemeClr val="accent2">
                  <a:lumMod val="50000"/>
                </a:schemeClr>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02" name="Picture 2" descr="http://www.settemuse.it/pittori_opere_M/magnasco_alessandro/magnasco_alessandro_511_mountainous_landscape.jpg"/>
          <p:cNvPicPr>
            <a:picLocks noChangeAspect="1" noChangeArrowheads="1"/>
          </p:cNvPicPr>
          <p:nvPr/>
        </p:nvPicPr>
        <p:blipFill>
          <a:blip r:embed="rId2"/>
          <a:srcRect l="1465" t="2343" r="1123" b="2929"/>
          <a:stretch>
            <a:fillRect/>
          </a:stretch>
        </p:blipFill>
        <p:spPr bwMode="auto">
          <a:xfrm>
            <a:off x="0" y="-71486"/>
            <a:ext cx="9501254" cy="6929486"/>
          </a:xfrm>
          <a:prstGeom prst="rect">
            <a:avLst/>
          </a:prstGeom>
          <a:noFill/>
        </p:spPr>
      </p:pic>
      <p:sp>
        <p:nvSpPr>
          <p:cNvPr id="5" name="CasellaDiTesto 4"/>
          <p:cNvSpPr txBox="1"/>
          <p:nvPr/>
        </p:nvSpPr>
        <p:spPr>
          <a:xfrm>
            <a:off x="6143636" y="5929330"/>
            <a:ext cx="2454518"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di montagna</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5058" name="Picture 2" descr="http://www.settemuse.it/pittori_opere_M/magnasco_alessandro/magnasco_alessandro_508_the_seashore.jpg"/>
          <p:cNvPicPr>
            <a:picLocks noChangeAspect="1" noChangeArrowheads="1"/>
          </p:cNvPicPr>
          <p:nvPr/>
        </p:nvPicPr>
        <p:blipFill>
          <a:blip r:embed="rId2"/>
          <a:srcRect l="3662" t="2344" r="3320" b="3906"/>
          <a:stretch>
            <a:fillRect/>
          </a:stretch>
        </p:blipFill>
        <p:spPr bwMode="auto">
          <a:xfrm>
            <a:off x="71374" y="0"/>
            <a:ext cx="9072626" cy="6858000"/>
          </a:xfrm>
          <a:prstGeom prst="rect">
            <a:avLst/>
          </a:prstGeom>
          <a:noFill/>
        </p:spPr>
      </p:pic>
      <p:sp>
        <p:nvSpPr>
          <p:cNvPr id="5" name="CasellaDiTesto 4"/>
          <p:cNvSpPr txBox="1"/>
          <p:nvPr/>
        </p:nvSpPr>
        <p:spPr>
          <a:xfrm>
            <a:off x="142844" y="6286520"/>
            <a:ext cx="1011815"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La costa</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488668"/>
            <a:ext cx="2313454"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con pastori</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4" descr="http://upload.wikimedia.org/wikipedia/commons/2/21/Alessandro_Magnasco_-_Landscape_with_Shepherds_-_Google_Art_Project.jpg"/>
          <p:cNvPicPr>
            <a:picLocks noChangeAspect="1" noChangeArrowheads="1"/>
          </p:cNvPicPr>
          <p:nvPr/>
        </p:nvPicPr>
        <p:blipFill>
          <a:blip r:embed="rId3" cstate="print"/>
          <a:srcRect/>
          <a:stretch>
            <a:fillRect/>
          </a:stretch>
        </p:blipFill>
        <p:spPr bwMode="auto">
          <a:xfrm>
            <a:off x="0" y="0"/>
            <a:ext cx="9144000" cy="653457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488668"/>
            <a:ext cx="2627642"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con lavandaie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4" descr="http://www.art-prints-on-demand.com/kunst/alessandro_magnasco/akg2-l13-a1-1720-26.jpg"/>
          <p:cNvPicPr>
            <a:picLocks noChangeAspect="1" noChangeArrowheads="1"/>
          </p:cNvPicPr>
          <p:nvPr/>
        </p:nvPicPr>
        <p:blipFill>
          <a:blip r:embed="rId3"/>
          <a:srcRect/>
          <a:stretch>
            <a:fillRect/>
          </a:stretch>
        </p:blipFill>
        <p:spPr bwMode="auto">
          <a:xfrm>
            <a:off x="0" y="2828"/>
            <a:ext cx="9144000" cy="652272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429256" y="0"/>
            <a:ext cx="3714744" cy="4572008"/>
          </a:xfrm>
        </p:spPr>
        <p:txBody>
          <a:bodyPr>
            <a:noAutofit/>
          </a:bodyPr>
          <a:lstStyle/>
          <a:p>
            <a:pPr algn="l"/>
            <a:r>
              <a:rPr lang="it-IT" sz="2000" b="1" dirty="0" smtClean="0">
                <a:solidFill>
                  <a:schemeClr val="accent2">
                    <a:lumMod val="20000"/>
                    <a:lumOff val="80000"/>
                  </a:schemeClr>
                </a:solidFill>
                <a:latin typeface="Times New Roman" pitchFamily="18" charset="0"/>
                <a:cs typeface="Times New Roman" pitchFamily="18" charset="0"/>
              </a:rPr>
              <a:t>Nacque a Genova il 4 </a:t>
            </a:r>
            <a:r>
              <a:rPr lang="it-IT" sz="2000" b="1" dirty="0" err="1" smtClean="0">
                <a:solidFill>
                  <a:schemeClr val="accent2">
                    <a:lumMod val="20000"/>
                    <a:lumOff val="80000"/>
                  </a:schemeClr>
                </a:solidFill>
                <a:latin typeface="Times New Roman" pitchFamily="18" charset="0"/>
                <a:cs typeface="Times New Roman" pitchFamily="18" charset="0"/>
              </a:rPr>
              <a:t>febbr</a:t>
            </a:r>
            <a:r>
              <a:rPr lang="it-IT" sz="2000" b="1" dirty="0" smtClean="0">
                <a:solidFill>
                  <a:schemeClr val="accent2">
                    <a:lumMod val="20000"/>
                    <a:lumOff val="80000"/>
                  </a:schemeClr>
                </a:solidFill>
                <a:latin typeface="Times New Roman" pitchFamily="18" charset="0"/>
                <a:cs typeface="Times New Roman" pitchFamily="18" charset="0"/>
              </a:rPr>
              <a:t>. 1667 da Livia Caterina Musso e dal pittore Stefano. Fu chiamato anche il </a:t>
            </a:r>
            <a:r>
              <a:rPr lang="it-IT" sz="2000" b="1" dirty="0" err="1" smtClean="0">
                <a:solidFill>
                  <a:schemeClr val="accent2">
                    <a:lumMod val="20000"/>
                    <a:lumOff val="80000"/>
                  </a:schemeClr>
                </a:solidFill>
                <a:latin typeface="Times New Roman" pitchFamily="18" charset="0"/>
                <a:cs typeface="Times New Roman" pitchFamily="18" charset="0"/>
              </a:rPr>
              <a:t>Lissandrino</a:t>
            </a:r>
            <a:r>
              <a:rPr lang="it-IT" sz="2000" b="1" dirty="0" smtClean="0">
                <a:solidFill>
                  <a:schemeClr val="accent2">
                    <a:lumMod val="20000"/>
                    <a:lumOff val="80000"/>
                  </a:schemeClr>
                </a:solidFill>
                <a:latin typeface="Times New Roman" pitchFamily="18" charset="0"/>
                <a:cs typeface="Times New Roman" pitchFamily="18" charset="0"/>
              </a:rPr>
              <a:t> per la sua piccola statura. Dopo la morte precoce del padre, avvenuta molto probabilmente nel 1672, fu affidato ad un mercante d’arte amico del padre, che lo portò a Milano, lo fece studiare e lo mise a bottega da Filippo </a:t>
            </a:r>
            <a:r>
              <a:rPr lang="it-IT" sz="2000" b="1" dirty="0" err="1" smtClean="0">
                <a:solidFill>
                  <a:schemeClr val="accent2">
                    <a:lumMod val="20000"/>
                    <a:lumOff val="80000"/>
                  </a:schemeClr>
                </a:solidFill>
                <a:latin typeface="Times New Roman" pitchFamily="18" charset="0"/>
                <a:cs typeface="Times New Roman" pitchFamily="18" charset="0"/>
              </a:rPr>
              <a:t>Abbiati</a:t>
            </a:r>
            <a:r>
              <a:rPr lang="it-IT" sz="2000" b="1" dirty="0" smtClean="0">
                <a:solidFill>
                  <a:schemeClr val="accent2">
                    <a:lumMod val="20000"/>
                    <a:lumOff val="80000"/>
                  </a:schemeClr>
                </a:solidFill>
                <a:latin typeface="Times New Roman" pitchFamily="18" charset="0"/>
                <a:cs typeface="Times New Roman" pitchFamily="18" charset="0"/>
              </a:rPr>
              <a:t>, uno dei pittori milanesi più attivi nella realizzazione di grandi pale d'altare nelle quali la drammaticità della pittura sacra del primo Seicento lombardo si risolve in declamazione e spettacolo. Il giovane allievo però manifestò, fin da subito, stili e </a:t>
            </a:r>
          </a:p>
          <a:p>
            <a:pPr algn="l"/>
            <a:r>
              <a:rPr lang="it-IT" sz="2000" b="1" dirty="0" smtClean="0">
                <a:solidFill>
                  <a:schemeClr val="accent2">
                    <a:lumMod val="20000"/>
                    <a:lumOff val="80000"/>
                  </a:schemeClr>
                </a:solidFill>
                <a:latin typeface="Times New Roman" pitchFamily="18" charset="0"/>
                <a:cs typeface="Times New Roman" pitchFamily="18" charset="0"/>
              </a:rPr>
              <a:t>interessi molto </a:t>
            </a:r>
          </a:p>
          <a:p>
            <a:pPr algn="l"/>
            <a:r>
              <a:rPr lang="it-IT" sz="2000" b="1" dirty="0" smtClean="0">
                <a:solidFill>
                  <a:schemeClr val="accent2">
                    <a:lumMod val="20000"/>
                    <a:lumOff val="80000"/>
                  </a:schemeClr>
                </a:solidFill>
                <a:latin typeface="Times New Roman" pitchFamily="18" charset="0"/>
                <a:cs typeface="Times New Roman" pitchFamily="18" charset="0"/>
              </a:rPr>
              <a:t>particolari. </a:t>
            </a:r>
            <a:endParaRPr lang="it-IT" sz="3600"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3490" name="AutoShape 2" descr="http://upload.wikimedia.org/wikipedia/commons/thumb/d/dd/Self-Portrait%2C_by_Alessandro_Magnasco%2C_called_il_Lissandrino_%28Genoa_1667-1749%29.jpg/640px-Self-Portrait%2C_by_Alessandro_Magnasco%2C_called_il_Lissandrino_%28Genoa_1667-1749%29.jpg"/>
          <p:cNvSpPr>
            <a:spLocks noChangeAspect="1" noChangeArrowheads="1"/>
          </p:cNvSpPr>
          <p:nvPr/>
        </p:nvSpPr>
        <p:spPr bwMode="auto">
          <a:xfrm>
            <a:off x="155575" y="-2789238"/>
            <a:ext cx="5810250" cy="581025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3492" name="Picture 4" descr="http://upload.wikimedia.org/wikipedia/commons/thumb/d/dd/Self-Portrait%2C_by_Alessandro_Magnasco%2C_called_il_Lissandrino_%28Genoa_1667-1749%29.jpg/640px-Self-Portrait%2C_by_Alessandro_Magnasco%2C_called_il_Lissandrino_%28Genoa_1667-1749%29.jpg"/>
          <p:cNvPicPr>
            <a:picLocks noChangeAspect="1" noChangeArrowheads="1"/>
          </p:cNvPicPr>
          <p:nvPr/>
        </p:nvPicPr>
        <p:blipFill>
          <a:blip r:embed="rId3"/>
          <a:srcRect/>
          <a:stretch>
            <a:fillRect/>
          </a:stretch>
        </p:blipFill>
        <p:spPr bwMode="auto">
          <a:xfrm>
            <a:off x="0" y="-333540"/>
            <a:ext cx="5429256" cy="719154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2530" name="Picture 2" descr="http://upload.wikimedia.org/wikipedia/commons/a/aa/Alessandro_Magnasco_-_%27Figures_Before_a_Stormy_Sea%27,_oil_on_canvas,_c._1744.JPG"/>
          <p:cNvPicPr>
            <a:picLocks noChangeAspect="1" noChangeArrowheads="1"/>
          </p:cNvPicPr>
          <p:nvPr/>
        </p:nvPicPr>
        <p:blipFill>
          <a:blip r:embed="rId2"/>
          <a:srcRect/>
          <a:stretch>
            <a:fillRect/>
          </a:stretch>
        </p:blipFill>
        <p:spPr bwMode="auto">
          <a:xfrm>
            <a:off x="0" y="0"/>
            <a:ext cx="9286908" cy="6828836"/>
          </a:xfrm>
          <a:prstGeom prst="rect">
            <a:avLst/>
          </a:prstGeom>
          <a:noFill/>
        </p:spPr>
      </p:pic>
      <p:sp>
        <p:nvSpPr>
          <p:cNvPr id="5" name="Rettangolo 4"/>
          <p:cNvSpPr/>
          <p:nvPr/>
        </p:nvSpPr>
        <p:spPr>
          <a:xfrm>
            <a:off x="428596" y="285728"/>
            <a:ext cx="3754233"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Figure davanti al mare in tempesta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2_0.tmp"/>
          <p:cNvPicPr>
            <a:picLocks noChangeAspect="1"/>
          </p:cNvPicPr>
          <p:nvPr/>
        </p:nvPicPr>
        <p:blipFill>
          <a:blip r:embed="rId3"/>
          <a:stretch>
            <a:fillRect/>
          </a:stretch>
        </p:blipFill>
        <p:spPr>
          <a:xfrm>
            <a:off x="0" y="0"/>
            <a:ext cx="9144000" cy="6429375"/>
          </a:xfrm>
          <a:prstGeom prst="rect">
            <a:avLst/>
          </a:prstGeom>
        </p:spPr>
      </p:pic>
      <p:sp>
        <p:nvSpPr>
          <p:cNvPr id="7" name="CasellaDiTesto 6"/>
          <p:cNvSpPr txBox="1"/>
          <p:nvPr/>
        </p:nvSpPr>
        <p:spPr>
          <a:xfrm>
            <a:off x="428596" y="6357958"/>
            <a:ext cx="1184940"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Naufragio</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0"/>
            <a:ext cx="9144000" cy="6924973"/>
          </a:xfrm>
          <a:prstGeom prst="rect">
            <a:avLst/>
          </a:prstGeom>
          <a:noFill/>
        </p:spPr>
        <p:txBody>
          <a:bodyPr wrap="square" rtlCol="0">
            <a:spAutoFit/>
          </a:bodyPr>
          <a:lstStyle/>
          <a:p>
            <a:r>
              <a:rPr lang="it-IT" sz="3200" b="1" dirty="0" smtClean="0">
                <a:solidFill>
                  <a:schemeClr val="accent2">
                    <a:lumMod val="20000"/>
                    <a:lumOff val="80000"/>
                  </a:schemeClr>
                </a:solidFill>
                <a:latin typeface="Times New Roman" pitchFamily="18" charset="0"/>
                <a:cs typeface="Times New Roman" pitchFamily="18" charset="0"/>
              </a:rPr>
              <a:t>La sua prima opera datata, una </a:t>
            </a:r>
            <a:r>
              <a:rPr lang="it-IT" sz="3200" b="1" i="1" dirty="0" smtClean="0">
                <a:solidFill>
                  <a:schemeClr val="accent2">
                    <a:lumMod val="20000"/>
                    <a:lumOff val="80000"/>
                  </a:schemeClr>
                </a:solidFill>
                <a:latin typeface="Times New Roman" pitchFamily="18" charset="0"/>
                <a:cs typeface="Times New Roman" pitchFamily="18" charset="0"/>
              </a:rPr>
              <a:t>Riunione di quaccheri</a:t>
            </a:r>
            <a:r>
              <a:rPr lang="it-IT" sz="3200" b="1" dirty="0" smtClean="0">
                <a:solidFill>
                  <a:schemeClr val="accent2">
                    <a:lumMod val="20000"/>
                    <a:lumOff val="80000"/>
                  </a:schemeClr>
                </a:solidFill>
                <a:latin typeface="Times New Roman" pitchFamily="18" charset="0"/>
                <a:cs typeface="Times New Roman" pitchFamily="18" charset="0"/>
              </a:rPr>
              <a:t>, è del 1695; mentre è datata 1697 la </a:t>
            </a:r>
            <a:r>
              <a:rPr lang="it-IT" sz="3200" b="1" i="1" dirty="0" smtClean="0">
                <a:solidFill>
                  <a:schemeClr val="accent2">
                    <a:lumMod val="20000"/>
                    <a:lumOff val="80000"/>
                  </a:schemeClr>
                </a:solidFill>
                <a:latin typeface="Times New Roman" pitchFamily="18" charset="0"/>
                <a:cs typeface="Times New Roman" pitchFamily="18" charset="0"/>
              </a:rPr>
              <a:t>Processione di cappuccini</a:t>
            </a:r>
            <a:r>
              <a:rPr lang="it-IT" sz="3200" b="1" dirty="0" smtClean="0">
                <a:solidFill>
                  <a:schemeClr val="accent2">
                    <a:lumMod val="20000"/>
                    <a:lumOff val="80000"/>
                  </a:schemeClr>
                </a:solidFill>
                <a:latin typeface="Times New Roman" pitchFamily="18" charset="0"/>
                <a:cs typeface="Times New Roman" pitchFamily="18" charset="0"/>
              </a:rPr>
              <a:t>. Nel 1698 e nel 1699 eseguì quattro grandi </a:t>
            </a:r>
            <a:r>
              <a:rPr lang="it-IT" sz="3200" b="1" i="1" dirty="0" smtClean="0">
                <a:solidFill>
                  <a:schemeClr val="accent2">
                    <a:lumMod val="20000"/>
                    <a:lumOff val="80000"/>
                  </a:schemeClr>
                </a:solidFill>
                <a:latin typeface="Times New Roman" pitchFamily="18" charset="0"/>
                <a:cs typeface="Times New Roman" pitchFamily="18" charset="0"/>
              </a:rPr>
              <a:t>Rovine architettoniche con figure</a:t>
            </a:r>
            <a:r>
              <a:rPr lang="it-IT" sz="3200" b="1" dirty="0" smtClean="0">
                <a:solidFill>
                  <a:schemeClr val="accent2">
                    <a:lumMod val="20000"/>
                    <a:lumOff val="80000"/>
                  </a:schemeClr>
                </a:solidFill>
                <a:latin typeface="Times New Roman" pitchFamily="18" charset="0"/>
                <a:cs typeface="Times New Roman" pitchFamily="18" charset="0"/>
              </a:rPr>
              <a:t>, non ancora rintracciate, per il generale milanese </a:t>
            </a:r>
            <a:r>
              <a:rPr lang="it-IT" sz="3200" b="1" dirty="0" err="1" smtClean="0">
                <a:solidFill>
                  <a:schemeClr val="accent2">
                    <a:lumMod val="20000"/>
                    <a:lumOff val="80000"/>
                  </a:schemeClr>
                </a:solidFill>
                <a:latin typeface="Times New Roman" pitchFamily="18" charset="0"/>
                <a:cs typeface="Times New Roman" pitchFamily="18" charset="0"/>
              </a:rPr>
              <a:t>Giovan</a:t>
            </a:r>
            <a:r>
              <a:rPr lang="it-IT" sz="3200" b="1" dirty="0" smtClean="0">
                <a:solidFill>
                  <a:schemeClr val="accent2">
                    <a:lumMod val="20000"/>
                    <a:lumOff val="80000"/>
                  </a:schemeClr>
                </a:solidFill>
                <a:latin typeface="Times New Roman" pitchFamily="18" charset="0"/>
                <a:cs typeface="Times New Roman" pitchFamily="18" charset="0"/>
              </a:rPr>
              <a:t> Francesco Arese, in collaborazione con il </a:t>
            </a:r>
            <a:r>
              <a:rPr lang="it-IT" sz="3200" b="1" dirty="0" err="1" smtClean="0">
                <a:solidFill>
                  <a:schemeClr val="accent2">
                    <a:lumMod val="20000"/>
                    <a:lumOff val="80000"/>
                  </a:schemeClr>
                </a:solidFill>
                <a:latin typeface="Times New Roman" pitchFamily="18" charset="0"/>
                <a:cs typeface="Times New Roman" pitchFamily="18" charset="0"/>
              </a:rPr>
              <a:t>ruinista</a:t>
            </a:r>
            <a:r>
              <a:rPr lang="it-IT" sz="3200" b="1" dirty="0" smtClean="0">
                <a:solidFill>
                  <a:schemeClr val="accent2">
                    <a:lumMod val="20000"/>
                    <a:lumOff val="80000"/>
                  </a:schemeClr>
                </a:solidFill>
                <a:latin typeface="Times New Roman" pitchFamily="18" charset="0"/>
                <a:cs typeface="Times New Roman" pitchFamily="18" charset="0"/>
              </a:rPr>
              <a:t> prospettico Clemente Spera, anch'egli suo partner abituale nell'esecuzione di numerosissime tele. Nel 1703 è documentato a Firenze dove, insieme con </a:t>
            </a:r>
            <a:r>
              <a:rPr lang="it-IT" sz="3200" b="1" dirty="0" err="1" smtClean="0">
                <a:solidFill>
                  <a:schemeClr val="accent2">
                    <a:lumMod val="20000"/>
                    <a:lumOff val="80000"/>
                  </a:schemeClr>
                </a:solidFill>
                <a:latin typeface="Times New Roman" pitchFamily="18" charset="0"/>
                <a:cs typeface="Times New Roman" pitchFamily="18" charset="0"/>
              </a:rPr>
              <a:t>Peruzzini</a:t>
            </a:r>
            <a:r>
              <a:rPr lang="it-IT" sz="3200" b="1" dirty="0" smtClean="0">
                <a:solidFill>
                  <a:schemeClr val="accent2">
                    <a:lumMod val="20000"/>
                    <a:lumOff val="80000"/>
                  </a:schemeClr>
                </a:solidFill>
                <a:latin typeface="Times New Roman" pitchFamily="18" charset="0"/>
                <a:cs typeface="Times New Roman" pitchFamily="18" charset="0"/>
              </a:rPr>
              <a:t>, lavorò tra l'altro per la corte medicea, dove poté approfittare dell’apprezzamento del principe Ferdinando de' Medici, coltissimo mecenate. </a:t>
            </a:r>
          </a:p>
          <a:p>
            <a:r>
              <a:rPr lang="it-IT" sz="2800" b="1" dirty="0" smtClean="0">
                <a:solidFill>
                  <a:schemeClr val="accent2">
                    <a:lumMod val="20000"/>
                    <a:lumOff val="80000"/>
                  </a:schemeClr>
                </a:solidFill>
                <a:latin typeface="Times New Roman" pitchFamily="18" charset="0"/>
                <a:cs typeface="Times New Roman" pitchFamily="18" charset="0"/>
              </a:rPr>
              <a:t> </a:t>
            </a:r>
            <a:endParaRPr lang="it-IT" b="1" dirty="0" smtClean="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normAutofit/>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a:p>
            <a:r>
              <a:rPr lang="it-IT" sz="6000" b="1" dirty="0" smtClean="0">
                <a:solidFill>
                  <a:schemeClr val="accent2">
                    <a:lumMod val="60000"/>
                    <a:lumOff val="40000"/>
                  </a:schemeClr>
                </a:solidFill>
                <a:latin typeface="Times New Roman" pitchFamily="18" charset="0"/>
                <a:cs typeface="Times New Roman" pitchFamily="18" charset="0"/>
              </a:rPr>
              <a:t>Le religioni altre: </a:t>
            </a:r>
          </a:p>
          <a:p>
            <a:r>
              <a:rPr lang="it-IT" sz="6000" b="1" dirty="0" smtClean="0">
                <a:solidFill>
                  <a:schemeClr val="accent2">
                    <a:lumMod val="60000"/>
                    <a:lumOff val="40000"/>
                  </a:schemeClr>
                </a:solidFill>
                <a:latin typeface="Times New Roman" pitchFamily="18" charset="0"/>
                <a:cs typeface="Times New Roman" pitchFamily="18" charset="0"/>
              </a:rPr>
              <a:t>gli eretici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357958"/>
            <a:ext cx="2364750"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Riunione di quaccheri</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unannoadarte.it/2013/granprincipe/img/galleria/Fig.%2026.jpg"/>
          <p:cNvPicPr>
            <a:picLocks noChangeAspect="1" noChangeArrowheads="1"/>
          </p:cNvPicPr>
          <p:nvPr/>
        </p:nvPicPr>
        <p:blipFill>
          <a:blip r:embed="rId3"/>
          <a:srcRect/>
          <a:stretch>
            <a:fillRect/>
          </a:stretch>
        </p:blipFill>
        <p:spPr bwMode="auto">
          <a:xfrm>
            <a:off x="0" y="142852"/>
            <a:ext cx="9095975" cy="620693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0_0.tmp"/>
          <p:cNvPicPr>
            <a:picLocks noChangeAspect="1"/>
          </p:cNvPicPr>
          <p:nvPr/>
        </p:nvPicPr>
        <p:blipFill>
          <a:blip r:embed="rId3"/>
          <a:stretch>
            <a:fillRect/>
          </a:stretch>
        </p:blipFill>
        <p:spPr>
          <a:xfrm>
            <a:off x="44648" y="0"/>
            <a:ext cx="9054703" cy="6858000"/>
          </a:xfrm>
          <a:prstGeom prst="rect">
            <a:avLst/>
          </a:prstGeom>
        </p:spPr>
      </p:pic>
      <p:sp>
        <p:nvSpPr>
          <p:cNvPr id="7" name="Rettangolo 6"/>
          <p:cNvSpPr/>
          <p:nvPr/>
        </p:nvSpPr>
        <p:spPr>
          <a:xfrm>
            <a:off x="428596" y="357166"/>
            <a:ext cx="3256020"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Sepoltura di un frate trappista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normAutofit/>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a:p>
            <a:r>
              <a:rPr lang="it-IT" sz="6000" b="1" dirty="0" smtClean="0">
                <a:solidFill>
                  <a:schemeClr val="accent2">
                    <a:lumMod val="60000"/>
                    <a:lumOff val="40000"/>
                  </a:schemeClr>
                </a:solidFill>
                <a:latin typeface="Times New Roman" pitchFamily="18" charset="0"/>
                <a:cs typeface="Times New Roman" pitchFamily="18" charset="0"/>
              </a:rPr>
              <a:t>Gli ebrei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4_0.tmp"/>
          <p:cNvPicPr>
            <a:picLocks noChangeAspect="1"/>
          </p:cNvPicPr>
          <p:nvPr/>
        </p:nvPicPr>
        <p:blipFill>
          <a:blip r:embed="rId3"/>
          <a:stretch>
            <a:fillRect/>
          </a:stretch>
        </p:blipFill>
        <p:spPr>
          <a:xfrm>
            <a:off x="0" y="102691"/>
            <a:ext cx="9144000" cy="6652617"/>
          </a:xfrm>
          <a:prstGeom prst="rect">
            <a:avLst/>
          </a:prstGeom>
        </p:spPr>
      </p:pic>
      <p:sp>
        <p:nvSpPr>
          <p:cNvPr id="7" name="CasellaDiTesto 6"/>
          <p:cNvSpPr txBox="1"/>
          <p:nvPr/>
        </p:nvSpPr>
        <p:spPr>
          <a:xfrm>
            <a:off x="500034" y="642918"/>
            <a:ext cx="2095445"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Interno di sinagoga</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5_0.tmp"/>
          <p:cNvPicPr>
            <a:picLocks noChangeAspect="1"/>
          </p:cNvPicPr>
          <p:nvPr/>
        </p:nvPicPr>
        <p:blipFill>
          <a:blip r:embed="rId3"/>
          <a:stretch>
            <a:fillRect/>
          </a:stretch>
        </p:blipFill>
        <p:spPr>
          <a:xfrm>
            <a:off x="611683" y="0"/>
            <a:ext cx="7920633" cy="6858000"/>
          </a:xfrm>
          <a:prstGeom prst="rect">
            <a:avLst/>
          </a:prstGeom>
        </p:spPr>
      </p:pic>
      <p:sp>
        <p:nvSpPr>
          <p:cNvPr id="7" name="Rettangolo 6"/>
          <p:cNvSpPr/>
          <p:nvPr/>
        </p:nvSpPr>
        <p:spPr>
          <a:xfrm>
            <a:off x="214282" y="285728"/>
            <a:ext cx="1082348"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Sinagoga</a:t>
            </a:r>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488668"/>
            <a:ext cx="1922321"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Funerale ebraico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JPEG - 72.4 ko"/>
          <p:cNvPicPr>
            <a:picLocks noChangeAspect="1" noChangeArrowheads="1"/>
          </p:cNvPicPr>
          <p:nvPr/>
        </p:nvPicPr>
        <p:blipFill>
          <a:blip r:embed="rId3"/>
          <a:srcRect/>
          <a:stretch>
            <a:fillRect/>
          </a:stretch>
        </p:blipFill>
        <p:spPr bwMode="auto">
          <a:xfrm>
            <a:off x="-1" y="0"/>
            <a:ext cx="9137429" cy="657227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072066" y="0"/>
            <a:ext cx="4071934" cy="6858000"/>
          </a:xfrm>
        </p:spPr>
        <p:txBody>
          <a:bodyPr>
            <a:normAutofit fontScale="85000" lnSpcReduction="20000"/>
          </a:bodyPr>
          <a:lstStyle/>
          <a:p>
            <a:pPr algn="l"/>
            <a:r>
              <a:rPr lang="it-IT" b="1" dirty="0" smtClean="0">
                <a:solidFill>
                  <a:schemeClr val="accent2">
                    <a:lumMod val="20000"/>
                    <a:lumOff val="80000"/>
                  </a:schemeClr>
                </a:solidFill>
                <a:latin typeface="Times New Roman" pitchFamily="18" charset="0"/>
                <a:cs typeface="Times New Roman" pitchFamily="18" charset="0"/>
              </a:rPr>
              <a:t>Come tanti, inizia la sua carriera come ritrattista: ma la sua pittura è  ritrattistica del M. improntata a una presentazione antiretorica e anticelebrativa dei personaggi, in accordo con la tradizione del ritratto lombardo e in contrasto con la sontuosa ritrattistica francesizzante dei pittori genovesi. In effetti si può dire che non ci mette molto ad abbandonare il genere e, probabilmente, anche questo tipo di </a:t>
            </a:r>
            <a:r>
              <a:rPr lang="it-IT" b="1" dirty="0" err="1" smtClean="0">
                <a:solidFill>
                  <a:schemeClr val="accent2">
                    <a:lumMod val="20000"/>
                    <a:lumOff val="80000"/>
                  </a:schemeClr>
                </a:solidFill>
                <a:latin typeface="Times New Roman" pitchFamily="18" charset="0"/>
                <a:cs typeface="Times New Roman" pitchFamily="18" charset="0"/>
              </a:rPr>
              <a:t>committenza…</a:t>
            </a:r>
            <a:r>
              <a:rPr lang="it-IT" b="1" dirty="0" smtClean="0">
                <a:solidFill>
                  <a:schemeClr val="accent2">
                    <a:lumMod val="20000"/>
                    <a:lumOff val="80000"/>
                  </a:schemeClr>
                </a:solidFill>
                <a:latin typeface="Times New Roman" pitchFamily="18" charset="0"/>
                <a:cs typeface="Times New Roman" pitchFamily="18" charset="0"/>
              </a:rPr>
              <a:t>.. </a:t>
            </a:r>
            <a:endParaRPr lang="it-IT" sz="6000" b="1" dirty="0" smtClean="0">
              <a:solidFill>
                <a:schemeClr val="accent2">
                  <a:lumMod val="20000"/>
                  <a:lumOff val="80000"/>
                </a:schemeClr>
              </a:solidFill>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9090" name="Picture 2" descr="http://www.museidigenova.it/zoom/magnasco4.jpg"/>
          <p:cNvPicPr>
            <a:picLocks noChangeAspect="1" noChangeArrowheads="1"/>
          </p:cNvPicPr>
          <p:nvPr/>
        </p:nvPicPr>
        <p:blipFill>
          <a:blip r:embed="rId3"/>
          <a:srcRect/>
          <a:stretch>
            <a:fillRect/>
          </a:stretch>
        </p:blipFill>
        <p:spPr bwMode="auto">
          <a:xfrm>
            <a:off x="0" y="0"/>
            <a:ext cx="5078002"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r>
              <a:rPr lang="it-IT" sz="4400" b="1" dirty="0" smtClean="0">
                <a:solidFill>
                  <a:schemeClr val="accent2">
                    <a:lumMod val="60000"/>
                    <a:lumOff val="40000"/>
                  </a:schemeClr>
                </a:solidFill>
                <a:latin typeface="Times New Roman" pitchFamily="18" charset="0"/>
                <a:cs typeface="Times New Roman" pitchFamily="18" charset="0"/>
              </a:rPr>
              <a:t>I poveracci</a:t>
            </a:r>
            <a:endParaRPr lang="it-IT" sz="2000" b="1" dirty="0" smtClean="0">
              <a:solidFill>
                <a:schemeClr val="accent2">
                  <a:lumMod val="60000"/>
                  <a:lumOff val="40000"/>
                </a:schemeClr>
              </a:solidFill>
              <a:latin typeface="Times New Roman" pitchFamily="18" charset="0"/>
              <a:cs typeface="Times New Roman" pitchFamily="18" charset="0"/>
            </a:endParaRPr>
          </a:p>
          <a:p>
            <a:pPr algn="just"/>
            <a:r>
              <a:rPr lang="it-IT" sz="2600" b="1" dirty="0" smtClean="0">
                <a:solidFill>
                  <a:schemeClr val="accent2">
                    <a:lumMod val="20000"/>
                    <a:lumOff val="80000"/>
                  </a:schemeClr>
                </a:solidFill>
                <a:latin typeface="Times New Roman" pitchFamily="18" charset="0"/>
                <a:cs typeface="Times New Roman" pitchFamily="18" charset="0"/>
              </a:rPr>
              <a:t>Il consapevole dissenso del </a:t>
            </a:r>
            <a:r>
              <a:rPr lang="it-IT" sz="2600" b="1" dirty="0" err="1" smtClean="0">
                <a:solidFill>
                  <a:schemeClr val="accent2">
                    <a:lumMod val="20000"/>
                    <a:lumOff val="80000"/>
                  </a:schemeClr>
                </a:solidFill>
                <a:latin typeface="Times New Roman" pitchFamily="18" charset="0"/>
                <a:cs typeface="Times New Roman" pitchFamily="18" charset="0"/>
              </a:rPr>
              <a:t>Magnasco</a:t>
            </a:r>
            <a:r>
              <a:rPr lang="it-IT" sz="2600" b="1" dirty="0" smtClean="0">
                <a:solidFill>
                  <a:schemeClr val="accent2">
                    <a:lumMod val="20000"/>
                    <a:lumOff val="80000"/>
                  </a:schemeClr>
                </a:solidFill>
                <a:latin typeface="Times New Roman" pitchFamily="18" charset="0"/>
                <a:cs typeface="Times New Roman" pitchFamily="18" charset="0"/>
              </a:rPr>
              <a:t> nei confronti delle finalità celebrative e del linguaggio splendidamente decorativo della pittura sua contemporanea si espresse anche nella probabile scelta delle fonti iconografiche e letterarie di una vasta parte della sua produzione: i "bamboccianti" fiamminghi e olandesi, i romanzi picareschi spagnoli, i testi secenteschi italiani sull'"arte della </a:t>
            </a:r>
            <a:r>
              <a:rPr lang="it-IT" sz="2600" b="1" dirty="0" err="1" smtClean="0">
                <a:solidFill>
                  <a:schemeClr val="accent2">
                    <a:lumMod val="20000"/>
                    <a:lumOff val="80000"/>
                  </a:schemeClr>
                </a:solidFill>
                <a:latin typeface="Times New Roman" pitchFamily="18" charset="0"/>
                <a:cs typeface="Times New Roman" pitchFamily="18" charset="0"/>
              </a:rPr>
              <a:t>forfanteria</a:t>
            </a:r>
            <a:r>
              <a:rPr lang="it-IT" sz="2600" b="1" dirty="0" smtClean="0">
                <a:solidFill>
                  <a:schemeClr val="accent2">
                    <a:lumMod val="20000"/>
                    <a:lumOff val="80000"/>
                  </a:schemeClr>
                </a:solidFill>
                <a:latin typeface="Times New Roman" pitchFamily="18" charset="0"/>
                <a:cs typeface="Times New Roman" pitchFamily="18" charset="0"/>
              </a:rPr>
              <a:t>", veri e propri dizionari della "birba" vagabonda come </a:t>
            </a:r>
            <a:r>
              <a:rPr lang="it-IT" sz="2600" b="1" i="1" dirty="0" smtClean="0">
                <a:solidFill>
                  <a:schemeClr val="accent2">
                    <a:lumMod val="20000"/>
                    <a:lumOff val="80000"/>
                  </a:schemeClr>
                </a:solidFill>
                <a:latin typeface="Times New Roman" pitchFamily="18" charset="0"/>
                <a:cs typeface="Times New Roman" pitchFamily="18" charset="0"/>
              </a:rPr>
              <a:t>Il vagabondo</a:t>
            </a:r>
            <a:r>
              <a:rPr lang="it-IT" sz="2600" b="1" dirty="0" smtClean="0">
                <a:solidFill>
                  <a:schemeClr val="accent2">
                    <a:lumMod val="20000"/>
                    <a:lumOff val="80000"/>
                  </a:schemeClr>
                </a:solidFill>
                <a:latin typeface="Times New Roman" pitchFamily="18" charset="0"/>
                <a:cs typeface="Times New Roman" pitchFamily="18" charset="0"/>
              </a:rPr>
              <a:t> di Raffaele </a:t>
            </a:r>
            <a:r>
              <a:rPr lang="it-IT" sz="2600" b="1" dirty="0" err="1" smtClean="0">
                <a:solidFill>
                  <a:schemeClr val="accent2">
                    <a:lumMod val="20000"/>
                    <a:lumOff val="80000"/>
                  </a:schemeClr>
                </a:solidFill>
                <a:latin typeface="Times New Roman" pitchFamily="18" charset="0"/>
                <a:cs typeface="Times New Roman" pitchFamily="18" charset="0"/>
              </a:rPr>
              <a:t>Frianoro</a:t>
            </a:r>
            <a:r>
              <a:rPr lang="it-IT" sz="2600" b="1" dirty="0" smtClean="0">
                <a:solidFill>
                  <a:schemeClr val="accent2">
                    <a:lumMod val="20000"/>
                    <a:lumOff val="80000"/>
                  </a:schemeClr>
                </a:solidFill>
                <a:latin typeface="Times New Roman" pitchFamily="18" charset="0"/>
                <a:cs typeface="Times New Roman" pitchFamily="18" charset="0"/>
              </a:rPr>
              <a:t> (1621), più volte ristampati, sono, oltre alle stampe di </a:t>
            </a:r>
            <a:r>
              <a:rPr lang="it-IT" sz="2600" b="1" dirty="0" err="1" smtClean="0">
                <a:solidFill>
                  <a:schemeClr val="accent2">
                    <a:lumMod val="20000"/>
                    <a:lumOff val="80000"/>
                  </a:schemeClr>
                </a:solidFill>
                <a:latin typeface="Times New Roman" pitchFamily="18" charset="0"/>
                <a:cs typeface="Times New Roman" pitchFamily="18" charset="0"/>
              </a:rPr>
              <a:t>Callot</a:t>
            </a:r>
            <a:r>
              <a:rPr lang="it-IT" sz="2600" b="1" dirty="0" smtClean="0">
                <a:solidFill>
                  <a:schemeClr val="accent2">
                    <a:lumMod val="20000"/>
                    <a:lumOff val="80000"/>
                  </a:schemeClr>
                </a:solidFill>
                <a:latin typeface="Times New Roman" pitchFamily="18" charset="0"/>
                <a:cs typeface="Times New Roman" pitchFamily="18" charset="0"/>
              </a:rPr>
              <a:t> che già ne avevano fornito una acutissima immagine, la fonte culturale dei </a:t>
            </a:r>
            <a:r>
              <a:rPr lang="it-IT" sz="2600" b="1" dirty="0" err="1" smtClean="0">
                <a:solidFill>
                  <a:schemeClr val="accent2">
                    <a:lumMod val="20000"/>
                    <a:lumOff val="80000"/>
                  </a:schemeClr>
                </a:solidFill>
                <a:latin typeface="Times New Roman" pitchFamily="18" charset="0"/>
                <a:cs typeface="Times New Roman" pitchFamily="18" charset="0"/>
              </a:rPr>
              <a:t>soldatacci</a:t>
            </a:r>
            <a:r>
              <a:rPr lang="it-IT" sz="2600" b="1" dirty="0" smtClean="0">
                <a:solidFill>
                  <a:schemeClr val="accent2">
                    <a:lumMod val="20000"/>
                    <a:lumOff val="80000"/>
                  </a:schemeClr>
                </a:solidFill>
                <a:latin typeface="Times New Roman" pitchFamily="18" charset="0"/>
                <a:cs typeface="Times New Roman" pitchFamily="18" charset="0"/>
              </a:rPr>
              <a:t>, degli zingari, dei cantastorie e dei vagabondi straccioni accampati fra rovine che il pittore rappresentò per tutto il corso della sua attività. </a:t>
            </a: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6_0.tmp"/>
          <p:cNvPicPr>
            <a:picLocks noChangeAspect="1"/>
          </p:cNvPicPr>
          <p:nvPr/>
        </p:nvPicPr>
        <p:blipFill>
          <a:blip r:embed="rId3"/>
          <a:srcRect t="6250"/>
          <a:stretch>
            <a:fillRect/>
          </a:stretch>
        </p:blipFill>
        <p:spPr>
          <a:xfrm>
            <a:off x="571472" y="0"/>
            <a:ext cx="8000974" cy="6858000"/>
          </a:xfrm>
          <a:prstGeom prst="rect">
            <a:avLst/>
          </a:prstGeom>
        </p:spPr>
      </p:pic>
      <p:sp>
        <p:nvSpPr>
          <p:cNvPr id="7" name="Rettangolo 6"/>
          <p:cNvSpPr/>
          <p:nvPr/>
        </p:nvSpPr>
        <p:spPr>
          <a:xfrm>
            <a:off x="214282" y="214290"/>
            <a:ext cx="2249334"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Catechismo in chiesa</a:t>
            </a: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it.wahooart.com/Art.nsf/O/8XZJ74/$File/Alessandro-Magnasco-Gypsy-Wedding-Banquet.JPG"/>
          <p:cNvPicPr>
            <a:picLocks noChangeAspect="1" noChangeArrowheads="1"/>
          </p:cNvPicPr>
          <p:nvPr/>
        </p:nvPicPr>
        <p:blipFill>
          <a:blip r:embed="rId3"/>
          <a:srcRect/>
          <a:stretch>
            <a:fillRect/>
          </a:stretch>
        </p:blipFill>
        <p:spPr bwMode="auto">
          <a:xfrm>
            <a:off x="0" y="-1"/>
            <a:ext cx="9287692" cy="6858001"/>
          </a:xfrm>
          <a:prstGeom prst="rect">
            <a:avLst/>
          </a:prstGeom>
          <a:noFill/>
        </p:spPr>
      </p:pic>
      <p:sp>
        <p:nvSpPr>
          <p:cNvPr id="8" name="Rettangolo 7"/>
          <p:cNvSpPr/>
          <p:nvPr/>
        </p:nvSpPr>
        <p:spPr>
          <a:xfrm>
            <a:off x="142844" y="142852"/>
            <a:ext cx="2005677"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Banchetto nuziale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Scene di pellegrinaggio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museidigenova.it/zoom/magnasco7.jpg"/>
          <p:cNvPicPr>
            <a:picLocks noChangeAspect="1" noChangeArrowheads="1"/>
          </p:cNvPicPr>
          <p:nvPr/>
        </p:nvPicPr>
        <p:blipFill>
          <a:blip r:embed="rId3"/>
          <a:srcRect/>
          <a:stretch>
            <a:fillRect/>
          </a:stretch>
        </p:blipFill>
        <p:spPr bwMode="auto">
          <a:xfrm>
            <a:off x="2083078" y="1"/>
            <a:ext cx="5222571"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8" name="Picture 2" descr="http://www.artclon.com/OtherFile/Magnasco_Alessandro_%28Lissandrino%29_Spera_Clemente-ZZZ-Bacchanalia.jpg"/>
          <p:cNvPicPr>
            <a:picLocks noChangeAspect="1" noChangeArrowheads="1"/>
          </p:cNvPicPr>
          <p:nvPr/>
        </p:nvPicPr>
        <p:blipFill>
          <a:blip r:embed="rId3"/>
          <a:srcRect/>
          <a:stretch>
            <a:fillRect/>
          </a:stretch>
        </p:blipFill>
        <p:spPr bwMode="auto">
          <a:xfrm>
            <a:off x="0" y="0"/>
            <a:ext cx="9144000" cy="5902934"/>
          </a:xfrm>
          <a:prstGeom prst="rect">
            <a:avLst/>
          </a:prstGeom>
          <a:noFill/>
        </p:spPr>
      </p:pic>
      <p:sp>
        <p:nvSpPr>
          <p:cNvPr id="9" name="CasellaDiTesto 8"/>
          <p:cNvSpPr txBox="1"/>
          <p:nvPr/>
        </p:nvSpPr>
        <p:spPr>
          <a:xfrm>
            <a:off x="0" y="5934670"/>
            <a:ext cx="9144000" cy="923330"/>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Perfino nei </a:t>
            </a:r>
            <a:r>
              <a:rPr lang="it-IT" b="1" i="1" dirty="0" smtClean="0">
                <a:solidFill>
                  <a:schemeClr val="bg1"/>
                </a:solidFill>
                <a:latin typeface="Times New Roman" pitchFamily="18" charset="0"/>
                <a:cs typeface="Times New Roman" pitchFamily="18" charset="0"/>
              </a:rPr>
              <a:t>Baccanali</a:t>
            </a:r>
            <a:r>
              <a:rPr lang="it-IT" b="1" dirty="0" smtClean="0">
                <a:solidFill>
                  <a:schemeClr val="bg1"/>
                </a:solidFill>
                <a:latin typeface="Times New Roman" pitchFamily="18" charset="0"/>
                <a:cs typeface="Times New Roman" pitchFamily="18" charset="0"/>
              </a:rPr>
              <a:t>, le livide ninfe e i fauni demoniaci, agitati da un movimento convulso </a:t>
            </a:r>
          </a:p>
          <a:p>
            <a:r>
              <a:rPr lang="it-IT" b="1" dirty="0" smtClean="0">
                <a:solidFill>
                  <a:schemeClr val="bg1"/>
                </a:solidFill>
                <a:latin typeface="Times New Roman" pitchFamily="18" charset="0"/>
                <a:cs typeface="Times New Roman" pitchFamily="18" charset="0"/>
              </a:rPr>
              <a:t>fra le architetture formicolanti di inquietanti presenze, propongono una lettura della </a:t>
            </a:r>
          </a:p>
          <a:p>
            <a:r>
              <a:rPr lang="it-IT" b="1" dirty="0" smtClean="0">
                <a:solidFill>
                  <a:schemeClr val="bg1"/>
                </a:solidFill>
                <a:latin typeface="Times New Roman" pitchFamily="18" charset="0"/>
                <a:cs typeface="Times New Roman" pitchFamily="18" charset="0"/>
              </a:rPr>
              <a:t>tematica mitologica del tutto opposta a quella tradizionalmente erotica e galante.</a:t>
            </a:r>
          </a:p>
        </p:txBody>
      </p:sp>
      <p:sp>
        <p:nvSpPr>
          <p:cNvPr id="10" name="Rettangolo 9"/>
          <p:cNvSpPr/>
          <p:nvPr/>
        </p:nvSpPr>
        <p:spPr>
          <a:xfrm>
            <a:off x="7286644" y="857232"/>
            <a:ext cx="1242648"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Baccanale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6_0.tmp"/>
          <p:cNvPicPr>
            <a:picLocks noChangeAspect="1"/>
          </p:cNvPicPr>
          <p:nvPr/>
        </p:nvPicPr>
        <p:blipFill>
          <a:blip r:embed="rId3"/>
          <a:stretch>
            <a:fillRect/>
          </a:stretch>
        </p:blipFill>
        <p:spPr>
          <a:xfrm>
            <a:off x="0" y="892968"/>
            <a:ext cx="9143998" cy="5072062"/>
          </a:xfrm>
          <a:prstGeom prst="rect">
            <a:avLst/>
          </a:prstGeom>
        </p:spPr>
      </p:pic>
      <p:sp>
        <p:nvSpPr>
          <p:cNvPr id="7" name="Rettangolo 6"/>
          <p:cNvSpPr/>
          <p:nvPr/>
        </p:nvSpPr>
        <p:spPr>
          <a:xfrm>
            <a:off x="1000100" y="6143644"/>
            <a:ext cx="1152880"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Ospedale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Quelli che lavorano</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0_0.tmp"/>
          <p:cNvPicPr>
            <a:picLocks noChangeAspect="1"/>
          </p:cNvPicPr>
          <p:nvPr/>
        </p:nvPicPr>
        <p:blipFill>
          <a:blip r:embed="rId3"/>
          <a:srcRect b="6250"/>
          <a:stretch>
            <a:fillRect/>
          </a:stretch>
        </p:blipFill>
        <p:spPr>
          <a:xfrm>
            <a:off x="2204516" y="0"/>
            <a:ext cx="5050615" cy="6858000"/>
          </a:xfrm>
          <a:prstGeom prst="rect">
            <a:avLst/>
          </a:prstGeom>
        </p:spPr>
      </p:pic>
      <p:sp>
        <p:nvSpPr>
          <p:cNvPr id="7" name="Rettangolo 6"/>
          <p:cNvSpPr/>
          <p:nvPr/>
        </p:nvSpPr>
        <p:spPr>
          <a:xfrm>
            <a:off x="0" y="142852"/>
            <a:ext cx="2691763"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con lavandaie </a:t>
            </a:r>
            <a:endParaRPr lang="it-IT"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23906" name="Picture 2" descr="http://upload.wikimedia.org/wikipedia/commons/7/7c/Alessandro_magnasco,_paesaggio_con_pastori,_1718-25_ca._02.JPG"/>
          <p:cNvPicPr>
            <a:picLocks noChangeAspect="1" noChangeArrowheads="1"/>
          </p:cNvPicPr>
          <p:nvPr/>
        </p:nvPicPr>
        <p:blipFill>
          <a:blip r:embed="rId2" cstate="print"/>
          <a:srcRect/>
          <a:stretch>
            <a:fillRect/>
          </a:stretch>
        </p:blipFill>
        <p:spPr bwMode="auto">
          <a:xfrm>
            <a:off x="0" y="-4184"/>
            <a:ext cx="9144000" cy="6891484"/>
          </a:xfrm>
          <a:prstGeom prst="rect">
            <a:avLst/>
          </a:prstGeom>
          <a:noFill/>
        </p:spPr>
      </p:pic>
      <p:sp>
        <p:nvSpPr>
          <p:cNvPr id="5" name="CasellaDiTesto 4"/>
          <p:cNvSpPr txBox="1"/>
          <p:nvPr/>
        </p:nvSpPr>
        <p:spPr>
          <a:xfrm>
            <a:off x="642910" y="5429264"/>
            <a:ext cx="1281120" cy="646331"/>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a:t>
            </a:r>
          </a:p>
          <a:p>
            <a:r>
              <a:rPr lang="it-IT" b="1" dirty="0" smtClean="0">
                <a:solidFill>
                  <a:schemeClr val="accent2">
                    <a:lumMod val="20000"/>
                    <a:lumOff val="80000"/>
                  </a:schemeClr>
                </a:solidFill>
                <a:latin typeface="Times New Roman" pitchFamily="18" charset="0"/>
                <a:cs typeface="Times New Roman" pitchFamily="18" charset="0"/>
              </a:rPr>
              <a:t>con pastori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488668"/>
            <a:ext cx="4322722"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Intrattenimento in un giardino  di </a:t>
            </a:r>
            <a:r>
              <a:rPr lang="it-IT" b="1" dirty="0" err="1" smtClean="0">
                <a:solidFill>
                  <a:schemeClr val="accent2">
                    <a:lumMod val="20000"/>
                    <a:lumOff val="80000"/>
                  </a:schemeClr>
                </a:solidFill>
                <a:latin typeface="Times New Roman" pitchFamily="18" charset="0"/>
                <a:cs typeface="Times New Roman" pitchFamily="18" charset="0"/>
              </a:rPr>
              <a:t>Albaro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wga.hu/art/m/magnasco/z_market.jpg"/>
          <p:cNvPicPr>
            <a:picLocks noChangeAspect="1" noChangeArrowheads="1"/>
          </p:cNvPicPr>
          <p:nvPr/>
        </p:nvPicPr>
        <p:blipFill>
          <a:blip r:embed="rId3"/>
          <a:srcRect/>
          <a:stretch>
            <a:fillRect/>
          </a:stretch>
        </p:blipFill>
        <p:spPr bwMode="auto">
          <a:xfrm>
            <a:off x="29421" y="-59857"/>
            <a:ext cx="9114579" cy="6917858"/>
          </a:xfrm>
          <a:prstGeom prst="rect">
            <a:avLst/>
          </a:prstGeom>
          <a:noFill/>
        </p:spPr>
      </p:pic>
      <p:sp>
        <p:nvSpPr>
          <p:cNvPr id="8" name="CasellaDiTesto 7"/>
          <p:cNvSpPr txBox="1"/>
          <p:nvPr/>
        </p:nvSpPr>
        <p:spPr>
          <a:xfrm>
            <a:off x="1000100" y="285728"/>
            <a:ext cx="1213153" cy="369332"/>
          </a:xfrm>
          <a:prstGeom prst="rect">
            <a:avLst/>
          </a:prstGeom>
          <a:noFill/>
        </p:spPr>
        <p:txBody>
          <a:bodyPr wrap="none" rtlCol="0">
            <a:spAutoFit/>
          </a:bodyPr>
          <a:lstStyle/>
          <a:p>
            <a:r>
              <a:rPr lang="it-IT" b="1" dirty="0" smtClean="0">
                <a:solidFill>
                  <a:schemeClr val="accent2">
                    <a:lumMod val="50000"/>
                  </a:schemeClr>
                </a:solidFill>
                <a:latin typeface="Times New Roman" pitchFamily="18" charset="0"/>
                <a:cs typeface="Times New Roman" pitchFamily="18" charset="0"/>
              </a:rPr>
              <a:t>Il Verziere</a:t>
            </a:r>
            <a:endParaRPr lang="it-IT" b="1" dirty="0">
              <a:solidFill>
                <a:schemeClr val="accent2">
                  <a:lumMod val="50000"/>
                </a:schemeClr>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1026" name="AutoShape 2" descr="http://cultura.comune.como.it/uploads/images/restauri/P63_A.Magnasco,%20Ritratto%20di%20dam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8" name="Picture 4" descr="http://cultura.comune.como.it/uploads/images/restauri/P63_A.Magnasco,%20Ritratto%20di%20dama.jpg"/>
          <p:cNvPicPr>
            <a:picLocks noChangeAspect="1" noChangeArrowheads="1"/>
          </p:cNvPicPr>
          <p:nvPr/>
        </p:nvPicPr>
        <p:blipFill>
          <a:blip r:embed="rId3"/>
          <a:srcRect/>
          <a:stretch>
            <a:fillRect/>
          </a:stretch>
        </p:blipFill>
        <p:spPr bwMode="auto">
          <a:xfrm>
            <a:off x="1857356" y="-1263"/>
            <a:ext cx="5153021" cy="6859263"/>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9_0.tmp"/>
          <p:cNvPicPr>
            <a:picLocks noChangeAspect="1"/>
          </p:cNvPicPr>
          <p:nvPr/>
        </p:nvPicPr>
        <p:blipFill>
          <a:blip r:embed="rId3"/>
          <a:stretch>
            <a:fillRect/>
          </a:stretch>
        </p:blipFill>
        <p:spPr>
          <a:xfrm>
            <a:off x="0" y="0"/>
            <a:ext cx="6616764" cy="6858000"/>
          </a:xfrm>
          <a:prstGeom prst="rect">
            <a:avLst/>
          </a:prstGeom>
        </p:spPr>
      </p:pic>
      <p:sp>
        <p:nvSpPr>
          <p:cNvPr id="7" name="CasellaDiTesto 6"/>
          <p:cNvSpPr txBox="1"/>
          <p:nvPr/>
        </p:nvSpPr>
        <p:spPr>
          <a:xfrm>
            <a:off x="6858016" y="357166"/>
            <a:ext cx="2285984"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Il pittore pitocco tra zingari e suonatori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I vagabondi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3_0.tmp"/>
          <p:cNvPicPr>
            <a:picLocks noChangeAspect="1"/>
          </p:cNvPicPr>
          <p:nvPr/>
        </p:nvPicPr>
        <p:blipFill>
          <a:blip r:embed="rId3"/>
          <a:stretch>
            <a:fillRect/>
          </a:stretch>
        </p:blipFill>
        <p:spPr>
          <a:xfrm>
            <a:off x="2244700" y="0"/>
            <a:ext cx="4654600" cy="6858000"/>
          </a:xfrm>
          <a:prstGeom prst="rect">
            <a:avLst/>
          </a:prstGeom>
        </p:spPr>
      </p:pic>
      <p:sp>
        <p:nvSpPr>
          <p:cNvPr id="7" name="Rettangolo 6"/>
          <p:cNvSpPr/>
          <p:nvPr/>
        </p:nvSpPr>
        <p:spPr>
          <a:xfrm>
            <a:off x="142844" y="214290"/>
            <a:ext cx="2108269" cy="646331"/>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Il mondo nuovo</a:t>
            </a:r>
          </a:p>
          <a:p>
            <a:r>
              <a:rPr lang="it-IT" b="1" dirty="0" smtClean="0">
                <a:solidFill>
                  <a:schemeClr val="accent2">
                    <a:lumMod val="20000"/>
                    <a:lumOff val="80000"/>
                  </a:schemeClr>
                </a:solidFill>
                <a:latin typeface="Times New Roman" pitchFamily="18" charset="0"/>
                <a:cs typeface="Times New Roman" pitchFamily="18" charset="0"/>
              </a:rPr>
              <a:t>La lanterna magica</a:t>
            </a:r>
            <a:endParaRPr lang="it-IT"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4_0.tmp"/>
          <p:cNvPicPr>
            <a:picLocks noChangeAspect="1"/>
          </p:cNvPicPr>
          <p:nvPr/>
        </p:nvPicPr>
        <p:blipFill>
          <a:blip r:embed="rId3"/>
          <a:stretch>
            <a:fillRect/>
          </a:stretch>
        </p:blipFill>
        <p:spPr>
          <a:xfrm>
            <a:off x="0" y="0"/>
            <a:ext cx="5240740" cy="6858000"/>
          </a:xfrm>
          <a:prstGeom prst="rect">
            <a:avLst/>
          </a:prstGeom>
        </p:spPr>
      </p:pic>
      <p:sp>
        <p:nvSpPr>
          <p:cNvPr id="8" name="Rettangolo 7"/>
          <p:cNvSpPr/>
          <p:nvPr/>
        </p:nvSpPr>
        <p:spPr>
          <a:xfrm>
            <a:off x="142844" y="6357958"/>
            <a:ext cx="1253548"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L’indovino</a:t>
            </a:r>
            <a:endParaRPr lang="it-IT" dirty="0"/>
          </a:p>
        </p:txBody>
      </p:sp>
      <p:sp>
        <p:nvSpPr>
          <p:cNvPr id="9" name="Rettangolo 8"/>
          <p:cNvSpPr/>
          <p:nvPr/>
        </p:nvSpPr>
        <p:spPr>
          <a:xfrm>
            <a:off x="5214942" y="0"/>
            <a:ext cx="3929058" cy="7017306"/>
          </a:xfrm>
          <a:prstGeom prst="rect">
            <a:avLst/>
          </a:prstGeom>
        </p:spPr>
        <p:txBody>
          <a:bodyPr wrap="square">
            <a:spAutoFit/>
          </a:bodyPr>
          <a:lstStyle/>
          <a:p>
            <a:r>
              <a:rPr lang="it-IT" sz="2500" b="1" dirty="0" smtClean="0">
                <a:solidFill>
                  <a:schemeClr val="accent2">
                    <a:lumMod val="20000"/>
                    <a:lumOff val="80000"/>
                  </a:schemeClr>
                </a:solidFill>
                <a:latin typeface="Times New Roman" pitchFamily="18" charset="0"/>
                <a:cs typeface="Times New Roman" pitchFamily="18" charset="0"/>
              </a:rPr>
              <a:t>L'insistita frantumazione del segno, la scomposizione delle figure in filamenti luminosi e in grumi densi di materia caratterizzano le muraglie corrose, gli stracci, le mani artigliate, i visi scavati nei tagli d'ombra della bocca e delle occhiaie. </a:t>
            </a:r>
            <a:r>
              <a:rPr lang="it-IT" sz="2500" b="1" dirty="0" smtClean="0">
                <a:solidFill>
                  <a:schemeClr val="accent2">
                    <a:lumMod val="20000"/>
                    <a:lumOff val="80000"/>
                  </a:schemeClr>
                </a:solidFill>
                <a:latin typeface="Times New Roman" pitchFamily="18" charset="0"/>
                <a:cs typeface="Times New Roman" pitchFamily="18" charset="0"/>
              </a:rPr>
              <a:t>E’ una </a:t>
            </a:r>
            <a:r>
              <a:rPr lang="it-IT" sz="2500" b="1" dirty="0" smtClean="0">
                <a:solidFill>
                  <a:schemeClr val="accent2">
                    <a:lumMod val="20000"/>
                    <a:lumOff val="80000"/>
                  </a:schemeClr>
                </a:solidFill>
                <a:latin typeface="Times New Roman" pitchFamily="18" charset="0"/>
                <a:cs typeface="Times New Roman" pitchFamily="18" charset="0"/>
              </a:rPr>
              <a:t>pittura senza alcun facile ottimismo né alcuna fiducia che il pensiero e l'umano operare possano rischiarare la paurosa oscurità nella quale le cose sembrano disgregarsi</a:t>
            </a:r>
            <a:r>
              <a:rPr lang="it-IT" sz="2500" b="1" dirty="0" smtClean="0">
                <a:solidFill>
                  <a:schemeClr val="accent2">
                    <a:lumMod val="20000"/>
                    <a:lumOff val="80000"/>
                  </a:schemeClr>
                </a:solidFill>
                <a:latin typeface="Times New Roman" pitchFamily="18" charset="0"/>
                <a:cs typeface="Times New Roman" pitchFamily="18" charset="0"/>
              </a:rPr>
              <a:t>.</a:t>
            </a:r>
          </a:p>
          <a:p>
            <a:pPr algn="just"/>
            <a:r>
              <a:rPr lang="it-IT" sz="2500" b="1" dirty="0" smtClean="0">
                <a:solidFill>
                  <a:schemeClr val="accent2">
                    <a:lumMod val="20000"/>
                    <a:lumOff val="80000"/>
                  </a:schemeClr>
                </a:solidFill>
                <a:latin typeface="Times New Roman" pitchFamily="18" charset="0"/>
                <a:cs typeface="Times New Roman" pitchFamily="18" charset="0"/>
              </a:rPr>
              <a:t> </a:t>
            </a:r>
            <a:endParaRPr lang="it-IT" sz="2500" b="1" dirty="0" smtClean="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srcRect/>
          <a:stretch>
            <a:fillRect/>
          </a:stretch>
        </p:blipFill>
        <p:spPr bwMode="auto">
          <a:xfrm>
            <a:off x="73358" y="0"/>
            <a:ext cx="8997285" cy="6858000"/>
          </a:xfrm>
          <a:prstGeom prst="rect">
            <a:avLst/>
          </a:prstGeom>
          <a:noFill/>
          <a:ln w="9525">
            <a:noFill/>
            <a:miter lim="800000"/>
            <a:headEnd/>
            <a:tailEnd/>
          </a:ln>
          <a:effectLst/>
        </p:spPr>
      </p:pic>
      <p:sp>
        <p:nvSpPr>
          <p:cNvPr id="5" name="Rettangolo 4"/>
          <p:cNvSpPr/>
          <p:nvPr/>
        </p:nvSpPr>
        <p:spPr>
          <a:xfrm>
            <a:off x="214282" y="6286520"/>
            <a:ext cx="2416046"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La gazza ammaestrata</a:t>
            </a:r>
            <a:endParaRPr lang="it-IT"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Cantastorie</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a:stretch>
            <a:fillRect/>
          </a:stretch>
        </p:blipFill>
        <p:spPr bwMode="auto">
          <a:xfrm>
            <a:off x="1643042" y="0"/>
            <a:ext cx="5590282" cy="6858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8_0.tmp"/>
          <p:cNvPicPr>
            <a:picLocks noChangeAspect="1"/>
          </p:cNvPicPr>
          <p:nvPr/>
        </p:nvPicPr>
        <p:blipFill>
          <a:blip r:embed="rId3"/>
          <a:stretch>
            <a:fillRect/>
          </a:stretch>
        </p:blipFill>
        <p:spPr>
          <a:xfrm>
            <a:off x="241101" y="0"/>
            <a:ext cx="8661797" cy="6858000"/>
          </a:xfrm>
          <a:prstGeom prst="rect">
            <a:avLst/>
          </a:prstGeom>
        </p:spPr>
      </p:pic>
      <p:sp>
        <p:nvSpPr>
          <p:cNvPr id="7" name="Rettangolo 6"/>
          <p:cNvSpPr/>
          <p:nvPr/>
        </p:nvSpPr>
        <p:spPr>
          <a:xfrm>
            <a:off x="6429388" y="214290"/>
            <a:ext cx="2483861" cy="369332"/>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Il pranzo dei Pulcinella</a:t>
            </a:r>
            <a:endParaRPr lang="it-IT"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Gli zingari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fineart-china.com/upload1/file-admin/images/new3/MAGNASCO,%20Alessandro-287533.jpg"/>
          <p:cNvPicPr>
            <a:picLocks noChangeAspect="1" noChangeArrowheads="1"/>
          </p:cNvPicPr>
          <p:nvPr/>
        </p:nvPicPr>
        <p:blipFill>
          <a:blip r:embed="rId3"/>
          <a:srcRect/>
          <a:stretch>
            <a:fillRect/>
          </a:stretch>
        </p:blipFill>
        <p:spPr bwMode="auto">
          <a:xfrm>
            <a:off x="285720" y="19398"/>
            <a:ext cx="8670178" cy="6838602"/>
          </a:xfrm>
          <a:prstGeom prst="rect">
            <a:avLst/>
          </a:prstGeom>
          <a:noFill/>
        </p:spPr>
      </p:pic>
      <p:sp>
        <p:nvSpPr>
          <p:cNvPr id="9" name="CasellaDiTesto 8"/>
          <p:cNvSpPr txBox="1"/>
          <p:nvPr/>
        </p:nvSpPr>
        <p:spPr>
          <a:xfrm>
            <a:off x="285720" y="6357958"/>
            <a:ext cx="2204450"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Il pasto degli zingari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 name="Immagine 6" descr="img063_0.tmp"/>
          <p:cNvPicPr>
            <a:picLocks noChangeAspect="1"/>
          </p:cNvPicPr>
          <p:nvPr/>
        </p:nvPicPr>
        <p:blipFill>
          <a:blip r:embed="rId3"/>
          <a:stretch>
            <a:fillRect/>
          </a:stretch>
        </p:blipFill>
        <p:spPr>
          <a:xfrm>
            <a:off x="58042" y="0"/>
            <a:ext cx="9027914" cy="6858000"/>
          </a:xfrm>
          <a:prstGeom prst="rect">
            <a:avLst/>
          </a:prstGeom>
        </p:spPr>
      </p:pic>
      <p:sp>
        <p:nvSpPr>
          <p:cNvPr id="6" name="CasellaDiTesto 5"/>
          <p:cNvSpPr txBox="1"/>
          <p:nvPr/>
        </p:nvSpPr>
        <p:spPr>
          <a:xfrm>
            <a:off x="428596" y="142852"/>
            <a:ext cx="2809423"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Ritrovo di zingari e soldati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4429132"/>
            <a:ext cx="9144000" cy="2308324"/>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Ritrae gli aristocratici Saluzzo mentre ricevono visite e intrattengono gli ospiti sulla terrazza che, davanti alla loro villa, si affaccia sul vasto e luminoso panorama della </a:t>
            </a:r>
          </a:p>
          <a:p>
            <a:r>
              <a:rPr lang="it-IT" b="1" dirty="0" err="1" smtClean="0">
                <a:solidFill>
                  <a:schemeClr val="accent2">
                    <a:lumMod val="20000"/>
                    <a:lumOff val="80000"/>
                  </a:schemeClr>
                </a:solidFill>
                <a:latin typeface="Times New Roman" pitchFamily="18" charset="0"/>
                <a:cs typeface="Times New Roman" pitchFamily="18" charset="0"/>
              </a:rPr>
              <a:t>Val</a:t>
            </a:r>
            <a:r>
              <a:rPr lang="it-IT" b="1" dirty="0" smtClean="0">
                <a:solidFill>
                  <a:schemeClr val="accent2">
                    <a:lumMod val="20000"/>
                    <a:lumOff val="80000"/>
                  </a:schemeClr>
                </a:solidFill>
                <a:latin typeface="Times New Roman" pitchFamily="18" charset="0"/>
                <a:cs typeface="Times New Roman" pitchFamily="18" charset="0"/>
              </a:rPr>
              <a:t> </a:t>
            </a:r>
            <a:r>
              <a:rPr lang="it-IT" b="1" dirty="0" err="1" smtClean="0">
                <a:solidFill>
                  <a:schemeClr val="accent2">
                    <a:lumMod val="20000"/>
                    <a:lumOff val="80000"/>
                  </a:schemeClr>
                </a:solidFill>
                <a:latin typeface="Times New Roman" pitchFamily="18" charset="0"/>
                <a:cs typeface="Times New Roman" pitchFamily="18" charset="0"/>
              </a:rPr>
              <a:t>Bisagno</a:t>
            </a:r>
            <a:r>
              <a:rPr lang="it-IT" b="1" dirty="0" smtClean="0">
                <a:solidFill>
                  <a:schemeClr val="accent2">
                    <a:lumMod val="20000"/>
                    <a:lumOff val="80000"/>
                  </a:schemeClr>
                </a:solidFill>
                <a:latin typeface="Times New Roman" pitchFamily="18" charset="0"/>
                <a:cs typeface="Times New Roman" pitchFamily="18" charset="0"/>
              </a:rPr>
              <a:t>: sia la villa che il santuario sullo sfondo esistono ancora.</a:t>
            </a:r>
          </a:p>
          <a:p>
            <a:r>
              <a:rPr lang="it-IT" b="1" dirty="0" smtClean="0">
                <a:solidFill>
                  <a:schemeClr val="accent2">
                    <a:lumMod val="20000"/>
                    <a:lumOff val="80000"/>
                  </a:schemeClr>
                </a:solidFill>
                <a:latin typeface="Times New Roman" pitchFamily="18" charset="0"/>
                <a:cs typeface="Times New Roman" pitchFamily="18" charset="0"/>
              </a:rPr>
              <a:t>La raffigurazione di un'oziosa nobiltà in sfacelo, circondata da specchi simbolo di vanità, esprime un severo giudizio morale, che raffigurò nello svolgersi di uno dei suoi consueti riti sociali, nella miniaturizzazione delle figure atteggiate in un modo di vivere indolente e trasognato davanti agli occhi del pittore seduto a terra all‘estremità sinistra della scena, rappresentato nel gesto professionale del ritrattista in una posizione di chiaro distacco</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museidigenova.it/zoom/magnasco3.jpg"/>
          <p:cNvPicPr>
            <a:picLocks noChangeAspect="1" noChangeArrowheads="1"/>
          </p:cNvPicPr>
          <p:nvPr/>
        </p:nvPicPr>
        <p:blipFill>
          <a:blip r:embed="rId2" cstate="print"/>
          <a:srcRect/>
          <a:stretch>
            <a:fillRect/>
          </a:stretch>
        </p:blipFill>
        <p:spPr bwMode="auto">
          <a:xfrm>
            <a:off x="-60" y="428604"/>
            <a:ext cx="9144060" cy="4000527"/>
          </a:xfrm>
          <a:prstGeom prst="rect">
            <a:avLst/>
          </a:prstGeom>
          <a:noFill/>
        </p:spPr>
      </p:pic>
      <p:sp>
        <p:nvSpPr>
          <p:cNvPr id="9" name="Rettangolo 8"/>
          <p:cNvSpPr/>
          <p:nvPr/>
        </p:nvSpPr>
        <p:spPr>
          <a:xfrm>
            <a:off x="0" y="0"/>
            <a:ext cx="8204234"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Intrattenimento in un giardino  di </a:t>
            </a:r>
            <a:r>
              <a:rPr lang="it-IT" b="1" dirty="0" err="1" smtClean="0">
                <a:solidFill>
                  <a:schemeClr val="accent2">
                    <a:lumMod val="20000"/>
                    <a:lumOff val="80000"/>
                  </a:schemeClr>
                </a:solidFill>
                <a:latin typeface="Times New Roman" pitchFamily="18" charset="0"/>
                <a:cs typeface="Times New Roman" pitchFamily="18" charset="0"/>
              </a:rPr>
              <a:t>Albaro</a:t>
            </a:r>
            <a:r>
              <a:rPr lang="it-IT" b="1" dirty="0" smtClean="0">
                <a:solidFill>
                  <a:schemeClr val="accent2">
                    <a:lumMod val="20000"/>
                    <a:lumOff val="80000"/>
                  </a:schemeClr>
                </a:solidFill>
                <a:latin typeface="Times New Roman" pitchFamily="18" charset="0"/>
                <a:cs typeface="Times New Roman" pitchFamily="18" charset="0"/>
              </a:rPr>
              <a:t>: è una delle ultime opere della sua vita.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1928826"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Scena di soldati o </a:t>
            </a:r>
            <a:r>
              <a:rPr lang="it-IT" b="1" dirty="0" err="1" smtClean="0">
                <a:solidFill>
                  <a:schemeClr val="accent2">
                    <a:lumMod val="20000"/>
                    <a:lumOff val="80000"/>
                  </a:schemeClr>
                </a:solidFill>
                <a:latin typeface="Times New Roman" pitchFamily="18" charset="0"/>
                <a:cs typeface="Times New Roman" pitchFamily="18" charset="0"/>
              </a:rPr>
              <a:t>o</a:t>
            </a:r>
            <a:r>
              <a:rPr lang="it-IT" b="1" dirty="0" smtClean="0">
                <a:solidFill>
                  <a:schemeClr val="accent2">
                    <a:lumMod val="20000"/>
                    <a:lumOff val="80000"/>
                  </a:schemeClr>
                </a:solidFill>
                <a:latin typeface="Times New Roman" pitchFamily="18" charset="0"/>
                <a:cs typeface="Times New Roman" pitchFamily="18" charset="0"/>
              </a:rPr>
              <a:t> </a:t>
            </a:r>
            <a:r>
              <a:rPr lang="it-IT" b="1" dirty="0" err="1" smtClean="0">
                <a:solidFill>
                  <a:schemeClr val="accent2">
                    <a:lumMod val="20000"/>
                    <a:lumOff val="80000"/>
                  </a:schemeClr>
                </a:solidFill>
                <a:latin typeface="Times New Roman" pitchFamily="18" charset="0"/>
                <a:cs typeface="Times New Roman" pitchFamily="18" charset="0"/>
              </a:rPr>
              <a:t>zingarate</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museidigenova.it/zoom/magnasco10.jpg"/>
          <p:cNvPicPr>
            <a:picLocks noChangeAspect="1" noChangeArrowheads="1"/>
          </p:cNvPicPr>
          <p:nvPr/>
        </p:nvPicPr>
        <p:blipFill>
          <a:blip r:embed="rId3" cstate="print"/>
          <a:srcRect/>
          <a:stretch>
            <a:fillRect/>
          </a:stretch>
        </p:blipFill>
        <p:spPr bwMode="auto">
          <a:xfrm>
            <a:off x="1785918" y="14550"/>
            <a:ext cx="5758043" cy="684345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I soldati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8_0.tmp"/>
          <p:cNvPicPr>
            <a:picLocks noChangeAspect="1"/>
          </p:cNvPicPr>
          <p:nvPr/>
        </p:nvPicPr>
        <p:blipFill>
          <a:blip r:embed="rId3"/>
          <a:srcRect l="7993" t="4166" b="5208"/>
          <a:stretch>
            <a:fillRect/>
          </a:stretch>
        </p:blipFill>
        <p:spPr>
          <a:xfrm>
            <a:off x="2143109" y="-1"/>
            <a:ext cx="4809770" cy="6823159"/>
          </a:xfrm>
          <a:prstGeom prst="rect">
            <a:avLst/>
          </a:prstGeom>
        </p:spPr>
      </p:pic>
      <p:sp>
        <p:nvSpPr>
          <p:cNvPr id="7" name="CasellaDiTesto 6"/>
          <p:cNvSpPr txBox="1"/>
          <p:nvPr/>
        </p:nvSpPr>
        <p:spPr>
          <a:xfrm>
            <a:off x="7253739" y="857232"/>
            <a:ext cx="1890261"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Corpo di guardia</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7_0.tmp"/>
          <p:cNvPicPr>
            <a:picLocks noChangeAspect="1"/>
          </p:cNvPicPr>
          <p:nvPr/>
        </p:nvPicPr>
        <p:blipFill>
          <a:blip r:embed="rId3"/>
          <a:stretch>
            <a:fillRect/>
          </a:stretch>
        </p:blipFill>
        <p:spPr>
          <a:xfrm>
            <a:off x="1" y="0"/>
            <a:ext cx="9143999" cy="6349007"/>
          </a:xfrm>
          <a:prstGeom prst="rect">
            <a:avLst/>
          </a:prstGeom>
        </p:spPr>
      </p:pic>
      <p:sp>
        <p:nvSpPr>
          <p:cNvPr id="7" name="Rettangolo 6"/>
          <p:cNvSpPr/>
          <p:nvPr/>
        </p:nvSpPr>
        <p:spPr>
          <a:xfrm>
            <a:off x="142844" y="6357958"/>
            <a:ext cx="3147015"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Soldati, pitocchi e cantastorie</a:t>
            </a:r>
            <a:endParaRPr lang="it-IT"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6211669"/>
            <a:ext cx="2912016" cy="646331"/>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Giuseppe interpreta i sogni</a:t>
            </a:r>
          </a:p>
          <a:p>
            <a:r>
              <a:rPr lang="it-IT" b="1" dirty="0" smtClean="0">
                <a:solidFill>
                  <a:schemeClr val="accent2">
                    <a:lumMod val="20000"/>
                    <a:lumOff val="80000"/>
                  </a:schemeClr>
                </a:solidFill>
                <a:latin typeface="Times New Roman" pitchFamily="18" charset="0"/>
                <a:cs typeface="Times New Roman" pitchFamily="18" charset="0"/>
              </a:rPr>
              <a:t>La prigione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8" name="Segnaposto contenuto 3" descr="img069_0.tmp"/>
          <p:cNvPicPr>
            <a:picLocks noChangeAspect="1"/>
          </p:cNvPicPr>
          <p:nvPr/>
        </p:nvPicPr>
        <p:blipFill>
          <a:blip r:embed="rId3"/>
          <a:stretch>
            <a:fillRect/>
          </a:stretch>
        </p:blipFill>
        <p:spPr>
          <a:xfrm>
            <a:off x="53578" y="0"/>
            <a:ext cx="9090422" cy="6858000"/>
          </a:xfrm>
          <a:prstGeom prst="rect">
            <a:avLst/>
          </a:prstGeom>
        </p:spPr>
      </p:pic>
      <p:sp>
        <p:nvSpPr>
          <p:cNvPr id="10" name="Rettangolo 9"/>
          <p:cNvSpPr/>
          <p:nvPr/>
        </p:nvSpPr>
        <p:spPr>
          <a:xfrm>
            <a:off x="785786" y="214291"/>
            <a:ext cx="6072214" cy="369332"/>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Ritrovo di </a:t>
            </a:r>
            <a:r>
              <a:rPr lang="it-IT" b="1" dirty="0" err="1" smtClean="0">
                <a:solidFill>
                  <a:schemeClr val="accent2">
                    <a:lumMod val="20000"/>
                    <a:lumOff val="80000"/>
                  </a:schemeClr>
                </a:solidFill>
                <a:latin typeface="Times New Roman" pitchFamily="18" charset="0"/>
                <a:cs typeface="Times New Roman" pitchFamily="18" charset="0"/>
              </a:rPr>
              <a:t>picaros</a:t>
            </a:r>
            <a:r>
              <a:rPr lang="it-IT" b="1" dirty="0" smtClean="0">
                <a:solidFill>
                  <a:schemeClr val="accent2">
                    <a:lumMod val="20000"/>
                    <a:lumOff val="80000"/>
                  </a:schemeClr>
                </a:solidFill>
                <a:latin typeface="Times New Roman" pitchFamily="18" charset="0"/>
                <a:cs typeface="Times New Roman" pitchFamily="18" charset="0"/>
              </a:rPr>
              <a:t> e di soldati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Scena di soldati </a:t>
            </a:r>
          </a:p>
          <a:p>
            <a:r>
              <a:rPr lang="it-IT" b="1" dirty="0" smtClean="0">
                <a:solidFill>
                  <a:schemeClr val="accent2">
                    <a:lumMod val="20000"/>
                    <a:lumOff val="80000"/>
                  </a:schemeClr>
                </a:solidFill>
                <a:latin typeface="Times New Roman" pitchFamily="18" charset="0"/>
                <a:cs typeface="Times New Roman" pitchFamily="18" charset="0"/>
              </a:rPr>
              <a:t>o bizzarria</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museidigenova.it/zoom/magnasco9.jpg"/>
          <p:cNvPicPr>
            <a:picLocks noChangeAspect="1" noChangeArrowheads="1"/>
          </p:cNvPicPr>
          <p:nvPr/>
        </p:nvPicPr>
        <p:blipFill>
          <a:blip r:embed="rId3" cstate="print"/>
          <a:srcRect/>
          <a:stretch>
            <a:fillRect/>
          </a:stretch>
        </p:blipFill>
        <p:spPr bwMode="auto">
          <a:xfrm>
            <a:off x="2071670" y="0"/>
            <a:ext cx="5045742" cy="6861592"/>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7_0.tmp"/>
          <p:cNvPicPr>
            <a:picLocks noChangeAspect="1"/>
          </p:cNvPicPr>
          <p:nvPr/>
        </p:nvPicPr>
        <p:blipFill>
          <a:blip r:embed="rId3"/>
          <a:stretch>
            <a:fillRect/>
          </a:stretch>
        </p:blipFill>
        <p:spPr>
          <a:xfrm>
            <a:off x="0" y="0"/>
            <a:ext cx="5293411" cy="6858000"/>
          </a:xfrm>
          <a:prstGeom prst="rect">
            <a:avLst/>
          </a:prstGeom>
        </p:spPr>
      </p:pic>
      <p:sp>
        <p:nvSpPr>
          <p:cNvPr id="7" name="Rettangolo 6"/>
          <p:cNvSpPr/>
          <p:nvPr/>
        </p:nvSpPr>
        <p:spPr>
          <a:xfrm>
            <a:off x="0" y="285728"/>
            <a:ext cx="2133918" cy="646331"/>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Soldato che squarta</a:t>
            </a:r>
          </a:p>
          <a:p>
            <a:r>
              <a:rPr lang="it-IT" b="1" dirty="0" smtClean="0">
                <a:solidFill>
                  <a:schemeClr val="accent2">
                    <a:lumMod val="20000"/>
                    <a:lumOff val="80000"/>
                  </a:schemeClr>
                </a:solidFill>
                <a:latin typeface="Times New Roman" pitchFamily="18" charset="0"/>
                <a:cs typeface="Times New Roman" pitchFamily="18" charset="0"/>
              </a:rPr>
              <a:t>un animale </a:t>
            </a:r>
            <a:endParaRPr lang="it-IT" dirty="0"/>
          </a:p>
        </p:txBody>
      </p:sp>
      <p:sp>
        <p:nvSpPr>
          <p:cNvPr id="8" name="CasellaDiTesto 7"/>
          <p:cNvSpPr txBox="1"/>
          <p:nvPr/>
        </p:nvSpPr>
        <p:spPr>
          <a:xfrm>
            <a:off x="5286380" y="0"/>
            <a:ext cx="3857620" cy="6632585"/>
          </a:xfrm>
          <a:prstGeom prst="rect">
            <a:avLst/>
          </a:prstGeom>
          <a:noFill/>
        </p:spPr>
        <p:txBody>
          <a:bodyPr wrap="square" rtlCol="0">
            <a:spAutoFit/>
          </a:bodyPr>
          <a:lstStyle/>
          <a:p>
            <a:r>
              <a:rPr lang="it-IT" sz="2500" b="1" dirty="0" smtClean="0">
                <a:solidFill>
                  <a:schemeClr val="accent2">
                    <a:lumMod val="20000"/>
                    <a:lumOff val="80000"/>
                  </a:schemeClr>
                </a:solidFill>
                <a:latin typeface="Times New Roman" pitchFamily="18" charset="0"/>
                <a:cs typeface="Times New Roman" pitchFamily="18" charset="0"/>
              </a:rPr>
              <a:t>In questo dipinto che sembra contemporaneo,  l’animale è come se fosse crocefisso: il suo carnefice assume lo stesso atteggiamento, la stessa posizione dei torturatori di Cristo. Noi non possiamo dire niente con certezza delle idee politiche del pittore, a parte quello che traspare dalle sue opere: ma questa raffigurazione parrebbe anticipare – di quattro secoli – la sensibilità animalista di oggi.  </a:t>
            </a:r>
            <a:endParaRPr lang="it-IT" sz="25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5_0.tmp"/>
          <p:cNvPicPr>
            <a:picLocks noChangeAspect="1"/>
          </p:cNvPicPr>
          <p:nvPr/>
        </p:nvPicPr>
        <p:blipFill>
          <a:blip r:embed="rId3"/>
          <a:srcRect t="5208" r="55167"/>
          <a:stretch>
            <a:fillRect/>
          </a:stretch>
        </p:blipFill>
        <p:spPr>
          <a:xfrm>
            <a:off x="0" y="0"/>
            <a:ext cx="3143272" cy="6810398"/>
          </a:xfrm>
          <a:prstGeom prst="rect">
            <a:avLst/>
          </a:prstGeom>
        </p:spPr>
      </p:pic>
      <p:pic>
        <p:nvPicPr>
          <p:cNvPr id="7" name="Immagine 6" descr="img085_0.tmp"/>
          <p:cNvPicPr>
            <a:picLocks noChangeAspect="1"/>
          </p:cNvPicPr>
          <p:nvPr/>
        </p:nvPicPr>
        <p:blipFill>
          <a:blip r:embed="rId3"/>
          <a:srcRect l="49103" t="5208"/>
          <a:stretch>
            <a:fillRect/>
          </a:stretch>
        </p:blipFill>
        <p:spPr>
          <a:xfrm>
            <a:off x="5594840" y="0"/>
            <a:ext cx="3549160" cy="6773510"/>
          </a:xfrm>
          <a:prstGeom prst="rect">
            <a:avLst/>
          </a:prstGeom>
        </p:spPr>
      </p:pic>
      <p:sp>
        <p:nvSpPr>
          <p:cNvPr id="9" name="Rettangolo 8"/>
          <p:cNvSpPr/>
          <p:nvPr/>
        </p:nvSpPr>
        <p:spPr>
          <a:xfrm>
            <a:off x="3214678" y="0"/>
            <a:ext cx="1984096" cy="923330"/>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Soldato morente confortato da un frate </a:t>
            </a:r>
            <a:endParaRPr lang="it-IT" dirty="0"/>
          </a:p>
        </p:txBody>
      </p:sp>
      <p:sp>
        <p:nvSpPr>
          <p:cNvPr id="10" name="Rettangolo 9"/>
          <p:cNvSpPr/>
          <p:nvPr/>
        </p:nvSpPr>
        <p:spPr>
          <a:xfrm>
            <a:off x="3929058" y="6072206"/>
            <a:ext cx="1610738" cy="646331"/>
          </a:xfrm>
          <a:prstGeom prst="rect">
            <a:avLst/>
          </a:prstGeom>
        </p:spPr>
        <p:txBody>
          <a:bodyPr wrap="square">
            <a:spAutoFit/>
          </a:bodyPr>
          <a:lstStyle/>
          <a:p>
            <a:r>
              <a:rPr lang="it-IT" b="1" dirty="0" err="1" smtClean="0">
                <a:solidFill>
                  <a:schemeClr val="accent2">
                    <a:lumMod val="20000"/>
                    <a:lumOff val="80000"/>
                  </a:schemeClr>
                </a:solidFill>
                <a:latin typeface="Times New Roman" pitchFamily="18" charset="0"/>
                <a:cs typeface="Times New Roman" pitchFamily="18" charset="0"/>
              </a:rPr>
              <a:t>Seppellimentodi</a:t>
            </a:r>
            <a:r>
              <a:rPr lang="it-IT" b="1" dirty="0" smtClean="0">
                <a:solidFill>
                  <a:schemeClr val="accent2">
                    <a:lumMod val="20000"/>
                    <a:lumOff val="80000"/>
                  </a:schemeClr>
                </a:solidFill>
                <a:latin typeface="Times New Roman" pitchFamily="18" charset="0"/>
                <a:cs typeface="Times New Roman" pitchFamily="18" charset="0"/>
              </a:rPr>
              <a:t> un soldato</a:t>
            </a:r>
            <a:endParaRPr lang="it-IT"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Bizzarrie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5072066" y="0"/>
            <a:ext cx="4071934" cy="6370975"/>
          </a:xfrm>
          <a:prstGeom prst="rect">
            <a:avLst/>
          </a:prstGeom>
          <a:noFill/>
        </p:spPr>
        <p:txBody>
          <a:bodyPr wrap="square" rtlCol="0">
            <a:spAutoFit/>
          </a:bodyPr>
          <a:lstStyle/>
          <a:p>
            <a:r>
              <a:rPr lang="it-IT" sz="2400" b="1" dirty="0" smtClean="0">
                <a:solidFill>
                  <a:schemeClr val="accent2">
                    <a:lumMod val="20000"/>
                    <a:lumOff val="80000"/>
                  </a:schemeClr>
                </a:solidFill>
                <a:latin typeface="Times New Roman" pitchFamily="18" charset="0"/>
                <a:cs typeface="Times New Roman" pitchFamily="18" charset="0"/>
              </a:rPr>
              <a:t>In questi </a:t>
            </a:r>
            <a:r>
              <a:rPr lang="it-IT" sz="2400" b="1" dirty="0" smtClean="0">
                <a:solidFill>
                  <a:schemeClr val="accent2">
                    <a:lumMod val="20000"/>
                    <a:lumOff val="80000"/>
                  </a:schemeClr>
                </a:solidFill>
                <a:latin typeface="Times New Roman" pitchFamily="18" charset="0"/>
                <a:cs typeface="Times New Roman" pitchFamily="18" charset="0"/>
              </a:rPr>
              <a:t>quadri </a:t>
            </a:r>
            <a:r>
              <a:rPr lang="it-IT" sz="2400" b="1" dirty="0" smtClean="0">
                <a:solidFill>
                  <a:schemeClr val="accent2">
                    <a:lumMod val="20000"/>
                    <a:lumOff val="80000"/>
                  </a:schemeClr>
                </a:solidFill>
                <a:latin typeface="Times New Roman" pitchFamily="18" charset="0"/>
                <a:cs typeface="Times New Roman" pitchFamily="18" charset="0"/>
              </a:rPr>
              <a:t>il linguaggio del </a:t>
            </a:r>
            <a:r>
              <a:rPr lang="it-IT" sz="2400" b="1" dirty="0" err="1" smtClean="0">
                <a:solidFill>
                  <a:schemeClr val="accent2">
                    <a:lumMod val="20000"/>
                    <a:lumOff val="80000"/>
                  </a:schemeClr>
                </a:solidFill>
                <a:latin typeface="Times New Roman" pitchFamily="18" charset="0"/>
                <a:cs typeface="Times New Roman" pitchFamily="18" charset="0"/>
              </a:rPr>
              <a:t>Magnasco</a:t>
            </a:r>
            <a:r>
              <a:rPr lang="it-IT" sz="2400" b="1" dirty="0" smtClean="0">
                <a:solidFill>
                  <a:schemeClr val="accent2">
                    <a:lumMod val="20000"/>
                    <a:lumOff val="80000"/>
                  </a:schemeClr>
                </a:solidFill>
                <a:latin typeface="Times New Roman" pitchFamily="18" charset="0"/>
                <a:cs typeface="Times New Roman" pitchFamily="18" charset="0"/>
              </a:rPr>
              <a:t> appare ormai maturo nella scioltezza straordinaria della pennellata, nell'intavolazione cromatica tutta basata sulle varie tonalità del marrone e del grigio, ravvivata da pochi tocchi di giallo, di rosso, di blu e di bianco nelle vesti delle figure, nel rifiuto di ogni definizione </a:t>
            </a:r>
            <a:r>
              <a:rPr lang="it-IT" sz="2400" b="1" dirty="0" err="1" smtClean="0">
                <a:solidFill>
                  <a:schemeClr val="accent2">
                    <a:lumMod val="20000"/>
                    <a:lumOff val="80000"/>
                  </a:schemeClr>
                </a:solidFill>
                <a:latin typeface="Times New Roman" pitchFamily="18" charset="0"/>
                <a:cs typeface="Times New Roman" pitchFamily="18" charset="0"/>
              </a:rPr>
              <a:t>disegnativa</a:t>
            </a:r>
            <a:r>
              <a:rPr lang="it-IT" sz="2400" b="1" dirty="0" smtClean="0">
                <a:solidFill>
                  <a:schemeClr val="accent2">
                    <a:lumMod val="20000"/>
                    <a:lumOff val="80000"/>
                  </a:schemeClr>
                </a:solidFill>
                <a:latin typeface="Times New Roman" pitchFamily="18" charset="0"/>
                <a:cs typeface="Times New Roman" pitchFamily="18" charset="0"/>
              </a:rPr>
              <a:t> e nella drammatica frammentazione delle forme, erose dall'ombra, infine nella struttura compositiva di scenografica teatralità. </a:t>
            </a:r>
          </a:p>
        </p:txBody>
      </p:sp>
      <p:pic>
        <p:nvPicPr>
          <p:cNvPr id="6" name="Picture 2" descr="http://www.museidigenova.it/zoom/magnasco5.jpg"/>
          <p:cNvPicPr>
            <a:picLocks noChangeAspect="1" noChangeArrowheads="1"/>
          </p:cNvPicPr>
          <p:nvPr/>
        </p:nvPicPr>
        <p:blipFill>
          <a:blip r:embed="rId3" cstate="print"/>
          <a:srcRect/>
          <a:stretch>
            <a:fillRect/>
          </a:stretch>
        </p:blipFill>
        <p:spPr bwMode="auto">
          <a:xfrm>
            <a:off x="0" y="-28259"/>
            <a:ext cx="5081424" cy="6886259"/>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4572008"/>
          </a:xfrm>
        </p:spPr>
        <p:txBody>
          <a:bodyPr>
            <a:normAutofit fontScale="92500" lnSpcReduction="20000"/>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a:p>
            <a:r>
              <a:rPr lang="it-IT" sz="6000" b="1" dirty="0" smtClean="0">
                <a:solidFill>
                  <a:schemeClr val="accent2">
                    <a:lumMod val="60000"/>
                    <a:lumOff val="40000"/>
                  </a:schemeClr>
                </a:solidFill>
                <a:latin typeface="Times New Roman" pitchFamily="18" charset="0"/>
                <a:cs typeface="Times New Roman" pitchFamily="18" charset="0"/>
              </a:rPr>
              <a:t>Il sacro: </a:t>
            </a:r>
          </a:p>
          <a:p>
            <a:r>
              <a:rPr lang="it-IT" sz="6000" b="1" dirty="0" smtClean="0">
                <a:solidFill>
                  <a:schemeClr val="accent2">
                    <a:lumMod val="60000"/>
                    <a:lumOff val="40000"/>
                  </a:schemeClr>
                </a:solidFill>
                <a:latin typeface="Times New Roman" pitchFamily="18" charset="0"/>
                <a:cs typeface="Times New Roman" pitchFamily="18" charset="0"/>
              </a:rPr>
              <a:t>Sfondi lividi e scene drammatiche</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5643570" y="0"/>
            <a:ext cx="3500430" cy="6740307"/>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Tornò a Milano nel 1709,  e mantenne costanti rapporti con Genova, dove vivevano ancora sua madre e i suoi fratelli. Molto probabilmente nel 1708 sposò a Genova la giovane vedova Maria Rosa Caterina Borea, dalla quale nacque nel 1709 la primogenita Livia Caterina, l'unica figlia sopravvissuta dopo la morte dei piccoli Francesca (1710-12) e Stefano (1712-13). A Milano, allora un’importante capitale europea, governata dagli austriaci, lavorò per prestigiosi committenti aristocratici lombardi, ma anche per i dignitari mitteleuropei della burocrazia asburgica. Funzionari pubblici di grande cultura, abituati a viaggiare in ogni angolo dell’Impero, a parlare molte lingue e ad avere rapporti con persone  di diverse religioni.  </a:t>
            </a:r>
          </a:p>
        </p:txBody>
      </p:sp>
      <p:pic>
        <p:nvPicPr>
          <p:cNvPr id="6" name="Picture 10" descr="http://www.museidigenova.it/zoom/magnasco6.jpg"/>
          <p:cNvPicPr>
            <a:picLocks noChangeAspect="1" noChangeArrowheads="1"/>
          </p:cNvPicPr>
          <p:nvPr/>
        </p:nvPicPr>
        <p:blipFill>
          <a:blip r:embed="rId3"/>
          <a:srcRect/>
          <a:stretch>
            <a:fillRect/>
          </a:stretch>
        </p:blipFill>
        <p:spPr bwMode="auto">
          <a:xfrm>
            <a:off x="0" y="-24214"/>
            <a:ext cx="5643570" cy="6882214"/>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r>
              <a:rPr lang="it-IT" sz="4400" b="1" dirty="0" smtClean="0">
                <a:solidFill>
                  <a:schemeClr val="accent2">
                    <a:lumMod val="60000"/>
                    <a:lumOff val="40000"/>
                  </a:schemeClr>
                </a:solidFill>
                <a:latin typeface="Times New Roman" pitchFamily="18" charset="0"/>
                <a:cs typeface="Times New Roman" pitchFamily="18" charset="0"/>
              </a:rPr>
              <a:t>Preti, frati e monache</a:t>
            </a:r>
          </a:p>
          <a:p>
            <a:pPr algn="just"/>
            <a:r>
              <a:rPr lang="it-IT" sz="4400" b="1" dirty="0" smtClean="0">
                <a:solidFill>
                  <a:schemeClr val="accent2">
                    <a:lumMod val="60000"/>
                    <a:lumOff val="40000"/>
                  </a:schemeClr>
                </a:solidFill>
                <a:latin typeface="Times New Roman" pitchFamily="18" charset="0"/>
                <a:cs typeface="Times New Roman" pitchFamily="18" charset="0"/>
              </a:rPr>
              <a:t>  </a:t>
            </a:r>
            <a:r>
              <a:rPr lang="it-IT" sz="2000" b="1" dirty="0" smtClean="0">
                <a:solidFill>
                  <a:schemeClr val="accent2">
                    <a:lumMod val="20000"/>
                    <a:lumOff val="80000"/>
                  </a:schemeClr>
                </a:solidFill>
                <a:latin typeface="Times New Roman" pitchFamily="18" charset="0"/>
                <a:cs typeface="Times New Roman" pitchFamily="18" charset="0"/>
              </a:rPr>
              <a:t>Negli anni in cui il cappuccino lombardo Gaetano Maria da Bergamo riproponeva nei suoi scritti la più rigorosa povertà per una riforma dell'Ordine, e uno dei committenti del </a:t>
            </a:r>
            <a:r>
              <a:rPr lang="it-IT" sz="2000" b="1" dirty="0" err="1" smtClean="0">
                <a:solidFill>
                  <a:schemeClr val="accent2">
                    <a:lumMod val="20000"/>
                    <a:lumOff val="80000"/>
                  </a:schemeClr>
                </a:solidFill>
                <a:latin typeface="Times New Roman" pitchFamily="18" charset="0"/>
                <a:cs typeface="Times New Roman" pitchFamily="18" charset="0"/>
              </a:rPr>
              <a:t>Magnasco</a:t>
            </a:r>
            <a:r>
              <a:rPr lang="it-IT" sz="2000" b="1" dirty="0" smtClean="0">
                <a:solidFill>
                  <a:schemeClr val="accent2">
                    <a:lumMod val="20000"/>
                    <a:lumOff val="80000"/>
                  </a:schemeClr>
                </a:solidFill>
                <a:latin typeface="Times New Roman" pitchFamily="18" charset="0"/>
                <a:cs typeface="Times New Roman" pitchFamily="18" charset="0"/>
              </a:rPr>
              <a:t>, </a:t>
            </a:r>
            <a:r>
              <a:rPr lang="it-IT" sz="2000" b="1" dirty="0" err="1" smtClean="0">
                <a:solidFill>
                  <a:schemeClr val="accent2">
                    <a:lumMod val="20000"/>
                    <a:lumOff val="80000"/>
                  </a:schemeClr>
                </a:solidFill>
                <a:latin typeface="Times New Roman" pitchFamily="18" charset="0"/>
                <a:cs typeface="Times New Roman" pitchFamily="18" charset="0"/>
              </a:rPr>
              <a:t>Giovan</a:t>
            </a:r>
            <a:r>
              <a:rPr lang="it-IT" sz="2000" b="1" dirty="0" smtClean="0">
                <a:solidFill>
                  <a:schemeClr val="accent2">
                    <a:lumMod val="20000"/>
                    <a:lumOff val="80000"/>
                  </a:schemeClr>
                </a:solidFill>
                <a:latin typeface="Times New Roman" pitchFamily="18" charset="0"/>
                <a:cs typeface="Times New Roman" pitchFamily="18" charset="0"/>
              </a:rPr>
              <a:t> Francesco Arese, traduceva dal francese uno dei trattati dell'abate Armand de </a:t>
            </a:r>
            <a:r>
              <a:rPr lang="it-IT" sz="2000" b="1" dirty="0" err="1" smtClean="0">
                <a:solidFill>
                  <a:schemeClr val="accent2">
                    <a:lumMod val="20000"/>
                    <a:lumOff val="80000"/>
                  </a:schemeClr>
                </a:solidFill>
                <a:latin typeface="Times New Roman" pitchFamily="18" charset="0"/>
                <a:cs typeface="Times New Roman" pitchFamily="18" charset="0"/>
              </a:rPr>
              <a:t>Rancé</a:t>
            </a:r>
            <a:r>
              <a:rPr lang="it-IT" sz="2000" b="1" dirty="0" smtClean="0">
                <a:solidFill>
                  <a:schemeClr val="accent2">
                    <a:lumMod val="20000"/>
                    <a:lumOff val="80000"/>
                  </a:schemeClr>
                </a:solidFill>
                <a:latin typeface="Times New Roman" pitchFamily="18" charset="0"/>
                <a:cs typeface="Times New Roman" pitchFamily="18" charset="0"/>
              </a:rPr>
              <a:t>, fondatore dei trappisti, l'artista raffigurava polemicamente i frati di questi due ordini, in contrasto con la vita rilassata di altre comunità conventuali, nei momenti quotidiani di una vita poverissima, dedita alla preghiera, alla meditazione. Tutte le tematiche </a:t>
            </a:r>
            <a:r>
              <a:rPr lang="it-IT" sz="2000" b="1" dirty="0" smtClean="0">
                <a:solidFill>
                  <a:schemeClr val="accent2">
                    <a:lumMod val="20000"/>
                    <a:lumOff val="80000"/>
                  </a:schemeClr>
                </a:solidFill>
                <a:latin typeface="Times New Roman" pitchFamily="18" charset="0"/>
                <a:cs typeface="Times New Roman" pitchFamily="18" charset="0"/>
              </a:rPr>
              <a:t>del suo discorso artistico </a:t>
            </a:r>
            <a:r>
              <a:rPr lang="it-IT" sz="2000" b="1" dirty="0" smtClean="0">
                <a:solidFill>
                  <a:schemeClr val="accent2">
                    <a:lumMod val="20000"/>
                    <a:lumOff val="80000"/>
                  </a:schemeClr>
                </a:solidFill>
                <a:latin typeface="Times New Roman" pitchFamily="18" charset="0"/>
                <a:cs typeface="Times New Roman" pitchFamily="18" charset="0"/>
              </a:rPr>
              <a:t>sono presenti nei testi di </a:t>
            </a:r>
            <a:r>
              <a:rPr lang="it-IT" sz="2000" b="1" dirty="0" err="1" smtClean="0">
                <a:solidFill>
                  <a:schemeClr val="accent2">
                    <a:lumMod val="20000"/>
                    <a:lumOff val="80000"/>
                  </a:schemeClr>
                </a:solidFill>
                <a:latin typeface="Times New Roman" pitchFamily="18" charset="0"/>
                <a:cs typeface="Times New Roman" pitchFamily="18" charset="0"/>
              </a:rPr>
              <a:t>Rancé</a:t>
            </a:r>
            <a:r>
              <a:rPr lang="it-IT" sz="2000" b="1" dirty="0" smtClean="0">
                <a:solidFill>
                  <a:schemeClr val="accent2">
                    <a:lumMod val="20000"/>
                    <a:lumOff val="80000"/>
                  </a:schemeClr>
                </a:solidFill>
                <a:latin typeface="Times New Roman" pitchFamily="18" charset="0"/>
                <a:cs typeface="Times New Roman" pitchFamily="18" charset="0"/>
              </a:rPr>
              <a:t> e di Gaetano Maria da Bergamo, dalla povertà dell'abito alla rivalutazione del lavoro manuale, dallo studio alla sottomissione totale e incondizionata ai superiori</a:t>
            </a:r>
            <a:r>
              <a:rPr lang="it-IT" sz="2000" b="1" dirty="0" smtClean="0">
                <a:solidFill>
                  <a:schemeClr val="accent2">
                    <a:lumMod val="20000"/>
                    <a:lumOff val="80000"/>
                  </a:schemeClr>
                </a:solidFill>
                <a:latin typeface="Times New Roman" pitchFamily="18" charset="0"/>
                <a:cs typeface="Times New Roman" pitchFamily="18" charset="0"/>
              </a:rPr>
              <a:t>. Bisogna considerare che il </a:t>
            </a:r>
            <a:r>
              <a:rPr lang="it-IT" sz="2000" b="1" dirty="0" err="1" smtClean="0">
                <a:solidFill>
                  <a:schemeClr val="accent2">
                    <a:lumMod val="20000"/>
                    <a:lumOff val="80000"/>
                  </a:schemeClr>
                </a:solidFill>
                <a:latin typeface="Times New Roman" pitchFamily="18" charset="0"/>
                <a:cs typeface="Times New Roman" pitchFamily="18" charset="0"/>
              </a:rPr>
              <a:t>Magnasco</a:t>
            </a:r>
            <a:r>
              <a:rPr lang="it-IT" sz="2000" b="1" dirty="0" smtClean="0">
                <a:solidFill>
                  <a:schemeClr val="accent2">
                    <a:lumMod val="20000"/>
                    <a:lumOff val="80000"/>
                  </a:schemeClr>
                </a:solidFill>
                <a:latin typeface="Times New Roman" pitchFamily="18" charset="0"/>
                <a:cs typeface="Times New Roman" pitchFamily="18" charset="0"/>
              </a:rPr>
              <a:t> è l’unico in Italia a rappresentare ebrei ed eretici: per molto meno si poteva venire accusati e condannati a pene gravissime. Sia lui che i suoi committenti non potevano certo esporre alla luce del sole certe immagini: evidentemente si tratta di dipinti estremamente privati, che venivano  mostrati a cerchie ristrette di intellettuali non allineati. Di sicuro, da parte dell’artista, esisteva una profonda adesione ideologica verso i temi rappresentati. </a:t>
            </a:r>
            <a:endParaRPr lang="it-IT" sz="2000" b="1" dirty="0" smtClean="0">
              <a:solidFill>
                <a:schemeClr val="accent2">
                  <a:lumMod val="20000"/>
                  <a:lumOff val="8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Monaci in</a:t>
            </a:r>
          </a:p>
          <a:p>
            <a:r>
              <a:rPr lang="it-IT" b="1" dirty="0" smtClean="0">
                <a:solidFill>
                  <a:schemeClr val="accent2">
                    <a:lumMod val="20000"/>
                    <a:lumOff val="80000"/>
                  </a:schemeClr>
                </a:solidFill>
                <a:latin typeface="Times New Roman" pitchFamily="18" charset="0"/>
                <a:cs typeface="Times New Roman" pitchFamily="18" charset="0"/>
              </a:rPr>
              <a:t> preghiera</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settemuse.it/pittori_opere_M/magnasco_alessandro/magnasco_alessandro_505_praying_monks.jpg"/>
          <p:cNvPicPr>
            <a:picLocks noChangeAspect="1" noChangeArrowheads="1"/>
          </p:cNvPicPr>
          <p:nvPr/>
        </p:nvPicPr>
        <p:blipFill>
          <a:blip r:embed="rId3"/>
          <a:srcRect l="22705" t="3320" r="22363" b="2929"/>
          <a:stretch>
            <a:fillRect/>
          </a:stretch>
        </p:blipFill>
        <p:spPr bwMode="auto">
          <a:xfrm>
            <a:off x="2071670" y="0"/>
            <a:ext cx="5357850" cy="685804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9_0.tmp"/>
          <p:cNvPicPr>
            <a:picLocks noChangeAspect="1"/>
          </p:cNvPicPr>
          <p:nvPr/>
        </p:nvPicPr>
        <p:blipFill>
          <a:blip r:embed="rId3"/>
          <a:stretch>
            <a:fillRect/>
          </a:stretch>
        </p:blipFill>
        <p:spPr>
          <a:xfrm>
            <a:off x="2000232" y="0"/>
            <a:ext cx="5123408" cy="6858000"/>
          </a:xfrm>
          <a:prstGeom prst="rect">
            <a:avLst/>
          </a:prstGeom>
        </p:spPr>
      </p:pic>
      <p:sp>
        <p:nvSpPr>
          <p:cNvPr id="7" name="Rettangolo 6"/>
          <p:cNvSpPr/>
          <p:nvPr/>
        </p:nvSpPr>
        <p:spPr>
          <a:xfrm>
            <a:off x="0" y="142852"/>
            <a:ext cx="2755883"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Paesaggio con frati tentati</a:t>
            </a:r>
            <a:endParaRPr lang="it-IT"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171451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Refettorio di monaci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cgfaonlineartmuseum.com/m/magnasco2.jpg"/>
          <p:cNvPicPr>
            <a:picLocks noChangeAspect="1" noChangeArrowheads="1"/>
          </p:cNvPicPr>
          <p:nvPr/>
        </p:nvPicPr>
        <p:blipFill>
          <a:blip r:embed="rId3"/>
          <a:srcRect/>
          <a:stretch>
            <a:fillRect/>
          </a:stretch>
        </p:blipFill>
        <p:spPr bwMode="auto">
          <a:xfrm>
            <a:off x="1714480" y="-8714"/>
            <a:ext cx="5514998" cy="686671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572132" y="0"/>
            <a:ext cx="3571868" cy="6858000"/>
          </a:xfrm>
        </p:spPr>
        <p:txBody>
          <a:bodyPr>
            <a:normAutofit fontScale="92500" lnSpcReduction="20000"/>
          </a:bodyPr>
          <a:lstStyle/>
          <a:p>
            <a:pPr algn="l"/>
            <a:r>
              <a:rPr lang="it-IT" sz="4100" b="1" dirty="0" smtClean="0">
                <a:solidFill>
                  <a:schemeClr val="accent2">
                    <a:lumMod val="20000"/>
                    <a:lumOff val="80000"/>
                  </a:schemeClr>
                </a:solidFill>
                <a:latin typeface="Times New Roman" pitchFamily="18" charset="0"/>
                <a:cs typeface="Times New Roman" pitchFamily="18" charset="0"/>
              </a:rPr>
              <a:t>Si tratta di  dipinti che in accenti linguistici di straordinaria raffinatezza, rappresentano la vita dissipata dei monasteri femminili, e non lasciano dubbi sul giudizio morale del pittore.</a:t>
            </a:r>
            <a:r>
              <a:rPr lang="it-IT" sz="4100" b="1" dirty="0" smtClean="0">
                <a:solidFill>
                  <a:schemeClr val="bg1"/>
                </a:solidFill>
              </a:rPr>
              <a:t> </a:t>
            </a:r>
            <a:endParaRPr lang="it-IT" sz="4100" b="1" dirty="0" smtClean="0">
              <a:solidFill>
                <a:schemeClr val="accent2">
                  <a:lumMod val="20000"/>
                  <a:lumOff val="80000"/>
                </a:schemeClr>
              </a:solidFill>
              <a:latin typeface="Times New Roman" pitchFamily="18" charset="0"/>
              <a:cs typeface="Times New Roman" pitchFamily="18" charset="0"/>
            </a:endParaRPr>
          </a:p>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923330"/>
          </a:xfrm>
          <a:prstGeom prst="rect">
            <a:avLst/>
          </a:prstGeom>
          <a:noFill/>
        </p:spPr>
        <p:txBody>
          <a:bodyPr wrap="square" rtlCol="0">
            <a:spAutoFit/>
          </a:bodyPr>
          <a:lstStyle/>
          <a:p>
            <a:endParaRPr lang="it-IT" b="1" dirty="0" smtClean="0">
              <a:solidFill>
                <a:schemeClr val="accent2">
                  <a:lumMod val="20000"/>
                  <a:lumOff val="80000"/>
                </a:schemeClr>
              </a:solidFill>
              <a:latin typeface="Times New Roman" pitchFamily="18" charset="0"/>
              <a:cs typeface="Times New Roman" pitchFamily="18" charset="0"/>
            </a:endParaRPr>
          </a:p>
          <a:p>
            <a:endParaRPr lang="it-IT" b="1" dirty="0" smtClean="0">
              <a:solidFill>
                <a:schemeClr val="accent2">
                  <a:lumMod val="20000"/>
                  <a:lumOff val="80000"/>
                </a:schemeClr>
              </a:solidFill>
              <a:latin typeface="Times New Roman" pitchFamily="18" charset="0"/>
              <a:cs typeface="Times New Roman" pitchFamily="18" charset="0"/>
            </a:endParaRPr>
          </a:p>
          <a:p>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settemuse.it/pittori_opere_M/magnasco_alessandro/magnasco_alessandro_509_christ_adored_by_two_nuns.jpg"/>
          <p:cNvPicPr>
            <a:picLocks noChangeAspect="1" noChangeArrowheads="1"/>
          </p:cNvPicPr>
          <p:nvPr/>
        </p:nvPicPr>
        <p:blipFill>
          <a:blip r:embed="rId3"/>
          <a:srcRect l="21240" t="3320" r="21630" b="2929"/>
          <a:stretch>
            <a:fillRect/>
          </a:stretch>
        </p:blipFill>
        <p:spPr bwMode="auto">
          <a:xfrm>
            <a:off x="0" y="0"/>
            <a:ext cx="5572164" cy="6858048"/>
          </a:xfrm>
          <a:prstGeom prst="rect">
            <a:avLst/>
          </a:prstGeom>
          <a:noFill/>
        </p:spPr>
      </p:pic>
      <p:sp>
        <p:nvSpPr>
          <p:cNvPr id="8" name="Rettangolo 7"/>
          <p:cNvSpPr/>
          <p:nvPr/>
        </p:nvSpPr>
        <p:spPr>
          <a:xfrm>
            <a:off x="214282" y="142852"/>
            <a:ext cx="4572000" cy="646331"/>
          </a:xfrm>
          <a:prstGeom prst="rect">
            <a:avLst/>
          </a:prstGeom>
        </p:spPr>
        <p:txBody>
          <a:bodyPr>
            <a:spAutoFit/>
          </a:bodyPr>
          <a:lstStyle/>
          <a:p>
            <a:r>
              <a:rPr lang="it-IT" b="1" dirty="0" smtClean="0">
                <a:solidFill>
                  <a:schemeClr val="bg1"/>
                </a:solidFill>
                <a:latin typeface="Times New Roman" pitchFamily="18" charset="0"/>
                <a:cs typeface="Times New Roman" pitchFamily="18" charset="0"/>
              </a:rPr>
              <a:t>Cristo adorato </a:t>
            </a:r>
          </a:p>
          <a:p>
            <a:r>
              <a:rPr lang="it-IT" b="1" dirty="0" smtClean="0">
                <a:solidFill>
                  <a:schemeClr val="bg1"/>
                </a:solidFill>
                <a:latin typeface="Times New Roman" pitchFamily="18" charset="0"/>
                <a:cs typeface="Times New Roman" pitchFamily="18" charset="0"/>
              </a:rPr>
              <a:t>da due suore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1_0.tmp"/>
          <p:cNvPicPr>
            <a:picLocks noChangeAspect="1"/>
          </p:cNvPicPr>
          <p:nvPr/>
        </p:nvPicPr>
        <p:blipFill>
          <a:blip r:embed="rId3"/>
          <a:stretch>
            <a:fillRect/>
          </a:stretch>
        </p:blipFill>
        <p:spPr>
          <a:xfrm>
            <a:off x="0" y="0"/>
            <a:ext cx="9144000" cy="6313289"/>
          </a:xfrm>
          <a:prstGeom prst="rect">
            <a:avLst/>
          </a:prstGeom>
        </p:spPr>
      </p:pic>
      <p:sp>
        <p:nvSpPr>
          <p:cNvPr id="7" name="Rettangolo 6"/>
          <p:cNvSpPr/>
          <p:nvPr/>
        </p:nvSpPr>
        <p:spPr>
          <a:xfrm>
            <a:off x="0" y="6357958"/>
            <a:ext cx="2941831"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La clausura delle monache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Una visione completamente diversa </a:t>
            </a:r>
          </a:p>
          <a:p>
            <a:r>
              <a:rPr lang="it-IT" sz="4400" b="1" dirty="0" smtClean="0">
                <a:solidFill>
                  <a:schemeClr val="accent2">
                    <a:lumMod val="60000"/>
                    <a:lumOff val="40000"/>
                  </a:schemeClr>
                </a:solidFill>
                <a:latin typeface="Times New Roman" pitchFamily="18" charset="0"/>
                <a:cs typeface="Times New Roman" pitchFamily="18" charset="0"/>
              </a:rPr>
              <a:t>è espressa verso chi fa una scelta </a:t>
            </a:r>
          </a:p>
          <a:p>
            <a:r>
              <a:rPr lang="it-IT" sz="4400" b="1" dirty="0" smtClean="0">
                <a:solidFill>
                  <a:schemeClr val="accent2">
                    <a:lumMod val="60000"/>
                    <a:lumOff val="40000"/>
                  </a:schemeClr>
                </a:solidFill>
                <a:latin typeface="Times New Roman" pitchFamily="18" charset="0"/>
                <a:cs typeface="Times New Roman" pitchFamily="18" charset="0"/>
              </a:rPr>
              <a:t>di vita monastica </a:t>
            </a:r>
          </a:p>
          <a:p>
            <a:r>
              <a:rPr lang="it-IT" sz="4400" b="1" dirty="0" smtClean="0">
                <a:solidFill>
                  <a:schemeClr val="accent2">
                    <a:lumMod val="60000"/>
                    <a:lumOff val="40000"/>
                  </a:schemeClr>
                </a:solidFill>
                <a:latin typeface="Times New Roman" pitchFamily="18" charset="0"/>
                <a:cs typeface="Times New Roman" pitchFamily="18" charset="0"/>
              </a:rPr>
              <a:t>per effettiva </a:t>
            </a:r>
            <a:r>
              <a:rPr lang="it-IT" sz="4400" b="1" dirty="0" err="1" smtClean="0">
                <a:solidFill>
                  <a:schemeClr val="accent2">
                    <a:lumMod val="60000"/>
                    <a:lumOff val="40000"/>
                  </a:schemeClr>
                </a:solidFill>
                <a:latin typeface="Times New Roman" pitchFamily="18" charset="0"/>
                <a:cs typeface="Times New Roman" pitchFamily="18" charset="0"/>
              </a:rPr>
              <a:t>vocazione…</a:t>
            </a:r>
            <a:r>
              <a:rPr lang="it-IT" sz="4400" b="1" dirty="0" smtClean="0">
                <a:solidFill>
                  <a:schemeClr val="accent2">
                    <a:lumMod val="60000"/>
                    <a:lumOff val="40000"/>
                  </a:schemeClr>
                </a:solidFill>
                <a:latin typeface="Times New Roman" pitchFamily="18" charset="0"/>
                <a:cs typeface="Times New Roman" pitchFamily="18" charset="0"/>
              </a:rPr>
              <a:t>..</a:t>
            </a:r>
            <a:endParaRPr lang="it-IT" sz="2000" b="1" dirty="0" smtClean="0">
              <a:solidFill>
                <a:schemeClr val="accent2">
                  <a:lumMod val="20000"/>
                  <a:lumOff val="8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142852"/>
            <a:ext cx="2428892" cy="646331"/>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Preghiera di </a:t>
            </a:r>
          </a:p>
          <a:p>
            <a:r>
              <a:rPr lang="it-IT" b="1" dirty="0" smtClean="0">
                <a:solidFill>
                  <a:schemeClr val="accent2">
                    <a:lumMod val="20000"/>
                    <a:lumOff val="80000"/>
                  </a:schemeClr>
                </a:solidFill>
                <a:latin typeface="Times New Roman" pitchFamily="18" charset="0"/>
                <a:cs typeface="Times New Roman" pitchFamily="18" charset="0"/>
              </a:rPr>
              <a:t>monaci penitenti</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wga.hu/art/m/magnasco/monks3.jpg"/>
          <p:cNvPicPr>
            <a:picLocks noChangeAspect="1" noChangeArrowheads="1"/>
          </p:cNvPicPr>
          <p:nvPr/>
        </p:nvPicPr>
        <p:blipFill>
          <a:blip r:embed="rId3"/>
          <a:srcRect/>
          <a:stretch>
            <a:fillRect/>
          </a:stretch>
        </p:blipFill>
        <p:spPr bwMode="auto">
          <a:xfrm>
            <a:off x="2000232" y="6464"/>
            <a:ext cx="5148286" cy="685153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Segnaposto contenuto 3" descr="img061_0.tmp"/>
          <p:cNvPicPr>
            <a:picLocks noChangeAspect="1"/>
          </p:cNvPicPr>
          <p:nvPr/>
        </p:nvPicPr>
        <p:blipFill>
          <a:blip r:embed="rId3"/>
          <a:stretch>
            <a:fillRect/>
          </a:stretch>
        </p:blipFill>
        <p:spPr>
          <a:xfrm>
            <a:off x="629543" y="0"/>
            <a:ext cx="7884914" cy="6858000"/>
          </a:xfrm>
          <a:prstGeom prst="rect">
            <a:avLst/>
          </a:prstGeom>
        </p:spPr>
      </p:pic>
      <p:sp>
        <p:nvSpPr>
          <p:cNvPr id="7" name="CasellaDiTesto 6"/>
          <p:cNvSpPr txBox="1"/>
          <p:nvPr/>
        </p:nvSpPr>
        <p:spPr>
          <a:xfrm>
            <a:off x="142844" y="142852"/>
            <a:ext cx="2706831"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Processione di cappuccini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90_0.tmp"/>
          <p:cNvPicPr>
            <a:picLocks noChangeAspect="1"/>
          </p:cNvPicPr>
          <p:nvPr/>
        </p:nvPicPr>
        <p:blipFill>
          <a:blip r:embed="rId3"/>
          <a:stretch>
            <a:fillRect/>
          </a:stretch>
        </p:blipFill>
        <p:spPr>
          <a:xfrm>
            <a:off x="343792" y="0"/>
            <a:ext cx="8456414" cy="6858000"/>
          </a:xfrm>
          <a:prstGeom prst="rect">
            <a:avLst/>
          </a:prstGeom>
        </p:spPr>
      </p:pic>
      <p:sp>
        <p:nvSpPr>
          <p:cNvPr id="7" name="CasellaDiTesto 6"/>
          <p:cNvSpPr txBox="1"/>
          <p:nvPr/>
        </p:nvSpPr>
        <p:spPr>
          <a:xfrm>
            <a:off x="1142976" y="357166"/>
            <a:ext cx="2223686"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Adorazione dei magi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 name="Immagine 6" descr="img086_0.tmp"/>
          <p:cNvPicPr>
            <a:picLocks noChangeAspect="1"/>
          </p:cNvPicPr>
          <p:nvPr/>
        </p:nvPicPr>
        <p:blipFill>
          <a:blip r:embed="rId3"/>
          <a:srcRect t="3125" b="33333"/>
          <a:stretch>
            <a:fillRect/>
          </a:stretch>
        </p:blipFill>
        <p:spPr>
          <a:xfrm>
            <a:off x="0" y="0"/>
            <a:ext cx="9014965" cy="6451794"/>
          </a:xfrm>
          <a:prstGeom prst="rect">
            <a:avLst/>
          </a:prstGeom>
        </p:spPr>
      </p:pic>
      <p:sp>
        <p:nvSpPr>
          <p:cNvPr id="6" name="Rettangolo 5"/>
          <p:cNvSpPr/>
          <p:nvPr/>
        </p:nvSpPr>
        <p:spPr>
          <a:xfrm>
            <a:off x="0" y="6357958"/>
            <a:ext cx="2781531"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Cappuccini in contrizione </a:t>
            </a:r>
            <a:endParaRPr lang="it-I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73_0.tmp"/>
          <p:cNvPicPr>
            <a:picLocks noChangeAspect="1"/>
          </p:cNvPicPr>
          <p:nvPr/>
        </p:nvPicPr>
        <p:blipFill>
          <a:blip r:embed="rId3"/>
          <a:srcRect b="7292"/>
          <a:stretch>
            <a:fillRect/>
          </a:stretch>
        </p:blipFill>
        <p:spPr>
          <a:xfrm>
            <a:off x="0" y="0"/>
            <a:ext cx="4359920" cy="6357958"/>
          </a:xfrm>
          <a:prstGeom prst="rect">
            <a:avLst/>
          </a:prstGeom>
        </p:spPr>
      </p:pic>
      <p:pic>
        <p:nvPicPr>
          <p:cNvPr id="7" name="Immagine 6" descr="img074_0.tmp"/>
          <p:cNvPicPr>
            <a:picLocks noChangeAspect="1"/>
          </p:cNvPicPr>
          <p:nvPr/>
        </p:nvPicPr>
        <p:blipFill>
          <a:blip r:embed="rId4"/>
          <a:srcRect l="27923" t="21875"/>
          <a:stretch>
            <a:fillRect/>
          </a:stretch>
        </p:blipFill>
        <p:spPr>
          <a:xfrm>
            <a:off x="4767609" y="0"/>
            <a:ext cx="4376391" cy="6357958"/>
          </a:xfrm>
          <a:prstGeom prst="rect">
            <a:avLst/>
          </a:prstGeom>
        </p:spPr>
      </p:pic>
      <p:sp>
        <p:nvSpPr>
          <p:cNvPr id="8" name="Rettangolo 7"/>
          <p:cNvSpPr/>
          <p:nvPr/>
        </p:nvSpPr>
        <p:spPr>
          <a:xfrm>
            <a:off x="0" y="6357958"/>
            <a:ext cx="7462299"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Comunione di cappuccini			  Confessione di cappuccini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wikigallery.org/paintings/304001-304500/304335/painting1.jpg"/>
          <p:cNvPicPr>
            <a:picLocks noChangeAspect="1" noChangeArrowheads="1"/>
          </p:cNvPicPr>
          <p:nvPr/>
        </p:nvPicPr>
        <p:blipFill>
          <a:blip r:embed="rId3"/>
          <a:srcRect b="2272"/>
          <a:stretch>
            <a:fillRect/>
          </a:stretch>
        </p:blipFill>
        <p:spPr bwMode="auto">
          <a:xfrm>
            <a:off x="0" y="0"/>
            <a:ext cx="4880310" cy="6858000"/>
          </a:xfrm>
          <a:prstGeom prst="rect">
            <a:avLst/>
          </a:prstGeom>
          <a:noFill/>
        </p:spPr>
      </p:pic>
      <p:sp>
        <p:nvSpPr>
          <p:cNvPr id="8" name="Rettangolo 7"/>
          <p:cNvSpPr/>
          <p:nvPr/>
        </p:nvSpPr>
        <p:spPr>
          <a:xfrm>
            <a:off x="214282" y="357166"/>
            <a:ext cx="1643058" cy="923330"/>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Monaco che </a:t>
            </a:r>
          </a:p>
          <a:p>
            <a:r>
              <a:rPr lang="it-IT" b="1" dirty="0" smtClean="0">
                <a:solidFill>
                  <a:schemeClr val="accent2">
                    <a:lumMod val="20000"/>
                    <a:lumOff val="80000"/>
                  </a:schemeClr>
                </a:solidFill>
                <a:latin typeface="Times New Roman" pitchFamily="18" charset="0"/>
                <a:cs typeface="Times New Roman" pitchFamily="18" charset="0"/>
              </a:rPr>
              <a:t>medica un </a:t>
            </a:r>
          </a:p>
          <a:p>
            <a:r>
              <a:rPr lang="it-IT" b="1" dirty="0" smtClean="0">
                <a:solidFill>
                  <a:schemeClr val="accent2">
                    <a:lumMod val="20000"/>
                    <a:lumOff val="80000"/>
                  </a:schemeClr>
                </a:solidFill>
                <a:latin typeface="Times New Roman" pitchFamily="18" charset="0"/>
                <a:cs typeface="Times New Roman" pitchFamily="18" charset="0"/>
              </a:rPr>
              <a:t>confratello </a:t>
            </a:r>
            <a:endParaRPr lang="it-IT" b="1" dirty="0">
              <a:solidFill>
                <a:schemeClr val="accent2">
                  <a:lumMod val="20000"/>
                  <a:lumOff val="80000"/>
                </a:schemeClr>
              </a:solidFill>
              <a:latin typeface="Times New Roman" pitchFamily="18" charset="0"/>
              <a:cs typeface="Times New Roman" pitchFamily="18" charset="0"/>
            </a:endParaRPr>
          </a:p>
        </p:txBody>
      </p:sp>
      <p:sp>
        <p:nvSpPr>
          <p:cNvPr id="9" name="CasellaDiTesto 8"/>
          <p:cNvSpPr txBox="1"/>
          <p:nvPr/>
        </p:nvSpPr>
        <p:spPr>
          <a:xfrm>
            <a:off x="4857752" y="0"/>
            <a:ext cx="4286248" cy="7155805"/>
          </a:xfrm>
          <a:prstGeom prst="rect">
            <a:avLst/>
          </a:prstGeom>
          <a:noFill/>
        </p:spPr>
        <p:txBody>
          <a:bodyPr wrap="square" rtlCol="0">
            <a:spAutoFit/>
          </a:bodyPr>
          <a:lstStyle/>
          <a:p>
            <a:pPr>
              <a:buNone/>
            </a:pPr>
            <a:r>
              <a:rPr lang="it-IT" sz="2300" b="1" dirty="0" smtClean="0">
                <a:solidFill>
                  <a:schemeClr val="accent2">
                    <a:lumMod val="20000"/>
                    <a:lumOff val="80000"/>
                  </a:schemeClr>
                </a:solidFill>
                <a:latin typeface="Times New Roman" pitchFamily="18" charset="0"/>
                <a:cs typeface="Times New Roman" pitchFamily="18" charset="0"/>
              </a:rPr>
              <a:t>Le sue "fraterie" rappresentano i due ordini religiosi più rigorosi, i cappuccini e i trappisti di recente fondazione, accentuandone, in pieno dibattito giurisdizionale, la vita umile e poverissima. Si ispirano  ai testi sulla "regolata </a:t>
            </a:r>
            <a:r>
              <a:rPr lang="it-IT" sz="2300" b="1" dirty="0" err="1" smtClean="0">
                <a:solidFill>
                  <a:schemeClr val="accent2">
                    <a:lumMod val="20000"/>
                    <a:lumOff val="80000"/>
                  </a:schemeClr>
                </a:solidFill>
                <a:latin typeface="Times New Roman" pitchFamily="18" charset="0"/>
                <a:cs typeface="Times New Roman" pitchFamily="18" charset="0"/>
              </a:rPr>
              <a:t>divozione</a:t>
            </a:r>
            <a:r>
              <a:rPr lang="it-IT" sz="2300" b="1" dirty="0" smtClean="0">
                <a:solidFill>
                  <a:schemeClr val="accent2">
                    <a:lumMod val="20000"/>
                    <a:lumOff val="80000"/>
                  </a:schemeClr>
                </a:solidFill>
                <a:latin typeface="Times New Roman" pitchFamily="18" charset="0"/>
                <a:cs typeface="Times New Roman" pitchFamily="18" charset="0"/>
              </a:rPr>
              <a:t>" di Ludovico Antonio Muratori, che soggiornò a Milano sotto la protezione del conte di </a:t>
            </a:r>
            <a:r>
              <a:rPr lang="it-IT" sz="2300" b="1" dirty="0" err="1" smtClean="0">
                <a:solidFill>
                  <a:schemeClr val="accent2">
                    <a:lumMod val="20000"/>
                    <a:lumOff val="80000"/>
                  </a:schemeClr>
                </a:solidFill>
                <a:latin typeface="Times New Roman" pitchFamily="18" charset="0"/>
                <a:cs typeface="Times New Roman" pitchFamily="18" charset="0"/>
              </a:rPr>
              <a:t>Colloredo</a:t>
            </a:r>
            <a:r>
              <a:rPr lang="it-IT" sz="2300" b="1" dirty="0" smtClean="0">
                <a:solidFill>
                  <a:schemeClr val="accent2">
                    <a:lumMod val="20000"/>
                    <a:lumOff val="80000"/>
                  </a:schemeClr>
                </a:solidFill>
                <a:latin typeface="Times New Roman" pitchFamily="18" charset="0"/>
                <a:cs typeface="Times New Roman" pitchFamily="18" charset="0"/>
              </a:rPr>
              <a:t>, governatore austriaco di Milano. Per lui fece le quattro grandi tele oggi presso l'abbazia di </a:t>
            </a:r>
            <a:r>
              <a:rPr lang="it-IT" sz="2300" b="1" dirty="0" err="1" smtClean="0">
                <a:solidFill>
                  <a:schemeClr val="accent2">
                    <a:lumMod val="20000"/>
                    <a:lumOff val="80000"/>
                  </a:schemeClr>
                </a:solidFill>
                <a:latin typeface="Times New Roman" pitchFamily="18" charset="0"/>
                <a:cs typeface="Times New Roman" pitchFamily="18" charset="0"/>
              </a:rPr>
              <a:t>Seitenstetten</a:t>
            </a:r>
            <a:r>
              <a:rPr lang="it-IT" sz="2300" b="1" dirty="0" smtClean="0">
                <a:solidFill>
                  <a:schemeClr val="accent2">
                    <a:lumMod val="20000"/>
                    <a:lumOff val="80000"/>
                  </a:schemeClr>
                </a:solidFill>
                <a:latin typeface="Times New Roman" pitchFamily="18" charset="0"/>
                <a:cs typeface="Times New Roman" pitchFamily="18" charset="0"/>
              </a:rPr>
              <a:t>, alla quale il conte le lasciò in eredità: la </a:t>
            </a:r>
            <a:r>
              <a:rPr lang="it-IT" sz="2300" b="1" i="1" dirty="0" smtClean="0">
                <a:solidFill>
                  <a:schemeClr val="accent2">
                    <a:lumMod val="20000"/>
                    <a:lumOff val="80000"/>
                  </a:schemeClr>
                </a:solidFill>
                <a:latin typeface="Times New Roman" pitchFamily="18" charset="0"/>
                <a:cs typeface="Times New Roman" pitchFamily="18" charset="0"/>
              </a:rPr>
              <a:t>Biblioteca</a:t>
            </a:r>
            <a:r>
              <a:rPr lang="it-IT" sz="2300" b="1" dirty="0" smtClean="0">
                <a:solidFill>
                  <a:schemeClr val="accent2">
                    <a:lumMod val="20000"/>
                    <a:lumOff val="80000"/>
                  </a:schemeClr>
                </a:solidFill>
                <a:latin typeface="Times New Roman" pitchFamily="18" charset="0"/>
                <a:cs typeface="Times New Roman" pitchFamily="18" charset="0"/>
              </a:rPr>
              <a:t> e il </a:t>
            </a:r>
            <a:r>
              <a:rPr lang="it-IT" sz="2300" b="1" i="1" dirty="0" smtClean="0">
                <a:solidFill>
                  <a:schemeClr val="accent2">
                    <a:lumMod val="20000"/>
                    <a:lumOff val="80000"/>
                  </a:schemeClr>
                </a:solidFill>
                <a:latin typeface="Times New Roman" pitchFamily="18" charset="0"/>
                <a:cs typeface="Times New Roman" pitchFamily="18" charset="0"/>
              </a:rPr>
              <a:t>Refettorio dei cappuccini</a:t>
            </a:r>
            <a:r>
              <a:rPr lang="it-IT" sz="2300" b="1" dirty="0" smtClean="0">
                <a:solidFill>
                  <a:schemeClr val="accent2">
                    <a:lumMod val="20000"/>
                    <a:lumOff val="80000"/>
                  </a:schemeClr>
                </a:solidFill>
                <a:latin typeface="Times New Roman" pitchFamily="18" charset="0"/>
                <a:cs typeface="Times New Roman" pitchFamily="18" charset="0"/>
              </a:rPr>
              <a:t>, </a:t>
            </a:r>
            <a:r>
              <a:rPr lang="it-IT" sz="2300" b="1" i="1" dirty="0" smtClean="0">
                <a:solidFill>
                  <a:schemeClr val="accent2">
                    <a:lumMod val="20000"/>
                    <a:lumOff val="80000"/>
                  </a:schemeClr>
                </a:solidFill>
                <a:latin typeface="Times New Roman" pitchFamily="18" charset="0"/>
                <a:cs typeface="Times New Roman" pitchFamily="18" charset="0"/>
              </a:rPr>
              <a:t>La sinagoga </a:t>
            </a:r>
            <a:r>
              <a:rPr lang="it-IT" sz="2300" b="1" dirty="0" smtClean="0">
                <a:solidFill>
                  <a:schemeClr val="accent2">
                    <a:lumMod val="20000"/>
                    <a:lumOff val="80000"/>
                  </a:schemeClr>
                </a:solidFill>
                <a:latin typeface="Times New Roman" pitchFamily="18" charset="0"/>
                <a:cs typeface="Times New Roman" pitchFamily="18" charset="0"/>
              </a:rPr>
              <a:t>e </a:t>
            </a:r>
            <a:r>
              <a:rPr lang="it-IT" sz="2300" b="1" i="1" dirty="0" smtClean="0">
                <a:solidFill>
                  <a:schemeClr val="accent2">
                    <a:lumMod val="20000"/>
                    <a:lumOff val="80000"/>
                  </a:schemeClr>
                </a:solidFill>
                <a:latin typeface="Times New Roman" pitchFamily="18" charset="0"/>
                <a:cs typeface="Times New Roman" pitchFamily="18" charset="0"/>
              </a:rPr>
              <a:t>Il catechismo nel duomo di Milano.</a:t>
            </a:r>
            <a:endParaRPr lang="it-IT" sz="2300" b="1" dirty="0" smtClean="0">
              <a:solidFill>
                <a:schemeClr val="accent2">
                  <a:lumMod val="20000"/>
                  <a:lumOff val="80000"/>
                </a:schemeClr>
              </a:solidFill>
              <a:latin typeface="Times New Roman" pitchFamily="18" charset="0"/>
              <a:cs typeface="Times New Roman" pitchFamily="18" charset="0"/>
            </a:endParaRPr>
          </a:p>
          <a:p>
            <a:pPr>
              <a:buNone/>
            </a:pPr>
            <a:endParaRPr lang="it-IT" sz="2200" b="1" dirty="0" smtClean="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r>
              <a:rPr lang="it-IT" sz="4400" b="1" dirty="0" smtClean="0">
                <a:solidFill>
                  <a:schemeClr val="accent2">
                    <a:lumMod val="60000"/>
                    <a:lumOff val="40000"/>
                  </a:schemeClr>
                </a:solidFill>
                <a:latin typeface="Times New Roman" pitchFamily="18" charset="0"/>
                <a:cs typeface="Times New Roman" pitchFamily="18" charset="0"/>
              </a:rPr>
              <a:t>Un artista che anticipa l’illuminismo</a:t>
            </a:r>
          </a:p>
          <a:p>
            <a:pPr algn="just"/>
            <a:r>
              <a:rPr lang="it-IT" sz="2700" b="1" dirty="0" smtClean="0">
                <a:solidFill>
                  <a:schemeClr val="accent2">
                    <a:lumMod val="20000"/>
                    <a:lumOff val="80000"/>
                  </a:schemeClr>
                </a:solidFill>
                <a:latin typeface="Times New Roman" pitchFamily="18" charset="0"/>
                <a:cs typeface="Times New Roman" pitchFamily="18" charset="0"/>
              </a:rPr>
              <a:t>Si può affermare che </a:t>
            </a:r>
            <a:r>
              <a:rPr lang="it-IT" sz="2700" b="1" dirty="0" err="1" smtClean="0">
                <a:solidFill>
                  <a:schemeClr val="accent2">
                    <a:lumMod val="20000"/>
                    <a:lumOff val="80000"/>
                  </a:schemeClr>
                </a:solidFill>
                <a:latin typeface="Times New Roman" pitchFamily="18" charset="0"/>
                <a:cs typeface="Times New Roman" pitchFamily="18" charset="0"/>
              </a:rPr>
              <a:t>Magnasco</a:t>
            </a:r>
            <a:r>
              <a:rPr lang="it-IT" sz="2700" b="1" dirty="0" smtClean="0">
                <a:solidFill>
                  <a:schemeClr val="accent2">
                    <a:lumMod val="20000"/>
                    <a:lumOff val="80000"/>
                  </a:schemeClr>
                </a:solidFill>
                <a:latin typeface="Times New Roman" pitchFamily="18" charset="0"/>
                <a:cs typeface="Times New Roman" pitchFamily="18" charset="0"/>
              </a:rPr>
              <a:t> anticipi di diversi decenni, </a:t>
            </a:r>
            <a:r>
              <a:rPr lang="it-IT" sz="2700" b="1" dirty="0" smtClean="0">
                <a:solidFill>
                  <a:schemeClr val="accent2">
                    <a:lumMod val="20000"/>
                    <a:lumOff val="80000"/>
                  </a:schemeClr>
                </a:solidFill>
                <a:latin typeface="Times New Roman" pitchFamily="18" charset="0"/>
                <a:cs typeface="Times New Roman" pitchFamily="18" charset="0"/>
              </a:rPr>
              <a:t>esprimendo </a:t>
            </a:r>
            <a:r>
              <a:rPr lang="it-IT" sz="2700" b="1" dirty="0" smtClean="0">
                <a:solidFill>
                  <a:schemeClr val="accent2">
                    <a:lumMod val="20000"/>
                    <a:lumOff val="80000"/>
                  </a:schemeClr>
                </a:solidFill>
                <a:latin typeface="Times New Roman" pitchFamily="18" charset="0"/>
                <a:cs typeface="Times New Roman" pitchFamily="18" charset="0"/>
              </a:rPr>
              <a:t>gli stessi temi con l’arte, le idee di Pietro Verri, Cesare Beccaria, e di tutto quell’ambiente di intellettuali lombardi che, già prima dell’Illuminismo, si schierò con forza contro la tortura e a favore di un’umanizzazione delle pene. I suoi dipinti rappresentano la sola espressione figurativa del fitto intreccio di idee e orientamenti di pensiero intorno a queste problematiche nella Milano del tempo. Bisogna dunque supporre nell'artista una profonda consapevolezza e un acuto interesse per tematiche finora mai rappresentate nella pittura italiana e un vitale rapporto con una cultura che, in quel momento storico, metteva in crisi molte certezze per avventurarsi su un nuovo terreno di indagine e di discussione. </a:t>
            </a:r>
          </a:p>
          <a:p>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La galera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8_0.tmp"/>
          <p:cNvPicPr>
            <a:picLocks noChangeAspect="1"/>
          </p:cNvPicPr>
          <p:nvPr/>
        </p:nvPicPr>
        <p:blipFill>
          <a:blip r:embed="rId3"/>
          <a:stretch>
            <a:fillRect/>
          </a:stretch>
        </p:blipFill>
        <p:spPr>
          <a:xfrm>
            <a:off x="450948" y="0"/>
            <a:ext cx="8242102" cy="6858000"/>
          </a:xfrm>
          <a:prstGeom prst="rect">
            <a:avLst/>
          </a:prstGeom>
        </p:spPr>
      </p:pic>
      <p:sp>
        <p:nvSpPr>
          <p:cNvPr id="7" name="Rettangolo 6"/>
          <p:cNvSpPr/>
          <p:nvPr/>
        </p:nvSpPr>
        <p:spPr>
          <a:xfrm>
            <a:off x="214282" y="500042"/>
            <a:ext cx="2912016" cy="646331"/>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Giuseppe interpreta i sogni</a:t>
            </a:r>
          </a:p>
          <a:p>
            <a:r>
              <a:rPr lang="it-IT" b="1" dirty="0" smtClean="0">
                <a:solidFill>
                  <a:schemeClr val="accent2">
                    <a:lumMod val="20000"/>
                    <a:lumOff val="80000"/>
                  </a:schemeClr>
                </a:solidFill>
                <a:latin typeface="Times New Roman" pitchFamily="18" charset="0"/>
                <a:cs typeface="Times New Roman" pitchFamily="18" charset="0"/>
              </a:rPr>
              <a:t>La prigione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142844" y="5929330"/>
            <a:ext cx="2698496"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Interrogatorio in carcere</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3"/>
          <a:srcRect/>
          <a:stretch>
            <a:fillRect/>
          </a:stretch>
        </p:blipFill>
        <p:spPr bwMode="auto">
          <a:xfrm>
            <a:off x="0" y="785794"/>
            <a:ext cx="9199791" cy="4924441"/>
          </a:xfrm>
          <a:prstGeom prst="rect">
            <a:avLst/>
          </a:prstGeom>
          <a:noFill/>
          <a:ln w="9525">
            <a:noFill/>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pPr algn="just"/>
            <a:r>
              <a:rPr lang="it-IT" sz="2600" b="1" dirty="0" smtClean="0">
                <a:solidFill>
                  <a:schemeClr val="accent2">
                    <a:lumMod val="20000"/>
                    <a:lumOff val="80000"/>
                  </a:schemeClr>
                </a:solidFill>
                <a:latin typeface="Times New Roman" pitchFamily="18" charset="0"/>
                <a:cs typeface="Times New Roman" pitchFamily="18" charset="0"/>
              </a:rPr>
              <a:t>Probabilmente nel 1733, poco dopo la morte della moglie (1732), la figlia Livia Caterina si sposò a Genova con Giacomo Miconi e il </a:t>
            </a:r>
            <a:r>
              <a:rPr lang="it-IT" sz="2600" b="1" dirty="0" err="1" smtClean="0">
                <a:solidFill>
                  <a:schemeClr val="accent2">
                    <a:lumMod val="20000"/>
                    <a:lumOff val="80000"/>
                  </a:schemeClr>
                </a:solidFill>
                <a:latin typeface="Times New Roman" pitchFamily="18" charset="0"/>
                <a:cs typeface="Times New Roman" pitchFamily="18" charset="0"/>
              </a:rPr>
              <a:t>Magnasco</a:t>
            </a:r>
            <a:r>
              <a:rPr lang="it-IT" sz="2600" b="1" dirty="0" smtClean="0">
                <a:solidFill>
                  <a:schemeClr val="accent2">
                    <a:lumMod val="20000"/>
                    <a:lumOff val="80000"/>
                  </a:schemeClr>
                </a:solidFill>
                <a:latin typeface="Times New Roman" pitchFamily="18" charset="0"/>
                <a:cs typeface="Times New Roman" pitchFamily="18" charset="0"/>
              </a:rPr>
              <a:t> si trasferì nella città natale. Nel 1743, ammalato, nominò la figlia sua procuratrice ed erede trasmettendole piena potestà sul suo denaro investito nel Banco di S. Giorgio. Ma i suoi problemi di salute vennero però superati: e comunque  il suo stile, destituito di ogni armonia esteriore, piacque poco ai suoi concittadini quando egli ritornò a Genova, perché privo di quella “piacevolezza” che altri pittori perseguivano, anche quando ritraevano scene atroci. Ritrovatosi in un contesto quasi totalmente privo di quegli stimoli intellettuali, di quelle aperture culturali e di quelle possibilità di discorso critico che caratterizzavano l'ambiente lombardo, per reazione accentuò il suo dissenso e gli accenti corrosivi della sua pittura. Morì a Genova a ottantadue anni il 12 marzo 1749 e venne sepolto nella chiesa di S. Donato, presso la quale abitava. </a:t>
            </a:r>
          </a:p>
          <a:p>
            <a:endParaRPr lang="it-IT" sz="2700" b="1" dirty="0" smtClean="0">
              <a:solidFill>
                <a:schemeClr val="accent2">
                  <a:lumMod val="20000"/>
                  <a:lumOff val="8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1050" dirty="0"/>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endParaRPr lang="it-IT" sz="4400" b="1" dirty="0" smtClean="0">
              <a:solidFill>
                <a:schemeClr val="accent2">
                  <a:lumMod val="60000"/>
                  <a:lumOff val="40000"/>
                </a:schemeClr>
              </a:solidFill>
              <a:latin typeface="Times New Roman" pitchFamily="18" charset="0"/>
              <a:cs typeface="Times New Roman" pitchFamily="18" charset="0"/>
            </a:endParaRPr>
          </a:p>
          <a:p>
            <a:r>
              <a:rPr lang="it-IT" sz="4400" b="1" dirty="0" smtClean="0">
                <a:solidFill>
                  <a:schemeClr val="accent2">
                    <a:lumMod val="60000"/>
                    <a:lumOff val="40000"/>
                  </a:schemeClr>
                </a:solidFill>
                <a:latin typeface="Times New Roman" pitchFamily="18" charset="0"/>
                <a:cs typeface="Times New Roman" pitchFamily="18" charset="0"/>
              </a:rPr>
              <a:t>I delinquenti  </a:t>
            </a:r>
            <a:endParaRPr lang="it-IT" sz="2000" b="1" dirty="0" smtClean="0">
              <a:solidFill>
                <a:schemeClr val="accent2">
                  <a:lumMod val="60000"/>
                  <a:lumOff val="40000"/>
                </a:schemeClr>
              </a:solidFill>
              <a:latin typeface="Times New Roman" pitchFamily="18" charset="0"/>
              <a:cs typeface="Times New Roman" pitchFamily="18" charset="0"/>
            </a:endParaRPr>
          </a:p>
          <a:p>
            <a:endParaRPr lang="it-IT" sz="2000" b="1" dirty="0" smtClean="0">
              <a:solidFill>
                <a:schemeClr val="accent2">
                  <a:lumMod val="60000"/>
                  <a:lumOff val="40000"/>
                </a:schemeClr>
              </a:solidFill>
              <a:latin typeface="Times New Roman" pitchFamily="18" charset="0"/>
              <a:cs typeface="Times New Roman" pitchFamily="18" charset="0"/>
            </a:endParaRPr>
          </a:p>
          <a:p>
            <a:r>
              <a:rPr lang="it-IT" sz="2000" b="1" dirty="0" smtClean="0">
                <a:solidFill>
                  <a:schemeClr val="accent2">
                    <a:lumMod val="60000"/>
                    <a:lumOff val="40000"/>
                  </a:schemeClr>
                </a:solidFill>
                <a:latin typeface="Times New Roman" pitchFamily="18" charset="0"/>
                <a:cs typeface="Times New Roman" pitchFamily="18" charset="0"/>
              </a:rPr>
              <a:t> </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65_0.tmp"/>
          <p:cNvPicPr>
            <a:picLocks noChangeAspect="1"/>
          </p:cNvPicPr>
          <p:nvPr/>
        </p:nvPicPr>
        <p:blipFill>
          <a:blip r:embed="rId3"/>
          <a:stretch>
            <a:fillRect/>
          </a:stretch>
        </p:blipFill>
        <p:spPr>
          <a:xfrm>
            <a:off x="0" y="875109"/>
            <a:ext cx="9143998" cy="5107780"/>
          </a:xfrm>
          <a:prstGeom prst="rect">
            <a:avLst/>
          </a:prstGeom>
        </p:spPr>
      </p:pic>
      <p:sp>
        <p:nvSpPr>
          <p:cNvPr id="7" name="CasellaDiTesto 6"/>
          <p:cNvSpPr txBox="1"/>
          <p:nvPr/>
        </p:nvSpPr>
        <p:spPr>
          <a:xfrm>
            <a:off x="428596" y="6143644"/>
            <a:ext cx="2672526"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Saccheggio di una chiesa </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357958"/>
            <a:ext cx="1980029"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Battesimo di Gesù</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m2.i.pbase.com/o6/93/329493/1/115813132.VIfrhtNy.DCSep08137.jpg"/>
          <p:cNvPicPr>
            <a:picLocks noChangeAspect="1" noChangeArrowheads="1"/>
          </p:cNvPicPr>
          <p:nvPr/>
        </p:nvPicPr>
        <p:blipFill>
          <a:blip r:embed="rId3"/>
          <a:srcRect/>
          <a:stretch>
            <a:fillRect/>
          </a:stretch>
        </p:blipFill>
        <p:spPr bwMode="auto">
          <a:xfrm>
            <a:off x="0" y="285728"/>
            <a:ext cx="9112082" cy="6105096"/>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429396"/>
            <a:ext cx="2358659"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Banditi in riposo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9" name="Picture 2" descr="http://www.settemuse.it/pittori_opere_M/magnasco_alessandro/magnasco_alessandro_510_banditti_at_rest.jpg"/>
          <p:cNvPicPr>
            <a:picLocks noChangeAspect="1" noChangeArrowheads="1"/>
          </p:cNvPicPr>
          <p:nvPr/>
        </p:nvPicPr>
        <p:blipFill>
          <a:blip r:embed="rId3"/>
          <a:srcRect l="1465" t="6250" r="1123" b="5859"/>
          <a:stretch>
            <a:fillRect/>
          </a:stretch>
        </p:blipFill>
        <p:spPr bwMode="auto">
          <a:xfrm>
            <a:off x="0" y="241750"/>
            <a:ext cx="9144000" cy="6187646"/>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6357958"/>
            <a:ext cx="2358659"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L’arresto dei briganti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8" name="Picture 2" descr="http://www.settemuse.it/pittori_opere_M/magnasco_alessandro/magnasco_alessandro_502_halt_of_the_brigandsy.jpg"/>
          <p:cNvPicPr>
            <a:picLocks noChangeAspect="1" noChangeArrowheads="1"/>
          </p:cNvPicPr>
          <p:nvPr/>
        </p:nvPicPr>
        <p:blipFill>
          <a:blip r:embed="rId3"/>
          <a:srcRect l="1000" t="7993" r="999" b="8081"/>
          <a:stretch>
            <a:fillRect/>
          </a:stretch>
        </p:blipFill>
        <p:spPr bwMode="auto">
          <a:xfrm>
            <a:off x="1" y="500042"/>
            <a:ext cx="9143999" cy="5878284"/>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1_0.tmp"/>
          <p:cNvPicPr>
            <a:picLocks noChangeAspect="1"/>
          </p:cNvPicPr>
          <p:nvPr/>
        </p:nvPicPr>
        <p:blipFill>
          <a:blip r:embed="rId3"/>
          <a:srcRect t="21875" b="16666"/>
          <a:stretch>
            <a:fillRect/>
          </a:stretch>
        </p:blipFill>
        <p:spPr>
          <a:xfrm>
            <a:off x="714348" y="0"/>
            <a:ext cx="7867757" cy="6858000"/>
          </a:xfrm>
          <a:prstGeom prst="rect">
            <a:avLst/>
          </a:prstGeom>
        </p:spPr>
      </p:pic>
      <p:sp>
        <p:nvSpPr>
          <p:cNvPr id="7" name="Rettangolo 6"/>
          <p:cNvSpPr/>
          <p:nvPr/>
        </p:nvSpPr>
        <p:spPr>
          <a:xfrm>
            <a:off x="142844" y="214290"/>
            <a:ext cx="4025782"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L’arrivo e l’interrogatorio dei galeotti </a:t>
            </a:r>
            <a:endParaRPr lang="it-IT"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Immagine 5" descr="img082_0.tmp"/>
          <p:cNvPicPr>
            <a:picLocks noChangeAspect="1"/>
          </p:cNvPicPr>
          <p:nvPr/>
        </p:nvPicPr>
        <p:blipFill>
          <a:blip r:embed="rId3"/>
          <a:srcRect t="6250" b="5208"/>
          <a:stretch>
            <a:fillRect/>
          </a:stretch>
        </p:blipFill>
        <p:spPr>
          <a:xfrm>
            <a:off x="664764" y="-9582"/>
            <a:ext cx="7907763" cy="6867582"/>
          </a:xfrm>
          <a:prstGeom prst="rect">
            <a:avLst/>
          </a:prstGeom>
        </p:spPr>
      </p:pic>
      <p:sp>
        <p:nvSpPr>
          <p:cNvPr id="7" name="Rettangolo 6"/>
          <p:cNvSpPr/>
          <p:nvPr/>
        </p:nvSpPr>
        <p:spPr>
          <a:xfrm>
            <a:off x="142844" y="142852"/>
            <a:ext cx="4487447" cy="369332"/>
          </a:xfrm>
          <a:prstGeom prst="rect">
            <a:avLst/>
          </a:prstGeom>
        </p:spPr>
        <p:txBody>
          <a:bodyPr wrap="none">
            <a:spAutoFit/>
          </a:bodyPr>
          <a:lstStyle/>
          <a:p>
            <a:r>
              <a:rPr lang="it-IT" b="1" dirty="0" smtClean="0">
                <a:solidFill>
                  <a:schemeClr val="accent2">
                    <a:lumMod val="20000"/>
                    <a:lumOff val="80000"/>
                  </a:schemeClr>
                </a:solidFill>
                <a:latin typeface="Times New Roman" pitchFamily="18" charset="0"/>
                <a:cs typeface="Times New Roman" pitchFamily="18" charset="0"/>
              </a:rPr>
              <a:t>L’imbarco dei galeotti nel porto di Genova </a:t>
            </a:r>
            <a:endParaRPr lang="it-IT"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r>
              <a:rPr lang="it-IT" sz="4400" b="1" dirty="0" smtClean="0">
                <a:solidFill>
                  <a:schemeClr val="accent2">
                    <a:lumMod val="60000"/>
                    <a:lumOff val="40000"/>
                  </a:schemeClr>
                </a:solidFill>
                <a:latin typeface="Times New Roman" pitchFamily="18" charset="0"/>
                <a:cs typeface="Times New Roman" pitchFamily="18" charset="0"/>
              </a:rPr>
              <a:t>Il fascino delle tenebre</a:t>
            </a:r>
          </a:p>
          <a:p>
            <a:pPr algn="just"/>
            <a:r>
              <a:rPr lang="it-IT" b="1" dirty="0" smtClean="0">
                <a:solidFill>
                  <a:schemeClr val="accent2">
                    <a:lumMod val="20000"/>
                    <a:lumOff val="80000"/>
                  </a:schemeClr>
                </a:solidFill>
                <a:latin typeface="Times New Roman" pitchFamily="18" charset="0"/>
                <a:cs typeface="Times New Roman" pitchFamily="18" charset="0"/>
              </a:rPr>
              <a:t>Nei suoi ultimi anni si avventurò nelle zone più cupe e sotterranee della coscienza, esprimendo con straordinaria forza il  richiamo dell’occulto nel </a:t>
            </a:r>
            <a:r>
              <a:rPr lang="it-IT" b="1" i="1" dirty="0" smtClean="0">
                <a:solidFill>
                  <a:schemeClr val="accent2">
                    <a:lumMod val="20000"/>
                    <a:lumOff val="80000"/>
                  </a:schemeClr>
                </a:solidFill>
                <a:latin typeface="Times New Roman" pitchFamily="18" charset="0"/>
                <a:cs typeface="Times New Roman" pitchFamily="18" charset="0"/>
              </a:rPr>
              <a:t>Furto sacrilego</a:t>
            </a:r>
            <a:r>
              <a:rPr lang="it-IT" b="1" dirty="0" smtClean="0">
                <a:solidFill>
                  <a:schemeClr val="accent2">
                    <a:lumMod val="20000"/>
                    <a:lumOff val="80000"/>
                  </a:schemeClr>
                </a:solidFill>
                <a:latin typeface="Times New Roman" pitchFamily="18" charset="0"/>
                <a:cs typeface="Times New Roman" pitchFamily="18" charset="0"/>
              </a:rPr>
              <a:t> e nelle quattro </a:t>
            </a:r>
            <a:r>
              <a:rPr lang="it-IT" b="1" i="1" dirty="0" smtClean="0">
                <a:solidFill>
                  <a:schemeClr val="accent2">
                    <a:lumMod val="20000"/>
                    <a:lumOff val="80000"/>
                  </a:schemeClr>
                </a:solidFill>
                <a:latin typeface="Times New Roman" pitchFamily="18" charset="0"/>
                <a:cs typeface="Times New Roman" pitchFamily="18" charset="0"/>
              </a:rPr>
              <a:t>Streghe</a:t>
            </a:r>
            <a:r>
              <a:rPr lang="it-IT" b="1" dirty="0" smtClean="0">
                <a:solidFill>
                  <a:schemeClr val="accent2">
                    <a:lumMod val="20000"/>
                    <a:lumOff val="80000"/>
                  </a:schemeClr>
                </a:solidFill>
                <a:latin typeface="Times New Roman" pitchFamily="18" charset="0"/>
                <a:cs typeface="Times New Roman" pitchFamily="18" charset="0"/>
              </a:rPr>
              <a:t> (collezione privata), sconvolgenti immagini scaturite da "fantasie guaste e pervertite",  con le parole di Gerolamo </a:t>
            </a:r>
            <a:r>
              <a:rPr lang="it-IT" b="1" dirty="0" err="1" smtClean="0">
                <a:solidFill>
                  <a:schemeClr val="accent2">
                    <a:lumMod val="20000"/>
                    <a:lumOff val="80000"/>
                  </a:schemeClr>
                </a:solidFill>
                <a:latin typeface="Times New Roman" pitchFamily="18" charset="0"/>
                <a:cs typeface="Times New Roman" pitchFamily="18" charset="0"/>
              </a:rPr>
              <a:t>Tartarotti</a:t>
            </a:r>
            <a:r>
              <a:rPr lang="it-IT" b="1" dirty="0" smtClean="0">
                <a:solidFill>
                  <a:schemeClr val="accent2">
                    <a:lumMod val="20000"/>
                    <a:lumOff val="80000"/>
                  </a:schemeClr>
                </a:solidFill>
                <a:latin typeface="Times New Roman" pitchFamily="18" charset="0"/>
                <a:cs typeface="Times New Roman" pitchFamily="18" charset="0"/>
              </a:rPr>
              <a:t>, che proprio in quegli anni, nel contesto del dibattito </a:t>
            </a:r>
            <a:r>
              <a:rPr lang="it-IT" b="1" dirty="0" err="1" smtClean="0">
                <a:solidFill>
                  <a:schemeClr val="accent2">
                    <a:lumMod val="20000"/>
                    <a:lumOff val="80000"/>
                  </a:schemeClr>
                </a:solidFill>
                <a:latin typeface="Times New Roman" pitchFamily="18" charset="0"/>
                <a:cs typeface="Times New Roman" pitchFamily="18" charset="0"/>
              </a:rPr>
              <a:t>preilluministico</a:t>
            </a:r>
            <a:r>
              <a:rPr lang="it-IT" b="1" dirty="0" smtClean="0">
                <a:solidFill>
                  <a:schemeClr val="accent2">
                    <a:lumMod val="20000"/>
                    <a:lumOff val="80000"/>
                  </a:schemeClr>
                </a:solidFill>
                <a:latin typeface="Times New Roman" pitchFamily="18" charset="0"/>
                <a:cs typeface="Times New Roman" pitchFamily="18" charset="0"/>
              </a:rPr>
              <a:t> sulla stregoneria, portava avanti un discorso di lucida razionalità in contrasto con la Chiesa impegnata a ribadire l'esistenza di magia e stregoneria. </a:t>
            </a:r>
            <a:endParaRPr lang="it-IT" sz="2400" b="1" dirty="0" smtClean="0">
              <a:solidFill>
                <a:schemeClr val="accent2">
                  <a:lumMod val="20000"/>
                  <a:lumOff val="80000"/>
                </a:schemeClr>
              </a:solidFill>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0"/>
            <a:ext cx="2071702" cy="923330"/>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Rapimento di una fanciulla per il sabba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8" name="Picture 2" descr="Magnasco Alessandro , Rapimento di una fanciulla per un sabba - insieme"/>
          <p:cNvPicPr>
            <a:picLocks noChangeAspect="1" noChangeArrowheads="1"/>
          </p:cNvPicPr>
          <p:nvPr/>
        </p:nvPicPr>
        <p:blipFill>
          <a:blip r:embed="rId3"/>
          <a:srcRect/>
          <a:stretch>
            <a:fillRect/>
          </a:stretch>
        </p:blipFill>
        <p:spPr bwMode="auto">
          <a:xfrm>
            <a:off x="1928794" y="0"/>
            <a:ext cx="5309418" cy="685800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0"/>
            <a:ext cx="207170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Strega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9" name="Picture 2" descr="Magnasco Alessandro , Strega - insieme"/>
          <p:cNvPicPr>
            <a:picLocks noChangeAspect="1" noChangeArrowheads="1"/>
          </p:cNvPicPr>
          <p:nvPr/>
        </p:nvPicPr>
        <p:blipFill>
          <a:blip r:embed="rId3"/>
          <a:srcRect/>
          <a:stretch>
            <a:fillRect/>
          </a:stretch>
        </p:blipFill>
        <p:spPr bwMode="auto">
          <a:xfrm>
            <a:off x="2000232" y="0"/>
            <a:ext cx="5335235" cy="685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CasellaDiTesto 6"/>
          <p:cNvSpPr txBox="1"/>
          <p:nvPr/>
        </p:nvSpPr>
        <p:spPr>
          <a:xfrm>
            <a:off x="0" y="0"/>
            <a:ext cx="2071702" cy="369332"/>
          </a:xfrm>
          <a:prstGeom prst="rect">
            <a:avLst/>
          </a:prstGeom>
          <a:noFill/>
        </p:spPr>
        <p:txBody>
          <a:bodyPr wrap="squar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Strega  </a:t>
            </a:r>
            <a:endParaRPr lang="it-IT" b="1" dirty="0">
              <a:solidFill>
                <a:schemeClr val="accent2">
                  <a:lumMod val="20000"/>
                  <a:lumOff val="80000"/>
                </a:schemeClr>
              </a:solidFill>
              <a:latin typeface="Times New Roman" pitchFamily="18" charset="0"/>
              <a:cs typeface="Times New Roman" pitchFamily="18" charset="0"/>
            </a:endParaRPr>
          </a:p>
        </p:txBody>
      </p:sp>
      <p:pic>
        <p:nvPicPr>
          <p:cNvPr id="8" name="Picture 2" descr="Magnasco Alessandro , Strega - insieme"/>
          <p:cNvPicPr>
            <a:picLocks noChangeAspect="1" noChangeArrowheads="1"/>
          </p:cNvPicPr>
          <p:nvPr/>
        </p:nvPicPr>
        <p:blipFill>
          <a:blip r:embed="rId3"/>
          <a:srcRect/>
          <a:stretch>
            <a:fillRect/>
          </a:stretch>
        </p:blipFill>
        <p:spPr bwMode="auto">
          <a:xfrm>
            <a:off x="1817660" y="0"/>
            <a:ext cx="5335235"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r>
              <a:rPr lang="it-IT" sz="4400" b="1" dirty="0" smtClean="0">
                <a:solidFill>
                  <a:schemeClr val="accent2">
                    <a:lumMod val="60000"/>
                    <a:lumOff val="40000"/>
                  </a:schemeClr>
                </a:solidFill>
                <a:latin typeface="Times New Roman" pitchFamily="18" charset="0"/>
                <a:cs typeface="Times New Roman" pitchFamily="18" charset="0"/>
              </a:rPr>
              <a:t>Il furto </a:t>
            </a:r>
            <a:r>
              <a:rPr lang="it-IT" sz="4400" b="1" dirty="0" smtClean="0">
                <a:solidFill>
                  <a:schemeClr val="accent2">
                    <a:lumMod val="60000"/>
                    <a:lumOff val="40000"/>
                  </a:schemeClr>
                </a:solidFill>
                <a:latin typeface="Times New Roman" pitchFamily="18" charset="0"/>
                <a:cs typeface="Times New Roman" pitchFamily="18" charset="0"/>
              </a:rPr>
              <a:t>sacrilego</a:t>
            </a:r>
            <a:endParaRPr lang="it-IT" sz="4400" b="1" dirty="0" smtClean="0">
              <a:solidFill>
                <a:schemeClr val="accent2">
                  <a:lumMod val="60000"/>
                  <a:lumOff val="40000"/>
                </a:schemeClr>
              </a:solidFill>
              <a:latin typeface="Times New Roman" pitchFamily="18" charset="0"/>
              <a:cs typeface="Times New Roman" pitchFamily="18" charset="0"/>
            </a:endParaRPr>
          </a:p>
          <a:p>
            <a:pPr algn="just"/>
            <a:r>
              <a:rPr lang="it-IT" sz="2800" b="1" dirty="0" smtClean="0">
                <a:solidFill>
                  <a:schemeClr val="accent2">
                    <a:lumMod val="20000"/>
                    <a:lumOff val="80000"/>
                  </a:schemeClr>
                </a:solidFill>
                <a:latin typeface="Times New Roman" pitchFamily="18" charset="0"/>
                <a:cs typeface="Times New Roman" pitchFamily="18" charset="0"/>
              </a:rPr>
              <a:t>È </a:t>
            </a:r>
            <a:r>
              <a:rPr lang="it-IT" sz="2800" b="1" dirty="0" smtClean="0">
                <a:solidFill>
                  <a:schemeClr val="accent2">
                    <a:lumMod val="20000"/>
                    <a:lumOff val="80000"/>
                  </a:schemeClr>
                </a:solidFill>
                <a:latin typeface="Times New Roman" pitchFamily="18" charset="0"/>
                <a:cs typeface="Times New Roman" pitchFamily="18" charset="0"/>
              </a:rPr>
              <a:t>l'ultima </a:t>
            </a:r>
            <a:r>
              <a:rPr lang="it-IT" sz="2800" b="1" dirty="0" smtClean="0">
                <a:solidFill>
                  <a:schemeClr val="accent2">
                    <a:lumMod val="20000"/>
                    <a:lumOff val="80000"/>
                  </a:schemeClr>
                </a:solidFill>
                <a:latin typeface="Times New Roman" pitchFamily="18" charset="0"/>
                <a:cs typeface="Times New Roman" pitchFamily="18" charset="0"/>
              </a:rPr>
              <a:t>opera databile con certezza (Milano, Museo diocesano) eseguito come </a:t>
            </a:r>
            <a:r>
              <a:rPr lang="it-IT" sz="2800" b="1" i="1" dirty="0" smtClean="0">
                <a:solidFill>
                  <a:schemeClr val="accent2">
                    <a:lumMod val="20000"/>
                    <a:lumOff val="80000"/>
                  </a:schemeClr>
                </a:solidFill>
                <a:latin typeface="Times New Roman" pitchFamily="18" charset="0"/>
                <a:cs typeface="Times New Roman" pitchFamily="18" charset="0"/>
              </a:rPr>
              <a:t>ex voto</a:t>
            </a:r>
            <a:r>
              <a:rPr lang="it-IT" sz="2800" b="1" dirty="0" smtClean="0">
                <a:solidFill>
                  <a:schemeClr val="accent2">
                    <a:lumMod val="20000"/>
                    <a:lumOff val="80000"/>
                  </a:schemeClr>
                </a:solidFill>
                <a:latin typeface="Times New Roman" pitchFamily="18" charset="0"/>
                <a:cs typeface="Times New Roman" pitchFamily="18" charset="0"/>
              </a:rPr>
              <a:t> poco dopo il tentativo di furto compiuto nella chiesa di S. Maria di </a:t>
            </a:r>
            <a:r>
              <a:rPr lang="it-IT" sz="2800" b="1" dirty="0" err="1" smtClean="0">
                <a:solidFill>
                  <a:schemeClr val="accent2">
                    <a:lumMod val="20000"/>
                    <a:lumOff val="80000"/>
                  </a:schemeClr>
                </a:solidFill>
                <a:latin typeface="Times New Roman" pitchFamily="18" charset="0"/>
                <a:cs typeface="Times New Roman" pitchFamily="18" charset="0"/>
              </a:rPr>
              <a:t>Siziano</a:t>
            </a:r>
            <a:r>
              <a:rPr lang="it-IT" sz="2800" b="1" dirty="0" smtClean="0">
                <a:solidFill>
                  <a:schemeClr val="accent2">
                    <a:lumMod val="20000"/>
                    <a:lumOff val="80000"/>
                  </a:schemeClr>
                </a:solidFill>
                <a:latin typeface="Times New Roman" pitchFamily="18" charset="0"/>
                <a:cs typeface="Times New Roman" pitchFamily="18" charset="0"/>
              </a:rPr>
              <a:t> (Pavia) nel gennaio 1731.</a:t>
            </a:r>
          </a:p>
          <a:p>
            <a:pPr algn="just"/>
            <a:r>
              <a:rPr lang="it-IT" sz="2800" b="1" dirty="0" smtClean="0">
                <a:solidFill>
                  <a:schemeClr val="accent2">
                    <a:lumMod val="20000"/>
                    <a:lumOff val="80000"/>
                  </a:schemeClr>
                </a:solidFill>
                <a:latin typeface="Times New Roman" pitchFamily="18" charset="0"/>
                <a:cs typeface="Times New Roman" pitchFamily="18" charset="0"/>
              </a:rPr>
              <a:t>In questa tela la tenebrosa vicenda viene raffigurata fino al macabro epilogo dell'impiccagione dei malfattori, in un linguaggio di tragica drammaticità nel tumultuoso protagonismo dei morti che, sotto forma di scheletri, emergono dalle tombe della chiesa per difenderla e scacciare i ladri sospingendoli verso il patibolo</a:t>
            </a:r>
            <a:r>
              <a:rPr lang="it-IT" sz="2800" b="1" dirty="0" smtClean="0">
                <a:solidFill>
                  <a:schemeClr val="accent2">
                    <a:lumMod val="20000"/>
                    <a:lumOff val="80000"/>
                  </a:schemeClr>
                </a:solidFill>
                <a:latin typeface="Times New Roman" pitchFamily="18" charset="0"/>
                <a:cs typeface="Times New Roman" pitchFamily="18" charset="0"/>
              </a:rPr>
              <a:t>. L’esecuzione dei ladri fu ritenuta tanto impressionante che venne ricoperta, e ritrovata dopo quasi tre secoli. </a:t>
            </a:r>
            <a:endParaRPr lang="it-IT" sz="2800" b="1" dirty="0" smtClean="0">
              <a:solidFill>
                <a:schemeClr val="accent2">
                  <a:lumMod val="20000"/>
                  <a:lumOff val="80000"/>
                </a:schemeClr>
              </a:solidFill>
              <a:latin typeface="Times New Roman" pitchFamily="18" charset="0"/>
              <a:cs typeface="Times New Roman" pitchFamily="18" charset="0"/>
            </a:endParaRPr>
          </a:p>
        </p:txBody>
      </p:sp>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857752" y="0"/>
            <a:ext cx="4286248"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settemuse.it/pittori_opere_M/magnasco_alessandro/magnasco_alessandro_507_sacrilegious_robbery.jpg"/>
          <p:cNvPicPr>
            <a:picLocks noChangeAspect="1" noChangeArrowheads="1"/>
          </p:cNvPicPr>
          <p:nvPr/>
        </p:nvPicPr>
        <p:blipFill>
          <a:blip r:embed="rId3"/>
          <a:srcRect l="5127" t="1953" r="4785" b="2343"/>
          <a:stretch>
            <a:fillRect/>
          </a:stretch>
        </p:blipFill>
        <p:spPr bwMode="auto">
          <a:xfrm>
            <a:off x="285720" y="0"/>
            <a:ext cx="8643966" cy="6887064"/>
          </a:xfrm>
          <a:prstGeom prst="rect">
            <a:avLst/>
          </a:prstGeom>
          <a:noFill/>
        </p:spPr>
      </p:pic>
      <p:sp>
        <p:nvSpPr>
          <p:cNvPr id="8" name="CasellaDiTesto 7"/>
          <p:cNvSpPr txBox="1"/>
          <p:nvPr/>
        </p:nvSpPr>
        <p:spPr>
          <a:xfrm>
            <a:off x="142844" y="6357958"/>
            <a:ext cx="1678665" cy="369332"/>
          </a:xfrm>
          <a:prstGeom prst="rect">
            <a:avLst/>
          </a:prstGeom>
          <a:noFill/>
        </p:spPr>
        <p:txBody>
          <a:bodyPr wrap="none" rtlCol="0">
            <a:spAutoFit/>
          </a:bodyPr>
          <a:lstStyle/>
          <a:p>
            <a:r>
              <a:rPr lang="it-IT" b="1" dirty="0" smtClean="0">
                <a:solidFill>
                  <a:schemeClr val="accent2">
                    <a:lumMod val="20000"/>
                    <a:lumOff val="80000"/>
                  </a:schemeClr>
                </a:solidFill>
                <a:latin typeface="Times New Roman" pitchFamily="18" charset="0"/>
                <a:cs typeface="Times New Roman" pitchFamily="18" charset="0"/>
              </a:rPr>
              <a:t>Furto sacrilego</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286644" y="0"/>
            <a:ext cx="1857356" cy="4572008"/>
          </a:xfrm>
        </p:spPr>
        <p:txBody>
          <a:bodyPr>
            <a:normAutofit/>
          </a:bodyPr>
          <a:lstStyle/>
          <a:p>
            <a:endParaRPr lang="it-IT" dirty="0" smtClean="0"/>
          </a:p>
          <a:p>
            <a:endParaRPr lang="it-IT" dirty="0"/>
          </a:p>
          <a:p>
            <a:endParaRPr lang="it-IT" dirty="0" smtClean="0"/>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6" name="Picture 2" descr="http://www.settemuse.it/pittori_opere_M/magnasco_alessandro/magnasco_alessandro_501_christ_served_by_the_angels.jpg"/>
          <p:cNvPicPr>
            <a:picLocks noChangeAspect="1" noChangeArrowheads="1"/>
          </p:cNvPicPr>
          <p:nvPr/>
        </p:nvPicPr>
        <p:blipFill>
          <a:blip r:embed="rId3"/>
          <a:srcRect l="24170" t="3320" r="23828" b="2929"/>
          <a:stretch>
            <a:fillRect/>
          </a:stretch>
        </p:blipFill>
        <p:spPr bwMode="auto">
          <a:xfrm>
            <a:off x="0" y="0"/>
            <a:ext cx="5072098" cy="6858048"/>
          </a:xfrm>
          <a:prstGeom prst="rect">
            <a:avLst/>
          </a:prstGeom>
          <a:noFill/>
        </p:spPr>
      </p:pic>
      <p:sp>
        <p:nvSpPr>
          <p:cNvPr id="8" name="CasellaDiTesto 7"/>
          <p:cNvSpPr txBox="1"/>
          <p:nvPr/>
        </p:nvSpPr>
        <p:spPr>
          <a:xfrm>
            <a:off x="5072066" y="0"/>
            <a:ext cx="4071934" cy="6494085"/>
          </a:xfrm>
          <a:prstGeom prst="rect">
            <a:avLst/>
          </a:prstGeom>
          <a:noFill/>
        </p:spPr>
        <p:txBody>
          <a:bodyPr wrap="square" rtlCol="0">
            <a:spAutoFit/>
          </a:bodyPr>
          <a:lstStyle/>
          <a:p>
            <a:r>
              <a:rPr lang="it-IT" sz="3200" dirty="0" smtClean="0">
                <a:solidFill>
                  <a:schemeClr val="accent2">
                    <a:lumMod val="20000"/>
                    <a:lumOff val="80000"/>
                  </a:schemeClr>
                </a:solidFill>
                <a:latin typeface="Times New Roman" pitchFamily="18" charset="0"/>
                <a:cs typeface="Times New Roman" pitchFamily="18" charset="0"/>
              </a:rPr>
              <a:t>Le sue figure, disarticolate in positure di spasmodica tensione espressiva, tratteggiate da una pennellata frantumata e guizzante e connotate da un colore spento e terroso, sono ben diverse dalle rassicuranti, arcadiche rappresentazioni dei pittori suoi contemporanei. </a:t>
            </a:r>
            <a:endParaRPr lang="it-IT" sz="3200" dirty="0">
              <a:solidFill>
                <a:schemeClr val="accent2">
                  <a:lumMod val="20000"/>
                  <a:lumOff val="80000"/>
                </a:schemeClr>
              </a:solidFill>
              <a:latin typeface="Times New Roman" pitchFamily="18" charset="0"/>
              <a:cs typeface="Times New Roman" pitchFamily="18" charset="0"/>
            </a:endParaRPr>
          </a:p>
        </p:txBody>
      </p:sp>
      <p:sp>
        <p:nvSpPr>
          <p:cNvPr id="9" name="Rettangolo 8"/>
          <p:cNvSpPr/>
          <p:nvPr/>
        </p:nvSpPr>
        <p:spPr>
          <a:xfrm>
            <a:off x="142844" y="357166"/>
            <a:ext cx="1857372" cy="646331"/>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Cristo servito </a:t>
            </a:r>
          </a:p>
          <a:p>
            <a:r>
              <a:rPr lang="it-IT" b="1" dirty="0" smtClean="0">
                <a:solidFill>
                  <a:schemeClr val="accent2">
                    <a:lumMod val="20000"/>
                    <a:lumOff val="80000"/>
                  </a:schemeClr>
                </a:solidFill>
                <a:latin typeface="Times New Roman" pitchFamily="18" charset="0"/>
                <a:cs typeface="Times New Roman" pitchFamily="18" charset="0"/>
              </a:rPr>
              <a:t>dagli angeli</a:t>
            </a:r>
            <a:endParaRPr lang="it-IT"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pPr algn="just"/>
            <a:r>
              <a:rPr lang="it-IT" sz="3600" b="1" dirty="0" smtClean="0">
                <a:solidFill>
                  <a:schemeClr val="accent2">
                    <a:lumMod val="20000"/>
                    <a:lumOff val="80000"/>
                  </a:schemeClr>
                </a:solidFill>
                <a:latin typeface="Times New Roman" pitchFamily="18" charset="0"/>
                <a:cs typeface="Times New Roman" pitchFamily="18" charset="0"/>
              </a:rPr>
              <a:t>L'insistita frantumazione del segno, la scomposizione delle figure in filamenti luminosi e in grumi densi di materia caratterizzano le muraglie corrose, gli stracci, le mani artigliate, i visi scavati nei tagli d'ombra della bocca e delle occhiaie. Quella del </a:t>
            </a:r>
            <a:r>
              <a:rPr lang="it-IT" sz="3600" b="1" dirty="0" err="1" smtClean="0">
                <a:solidFill>
                  <a:schemeClr val="accent2">
                    <a:lumMod val="20000"/>
                    <a:lumOff val="80000"/>
                  </a:schemeClr>
                </a:solidFill>
                <a:latin typeface="Times New Roman" pitchFamily="18" charset="0"/>
                <a:cs typeface="Times New Roman" pitchFamily="18" charset="0"/>
              </a:rPr>
              <a:t>Magnasco</a:t>
            </a:r>
            <a:r>
              <a:rPr lang="it-IT" sz="3600" b="1" dirty="0" smtClean="0">
                <a:solidFill>
                  <a:schemeClr val="accent2">
                    <a:lumMod val="20000"/>
                    <a:lumOff val="80000"/>
                  </a:schemeClr>
                </a:solidFill>
                <a:latin typeface="Times New Roman" pitchFamily="18" charset="0"/>
                <a:cs typeface="Times New Roman" pitchFamily="18" charset="0"/>
              </a:rPr>
              <a:t> è una pittura senza alcun facile ottimismo né alcuna fiducia che il pensiero e l'umano operare possano rischiarare la paurosa oscurità nella quale le cose sembrano disgregarsi. </a:t>
            </a:r>
          </a:p>
          <a:p>
            <a:pPr algn="just"/>
            <a:endParaRPr lang="it-IT" sz="1600" b="1" dirty="0" smtClean="0">
              <a:solidFill>
                <a:schemeClr val="bg1"/>
              </a:solidFill>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r>
              <a:rPr lang="it-IT" sz="7200" b="1" dirty="0" smtClean="0">
                <a:solidFill>
                  <a:schemeClr val="accent2">
                    <a:lumMod val="40000"/>
                    <a:lumOff val="60000"/>
                  </a:schemeClr>
                </a:solidFill>
                <a:latin typeface="Times New Roman" pitchFamily="18" charset="0"/>
                <a:cs typeface="Times New Roman" pitchFamily="18" charset="0"/>
              </a:rPr>
              <a:t>"Lui era sempre felice e anche se decrepito con l'età, sembrava pieno di </a:t>
            </a:r>
            <a:r>
              <a:rPr lang="it-IT" sz="7200" b="1" smtClean="0">
                <a:solidFill>
                  <a:schemeClr val="accent2">
                    <a:lumMod val="40000"/>
                    <a:lumOff val="60000"/>
                  </a:schemeClr>
                </a:solidFill>
                <a:latin typeface="Times New Roman" pitchFamily="18" charset="0"/>
                <a:cs typeface="Times New Roman" pitchFamily="18" charset="0"/>
              </a:rPr>
              <a:t>vigore </a:t>
            </a:r>
            <a:endParaRPr lang="it-IT" sz="7200" b="1" smtClean="0">
              <a:solidFill>
                <a:schemeClr val="accent2">
                  <a:lumMod val="40000"/>
                  <a:lumOff val="60000"/>
                </a:schemeClr>
              </a:solidFill>
              <a:latin typeface="Times New Roman" pitchFamily="18" charset="0"/>
              <a:cs typeface="Times New Roman" pitchFamily="18" charset="0"/>
            </a:endParaRPr>
          </a:p>
          <a:p>
            <a:r>
              <a:rPr lang="it-IT" sz="7200" b="1" smtClean="0">
                <a:solidFill>
                  <a:schemeClr val="accent2">
                    <a:lumMod val="40000"/>
                    <a:lumOff val="60000"/>
                  </a:schemeClr>
                </a:solidFill>
                <a:latin typeface="Times New Roman" pitchFamily="18" charset="0"/>
                <a:cs typeface="Times New Roman" pitchFamily="18" charset="0"/>
              </a:rPr>
              <a:t>e </a:t>
            </a:r>
            <a:r>
              <a:rPr lang="it-IT" sz="7200" b="1" dirty="0" smtClean="0">
                <a:solidFill>
                  <a:schemeClr val="accent2">
                    <a:lumMod val="40000"/>
                    <a:lumOff val="60000"/>
                  </a:schemeClr>
                </a:solidFill>
                <a:latin typeface="Times New Roman" pitchFamily="18" charset="0"/>
                <a:cs typeface="Times New Roman" pitchFamily="18" charset="0"/>
              </a:rPr>
              <a:t>di fuoco”</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6858000"/>
          </a:xfrm>
        </p:spPr>
        <p:txBody>
          <a:bodyPr>
            <a:noAutofit/>
          </a:bodyPr>
          <a:lstStyle/>
          <a:p>
            <a:endParaRPr lang="it-IT" sz="1050" dirty="0" smtClean="0"/>
          </a:p>
          <a:p>
            <a:endParaRPr lang="it-IT" sz="7200" b="1" dirty="0" smtClean="0">
              <a:solidFill>
                <a:schemeClr val="accent2">
                  <a:lumMod val="40000"/>
                  <a:lumOff val="60000"/>
                </a:schemeClr>
              </a:solidFill>
              <a:latin typeface="Times New Roman" pitchFamily="18" charset="0"/>
              <a:cs typeface="Times New Roman" pitchFamily="18" charset="0"/>
            </a:endParaRPr>
          </a:p>
          <a:p>
            <a:endParaRPr lang="it-IT" sz="7200" b="1" dirty="0" smtClean="0">
              <a:solidFill>
                <a:schemeClr val="accent2">
                  <a:lumMod val="40000"/>
                  <a:lumOff val="60000"/>
                </a:schemeClr>
              </a:solidFill>
              <a:latin typeface="Times New Roman" pitchFamily="18" charset="0"/>
              <a:cs typeface="Times New Roman" pitchFamily="18" charset="0"/>
            </a:endParaRPr>
          </a:p>
          <a:p>
            <a:r>
              <a:rPr lang="it-IT" sz="7200" b="1" dirty="0" smtClean="0">
                <a:solidFill>
                  <a:schemeClr val="accent2">
                    <a:lumMod val="40000"/>
                    <a:lumOff val="60000"/>
                  </a:schemeClr>
                </a:solidFill>
                <a:latin typeface="Times New Roman" pitchFamily="18" charset="0"/>
                <a:cs typeface="Times New Roman" pitchFamily="18" charset="0"/>
              </a:rPr>
              <a:t>GRAZIE</a:t>
            </a:r>
          </a:p>
        </p:txBody>
      </p:sp>
      <p:pic>
        <p:nvPicPr>
          <p:cNvPr id="4" name="Picture 4" descr="donnar"/>
          <p:cNvPicPr/>
          <p:nvPr/>
        </p:nvPicPr>
        <p:blipFill>
          <a:blip r:embed="rId2" cstate="print">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xmlns="">
                  <a14:imgLayer r:embed="">
                    <a14:imgEffect>
                      <a14:colorTemperature colorTemp="47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TotalTime>
  <Words>2718</Words>
  <Application>Microsoft Office PowerPoint</Application>
  <PresentationFormat>Presentazione su schermo (4:3)</PresentationFormat>
  <Paragraphs>475</Paragraphs>
  <Slides>92</Slides>
  <Notes>0</Notes>
  <HiddenSlides>0</HiddenSlides>
  <MMClips>0</MMClips>
  <ScaleCrop>false</ScaleCrop>
  <HeadingPairs>
    <vt:vector size="4" baseType="variant">
      <vt:variant>
        <vt:lpstr>Tema</vt:lpstr>
      </vt:variant>
      <vt:variant>
        <vt:i4>1</vt:i4>
      </vt:variant>
      <vt:variant>
        <vt:lpstr>Titoli diapositive</vt:lpstr>
      </vt:variant>
      <vt:variant>
        <vt:i4>92</vt:i4>
      </vt:variant>
    </vt:vector>
  </HeadingPairs>
  <TitlesOfParts>
    <vt:vector size="93"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72</cp:revision>
  <dcterms:created xsi:type="dcterms:W3CDTF">2014-11-10T14:54:44Z</dcterms:created>
  <dcterms:modified xsi:type="dcterms:W3CDTF">2014-11-13T20:06:38Z</dcterms:modified>
</cp:coreProperties>
</file>