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notesSlides/notesSlide2.xml" ContentType="application/vnd.openxmlformats-officedocument.presentationml.notesSlide+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s/slide36.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25.xml" ContentType="application/vnd.openxmlformats-officedocument.presentationml.slide+xml"/>
  <Override PartName="/ppt/slides/slide34.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rels" ContentType="application/vnd.openxmlformats-package.relationships+xml"/>
  <Default Extension="xml" ContentType="application/xml"/>
  <Override PartName="/ppt/slides/slide14.xml" ContentType="application/vnd.openxmlformats-officedocument.presentationml.slide+xml"/>
  <Override PartName="/ppt/slides/slide23.xml" ContentType="application/vnd.openxmlformats-officedocument.presentationml.slide+xml"/>
  <Override PartName="/ppt/slides/slide32.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slides/slide4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Layouts/slideLayout7.xml" ContentType="application/vnd.openxmlformats-officedocument.presentationml.slideLayout+xml"/>
  <Default Extension="png" ContentType="image/png"/>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Layouts/slideLayout3.xml" ContentType="application/vnd.openxmlformats-officedocument.presentationml.slideLayout+xml"/>
  <Default Extension="jpeg" ContentType="image/jpeg"/>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4"/>
  </p:notesMasterIdLst>
  <p:sldIdLst>
    <p:sldId id="355" r:id="rId2"/>
    <p:sldId id="293" r:id="rId3"/>
    <p:sldId id="295" r:id="rId4"/>
    <p:sldId id="296" r:id="rId5"/>
    <p:sldId id="297" r:id="rId6"/>
    <p:sldId id="302" r:id="rId7"/>
    <p:sldId id="300" r:id="rId8"/>
    <p:sldId id="356" r:id="rId9"/>
    <p:sldId id="305" r:id="rId10"/>
    <p:sldId id="315" r:id="rId11"/>
    <p:sldId id="316" r:id="rId12"/>
    <p:sldId id="359" r:id="rId13"/>
    <p:sldId id="306" r:id="rId14"/>
    <p:sldId id="303" r:id="rId15"/>
    <p:sldId id="299" r:id="rId16"/>
    <p:sldId id="312" r:id="rId17"/>
    <p:sldId id="310" r:id="rId18"/>
    <p:sldId id="322" r:id="rId19"/>
    <p:sldId id="320" r:id="rId20"/>
    <p:sldId id="314" r:id="rId21"/>
    <p:sldId id="357" r:id="rId22"/>
    <p:sldId id="358" r:id="rId23"/>
    <p:sldId id="298" r:id="rId24"/>
    <p:sldId id="330" r:id="rId25"/>
    <p:sldId id="338" r:id="rId26"/>
    <p:sldId id="324" r:id="rId27"/>
    <p:sldId id="326" r:id="rId28"/>
    <p:sldId id="332" r:id="rId29"/>
    <p:sldId id="286" r:id="rId30"/>
    <p:sldId id="334" r:id="rId31"/>
    <p:sldId id="336" r:id="rId32"/>
    <p:sldId id="340" r:id="rId33"/>
    <p:sldId id="360" r:id="rId34"/>
    <p:sldId id="342" r:id="rId35"/>
    <p:sldId id="347" r:id="rId36"/>
    <p:sldId id="344" r:id="rId37"/>
    <p:sldId id="272" r:id="rId38"/>
    <p:sldId id="346" r:id="rId39"/>
    <p:sldId id="349" r:id="rId40"/>
    <p:sldId id="277" r:id="rId41"/>
    <p:sldId id="278" r:id="rId42"/>
    <p:sldId id="353" r:id="rId43"/>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52113"/>
    <a:srgbClr val="146C2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542" autoAdjust="0"/>
    <p:restoredTop sz="94717" autoAdjust="0"/>
  </p:normalViewPr>
  <p:slideViewPr>
    <p:cSldViewPr>
      <p:cViewPr varScale="1">
        <p:scale>
          <a:sx n="103" d="100"/>
          <a:sy n="103" d="100"/>
        </p:scale>
        <p:origin x="-210" y="-84"/>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E093F70-C58E-4860-9884-F4496ECEA313}" type="datetimeFigureOut">
              <a:rPr lang="it-IT" smtClean="0"/>
              <a:t>15/12/2014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B45BA41-849C-4A8C-BC2D-343E0850484C}" type="slidenum">
              <a:rPr lang="it-IT" smtClean="0"/>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B45BA41-849C-4A8C-BC2D-343E0850484C}" type="slidenum">
              <a:rPr lang="it-IT" smtClean="0"/>
              <a:t>11</a:t>
            </a:fld>
            <a:endParaRPr lang="it-IT"/>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p:cNvSpPr>
          <p:nvPr>
            <p:ph type="sldImg"/>
          </p:nvPr>
        </p:nvSpPr>
        <p:spPr/>
      </p:sp>
      <p:sp>
        <p:nvSpPr>
          <p:cNvPr id="3" name="Segnaposto note 2"/>
          <p:cNvSpPr>
            <a:spLocks noGrp="1"/>
          </p:cNvSpPr>
          <p:nvPr>
            <p:ph type="body" idx="1"/>
          </p:nvPr>
        </p:nvSpPr>
        <p:spPr/>
        <p:txBody>
          <a:bodyPr>
            <a:normAutofit/>
          </a:bodyPr>
          <a:lstStyle/>
          <a:p>
            <a:endParaRPr lang="it-IT" dirty="0"/>
          </a:p>
        </p:txBody>
      </p:sp>
      <p:sp>
        <p:nvSpPr>
          <p:cNvPr id="4" name="Segnaposto numero diapositiva 3"/>
          <p:cNvSpPr>
            <a:spLocks noGrp="1"/>
          </p:cNvSpPr>
          <p:nvPr>
            <p:ph type="sldNum" sz="quarter" idx="10"/>
          </p:nvPr>
        </p:nvSpPr>
        <p:spPr/>
        <p:txBody>
          <a:bodyPr/>
          <a:lstStyle/>
          <a:p>
            <a:fld id="{8B45BA41-849C-4A8C-BC2D-343E0850484C}" type="slidenum">
              <a:rPr lang="it-IT" smtClean="0"/>
              <a:t>12</a:t>
            </a:fld>
            <a:endParaRPr lang="it-IT"/>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C64C3EDF-8C49-481F-97D8-1219822C2C4C}" type="datetimeFigureOut">
              <a:rPr lang="it-IT" smtClean="0"/>
              <a:pPr/>
              <a:t>15/12/2014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2E01E68-7E8A-4C98-9A8C-9879E338701D}"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64C3EDF-8C49-481F-97D8-1219822C2C4C}" type="datetimeFigureOut">
              <a:rPr lang="it-IT" smtClean="0"/>
              <a:pPr/>
              <a:t>15/12/2014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2E01E68-7E8A-4C98-9A8C-9879E338701D}"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64C3EDF-8C49-481F-97D8-1219822C2C4C}" type="datetimeFigureOut">
              <a:rPr lang="it-IT" smtClean="0"/>
              <a:pPr/>
              <a:t>15/12/2014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2E01E68-7E8A-4C98-9A8C-9879E338701D}" type="slidenum">
              <a:rPr lang="it-IT" smtClean="0"/>
              <a:pPr/>
              <a:t>‹N›</a:t>
            </a:fld>
            <a:endParaRPr lang="it-IT"/>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C64C3EDF-8C49-481F-97D8-1219822C2C4C}" type="datetimeFigureOut">
              <a:rPr lang="it-IT" smtClean="0"/>
              <a:pPr/>
              <a:t>15/12/2014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2E01E68-7E8A-4C98-9A8C-9879E338701D}" type="slidenum">
              <a:rPr lang="it-IT" smtClean="0"/>
              <a:pPr/>
              <a:t>‹N›</a:t>
            </a:fld>
            <a:endParaRPr lang="it-IT"/>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C64C3EDF-8C49-481F-97D8-1219822C2C4C}" type="datetimeFigureOut">
              <a:rPr lang="it-IT" smtClean="0"/>
              <a:pPr/>
              <a:t>15/12/2014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22E01E68-7E8A-4C98-9A8C-9879E338701D}" type="slidenum">
              <a:rPr lang="it-IT" smtClean="0"/>
              <a:pPr/>
              <a:t>‹N›</a:t>
            </a:fld>
            <a:endParaRPr lang="it-IT"/>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C64C3EDF-8C49-481F-97D8-1219822C2C4C}" type="datetimeFigureOut">
              <a:rPr lang="it-IT" smtClean="0"/>
              <a:pPr/>
              <a:t>15/12/2014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2E01E68-7E8A-4C98-9A8C-9879E338701D}" type="slidenum">
              <a:rPr lang="it-IT" smtClean="0"/>
              <a:pPr/>
              <a:t>‹N›</a:t>
            </a:fld>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C64C3EDF-8C49-481F-97D8-1219822C2C4C}" type="datetimeFigureOut">
              <a:rPr lang="it-IT" smtClean="0"/>
              <a:pPr/>
              <a:t>15/12/2014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22E01E68-7E8A-4C98-9A8C-9879E338701D}" type="slidenum">
              <a:rPr lang="it-IT" smtClean="0"/>
              <a:pPr/>
              <a:t>‹N›</a:t>
            </a:fld>
            <a:endParaRPr lang="it-IT"/>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C64C3EDF-8C49-481F-97D8-1219822C2C4C}" type="datetimeFigureOut">
              <a:rPr lang="it-IT" smtClean="0"/>
              <a:pPr/>
              <a:t>15/12/2014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22E01E68-7E8A-4C98-9A8C-9879E338701D}" type="slidenum">
              <a:rPr lang="it-IT" smtClean="0"/>
              <a:pPr/>
              <a:t>‹N›</a:t>
            </a:fld>
            <a:endParaRPr lang="it-IT"/>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C64C3EDF-8C49-481F-97D8-1219822C2C4C}" type="datetimeFigureOut">
              <a:rPr lang="it-IT" smtClean="0"/>
              <a:pPr/>
              <a:t>15/12/2014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22E01E68-7E8A-4C98-9A8C-9879E338701D}" type="slidenum">
              <a:rPr lang="it-IT" smtClean="0"/>
              <a:pPr/>
              <a:t>‹N›</a:t>
            </a:fld>
            <a:endParaRPr lang="it-IT"/>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64C3EDF-8C49-481F-97D8-1219822C2C4C}" type="datetimeFigureOut">
              <a:rPr lang="it-IT" smtClean="0"/>
              <a:pPr/>
              <a:t>15/12/2014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2E01E68-7E8A-4C98-9A8C-9879E338701D}" type="slidenum">
              <a:rPr lang="it-IT" smtClean="0"/>
              <a:pPr/>
              <a:t>‹N›</a:t>
            </a:fld>
            <a:endParaRPr lang="it-IT"/>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C64C3EDF-8C49-481F-97D8-1219822C2C4C}" type="datetimeFigureOut">
              <a:rPr lang="it-IT" smtClean="0"/>
              <a:pPr/>
              <a:t>15/12/2014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22E01E68-7E8A-4C98-9A8C-9879E338701D}"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146C25"/>
        </a:solidFill>
        <a:effectLst/>
      </p:bgPr>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64C3EDF-8C49-481F-97D8-1219822C2C4C}" type="datetimeFigureOut">
              <a:rPr lang="it-IT" smtClean="0"/>
              <a:pPr/>
              <a:t>15/12/2014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2E01E68-7E8A-4C98-9A8C-9879E338701D}"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9.jpeg"/></Relationships>
</file>

<file path=ppt/slides/_rels/slide1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6396335"/>
            <a:ext cx="9144000" cy="461665"/>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t>
            </a:r>
            <a:endParaRPr lang="it-IT" sz="5400" b="1" dirty="0">
              <a:solidFill>
                <a:srgbClr val="00FFFF"/>
              </a:solidFill>
              <a:latin typeface="Times New Roman" pitchFamily="18" charset="0"/>
              <a:cs typeface="Times New Roman" pitchFamily="18" charset="0"/>
            </a:endParaRPr>
          </a:p>
        </p:txBody>
      </p:sp>
      <p:pic>
        <p:nvPicPr>
          <p:cNvPr id="8194" name="Picture 2" descr="C:\Users\mzucca\AppData\Local\Temp\le regine di casa marchino.jpg"/>
          <p:cNvPicPr>
            <a:picLocks noChangeAspect="1" noChangeArrowheads="1"/>
          </p:cNvPicPr>
          <p:nvPr/>
        </p:nvPicPr>
        <p:blipFill>
          <a:blip r:embed="rId3"/>
          <a:srcRect l="7031" t="7043" r="3906"/>
          <a:stretch>
            <a:fillRect/>
          </a:stretch>
        </p:blipFill>
        <p:spPr bwMode="auto">
          <a:xfrm>
            <a:off x="0" y="0"/>
            <a:ext cx="9144000" cy="6942895"/>
          </a:xfrm>
          <a:prstGeom prst="rect">
            <a:avLst/>
          </a:prstGeom>
          <a:noFill/>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88421" y="5643080"/>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CasellaDiTesto 1"/>
          <p:cNvSpPr txBox="1"/>
          <p:nvPr/>
        </p:nvSpPr>
        <p:spPr>
          <a:xfrm>
            <a:off x="8249685" y="6591012"/>
            <a:ext cx="917239" cy="338554"/>
          </a:xfrm>
          <a:prstGeom prst="rect">
            <a:avLst/>
          </a:prstGeom>
          <a:noFill/>
        </p:spPr>
        <p:txBody>
          <a:bodyPr wrap="none" rtlCol="0">
            <a:spAutoFit/>
          </a:bodyPr>
          <a:lstStyle/>
          <a:p>
            <a:pPr algn="ctr"/>
            <a:r>
              <a:rPr lang="it-IT" sz="800" b="1" dirty="0" smtClean="0">
                <a:solidFill>
                  <a:schemeClr val="accent3">
                    <a:lumMod val="20000"/>
                    <a:lumOff val="80000"/>
                  </a:schemeClr>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accent3">
                    <a:lumMod val="20000"/>
                    <a:lumOff val="80000"/>
                  </a:schemeClr>
                </a:solidFill>
                <a:latin typeface="Times New Roman" panose="02020603050405020304" pitchFamily="18" charset="0"/>
                <a:cs typeface="Times New Roman" panose="02020603050405020304" pitchFamily="18" charset="0"/>
              </a:rPr>
              <a:t>Servizi Culturali</a:t>
            </a:r>
            <a:endParaRPr lang="it-IT" sz="800" b="1" dirty="0">
              <a:solidFill>
                <a:schemeClr val="accent3">
                  <a:lumMod val="20000"/>
                  <a:lumOff val="80000"/>
                </a:schemeClr>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043608" y="752695"/>
            <a:ext cx="6696744" cy="5632311"/>
          </a:xfrm>
          <a:prstGeom prst="rect">
            <a:avLst/>
          </a:prstGeom>
          <a:noFill/>
        </p:spPr>
        <p:txBody>
          <a:bodyPr wrap="square" rtlCol="0">
            <a:spAutoFit/>
          </a:bodyPr>
          <a:lstStyle/>
          <a:p>
            <a:pPr algn="ctr"/>
            <a:r>
              <a:rPr lang="it-IT" sz="7200" b="1" dirty="0" smtClean="0">
                <a:solidFill>
                  <a:schemeClr val="accent6">
                    <a:lumMod val="75000"/>
                  </a:schemeClr>
                </a:solidFill>
                <a:latin typeface="Times New Roman" panose="02020603050405020304" pitchFamily="18" charset="0"/>
                <a:cs typeface="Times New Roman" panose="02020603050405020304" pitchFamily="18" charset="0"/>
              </a:rPr>
              <a:t>L’agricoltura familiare: </a:t>
            </a:r>
          </a:p>
          <a:p>
            <a:pPr algn="ctr"/>
            <a:r>
              <a:rPr lang="it-IT" sz="7200" b="1" dirty="0" smtClean="0">
                <a:solidFill>
                  <a:schemeClr val="accent6">
                    <a:lumMod val="75000"/>
                  </a:schemeClr>
                </a:solidFill>
                <a:latin typeface="Times New Roman" panose="02020603050405020304" pitchFamily="18" charset="0"/>
                <a:cs typeface="Times New Roman" panose="02020603050405020304" pitchFamily="18" charset="0"/>
              </a:rPr>
              <a:t>L’unica risposta possibile alla crisi</a:t>
            </a:r>
            <a:endParaRPr lang="it-IT" sz="72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5907116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4929190" y="0"/>
            <a:ext cx="4214810" cy="6740307"/>
          </a:xfrm>
          <a:prstGeom prst="rect">
            <a:avLst/>
          </a:prstGeom>
          <a:noFill/>
        </p:spPr>
        <p:txBody>
          <a:bodyPr wrap="square" rtlCol="0">
            <a:spAutoFit/>
          </a:bodyPr>
          <a:lstStyle/>
          <a:p>
            <a:pPr algn="ctr"/>
            <a:r>
              <a:rPr lang="it-IT" sz="2400" b="1" dirty="0">
                <a:solidFill>
                  <a:schemeClr val="accent3">
                    <a:lumMod val="20000"/>
                    <a:lumOff val="80000"/>
                  </a:schemeClr>
                </a:solidFill>
                <a:latin typeface="Times New Roman" pitchFamily="18" charset="0"/>
              </a:rPr>
              <a:t>Protagonista Bruno Marchino, prima bracciante poi mezzadro, iscritto al Partito </a:t>
            </a:r>
            <a:r>
              <a:rPr lang="it-IT" sz="2400" b="1" dirty="0" smtClean="0">
                <a:solidFill>
                  <a:schemeClr val="accent3">
                    <a:lumMod val="20000"/>
                    <a:lumOff val="80000"/>
                  </a:schemeClr>
                </a:solidFill>
                <a:latin typeface="Times New Roman" pitchFamily="18" charset="0"/>
              </a:rPr>
              <a:t>comunista, </a:t>
            </a:r>
            <a:r>
              <a:rPr lang="it-IT" sz="2400" b="1" dirty="0" smtClean="0">
                <a:solidFill>
                  <a:schemeClr val="accent3">
                    <a:lumMod val="20000"/>
                    <a:lumOff val="80000"/>
                  </a:schemeClr>
                </a:solidFill>
                <a:latin typeface="Times New Roman" pitchFamily="18" charset="0"/>
              </a:rPr>
              <a:t>comandante partigiano</a:t>
            </a:r>
            <a:r>
              <a:rPr lang="it-IT" sz="2400" b="1" dirty="0">
                <a:solidFill>
                  <a:schemeClr val="accent3">
                    <a:lumMod val="20000"/>
                    <a:lumOff val="80000"/>
                  </a:schemeClr>
                </a:solidFill>
                <a:latin typeface="Times New Roman" pitchFamily="18" charset="0"/>
              </a:rPr>
              <a:t>, sindaco per molti anni, leader delle lotte contro la mezzadria che oppongono </a:t>
            </a:r>
            <a:endParaRPr lang="it-IT" sz="2400" b="1" dirty="0" smtClean="0">
              <a:solidFill>
                <a:schemeClr val="accent3">
                  <a:lumMod val="20000"/>
                  <a:lumOff val="80000"/>
                </a:schemeClr>
              </a:solidFill>
              <a:latin typeface="Times New Roman" pitchFamily="18" charset="0"/>
            </a:endParaRPr>
          </a:p>
          <a:p>
            <a:pPr algn="ctr"/>
            <a:r>
              <a:rPr lang="it-IT" sz="2400" b="1" dirty="0" smtClean="0">
                <a:solidFill>
                  <a:schemeClr val="accent3">
                    <a:lumMod val="20000"/>
                    <a:lumOff val="80000"/>
                  </a:schemeClr>
                </a:solidFill>
                <a:latin typeface="Times New Roman" pitchFamily="18" charset="0"/>
              </a:rPr>
              <a:t>tutto il  </a:t>
            </a:r>
            <a:r>
              <a:rPr lang="it-IT" sz="2400" b="1" dirty="0">
                <a:solidFill>
                  <a:schemeClr val="accent3">
                    <a:lumMod val="20000"/>
                    <a:lumOff val="80000"/>
                  </a:schemeClr>
                </a:solidFill>
                <a:latin typeface="Times New Roman" pitchFamily="18" charset="0"/>
              </a:rPr>
              <a:t>paese ai latifondisti. </a:t>
            </a:r>
            <a:r>
              <a:rPr lang="it-IT" sz="2400" b="1" dirty="0" smtClean="0">
                <a:solidFill>
                  <a:schemeClr val="bg1"/>
                </a:solidFill>
                <a:latin typeface="Times New Roman" panose="02020603050405020304" pitchFamily="18" charset="0"/>
                <a:cs typeface="Times New Roman" panose="02020603050405020304" pitchFamily="18" charset="0"/>
              </a:rPr>
              <a:t>A </a:t>
            </a:r>
            <a:r>
              <a:rPr lang="it-IT" sz="2400" b="1" dirty="0" smtClean="0">
                <a:solidFill>
                  <a:schemeClr val="bg1"/>
                </a:solidFill>
                <a:latin typeface="Times New Roman" panose="02020603050405020304" pitchFamily="18" charset="0"/>
                <a:cs typeface="Times New Roman" panose="02020603050405020304" pitchFamily="18" charset="0"/>
              </a:rPr>
              <a:t>prezzo di scontri durissimi, la gente riesce a comprarsi le </a:t>
            </a:r>
            <a:r>
              <a:rPr lang="it-IT" sz="2400" b="1" dirty="0" smtClean="0">
                <a:solidFill>
                  <a:schemeClr val="bg1"/>
                </a:solidFill>
                <a:latin typeface="Times New Roman" panose="02020603050405020304" pitchFamily="18" charset="0"/>
                <a:cs typeface="Times New Roman" panose="02020603050405020304" pitchFamily="18" charset="0"/>
              </a:rPr>
              <a:t>terre. </a:t>
            </a:r>
            <a:r>
              <a:rPr lang="it-IT" sz="2400" b="1" dirty="0" smtClean="0">
                <a:solidFill>
                  <a:schemeClr val="bg1"/>
                </a:solidFill>
                <a:latin typeface="Times New Roman" panose="02020603050405020304" pitchFamily="18" charset="0"/>
                <a:cs typeface="Times New Roman" panose="02020603050405020304" pitchFamily="18" charset="0"/>
              </a:rPr>
              <a:t>Ma appena firmati i compromessi, </a:t>
            </a:r>
            <a:r>
              <a:rPr lang="it-IT" sz="2400" b="1" dirty="0" smtClean="0">
                <a:solidFill>
                  <a:schemeClr val="bg1"/>
                </a:solidFill>
                <a:latin typeface="Times New Roman" panose="02020603050405020304" pitchFamily="18" charset="0"/>
                <a:cs typeface="Times New Roman" panose="02020603050405020304" pitchFamily="18" charset="0"/>
              </a:rPr>
              <a:t>con le famiglie che avevano chiesto il prestito in banca per poter acquistare, una </a:t>
            </a:r>
            <a:r>
              <a:rPr lang="it-IT" sz="2400" b="1" dirty="0" smtClean="0">
                <a:solidFill>
                  <a:schemeClr val="bg1"/>
                </a:solidFill>
                <a:latin typeface="Times New Roman" panose="02020603050405020304" pitchFamily="18" charset="0"/>
                <a:cs typeface="Times New Roman" panose="02020603050405020304" pitchFamily="18" charset="0"/>
              </a:rPr>
              <a:t>gelata manda in crisi il già precario equilibrio economico</a:t>
            </a:r>
            <a:r>
              <a:rPr lang="it-IT" sz="2400" b="1" dirty="0" smtClean="0">
                <a:solidFill>
                  <a:schemeClr val="bg1"/>
                </a:solidFill>
                <a:latin typeface="Times New Roman" panose="02020603050405020304" pitchFamily="18" charset="0"/>
                <a:cs typeface="Times New Roman" panose="02020603050405020304" pitchFamily="18" charset="0"/>
              </a:rPr>
              <a:t>. L’intero raccolto è distrutto e bisogna far qualcosa.  </a:t>
            </a:r>
            <a:endParaRPr lang="it-IT" sz="2400" b="1" dirty="0">
              <a:solidFill>
                <a:srgbClr val="00FFFF"/>
              </a:solidFill>
              <a:latin typeface="Times New Roman" pitchFamily="18" charset="0"/>
              <a:cs typeface="Times New Roman" pitchFamily="18" charset="0"/>
            </a:endParaRPr>
          </a:p>
        </p:txBody>
      </p:sp>
      <p:pic>
        <p:nvPicPr>
          <p:cNvPr id="2" name="Picture 2" descr="C:\Users\mzucca\AppData\Local\Temp\bruno e diletta.jpg"/>
          <p:cNvPicPr>
            <a:picLocks noChangeAspect="1" noChangeArrowheads="1"/>
          </p:cNvPicPr>
          <p:nvPr/>
        </p:nvPicPr>
        <p:blipFill>
          <a:blip r:embed="rId3" cstate="print"/>
          <a:srcRect l="2863" t="3125" r="4064" b="2083"/>
          <a:stretch>
            <a:fillRect/>
          </a:stretch>
        </p:blipFill>
        <p:spPr bwMode="auto">
          <a:xfrm>
            <a:off x="0" y="14264"/>
            <a:ext cx="4929190" cy="6900866"/>
          </a:xfrm>
          <a:prstGeom prst="rect">
            <a:avLst/>
          </a:prstGeom>
          <a:noFill/>
        </p:spPr>
      </p:pic>
    </p:spTree>
    <p:extLst>
      <p:ext uri="{BB962C8B-B14F-4D97-AF65-F5344CB8AC3E}">
        <p14:creationId xmlns:p14="http://schemas.microsoft.com/office/powerpoint/2010/main" xmlns="" val="68653850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4098"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0" y="0"/>
            <a:ext cx="724852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Rettangolo 1"/>
          <p:cNvSpPr/>
          <p:nvPr/>
        </p:nvSpPr>
        <p:spPr>
          <a:xfrm>
            <a:off x="6072198" y="11607"/>
            <a:ext cx="3094726" cy="5509200"/>
          </a:xfrm>
          <a:prstGeom prst="rect">
            <a:avLst/>
          </a:prstGeom>
        </p:spPr>
        <p:txBody>
          <a:bodyPr wrap="square">
            <a:spAutoFit/>
          </a:bodyPr>
          <a:lstStyle/>
          <a:p>
            <a:r>
              <a:rPr lang="it-IT" sz="2200" b="1" dirty="0" smtClean="0">
                <a:solidFill>
                  <a:schemeClr val="bg1"/>
                </a:solidFill>
                <a:latin typeface="Times New Roman" panose="02020603050405020304" pitchFamily="18" charset="0"/>
                <a:cs typeface="Times New Roman" panose="02020603050405020304" pitchFamily="18" charset="0"/>
              </a:rPr>
              <a:t>La </a:t>
            </a:r>
            <a:r>
              <a:rPr lang="it-IT" sz="2200" b="1" dirty="0">
                <a:solidFill>
                  <a:schemeClr val="bg1"/>
                </a:solidFill>
                <a:latin typeface="Times New Roman" panose="02020603050405020304" pitchFamily="18" charset="0"/>
                <a:cs typeface="Times New Roman" panose="02020603050405020304" pitchFamily="18" charset="0"/>
              </a:rPr>
              <a:t>famiglia estesa  reagisce mandando gran parte dei </a:t>
            </a:r>
            <a:r>
              <a:rPr lang="it-IT" sz="2200" b="1" dirty="0" smtClean="0">
                <a:solidFill>
                  <a:schemeClr val="bg1"/>
                </a:solidFill>
                <a:latin typeface="Times New Roman" panose="02020603050405020304" pitchFamily="18" charset="0"/>
                <a:cs typeface="Times New Roman" panose="02020603050405020304" pitchFamily="18" charset="0"/>
              </a:rPr>
              <a:t>propri giovani </a:t>
            </a:r>
            <a:r>
              <a:rPr lang="it-IT" sz="2200" b="1" dirty="0">
                <a:solidFill>
                  <a:schemeClr val="bg1"/>
                </a:solidFill>
                <a:latin typeface="Times New Roman" panose="02020603050405020304" pitchFamily="18" charset="0"/>
                <a:cs typeface="Times New Roman" panose="02020603050405020304" pitchFamily="18" charset="0"/>
              </a:rPr>
              <a:t>a lavorare all’estero per pagare i debiti. </a:t>
            </a:r>
            <a:r>
              <a:rPr lang="it-IT" sz="2200" b="1" dirty="0" smtClean="0">
                <a:solidFill>
                  <a:schemeClr val="bg1"/>
                </a:solidFill>
                <a:latin typeface="Times New Roman" panose="02020603050405020304" pitchFamily="18" charset="0"/>
                <a:cs typeface="Times New Roman" panose="02020603050405020304" pitchFamily="18" charset="0"/>
              </a:rPr>
              <a:t>E</a:t>
            </a:r>
            <a:r>
              <a:rPr lang="it-IT" sz="2200" b="1" dirty="0" smtClean="0">
                <a:solidFill>
                  <a:schemeClr val="bg1"/>
                </a:solidFill>
                <a:latin typeface="Times New Roman" panose="02020603050405020304" pitchFamily="18" charset="0"/>
                <a:cs typeface="Times New Roman" panose="02020603050405020304" pitchFamily="18" charset="0"/>
              </a:rPr>
              <a:t>’ stata </a:t>
            </a:r>
            <a:r>
              <a:rPr lang="it-IT" sz="2200" b="1" dirty="0">
                <a:solidFill>
                  <a:schemeClr val="bg1"/>
                </a:solidFill>
                <a:latin typeface="Times New Roman" panose="02020603050405020304" pitchFamily="18" charset="0"/>
                <a:cs typeface="Times New Roman" panose="02020603050405020304" pitchFamily="18" charset="0"/>
              </a:rPr>
              <a:t>l’unione familiare (non democratica) </a:t>
            </a:r>
            <a:r>
              <a:rPr lang="it-IT" sz="2200" b="1" dirty="0" smtClean="0">
                <a:solidFill>
                  <a:schemeClr val="bg1"/>
                </a:solidFill>
                <a:latin typeface="Times New Roman" panose="02020603050405020304" pitchFamily="18" charset="0"/>
                <a:cs typeface="Times New Roman" panose="02020603050405020304" pitchFamily="18" charset="0"/>
              </a:rPr>
              <a:t>il </a:t>
            </a:r>
            <a:r>
              <a:rPr lang="it-IT" sz="2200" b="1" dirty="0">
                <a:solidFill>
                  <a:schemeClr val="bg1"/>
                </a:solidFill>
                <a:latin typeface="Times New Roman" panose="02020603050405020304" pitchFamily="18" charset="0"/>
                <a:cs typeface="Times New Roman" panose="02020603050405020304" pitchFamily="18" charset="0"/>
              </a:rPr>
              <a:t>fattore </a:t>
            </a:r>
            <a:r>
              <a:rPr lang="it-IT" sz="2200" b="1" dirty="0" smtClean="0">
                <a:solidFill>
                  <a:schemeClr val="bg1"/>
                </a:solidFill>
                <a:latin typeface="Times New Roman" panose="02020603050405020304" pitchFamily="18" charset="0"/>
                <a:cs typeface="Times New Roman" panose="02020603050405020304" pitchFamily="18" charset="0"/>
              </a:rPr>
              <a:t>antropologico, basato </a:t>
            </a:r>
            <a:r>
              <a:rPr lang="it-IT" sz="2200" b="1" dirty="0">
                <a:solidFill>
                  <a:schemeClr val="bg1"/>
                </a:solidFill>
                <a:latin typeface="Times New Roman" panose="02020603050405020304" pitchFamily="18" charset="0"/>
                <a:cs typeface="Times New Roman" panose="02020603050405020304" pitchFamily="18" charset="0"/>
              </a:rPr>
              <a:t>su </a:t>
            </a:r>
            <a:r>
              <a:rPr lang="it-IT" sz="2200" b="1" dirty="0" smtClean="0">
                <a:solidFill>
                  <a:schemeClr val="bg1"/>
                </a:solidFill>
                <a:latin typeface="Times New Roman" panose="02020603050405020304" pitchFamily="18" charset="0"/>
                <a:cs typeface="Times New Roman" panose="02020603050405020304" pitchFamily="18" charset="0"/>
              </a:rPr>
              <a:t>sull’etica </a:t>
            </a:r>
            <a:r>
              <a:rPr lang="it-IT" sz="2200" b="1" dirty="0">
                <a:solidFill>
                  <a:schemeClr val="bg1"/>
                </a:solidFill>
                <a:latin typeface="Times New Roman" panose="02020603050405020304" pitchFamily="18" charset="0"/>
                <a:cs typeface="Times New Roman" panose="02020603050405020304" pitchFamily="18" charset="0"/>
              </a:rPr>
              <a:t>del lavoro </a:t>
            </a:r>
            <a:r>
              <a:rPr lang="it-IT" sz="2200" b="1" dirty="0" smtClean="0">
                <a:solidFill>
                  <a:schemeClr val="bg1"/>
                </a:solidFill>
                <a:latin typeface="Times New Roman" panose="02020603050405020304" pitchFamily="18" charset="0"/>
                <a:cs typeface="Times New Roman" panose="02020603050405020304" pitchFamily="18" charset="0"/>
              </a:rPr>
              <a:t>e </a:t>
            </a:r>
            <a:r>
              <a:rPr lang="it-IT" sz="2200" b="1" dirty="0" smtClean="0">
                <a:solidFill>
                  <a:schemeClr val="bg1"/>
                </a:solidFill>
                <a:latin typeface="Times New Roman" panose="02020603050405020304" pitchFamily="18" charset="0"/>
                <a:cs typeface="Times New Roman" panose="02020603050405020304" pitchFamily="18" charset="0"/>
              </a:rPr>
              <a:t>a notevoli costi sociali, che </a:t>
            </a:r>
            <a:r>
              <a:rPr lang="it-IT" sz="2200" b="1" dirty="0">
                <a:solidFill>
                  <a:schemeClr val="bg1"/>
                </a:solidFill>
                <a:latin typeface="Times New Roman" panose="02020603050405020304" pitchFamily="18" charset="0"/>
                <a:cs typeface="Times New Roman" panose="02020603050405020304" pitchFamily="18" charset="0"/>
              </a:rPr>
              <a:t>ha permesso di mantenere le proprietà </a:t>
            </a:r>
            <a:r>
              <a:rPr lang="it-IT" sz="2200" b="1" dirty="0" smtClean="0">
                <a:solidFill>
                  <a:schemeClr val="bg1"/>
                </a:solidFill>
                <a:latin typeface="Times New Roman" panose="02020603050405020304" pitchFamily="18" charset="0"/>
                <a:cs typeface="Times New Roman" panose="02020603050405020304" pitchFamily="18" charset="0"/>
              </a:rPr>
              <a:t>senza </a:t>
            </a:r>
            <a:r>
              <a:rPr lang="it-IT" sz="2200" b="1" dirty="0">
                <a:solidFill>
                  <a:schemeClr val="bg1"/>
                </a:solidFill>
                <a:latin typeface="Times New Roman" panose="02020603050405020304" pitchFamily="18" charset="0"/>
                <a:cs typeface="Times New Roman" panose="02020603050405020304" pitchFamily="18" charset="0"/>
              </a:rPr>
              <a:t>andare in fallimento e restituirle ai latifondisti</a:t>
            </a:r>
            <a:r>
              <a:rPr lang="it-IT" sz="1900" b="1" dirty="0">
                <a:solidFill>
                  <a:schemeClr val="bg1"/>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xmlns="" val="14369935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2" name="Rettangolo 1"/>
          <p:cNvSpPr/>
          <p:nvPr/>
        </p:nvSpPr>
        <p:spPr>
          <a:xfrm>
            <a:off x="0" y="5572141"/>
            <a:ext cx="9144000" cy="1323439"/>
          </a:xfrm>
          <a:prstGeom prst="rect">
            <a:avLst/>
          </a:prstGeom>
        </p:spPr>
        <p:txBody>
          <a:bodyPr wrap="square">
            <a:spAutoFit/>
          </a:bodyPr>
          <a:lstStyle/>
          <a:p>
            <a:r>
              <a:rPr lang="it-IT" sz="2000" b="1" dirty="0" smtClean="0">
                <a:solidFill>
                  <a:schemeClr val="bg1"/>
                </a:solidFill>
                <a:latin typeface="Times New Roman" panose="02020603050405020304" pitchFamily="18" charset="0"/>
                <a:cs typeface="Times New Roman" panose="02020603050405020304" pitchFamily="18" charset="0"/>
              </a:rPr>
              <a:t>La popolazione viene più che </a:t>
            </a:r>
            <a:r>
              <a:rPr lang="it-IT" sz="2000" b="1" dirty="0" smtClean="0">
                <a:solidFill>
                  <a:schemeClr val="bg1"/>
                </a:solidFill>
                <a:latin typeface="Times New Roman" panose="02020603050405020304" pitchFamily="18" charset="0"/>
                <a:cs typeface="Times New Roman" panose="02020603050405020304" pitchFamily="18" charset="0"/>
              </a:rPr>
              <a:t>dimezzata: </a:t>
            </a:r>
            <a:r>
              <a:rPr lang="it-IT" sz="2000" b="1" dirty="0" err="1" smtClean="0">
                <a:solidFill>
                  <a:schemeClr val="bg1"/>
                </a:solidFill>
                <a:latin typeface="Times New Roman" panose="02020603050405020304" pitchFamily="18" charset="0"/>
                <a:cs typeface="Times New Roman" panose="02020603050405020304" pitchFamily="18" charset="0"/>
              </a:rPr>
              <a:t>Montegabbione</a:t>
            </a:r>
            <a:r>
              <a:rPr lang="it-IT" sz="2000" b="1" dirty="0" smtClean="0">
                <a:solidFill>
                  <a:schemeClr val="bg1"/>
                </a:solidFill>
                <a:latin typeface="Times New Roman" panose="02020603050405020304" pitchFamily="18" charset="0"/>
                <a:cs typeface="Times New Roman" panose="02020603050405020304" pitchFamily="18" charset="0"/>
              </a:rPr>
              <a:t> contava </a:t>
            </a:r>
            <a:r>
              <a:rPr lang="it-IT" sz="2000" b="1" dirty="0" smtClean="0">
                <a:solidFill>
                  <a:schemeClr val="bg1"/>
                </a:solidFill>
                <a:latin typeface="Times New Roman" panose="02020603050405020304" pitchFamily="18" charset="0"/>
                <a:cs typeface="Times New Roman" panose="02020603050405020304" pitchFamily="18" charset="0"/>
              </a:rPr>
              <a:t>2.200 </a:t>
            </a:r>
            <a:r>
              <a:rPr lang="it-IT" sz="2000" b="1" dirty="0" smtClean="0">
                <a:solidFill>
                  <a:schemeClr val="bg1"/>
                </a:solidFill>
                <a:latin typeface="Times New Roman" panose="02020603050405020304" pitchFamily="18" charset="0"/>
                <a:cs typeface="Times New Roman" panose="02020603050405020304" pitchFamily="18" charset="0"/>
              </a:rPr>
              <a:t>abitanti negli anni ‘50, </a:t>
            </a:r>
            <a:r>
              <a:rPr lang="it-IT" sz="2000" b="1" dirty="0" smtClean="0">
                <a:solidFill>
                  <a:schemeClr val="bg1"/>
                </a:solidFill>
                <a:latin typeface="Times New Roman" panose="02020603050405020304" pitchFamily="18" charset="0"/>
                <a:cs typeface="Times New Roman" panose="02020603050405020304" pitchFamily="18" charset="0"/>
              </a:rPr>
              <a:t>e </a:t>
            </a:r>
            <a:r>
              <a:rPr lang="it-IT" sz="2000" b="1" dirty="0" smtClean="0">
                <a:solidFill>
                  <a:schemeClr val="bg1"/>
                </a:solidFill>
                <a:latin typeface="Times New Roman" panose="02020603050405020304" pitchFamily="18" charset="0"/>
                <a:cs typeface="Times New Roman" panose="02020603050405020304" pitchFamily="18" charset="0"/>
              </a:rPr>
              <a:t>oggi siamo a 1239 circa, tenendo anche conto di una percentuale di stranieri doppia rispetto alla media italiana. Moltissimi </a:t>
            </a:r>
            <a:r>
              <a:rPr lang="it-IT" sz="2000" b="1" dirty="0" smtClean="0">
                <a:solidFill>
                  <a:schemeClr val="bg1"/>
                </a:solidFill>
                <a:latin typeface="Times New Roman" panose="02020603050405020304" pitchFamily="18" charset="0"/>
                <a:cs typeface="Times New Roman" panose="02020603050405020304" pitchFamily="18" charset="0"/>
              </a:rPr>
              <a:t>emigrati non tornano </a:t>
            </a:r>
            <a:r>
              <a:rPr lang="it-IT" sz="2000" b="1" dirty="0" smtClean="0">
                <a:solidFill>
                  <a:schemeClr val="bg1"/>
                </a:solidFill>
                <a:latin typeface="Times New Roman" panose="02020603050405020304" pitchFamily="18" charset="0"/>
                <a:cs typeface="Times New Roman" panose="02020603050405020304" pitchFamily="18" charset="0"/>
              </a:rPr>
              <a:t>più: sono loro che pagheranno il prezzo più alto. </a:t>
            </a:r>
            <a:endParaRPr lang="it-IT" sz="1900" b="1" dirty="0">
              <a:solidFill>
                <a:schemeClr val="bg1"/>
              </a:solidFill>
              <a:latin typeface="Times New Roman" panose="02020603050405020304" pitchFamily="18" charset="0"/>
              <a:cs typeface="Times New Roman" panose="02020603050405020304" pitchFamily="18" charset="0"/>
            </a:endParaRPr>
          </a:p>
        </p:txBody>
      </p:sp>
      <p:pic>
        <p:nvPicPr>
          <p:cNvPr id="3" name="Picture 2" descr="C:\Users\mzucca\AppData\Local\Temp\nonno consiglio-1.jpg"/>
          <p:cNvPicPr>
            <a:picLocks noChangeAspect="1" noChangeArrowheads="1"/>
          </p:cNvPicPr>
          <p:nvPr/>
        </p:nvPicPr>
        <p:blipFill>
          <a:blip r:embed="rId4"/>
          <a:srcRect t="71876" r="36997"/>
          <a:stretch>
            <a:fillRect/>
          </a:stretch>
        </p:blipFill>
        <p:spPr bwMode="auto">
          <a:xfrm>
            <a:off x="0" y="0"/>
            <a:ext cx="9144000" cy="5610951"/>
          </a:xfrm>
          <a:prstGeom prst="rect">
            <a:avLst/>
          </a:prstGeom>
          <a:noFill/>
        </p:spPr>
      </p:pic>
    </p:spTree>
    <p:extLst>
      <p:ext uri="{BB962C8B-B14F-4D97-AF65-F5344CB8AC3E}">
        <p14:creationId xmlns:p14="http://schemas.microsoft.com/office/powerpoint/2010/main" xmlns="" val="143699358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520" y="7062"/>
            <a:ext cx="8708304" cy="685093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CasellaDiTesto 1"/>
          <p:cNvSpPr txBox="1"/>
          <p:nvPr/>
        </p:nvSpPr>
        <p:spPr>
          <a:xfrm>
            <a:off x="179512" y="0"/>
            <a:ext cx="4032448" cy="2308324"/>
          </a:xfrm>
          <a:prstGeom prst="rect">
            <a:avLst/>
          </a:prstGeom>
          <a:noFill/>
        </p:spPr>
        <p:txBody>
          <a:bodyPr wrap="square" rtlCol="0">
            <a:spAutoFit/>
          </a:bodyPr>
          <a:lstStyle/>
          <a:p>
            <a:r>
              <a:rPr lang="it-IT" b="1" dirty="0" smtClean="0">
                <a:solidFill>
                  <a:srgbClr val="152113"/>
                </a:solidFill>
                <a:latin typeface="Times New Roman" panose="02020603050405020304" pitchFamily="18" charset="0"/>
                <a:cs typeface="Times New Roman" panose="02020603050405020304" pitchFamily="18" charset="0"/>
              </a:rPr>
              <a:t>La militanza politica e l’attività costante nell’amministrazione di Bruno permettono di costruire le basi per una crescita culturale diffusa dell’intera popolazione, che a sua volta influenza positivamente l’attività aziendale.  In contesti piccoli, non è possibile crescere da soli. </a:t>
            </a:r>
            <a:endParaRPr lang="it-IT" b="1" dirty="0">
              <a:solidFill>
                <a:srgbClr val="152113"/>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2009294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58214" y="5572140"/>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42844" y="0"/>
            <a:ext cx="8749636" cy="7509748"/>
          </a:xfrm>
          <a:prstGeom prst="rect">
            <a:avLst/>
          </a:prstGeom>
          <a:noFill/>
        </p:spPr>
        <p:txBody>
          <a:bodyPr wrap="square" rtlCol="0">
            <a:spAutoFit/>
          </a:bodyPr>
          <a:lstStyle/>
          <a:p>
            <a:pPr algn="ctr"/>
            <a:endParaRPr lang="it-IT" sz="200" b="1" i="1" dirty="0" smtClean="0">
              <a:solidFill>
                <a:schemeClr val="accent3">
                  <a:lumMod val="20000"/>
                  <a:lumOff val="80000"/>
                </a:schemeClr>
              </a:solidFill>
              <a:latin typeface="Times New Roman" pitchFamily="18" charset="0"/>
              <a:cs typeface="Times New Roman" pitchFamily="18" charset="0"/>
            </a:endParaRPr>
          </a:p>
          <a:p>
            <a:pPr algn="ctr"/>
            <a:r>
              <a:rPr lang="it-IT" sz="2800" b="1" i="1" dirty="0" smtClean="0">
                <a:solidFill>
                  <a:schemeClr val="accent3">
                    <a:lumMod val="20000"/>
                    <a:lumOff val="80000"/>
                  </a:schemeClr>
                </a:solidFill>
                <a:latin typeface="Times New Roman" pitchFamily="18" charset="0"/>
                <a:cs typeface="Times New Roman" pitchFamily="18" charset="0"/>
              </a:rPr>
              <a:t>La cultura che regge un sistema di questo tipo distingue chiaramente fra spese necessarie e spese superflue.</a:t>
            </a:r>
          </a:p>
          <a:p>
            <a:pPr algn="ctr"/>
            <a:r>
              <a:rPr lang="it-IT" sz="2800" b="1" i="1" dirty="0" smtClean="0">
                <a:solidFill>
                  <a:schemeClr val="accent3">
                    <a:lumMod val="20000"/>
                    <a:lumOff val="80000"/>
                  </a:schemeClr>
                </a:solidFill>
                <a:latin typeface="Times New Roman" pitchFamily="18" charset="0"/>
                <a:cs typeface="Times New Roman" pitchFamily="18" charset="0"/>
              </a:rPr>
              <a:t>Sono NECESSARIE le spese che riguardano l’azienda, la salute di chi ci lavora, la rappresentanza-promozione e marketing (svolta in vario modo), la formazione e lo studio delle nuove generazioni (se fatta senza sgarrare); i mezzi di trasporto persone e cose; le strutture della casa; l’ospitalità verso l’esterno; l’attività politica.</a:t>
            </a:r>
          </a:p>
          <a:p>
            <a:pPr algn="ctr"/>
            <a:r>
              <a:rPr lang="it-IT" sz="2800" b="1" i="1" dirty="0" smtClean="0">
                <a:solidFill>
                  <a:schemeClr val="accent3">
                    <a:lumMod val="20000"/>
                    <a:lumOff val="80000"/>
                  </a:schemeClr>
                </a:solidFill>
                <a:latin typeface="Times New Roman" pitchFamily="18" charset="0"/>
                <a:cs typeface="Times New Roman" pitchFamily="18" charset="0"/>
              </a:rPr>
              <a:t>E’ SUPERFLUO tutto il resto: che o non viene fatto o viene fatto cercando di spendere il minimo: vacanze e divertimenti, in primis; abbigliamento;  hobby di vario tipo (non contemplati); tempo libero (non contemplato); arredamento. </a:t>
            </a:r>
          </a:p>
          <a:p>
            <a:pPr algn="ctr"/>
            <a:r>
              <a:rPr lang="it-IT" sz="2800" b="1" i="1" dirty="0" smtClean="0">
                <a:solidFill>
                  <a:schemeClr val="accent3">
                    <a:lumMod val="20000"/>
                    <a:lumOff val="80000"/>
                  </a:schemeClr>
                </a:solidFill>
                <a:latin typeface="Times New Roman" pitchFamily="18" charset="0"/>
                <a:cs typeface="Times New Roman" pitchFamily="18" charset="0"/>
              </a:rPr>
              <a:t>E’ TOLLERATO se ci si mette tempo, ma non denaro cash, e se non va ad incidere sul lavoro. </a:t>
            </a:r>
          </a:p>
          <a:p>
            <a:pPr algn="ctr"/>
            <a:endParaRPr lang="it-IT" sz="5400" b="1" dirty="0">
              <a:solidFill>
                <a:schemeClr val="accent3">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41138346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58214" y="5572140"/>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6986468" y="0"/>
            <a:ext cx="2157532" cy="6463308"/>
          </a:xfrm>
          <a:prstGeom prst="rect">
            <a:avLst/>
          </a:prstGeom>
          <a:noFill/>
        </p:spPr>
        <p:txBody>
          <a:bodyPr wrap="square" rtlCol="0">
            <a:spAutoFit/>
          </a:bodyPr>
          <a:lstStyle/>
          <a:p>
            <a:pPr algn="ctr"/>
            <a:r>
              <a:rPr lang="it-IT" sz="2300" b="1" dirty="0" smtClean="0">
                <a:solidFill>
                  <a:schemeClr val="accent3">
                    <a:lumMod val="20000"/>
                    <a:lumOff val="80000"/>
                  </a:schemeClr>
                </a:solidFill>
                <a:latin typeface="Times New Roman" pitchFamily="18" charset="0"/>
              </a:rPr>
              <a:t>Nel frattempo il clan si assesta su due gruppi familiari che vivono assieme col nonno: Brunero (1933) che sposa </a:t>
            </a:r>
            <a:endParaRPr lang="it-IT" sz="2300" b="1" dirty="0">
              <a:solidFill>
                <a:schemeClr val="accent3">
                  <a:lumMod val="20000"/>
                  <a:lumOff val="80000"/>
                </a:schemeClr>
              </a:solidFill>
              <a:latin typeface="Times New Roman" pitchFamily="18" charset="0"/>
            </a:endParaRPr>
          </a:p>
          <a:p>
            <a:pPr algn="ctr"/>
            <a:r>
              <a:rPr lang="it-IT" sz="2300" b="1" dirty="0">
                <a:solidFill>
                  <a:schemeClr val="accent3">
                    <a:lumMod val="20000"/>
                    <a:lumOff val="80000"/>
                  </a:schemeClr>
                </a:solidFill>
                <a:latin typeface="Times New Roman" pitchFamily="18" charset="0"/>
              </a:rPr>
              <a:t>Luisa </a:t>
            </a:r>
            <a:r>
              <a:rPr lang="it-IT" sz="2300" b="1" dirty="0" smtClean="0">
                <a:solidFill>
                  <a:schemeClr val="accent3">
                    <a:lumMod val="20000"/>
                    <a:lumOff val="80000"/>
                  </a:schemeClr>
                </a:solidFill>
                <a:latin typeface="Times New Roman" pitchFamily="18" charset="0"/>
              </a:rPr>
              <a:t>(1934). I loro figli sono </a:t>
            </a:r>
            <a:endParaRPr lang="it-IT" sz="2300" b="1" dirty="0">
              <a:solidFill>
                <a:schemeClr val="accent3">
                  <a:lumMod val="20000"/>
                  <a:lumOff val="80000"/>
                </a:schemeClr>
              </a:solidFill>
              <a:latin typeface="Times New Roman" pitchFamily="18" charset="0"/>
            </a:endParaRPr>
          </a:p>
          <a:p>
            <a:pPr algn="ctr"/>
            <a:r>
              <a:rPr lang="it-IT" sz="2300" b="1" dirty="0">
                <a:solidFill>
                  <a:schemeClr val="accent3">
                    <a:lumMod val="20000"/>
                    <a:lumOff val="80000"/>
                  </a:schemeClr>
                </a:solidFill>
                <a:latin typeface="Times New Roman" pitchFamily="18" charset="0"/>
              </a:rPr>
              <a:t>Mauro </a:t>
            </a:r>
            <a:r>
              <a:rPr lang="it-IT" sz="2300" b="1" dirty="0" smtClean="0">
                <a:solidFill>
                  <a:schemeClr val="accent3">
                    <a:lumMod val="20000"/>
                    <a:lumOff val="80000"/>
                  </a:schemeClr>
                </a:solidFill>
                <a:latin typeface="Times New Roman" pitchFamily="18" charset="0"/>
              </a:rPr>
              <a:t>(1959) e</a:t>
            </a:r>
            <a:endParaRPr lang="it-IT" sz="2300" b="1" dirty="0">
              <a:solidFill>
                <a:schemeClr val="accent3">
                  <a:lumMod val="20000"/>
                  <a:lumOff val="80000"/>
                </a:schemeClr>
              </a:solidFill>
              <a:latin typeface="Times New Roman" pitchFamily="18" charset="0"/>
            </a:endParaRPr>
          </a:p>
          <a:p>
            <a:pPr algn="ctr"/>
            <a:r>
              <a:rPr lang="it-IT" sz="2300" b="1" dirty="0">
                <a:solidFill>
                  <a:schemeClr val="accent3">
                    <a:lumMod val="20000"/>
                    <a:lumOff val="80000"/>
                  </a:schemeClr>
                </a:solidFill>
                <a:latin typeface="Times New Roman" pitchFamily="18" charset="0"/>
              </a:rPr>
              <a:t>Paola </a:t>
            </a:r>
            <a:r>
              <a:rPr lang="it-IT" sz="2300" b="1" dirty="0" smtClean="0">
                <a:solidFill>
                  <a:schemeClr val="accent3">
                    <a:lumMod val="20000"/>
                    <a:lumOff val="80000"/>
                  </a:schemeClr>
                </a:solidFill>
                <a:latin typeface="Times New Roman" pitchFamily="18" charset="0"/>
              </a:rPr>
              <a:t>(1965). Settimio-Garibaldi (1944) con Anna (1950) che fanno Isabella (1974).   </a:t>
            </a:r>
            <a:endParaRPr lang="it-IT" sz="2300" b="1" dirty="0">
              <a:solidFill>
                <a:schemeClr val="accent3">
                  <a:lumMod val="20000"/>
                  <a:lumOff val="80000"/>
                </a:schemeClr>
              </a:solidFill>
              <a:latin typeface="Times New Roman" pitchFamily="18" charset="0"/>
              <a:cs typeface="Times New Roman" pitchFamily="18" charset="0"/>
            </a:endParaRPr>
          </a:p>
        </p:txBody>
      </p:sp>
      <p:pic>
        <p:nvPicPr>
          <p:cNvPr id="2050" name="Picture 2"/>
          <p:cNvPicPr>
            <a:picLocks noChangeAspect="1" noChangeArrowheads="1"/>
          </p:cNvPicPr>
          <p:nvPr/>
        </p:nvPicPr>
        <p:blipFill rotWithShape="1">
          <a:blip r:embed="rId3">
            <a:extLst>
              <a:ext uri="{28A0092B-C50C-407E-A947-70E740481C1C}">
                <a14:useLocalDpi xmlns:a14="http://schemas.microsoft.com/office/drawing/2010/main" xmlns="" val="0"/>
              </a:ext>
            </a:extLst>
          </a:blip>
          <a:srcRect l="941" t="2400" b="1142"/>
          <a:stretch/>
        </p:blipFill>
        <p:spPr bwMode="auto">
          <a:xfrm>
            <a:off x="-1" y="0"/>
            <a:ext cx="6986469"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6267366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6551264" y="0"/>
            <a:ext cx="2592735" cy="6740307"/>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Brunero muore giovane. La moglie non si risposa più. In questo tipo di famiglie, la vita privata è subordinata alla proprietà: divorzi e secondi matrimoni sono praticamente proibiti, le divisioni ereditarie impossibili, tutti i membri sono tenuti al lavoro. </a:t>
            </a:r>
            <a:endParaRPr lang="it-IT" sz="5400" b="1" dirty="0">
              <a:solidFill>
                <a:srgbClr val="00FFFF"/>
              </a:solidFill>
              <a:latin typeface="Times New Roman" pitchFamily="18" charset="0"/>
              <a:cs typeface="Times New Roman" pitchFamily="18" charset="0"/>
            </a:endParaRPr>
          </a:p>
        </p:txBody>
      </p:sp>
      <p:pic>
        <p:nvPicPr>
          <p:cNvPr id="22531" name="Picture 3"/>
          <p:cNvPicPr>
            <a:picLocks noChangeAspect="1" noChangeArrowheads="1"/>
          </p:cNvPicPr>
          <p:nvPr/>
        </p:nvPicPr>
        <p:blipFill>
          <a:blip r:embed="rId3"/>
          <a:srcRect/>
          <a:stretch>
            <a:fillRect/>
          </a:stretch>
        </p:blipFill>
        <p:spPr bwMode="auto">
          <a:xfrm>
            <a:off x="-25986" y="4929"/>
            <a:ext cx="6577251" cy="6853071"/>
          </a:xfrm>
          <a:prstGeom prst="rect">
            <a:avLst/>
          </a:prstGeom>
          <a:noFill/>
          <a:ln w="9525">
            <a:noFill/>
            <a:miter lim="800000"/>
            <a:headEnd/>
            <a:tailEnd/>
          </a:ln>
          <a:effectLst/>
        </p:spPr>
      </p:pic>
    </p:spTree>
    <p:extLst>
      <p:ext uri="{BB962C8B-B14F-4D97-AF65-F5344CB8AC3E}">
        <p14:creationId xmlns:p14="http://schemas.microsoft.com/office/powerpoint/2010/main" xmlns="" val="126179805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58214" y="5572140"/>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42844" y="0"/>
            <a:ext cx="8749636" cy="8633133"/>
          </a:xfrm>
          <a:prstGeom prst="rect">
            <a:avLst/>
          </a:prstGeom>
          <a:noFill/>
        </p:spPr>
        <p:txBody>
          <a:bodyPr wrap="square" rtlCol="0">
            <a:spAutoFit/>
          </a:bodyPr>
          <a:lstStyle/>
          <a:p>
            <a:pPr algn="ctr"/>
            <a:r>
              <a:rPr lang="it-IT" sz="2300" b="1" dirty="0" smtClean="0">
                <a:solidFill>
                  <a:schemeClr val="accent3">
                    <a:lumMod val="20000"/>
                    <a:lumOff val="80000"/>
                  </a:schemeClr>
                </a:solidFill>
                <a:latin typeface="Times New Roman" pitchFamily="18" charset="0"/>
              </a:rPr>
              <a:t>Ancora oggi, è l’azienda familiare quella prevalente in Italia (più del 90%). Ma di queste, solo 1/3 riesce ad arrivare alla seconda generazione;  e di queste ultime, solo 1/3 arriva alla terza. Per mantenere l’attività sono necessari molti fattori: </a:t>
            </a:r>
          </a:p>
          <a:p>
            <a:pPr marL="457200" indent="-457200">
              <a:buFont typeface="+mj-lt"/>
              <a:buAutoNum type="arabicPeriod"/>
            </a:pPr>
            <a:r>
              <a:rPr lang="it-IT" sz="2300" b="1" dirty="0" smtClean="0">
                <a:solidFill>
                  <a:schemeClr val="accent3">
                    <a:lumMod val="20000"/>
                    <a:lumOff val="80000"/>
                  </a:schemeClr>
                </a:solidFill>
                <a:latin typeface="Times New Roman" pitchFamily="18" charset="0"/>
              </a:rPr>
              <a:t>Non dividere mai: individualismo democratico e meritocrazia sono subordinati rispetto alle esigenze collettive </a:t>
            </a:r>
          </a:p>
          <a:p>
            <a:pPr marL="457200" indent="-457200">
              <a:buFont typeface="+mj-lt"/>
              <a:buAutoNum type="arabicPeriod"/>
            </a:pPr>
            <a:r>
              <a:rPr lang="it-IT" sz="2300" b="1" dirty="0" smtClean="0">
                <a:solidFill>
                  <a:schemeClr val="accent3">
                    <a:lumMod val="20000"/>
                    <a:lumOff val="80000"/>
                  </a:schemeClr>
                </a:solidFill>
                <a:latin typeface="Times New Roman" pitchFamily="18" charset="0"/>
              </a:rPr>
              <a:t>Non disperdere il capitale in spese non necessarie</a:t>
            </a:r>
          </a:p>
          <a:p>
            <a:pPr marL="457200" indent="-457200">
              <a:buFont typeface="+mj-lt"/>
              <a:buAutoNum type="arabicPeriod"/>
            </a:pPr>
            <a:r>
              <a:rPr lang="it-IT" sz="2300" b="1" dirty="0" smtClean="0">
                <a:solidFill>
                  <a:schemeClr val="accent3">
                    <a:lumMod val="20000"/>
                    <a:lumOff val="80000"/>
                  </a:schemeClr>
                </a:solidFill>
                <a:latin typeface="Times New Roman" pitchFamily="18" charset="0"/>
              </a:rPr>
              <a:t>Ridurre al minimo i dipendenti, coinvolgendo personale che è legato al clan da vincoli di parentela</a:t>
            </a:r>
          </a:p>
          <a:p>
            <a:pPr marL="457200" indent="-457200">
              <a:buFont typeface="+mj-lt"/>
              <a:buAutoNum type="arabicPeriod"/>
            </a:pPr>
            <a:r>
              <a:rPr lang="it-IT" sz="2300" b="1" dirty="0" smtClean="0">
                <a:solidFill>
                  <a:schemeClr val="accent3">
                    <a:lumMod val="20000"/>
                    <a:lumOff val="80000"/>
                  </a:schemeClr>
                </a:solidFill>
                <a:latin typeface="Times New Roman" pitchFamily="18" charset="0"/>
              </a:rPr>
              <a:t>Saper includere i coniugi nell’attività </a:t>
            </a:r>
          </a:p>
          <a:p>
            <a:pPr marL="457200" indent="-457200">
              <a:buFont typeface="+mj-lt"/>
              <a:buAutoNum type="arabicPeriod"/>
            </a:pPr>
            <a:r>
              <a:rPr lang="it-IT" sz="2300" b="1" dirty="0" smtClean="0">
                <a:solidFill>
                  <a:schemeClr val="accent3">
                    <a:lumMod val="20000"/>
                    <a:lumOff val="80000"/>
                  </a:schemeClr>
                </a:solidFill>
                <a:latin typeface="Times New Roman" pitchFamily="18" charset="0"/>
              </a:rPr>
              <a:t>Investire in formazione per innovare</a:t>
            </a:r>
          </a:p>
          <a:p>
            <a:pPr marL="457200" indent="-457200">
              <a:buFont typeface="+mj-lt"/>
              <a:buAutoNum type="arabicPeriod"/>
            </a:pPr>
            <a:r>
              <a:rPr lang="it-IT" sz="2300" b="1" dirty="0" smtClean="0">
                <a:solidFill>
                  <a:schemeClr val="accent3">
                    <a:lumMod val="20000"/>
                    <a:lumOff val="80000"/>
                  </a:schemeClr>
                </a:solidFill>
                <a:latin typeface="Times New Roman" pitchFamily="18" charset="0"/>
              </a:rPr>
              <a:t>Mantenere uno stretto controllo sulla burocrazia facendola svolgere ad un interno</a:t>
            </a:r>
          </a:p>
          <a:p>
            <a:pPr marL="457200" indent="-457200">
              <a:buFont typeface="+mj-lt"/>
              <a:buAutoNum type="arabicPeriod"/>
            </a:pPr>
            <a:r>
              <a:rPr lang="it-IT" sz="2300" b="1" dirty="0" smtClean="0">
                <a:solidFill>
                  <a:schemeClr val="accent3">
                    <a:lumMod val="20000"/>
                    <a:lumOff val="80000"/>
                  </a:schemeClr>
                </a:solidFill>
                <a:latin typeface="Times New Roman" pitchFamily="18" charset="0"/>
              </a:rPr>
              <a:t>Accettare e ricercare i contributi esterni per innovare</a:t>
            </a:r>
          </a:p>
          <a:p>
            <a:pPr marL="457200" indent="-457200">
              <a:buFont typeface="+mj-lt"/>
              <a:buAutoNum type="arabicPeriod"/>
            </a:pPr>
            <a:r>
              <a:rPr lang="it-IT" sz="2300" b="1" dirty="0" smtClean="0">
                <a:solidFill>
                  <a:schemeClr val="accent3">
                    <a:lumMod val="20000"/>
                    <a:lumOff val="80000"/>
                  </a:schemeClr>
                </a:solidFill>
                <a:latin typeface="Times New Roman" pitchFamily="18" charset="0"/>
              </a:rPr>
              <a:t>Diversificare le attività impegnandosi nell’amministrazione del territorio</a:t>
            </a:r>
          </a:p>
          <a:p>
            <a:r>
              <a:rPr lang="it-IT" sz="2300" b="1" dirty="0" smtClean="0">
                <a:solidFill>
                  <a:schemeClr val="accent3">
                    <a:lumMod val="20000"/>
                    <a:lumOff val="80000"/>
                  </a:schemeClr>
                </a:solidFill>
                <a:latin typeface="Times New Roman" pitchFamily="18" charset="0"/>
              </a:rPr>
              <a:t>Di fatto questi contesti, se non soddisfano le pretese individuali, riescono a riassorbire situazioni personali di difficoltà: handicap, vecchiaia, impossibilità al lavoro, povertà di uno o più membri.     </a:t>
            </a:r>
          </a:p>
          <a:p>
            <a:pPr lvl="1"/>
            <a:endParaRPr lang="it-IT" sz="2400" b="1" dirty="0" smtClean="0">
              <a:solidFill>
                <a:schemeClr val="accent3">
                  <a:lumMod val="20000"/>
                  <a:lumOff val="80000"/>
                </a:schemeClr>
              </a:solidFill>
              <a:latin typeface="Times New Roman" pitchFamily="18" charset="0"/>
            </a:endParaRPr>
          </a:p>
          <a:p>
            <a:pPr marL="457200" indent="-457200">
              <a:buAutoNum type="arabicPeriod"/>
            </a:pPr>
            <a:endParaRPr lang="it-IT" sz="2400" b="1" dirty="0" smtClean="0">
              <a:solidFill>
                <a:schemeClr val="accent3">
                  <a:lumMod val="20000"/>
                  <a:lumOff val="80000"/>
                </a:schemeClr>
              </a:solidFill>
              <a:latin typeface="Times New Roman" pitchFamily="18" charset="0"/>
            </a:endParaRPr>
          </a:p>
          <a:p>
            <a:pPr algn="ctr"/>
            <a:endParaRPr lang="it-IT" sz="1600" dirty="0" smtClean="0">
              <a:solidFill>
                <a:schemeClr val="accent3">
                  <a:lumMod val="20000"/>
                  <a:lumOff val="80000"/>
                </a:schemeClr>
              </a:solidFill>
              <a:latin typeface="Times New Roman" pitchFamily="18" charset="0"/>
              <a:cs typeface="Times New Roman" pitchFamily="18" charset="0"/>
            </a:endParaRPr>
          </a:p>
          <a:p>
            <a:pPr algn="ctr"/>
            <a:endParaRPr lang="it-IT" sz="5400" b="1" dirty="0">
              <a:solidFill>
                <a:schemeClr val="accent3">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8895182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4786314" y="0"/>
            <a:ext cx="4357686" cy="461665"/>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t>
            </a:r>
            <a:endParaRPr lang="it-IT" sz="5400" b="1" dirty="0">
              <a:solidFill>
                <a:srgbClr val="00FFFF"/>
              </a:solidFill>
              <a:latin typeface="Times New Roman" pitchFamily="18" charset="0"/>
              <a:cs typeface="Times New Roman" pitchFamily="18" charset="0"/>
            </a:endParaRPr>
          </a:p>
        </p:txBody>
      </p:sp>
      <p:pic>
        <p:nvPicPr>
          <p:cNvPr id="19458" name="Picture 2"/>
          <p:cNvPicPr>
            <a:picLocks noChangeAspect="1" noChangeArrowheads="1"/>
          </p:cNvPicPr>
          <p:nvPr/>
        </p:nvPicPr>
        <p:blipFill>
          <a:blip r:embed="rId3"/>
          <a:srcRect l="11643" t="24325" r="17044" b="23841"/>
          <a:stretch>
            <a:fillRect/>
          </a:stretch>
        </p:blipFill>
        <p:spPr bwMode="auto">
          <a:xfrm>
            <a:off x="0" y="-1000156"/>
            <a:ext cx="10501418" cy="12787402"/>
          </a:xfrm>
          <a:prstGeom prst="rect">
            <a:avLst/>
          </a:prstGeom>
          <a:noFill/>
          <a:ln w="9525">
            <a:noFill/>
            <a:miter lim="800000"/>
            <a:headEnd/>
            <a:tailEnd/>
          </a:ln>
          <a:effectLst/>
        </p:spPr>
      </p:pic>
      <p:sp>
        <p:nvSpPr>
          <p:cNvPr id="2" name="CasellaDiTesto 1"/>
          <p:cNvSpPr txBox="1"/>
          <p:nvPr/>
        </p:nvSpPr>
        <p:spPr>
          <a:xfrm>
            <a:off x="3974646" y="461665"/>
            <a:ext cx="5040560" cy="2585323"/>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Nel frattempo i ragazzi crescono: e mentre i due nuclei continuano a coabitare, il nonno muore, l’unico maschio di terza generazione, Mauro, lavora full time in azienda, si sposa con una ragazza, Luigia,  che va a vivere lì e lavora anche lei in fattoria, mentre le due ragazze studiano. Rimangono a lavorare, della famiglia, a tempo pieno un maschio anziano, due femmine anziane, e una coppia di adulti, con due figli adolescenti.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1232247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5341" y="6150114"/>
            <a:ext cx="9153236" cy="707886"/>
          </a:xfrm>
          <a:prstGeom prst="rect">
            <a:avLst/>
          </a:prstGeom>
          <a:noFill/>
        </p:spPr>
        <p:txBody>
          <a:bodyPr wrap="square" rtlCol="0">
            <a:spAutoFit/>
          </a:bodyPr>
          <a:lstStyle/>
          <a:p>
            <a:pPr algn="ctr"/>
            <a:r>
              <a:rPr lang="it-IT" sz="2000" b="1" dirty="0" smtClean="0">
                <a:solidFill>
                  <a:schemeClr val="accent3">
                    <a:lumMod val="20000"/>
                    <a:lumOff val="80000"/>
                  </a:schemeClr>
                </a:solidFill>
                <a:latin typeface="Times New Roman" pitchFamily="18" charset="0"/>
              </a:rPr>
              <a:t>In questo tipo di contesto i ragazzi sono tenuti all’aiuto e vengono responsabilizzati fin da subito. Ciò non provoca traumi né sensi di inferiorità. </a:t>
            </a:r>
            <a:endParaRPr lang="it-IT" sz="4800" b="1" dirty="0">
              <a:solidFill>
                <a:srgbClr val="00FFFF"/>
              </a:solidFill>
              <a:latin typeface="Times New Roman" pitchFamily="18" charset="0"/>
              <a:cs typeface="Times New Roman" pitchFamily="18" charset="0"/>
            </a:endParaRPr>
          </a:p>
        </p:txBody>
      </p:sp>
      <p:pic>
        <p:nvPicPr>
          <p:cNvPr id="4099" name="Picture 3" descr="C:\Users\mzucca\AppData\Local\Temp\granturco.jpg"/>
          <p:cNvPicPr>
            <a:picLocks noChangeAspect="1" noChangeArrowheads="1"/>
          </p:cNvPicPr>
          <p:nvPr/>
        </p:nvPicPr>
        <p:blipFill>
          <a:blip r:embed="rId3" cstate="print"/>
          <a:srcRect t="66667" r="32817"/>
          <a:stretch>
            <a:fillRect/>
          </a:stretch>
        </p:blipFill>
        <p:spPr bwMode="auto">
          <a:xfrm>
            <a:off x="21604" y="0"/>
            <a:ext cx="9145320" cy="6237312"/>
          </a:xfrm>
          <a:prstGeom prst="rect">
            <a:avLst/>
          </a:prstGeom>
          <a:noFill/>
        </p:spPr>
      </p:pic>
    </p:spTree>
    <p:extLst>
      <p:ext uri="{BB962C8B-B14F-4D97-AF65-F5344CB8AC3E}">
        <p14:creationId xmlns:p14="http://schemas.microsoft.com/office/powerpoint/2010/main" xmlns="" val="30496886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0"/>
            <a:ext cx="9144000" cy="6155531"/>
          </a:xfrm>
          <a:prstGeom prst="rect">
            <a:avLst/>
          </a:prstGeom>
          <a:noFill/>
        </p:spPr>
        <p:txBody>
          <a:bodyPr wrap="square" rtlCol="0">
            <a:spAutoFit/>
          </a:bodyPr>
          <a:lstStyle/>
          <a:p>
            <a:pPr algn="ctr"/>
            <a:endParaRPr lang="it-IT" sz="2400" b="1" dirty="0" smtClean="0">
              <a:solidFill>
                <a:schemeClr val="accent3">
                  <a:lumMod val="20000"/>
                  <a:lumOff val="80000"/>
                </a:schemeClr>
              </a:solidFill>
              <a:latin typeface="Times New Roman" pitchFamily="18" charset="0"/>
            </a:endParaRPr>
          </a:p>
          <a:p>
            <a:pPr algn="ctr"/>
            <a:endParaRPr lang="it-IT" sz="2400" b="1" dirty="0">
              <a:solidFill>
                <a:schemeClr val="accent3">
                  <a:lumMod val="20000"/>
                  <a:lumOff val="80000"/>
                </a:schemeClr>
              </a:solidFill>
              <a:latin typeface="Times New Roman" pitchFamily="18" charset="0"/>
            </a:endParaRPr>
          </a:p>
          <a:p>
            <a:pPr algn="ctr"/>
            <a:r>
              <a:rPr lang="it-IT" sz="2400" b="1" dirty="0" smtClean="0">
                <a:solidFill>
                  <a:schemeClr val="accent3">
                    <a:lumMod val="20000"/>
                    <a:lumOff val="80000"/>
                  </a:schemeClr>
                </a:solidFill>
                <a:latin typeface="Times New Roman" pitchFamily="18" charset="0"/>
              </a:rPr>
              <a:t>Che cos’è l’agricoltura familiare? </a:t>
            </a:r>
          </a:p>
          <a:p>
            <a:pPr algn="ctr"/>
            <a:r>
              <a:rPr lang="it-IT" sz="2400" b="1" dirty="0" smtClean="0">
                <a:solidFill>
                  <a:schemeClr val="accent3">
                    <a:lumMod val="20000"/>
                    <a:lumOff val="80000"/>
                  </a:schemeClr>
                </a:solidFill>
                <a:latin typeface="Times New Roman" pitchFamily="18" charset="0"/>
              </a:rPr>
              <a:t>Secondo la FAO, </a:t>
            </a:r>
          </a:p>
          <a:p>
            <a:pPr algn="ctr"/>
            <a:r>
              <a:rPr lang="it-IT" sz="2400" b="1" dirty="0" smtClean="0">
                <a:solidFill>
                  <a:schemeClr val="accent3">
                    <a:lumMod val="20000"/>
                    <a:lumOff val="80000"/>
                  </a:schemeClr>
                </a:solidFill>
                <a:latin typeface="Times New Roman" pitchFamily="18" charset="0"/>
                <a:cs typeface="Times New Roman" pitchFamily="18" charset="0"/>
              </a:rPr>
              <a:t>l’agricoltura familiare è costituita da</a:t>
            </a:r>
          </a:p>
          <a:p>
            <a:pPr algn="ctr"/>
            <a:endParaRPr lang="it-IT" sz="2400" dirty="0" smtClean="0">
              <a:solidFill>
                <a:schemeClr val="accent3">
                  <a:lumMod val="20000"/>
                  <a:lumOff val="80000"/>
                </a:schemeClr>
              </a:solidFill>
              <a:latin typeface="Times New Roman" pitchFamily="18" charset="0"/>
              <a:cs typeface="Times New Roman" pitchFamily="18" charset="0"/>
            </a:endParaRPr>
          </a:p>
          <a:p>
            <a:pPr algn="ctr"/>
            <a:r>
              <a:rPr lang="it-IT" sz="2800" b="1" i="1" dirty="0" smtClean="0">
                <a:solidFill>
                  <a:schemeClr val="accent3">
                    <a:lumMod val="20000"/>
                    <a:lumOff val="80000"/>
                  </a:schemeClr>
                </a:solidFill>
                <a:latin typeface="Times New Roman" pitchFamily="18" charset="0"/>
                <a:cs typeface="Times New Roman" pitchFamily="18" charset="0"/>
              </a:rPr>
              <a:t>“tutte le attività agricole a base familiare relative ai vari</a:t>
            </a:r>
          </a:p>
          <a:p>
            <a:pPr algn="ctr"/>
            <a:r>
              <a:rPr lang="it-IT" sz="2800" b="1" i="1" dirty="0" smtClean="0">
                <a:solidFill>
                  <a:schemeClr val="accent3">
                    <a:lumMod val="20000"/>
                    <a:lumOff val="80000"/>
                  </a:schemeClr>
                </a:solidFill>
                <a:latin typeface="Times New Roman" pitchFamily="18" charset="0"/>
                <a:cs typeface="Times New Roman" pitchFamily="18" charset="0"/>
              </a:rPr>
              <a:t>settori dello sviluppo agricolo. L’agricoltura familiare</a:t>
            </a:r>
          </a:p>
          <a:p>
            <a:pPr algn="ctr"/>
            <a:r>
              <a:rPr lang="it-IT" sz="2800" b="1" i="1" dirty="0" smtClean="0">
                <a:solidFill>
                  <a:schemeClr val="accent3">
                    <a:lumMod val="20000"/>
                    <a:lumOff val="80000"/>
                  </a:schemeClr>
                </a:solidFill>
                <a:latin typeface="Times New Roman" pitchFamily="18" charset="0"/>
                <a:cs typeface="Times New Roman" pitchFamily="18" charset="0"/>
              </a:rPr>
              <a:t>è un sistema per organizzare la produzione nei settori</a:t>
            </a:r>
          </a:p>
          <a:p>
            <a:pPr algn="ctr"/>
            <a:r>
              <a:rPr lang="it-IT" sz="2800" b="1" i="1" dirty="0" smtClean="0">
                <a:solidFill>
                  <a:schemeClr val="accent3">
                    <a:lumMod val="20000"/>
                    <a:lumOff val="80000"/>
                  </a:schemeClr>
                </a:solidFill>
                <a:latin typeface="Times New Roman" pitchFamily="18" charset="0"/>
                <a:cs typeface="Times New Roman" pitchFamily="18" charset="0"/>
              </a:rPr>
              <a:t>dell’agricoltura, della silvicoltura, della pesca, della</a:t>
            </a:r>
          </a:p>
          <a:p>
            <a:pPr algn="ctr"/>
            <a:r>
              <a:rPr lang="it-IT" sz="2800" b="1" i="1" dirty="0" smtClean="0">
                <a:solidFill>
                  <a:schemeClr val="accent3">
                    <a:lumMod val="20000"/>
                    <a:lumOff val="80000"/>
                  </a:schemeClr>
                </a:solidFill>
                <a:latin typeface="Times New Roman" pitchFamily="18" charset="0"/>
                <a:cs typeface="Times New Roman" pitchFamily="18" charset="0"/>
              </a:rPr>
              <a:t>pastorizia e dell’acquacoltura; un sistema gestito e realizzato</a:t>
            </a:r>
          </a:p>
          <a:p>
            <a:pPr algn="ctr"/>
            <a:r>
              <a:rPr lang="it-IT" sz="2800" b="1" i="1" dirty="0" smtClean="0">
                <a:solidFill>
                  <a:schemeClr val="accent3">
                    <a:lumMod val="20000"/>
                    <a:lumOff val="80000"/>
                  </a:schemeClr>
                </a:solidFill>
                <a:latin typeface="Times New Roman" pitchFamily="18" charset="0"/>
                <a:cs typeface="Times New Roman" pitchFamily="18" charset="0"/>
              </a:rPr>
              <a:t>da una famiglia, che si basa in modo predominante sul</a:t>
            </a:r>
          </a:p>
          <a:p>
            <a:pPr algn="ctr"/>
            <a:r>
              <a:rPr lang="it-IT" sz="2800" b="1" i="1" dirty="0" smtClean="0">
                <a:solidFill>
                  <a:schemeClr val="accent3">
                    <a:lumMod val="20000"/>
                    <a:lumOff val="80000"/>
                  </a:schemeClr>
                </a:solidFill>
                <a:latin typeface="Times New Roman" pitchFamily="18" charset="0"/>
                <a:cs typeface="Times New Roman" pitchFamily="18" charset="0"/>
              </a:rPr>
              <a:t>lavoro della famiglia, sia delle donne che degli uomini.”</a:t>
            </a:r>
            <a:endParaRPr lang="it-IT" sz="2800" dirty="0" smtClean="0">
              <a:solidFill>
                <a:schemeClr val="accent3">
                  <a:lumMod val="20000"/>
                  <a:lumOff val="80000"/>
                </a:schemeClr>
              </a:solidFill>
              <a:latin typeface="Times New Roman" pitchFamily="18" charset="0"/>
              <a:cs typeface="Times New Roman" pitchFamily="18" charset="0"/>
            </a:endParaRPr>
          </a:p>
          <a:p>
            <a:pPr algn="ctr"/>
            <a:endParaRPr lang="it-IT" sz="5400" b="1" dirty="0">
              <a:solidFill>
                <a:schemeClr val="accent3">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5464322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7687382" y="0"/>
            <a:ext cx="1456618" cy="6817251"/>
          </a:xfrm>
          <a:prstGeom prst="rect">
            <a:avLst/>
          </a:prstGeom>
          <a:noFill/>
        </p:spPr>
        <p:txBody>
          <a:bodyPr wrap="square" rtlCol="0">
            <a:spAutoFit/>
          </a:bodyPr>
          <a:lstStyle/>
          <a:p>
            <a:pPr algn="ctr"/>
            <a:r>
              <a:rPr lang="it-IT" sz="1900" b="1" dirty="0" smtClean="0">
                <a:solidFill>
                  <a:schemeClr val="accent3">
                    <a:lumMod val="20000"/>
                    <a:lumOff val="80000"/>
                  </a:schemeClr>
                </a:solidFill>
                <a:latin typeface="Times New Roman" pitchFamily="18" charset="0"/>
              </a:rPr>
              <a:t>Ad oggi, l’azienda agricola  </a:t>
            </a:r>
            <a:r>
              <a:rPr lang="it-IT" sz="1900" b="1" dirty="0" err="1" smtClean="0">
                <a:solidFill>
                  <a:schemeClr val="accent3">
                    <a:lumMod val="20000"/>
                    <a:lumOff val="80000"/>
                  </a:schemeClr>
                </a:solidFill>
                <a:latin typeface="Times New Roman" pitchFamily="18" charset="0"/>
              </a:rPr>
              <a:t>polifunziuonale</a:t>
            </a:r>
            <a:r>
              <a:rPr lang="it-IT" sz="1900" b="1" dirty="0" smtClean="0">
                <a:solidFill>
                  <a:schemeClr val="accent3">
                    <a:lumMod val="20000"/>
                    <a:lumOff val="80000"/>
                  </a:schemeClr>
                </a:solidFill>
                <a:latin typeface="Times New Roman" pitchFamily="18" charset="0"/>
              </a:rPr>
              <a:t> familiare si è dimostrata la più efficiente,  la più capace di resistere averi tipi di crisi e spesso l’unica in grado di trasmettere capitale e proprietà, se non di accrescerli.</a:t>
            </a:r>
            <a:endParaRPr lang="it-IT" sz="1900" b="1" dirty="0">
              <a:solidFill>
                <a:srgbClr val="00FFFF"/>
              </a:solidFill>
              <a:latin typeface="Times New Roman" pitchFamily="18" charset="0"/>
              <a:cs typeface="Times New Roman" pitchFamily="18" charset="0"/>
            </a:endParaRPr>
          </a:p>
        </p:txBody>
      </p:sp>
      <p:pic>
        <p:nvPicPr>
          <p:cNvPr id="15362" name="Picture 2" descr="C:\Users\mzucca\AppData\Local\Temp\anna garibaldi.jpg"/>
          <p:cNvPicPr>
            <a:picLocks noChangeAspect="1" noChangeArrowheads="1"/>
          </p:cNvPicPr>
          <p:nvPr/>
        </p:nvPicPr>
        <p:blipFill rotWithShape="1">
          <a:blip r:embed="rId2"/>
          <a:srcRect l="4432" r="11591"/>
          <a:stretch/>
        </p:blipFill>
        <p:spPr bwMode="auto">
          <a:xfrm>
            <a:off x="10763" y="2021"/>
            <a:ext cx="7676619" cy="6855979"/>
          </a:xfrm>
          <a:prstGeom prst="rect">
            <a:avLst/>
          </a:prstGeom>
          <a:noFill/>
        </p:spPr>
      </p:pic>
    </p:spTree>
    <p:extLst>
      <p:ext uri="{BB962C8B-B14F-4D97-AF65-F5344CB8AC3E}">
        <p14:creationId xmlns:p14="http://schemas.microsoft.com/office/powerpoint/2010/main" xmlns="" val="170240946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5572140"/>
            <a:ext cx="9144000" cy="1477328"/>
          </a:xfrm>
          <a:prstGeom prst="rect">
            <a:avLst/>
          </a:prstGeom>
          <a:noFill/>
        </p:spPr>
        <p:txBody>
          <a:bodyPr wrap="square" rtlCol="0">
            <a:spAutoFit/>
          </a:bodyPr>
          <a:lstStyle/>
          <a:p>
            <a:pPr algn="ctr"/>
            <a:r>
              <a:rPr lang="it-IT" b="1" dirty="0" smtClean="0">
                <a:solidFill>
                  <a:schemeClr val="accent3">
                    <a:lumMod val="20000"/>
                    <a:lumOff val="80000"/>
                  </a:schemeClr>
                </a:solidFill>
                <a:latin typeface="Times New Roman" pitchFamily="18" charset="0"/>
                <a:cs typeface="Times New Roman" pitchFamily="18" charset="0"/>
              </a:rPr>
              <a:t>Gli agricoltori familiari gestiscono con cura i loro terreni per ottenere livelli di produttività notevolmente elevati, nonostante un minor accesso a risorse produttive, come supporto e mezzi tecnici agricoli (la maggior parte delle ricerche mostra un rapporto inversamente proporzionale fra dimensioni delle superfici coltivate e produttività).</a:t>
            </a:r>
          </a:p>
          <a:p>
            <a:pPr algn="ctr"/>
            <a:r>
              <a:rPr lang="it-IT" b="1" dirty="0" smtClean="0">
                <a:solidFill>
                  <a:schemeClr val="accent3">
                    <a:lumMod val="20000"/>
                    <a:lumOff val="80000"/>
                  </a:schemeClr>
                </a:solidFill>
                <a:latin typeface="Times New Roman" pitchFamily="18" charset="0"/>
                <a:cs typeface="Times New Roman" pitchFamily="18" charset="0"/>
              </a:rPr>
              <a:t>.</a:t>
            </a:r>
            <a:endParaRPr lang="it-IT" b="1" dirty="0">
              <a:solidFill>
                <a:schemeClr val="accent3">
                  <a:lumMod val="20000"/>
                  <a:lumOff val="80000"/>
                </a:schemeClr>
              </a:solidFill>
              <a:latin typeface="Times New Roman" pitchFamily="18" charset="0"/>
              <a:cs typeface="Times New Roman" pitchFamily="18" charset="0"/>
            </a:endParaRPr>
          </a:p>
        </p:txBody>
      </p:sp>
      <p:pic>
        <p:nvPicPr>
          <p:cNvPr id="5122" name="Picture 2" descr="C:\Users\mzucca\AppData\Local\Temp\IMG_6022-1.JPG"/>
          <p:cNvPicPr>
            <a:picLocks noChangeAspect="1" noChangeArrowheads="1"/>
          </p:cNvPicPr>
          <p:nvPr/>
        </p:nvPicPr>
        <p:blipFill>
          <a:blip r:embed="rId2"/>
          <a:srcRect l="10937" b="27778"/>
          <a:stretch>
            <a:fillRect/>
          </a:stretch>
        </p:blipFill>
        <p:spPr bwMode="auto">
          <a:xfrm>
            <a:off x="0" y="0"/>
            <a:ext cx="9161892" cy="5572140"/>
          </a:xfrm>
          <a:prstGeom prst="rect">
            <a:avLst/>
          </a:prstGeom>
          <a:noFill/>
        </p:spPr>
      </p:pic>
    </p:spTree>
    <p:extLst>
      <p:ext uri="{BB962C8B-B14F-4D97-AF65-F5344CB8AC3E}">
        <p14:creationId xmlns:p14="http://schemas.microsoft.com/office/powerpoint/2010/main" xmlns="" val="170240946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7687382" y="0"/>
            <a:ext cx="1456618" cy="6817251"/>
          </a:xfrm>
          <a:prstGeom prst="rect">
            <a:avLst/>
          </a:prstGeom>
          <a:noFill/>
        </p:spPr>
        <p:txBody>
          <a:bodyPr wrap="square" rtlCol="0">
            <a:spAutoFit/>
          </a:bodyPr>
          <a:lstStyle/>
          <a:p>
            <a:pPr algn="ctr"/>
            <a:r>
              <a:rPr lang="it-IT" sz="1900" b="1" dirty="0" smtClean="0">
                <a:solidFill>
                  <a:schemeClr val="accent3">
                    <a:lumMod val="20000"/>
                    <a:lumOff val="80000"/>
                  </a:schemeClr>
                </a:solidFill>
                <a:latin typeface="Times New Roman" pitchFamily="18" charset="0"/>
              </a:rPr>
              <a:t>Ad oggi, l’azienda agricola  </a:t>
            </a:r>
            <a:r>
              <a:rPr lang="it-IT" sz="1900" b="1" dirty="0" err="1" smtClean="0">
                <a:solidFill>
                  <a:schemeClr val="accent3">
                    <a:lumMod val="20000"/>
                    <a:lumOff val="80000"/>
                  </a:schemeClr>
                </a:solidFill>
                <a:latin typeface="Times New Roman" pitchFamily="18" charset="0"/>
              </a:rPr>
              <a:t>polifunziuonale</a:t>
            </a:r>
            <a:r>
              <a:rPr lang="it-IT" sz="1900" b="1" dirty="0" smtClean="0">
                <a:solidFill>
                  <a:schemeClr val="accent3">
                    <a:lumMod val="20000"/>
                    <a:lumOff val="80000"/>
                  </a:schemeClr>
                </a:solidFill>
                <a:latin typeface="Times New Roman" pitchFamily="18" charset="0"/>
              </a:rPr>
              <a:t> familiare si è dimostrata la più efficiente,  la più capace di resistere averi tipi di crisi e spesso l’unica in grado di trasmettere capitale e proprietà, se non di accrescerli.</a:t>
            </a:r>
            <a:endParaRPr lang="it-IT" sz="1900" b="1" dirty="0">
              <a:solidFill>
                <a:srgbClr val="00FFFF"/>
              </a:solidFill>
              <a:latin typeface="Times New Roman" pitchFamily="18" charset="0"/>
              <a:cs typeface="Times New Roman" pitchFamily="18" charset="0"/>
            </a:endParaRPr>
          </a:p>
        </p:txBody>
      </p:sp>
      <p:pic>
        <p:nvPicPr>
          <p:cNvPr id="2050" name="Picture 2" descr="C:\Users\mzucca\AppData\Local\Temp\IMG_6024.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6" name="CasellaDiTesto 5"/>
          <p:cNvSpPr txBox="1"/>
          <p:nvPr/>
        </p:nvSpPr>
        <p:spPr>
          <a:xfrm>
            <a:off x="2928926" y="4714884"/>
            <a:ext cx="6215074" cy="2031325"/>
          </a:xfrm>
          <a:prstGeom prst="rect">
            <a:avLst/>
          </a:prstGeom>
          <a:noFill/>
        </p:spPr>
        <p:txBody>
          <a:bodyPr wrap="square" rtlCol="0">
            <a:spAutoFit/>
          </a:bodyPr>
          <a:lstStyle/>
          <a:p>
            <a:r>
              <a:rPr lang="it-IT" b="1" dirty="0" smtClean="0">
                <a:solidFill>
                  <a:schemeClr val="accent3">
                    <a:lumMod val="20000"/>
                    <a:lumOff val="80000"/>
                  </a:schemeClr>
                </a:solidFill>
                <a:latin typeface="Times New Roman" pitchFamily="18" charset="0"/>
                <a:cs typeface="Times New Roman" pitchFamily="18" charset="0"/>
              </a:rPr>
              <a:t>Il lavoro agricolo familiare si basa sul lavoro di riproduzione primaria svolto dalle donne: il fuoco sempre acceso consente di scaldarsi, di avere sempre qualcosa di caldo da mangiare per chiunque si trovi a lavorare in azienda a qualunque ora, e permette di trasformare immediatamente gli alimenti, in modo da conservarli al meglio e di comprare il meno possibile (risparmio a monte).  </a:t>
            </a:r>
            <a:endParaRPr lang="it-IT" b="1" dirty="0">
              <a:solidFill>
                <a:schemeClr val="accent3">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17024094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47634" y="6037639"/>
            <a:ext cx="9144001" cy="707886"/>
          </a:xfrm>
          <a:prstGeom prst="rect">
            <a:avLst/>
          </a:prstGeom>
          <a:noFill/>
        </p:spPr>
        <p:txBody>
          <a:bodyPr wrap="square" rtlCol="0">
            <a:spAutoFit/>
          </a:bodyPr>
          <a:lstStyle/>
          <a:p>
            <a:pPr algn="ctr"/>
            <a:r>
              <a:rPr lang="it-IT" sz="2000" b="1" dirty="0" smtClean="0">
                <a:solidFill>
                  <a:schemeClr val="accent3">
                    <a:lumMod val="20000"/>
                    <a:lumOff val="80000"/>
                  </a:schemeClr>
                </a:solidFill>
                <a:latin typeface="Times New Roman" pitchFamily="18" charset="0"/>
              </a:rPr>
              <a:t>L’attività agricola, a parte la produzione industriale ad altissimo reddito, non è quantificabile in tariffe orarie:  qualunque calcolo darebbe risultati miserrimi. </a:t>
            </a:r>
            <a:endParaRPr lang="it-IT" sz="4800" b="1" dirty="0">
              <a:solidFill>
                <a:srgbClr val="00FFFF"/>
              </a:solidFill>
              <a:latin typeface="Times New Roman" pitchFamily="18" charset="0"/>
              <a:cs typeface="Times New Roman" pitchFamily="18" charset="0"/>
            </a:endParaRPr>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0"/>
            <a:ext cx="9225997" cy="603763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4643228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6021288"/>
            <a:ext cx="9144000" cy="707886"/>
          </a:xfrm>
          <a:prstGeom prst="rect">
            <a:avLst/>
          </a:prstGeom>
          <a:noFill/>
        </p:spPr>
        <p:txBody>
          <a:bodyPr wrap="square" rtlCol="0">
            <a:spAutoFit/>
          </a:bodyPr>
          <a:lstStyle/>
          <a:p>
            <a:pPr algn="ctr"/>
            <a:r>
              <a:rPr lang="it-IT" sz="2000" b="1" dirty="0" smtClean="0">
                <a:solidFill>
                  <a:schemeClr val="accent3">
                    <a:lumMod val="20000"/>
                    <a:lumOff val="80000"/>
                  </a:schemeClr>
                </a:solidFill>
                <a:latin typeface="Times New Roman" pitchFamily="18" charset="0"/>
              </a:rPr>
              <a:t>In un’azienda agricola familiare la pensione non esiste, e nemmeno lo stipendio. Rimane il capitale, ma è immobilizzato. Il guadagno viene reinvestito. </a:t>
            </a:r>
            <a:endParaRPr lang="it-IT" sz="2000" b="1" dirty="0">
              <a:solidFill>
                <a:srgbClr val="00FFFF"/>
              </a:solidFill>
              <a:latin typeface="Times New Roman" pitchFamily="18" charset="0"/>
              <a:cs typeface="Times New Roman" pitchFamily="18" charset="0"/>
            </a:endParaRPr>
          </a:p>
        </p:txBody>
      </p:sp>
      <p:pic>
        <p:nvPicPr>
          <p:cNvPr id="6147" name="Picture 3"/>
          <p:cNvPicPr>
            <a:picLocks noChangeAspect="1" noChangeArrowheads="1"/>
          </p:cNvPicPr>
          <p:nvPr/>
        </p:nvPicPr>
        <p:blipFill rotWithShape="1">
          <a:blip r:embed="rId3">
            <a:extLst>
              <a:ext uri="{28A0092B-C50C-407E-A947-70E740481C1C}">
                <a14:useLocalDpi xmlns:a14="http://schemas.microsoft.com/office/drawing/2010/main" xmlns="" val="0"/>
              </a:ext>
            </a:extLst>
          </a:blip>
          <a:srcRect t="2974" r="1786"/>
          <a:stretch/>
        </p:blipFill>
        <p:spPr bwMode="auto">
          <a:xfrm>
            <a:off x="0" y="0"/>
            <a:ext cx="9077400" cy="608719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190804049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 y="6288613"/>
            <a:ext cx="9143999" cy="613309"/>
          </a:xfrm>
          <a:prstGeom prst="rect">
            <a:avLst/>
          </a:prstGeom>
          <a:noFill/>
        </p:spPr>
        <p:txBody>
          <a:bodyPr wrap="square" rtlCol="0">
            <a:spAutoFit/>
          </a:bodyPr>
          <a:lstStyle/>
          <a:p>
            <a:pPr algn="ctr">
              <a:lnSpc>
                <a:spcPts val="2000"/>
              </a:lnSpc>
            </a:pPr>
            <a:r>
              <a:rPr lang="it-IT" b="1" dirty="0" smtClean="0">
                <a:solidFill>
                  <a:schemeClr val="accent3">
                    <a:lumMod val="20000"/>
                    <a:lumOff val="80000"/>
                  </a:schemeClr>
                </a:solidFill>
                <a:latin typeface="Times New Roman" pitchFamily="18" charset="0"/>
              </a:rPr>
              <a:t>Nelle collaborazioni si preferiscono i parenti perché il legame di sangue impone </a:t>
            </a:r>
          </a:p>
          <a:p>
            <a:pPr algn="ctr">
              <a:lnSpc>
                <a:spcPts val="2000"/>
              </a:lnSpc>
            </a:pPr>
            <a:r>
              <a:rPr lang="it-IT" b="1" dirty="0" smtClean="0">
                <a:solidFill>
                  <a:schemeClr val="accent3">
                    <a:lumMod val="20000"/>
                    <a:lumOff val="80000"/>
                  </a:schemeClr>
                </a:solidFill>
                <a:latin typeface="Times New Roman" pitchFamily="18" charset="0"/>
              </a:rPr>
              <a:t>obblighi morali non esigibili professionalmente, da ambo le parti.</a:t>
            </a:r>
            <a:r>
              <a:rPr lang="it-IT" sz="2400" b="1" dirty="0" smtClean="0">
                <a:solidFill>
                  <a:schemeClr val="accent3">
                    <a:lumMod val="20000"/>
                    <a:lumOff val="80000"/>
                  </a:schemeClr>
                </a:solidFill>
                <a:latin typeface="Times New Roman" pitchFamily="18" charset="0"/>
              </a:rPr>
              <a:t>  </a:t>
            </a:r>
            <a:endParaRPr lang="it-IT" sz="5400" b="1" dirty="0">
              <a:solidFill>
                <a:srgbClr val="00FFFF"/>
              </a:solidFill>
              <a:latin typeface="Times New Roman" pitchFamily="18" charset="0"/>
              <a:cs typeface="Times New Roman" pitchFamily="18" charset="0"/>
            </a:endParaRPr>
          </a:p>
        </p:txBody>
      </p:sp>
      <p:pic>
        <p:nvPicPr>
          <p:cNvPr id="2050" name="Picture 2" descr="C:\Users\mzucca\AppData\Local\Temp\andrea simo ric.jpg"/>
          <p:cNvPicPr>
            <a:picLocks noChangeAspect="1" noChangeArrowheads="1"/>
          </p:cNvPicPr>
          <p:nvPr/>
        </p:nvPicPr>
        <p:blipFill>
          <a:blip r:embed="rId3"/>
          <a:srcRect l="1562" t="4895" b="1674"/>
          <a:stretch>
            <a:fillRect/>
          </a:stretch>
        </p:blipFill>
        <p:spPr bwMode="auto">
          <a:xfrm>
            <a:off x="-15344" y="-1"/>
            <a:ext cx="9159343" cy="6324331"/>
          </a:xfrm>
          <a:prstGeom prst="rect">
            <a:avLst/>
          </a:prstGeom>
          <a:noFill/>
        </p:spPr>
      </p:pic>
    </p:spTree>
    <p:extLst>
      <p:ext uri="{BB962C8B-B14F-4D97-AF65-F5344CB8AC3E}">
        <p14:creationId xmlns:p14="http://schemas.microsoft.com/office/powerpoint/2010/main" xmlns="" val="29941176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6021288"/>
            <a:ext cx="9144000" cy="830997"/>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Mauro lavora in azienda, full time, 16 ore al giorno, 365 giorni all’anno, quando non è sulla sua terra presta opera e macchine.</a:t>
            </a:r>
            <a:endParaRPr lang="it-IT" sz="5400" b="1" dirty="0">
              <a:solidFill>
                <a:srgbClr val="00FFFF"/>
              </a:solidFill>
              <a:latin typeface="Times New Roman" pitchFamily="18" charset="0"/>
              <a:cs typeface="Times New Roman" pitchFamily="18" charset="0"/>
            </a:endParaRPr>
          </a:p>
        </p:txBody>
      </p:sp>
      <p:pic>
        <p:nvPicPr>
          <p:cNvPr id="17410" name="Picture 2"/>
          <p:cNvPicPr>
            <a:picLocks noChangeAspect="1" noChangeArrowheads="1"/>
          </p:cNvPicPr>
          <p:nvPr/>
        </p:nvPicPr>
        <p:blipFill rotWithShape="1">
          <a:blip r:embed="rId3"/>
          <a:srcRect l="7192" t="819" r="8471" b="18849"/>
          <a:stretch/>
        </p:blipFill>
        <p:spPr bwMode="auto">
          <a:xfrm>
            <a:off x="0" y="0"/>
            <a:ext cx="9144000" cy="6021288"/>
          </a:xfrm>
          <a:prstGeom prst="rect">
            <a:avLst/>
          </a:prstGeom>
          <a:noFill/>
          <a:ln w="9525">
            <a:noFill/>
            <a:miter lim="800000"/>
            <a:headEnd/>
            <a:tailEnd/>
          </a:ln>
          <a:effectLst/>
        </p:spPr>
      </p:pic>
    </p:spTree>
    <p:extLst>
      <p:ext uri="{BB962C8B-B14F-4D97-AF65-F5344CB8AC3E}">
        <p14:creationId xmlns:p14="http://schemas.microsoft.com/office/powerpoint/2010/main" xmlns="" val="281714410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5228100" y="0"/>
            <a:ext cx="3915900" cy="5693866"/>
          </a:xfrm>
          <a:prstGeom prst="rect">
            <a:avLst/>
          </a:prstGeom>
          <a:noFill/>
        </p:spPr>
        <p:txBody>
          <a:bodyPr wrap="square" rtlCol="0">
            <a:spAutoFit/>
          </a:bodyPr>
          <a:lstStyle/>
          <a:p>
            <a:pPr algn="ctr"/>
            <a:r>
              <a:rPr lang="it-IT" sz="2800" b="1" dirty="0" smtClean="0">
                <a:solidFill>
                  <a:schemeClr val="accent3">
                    <a:lumMod val="20000"/>
                    <a:lumOff val="80000"/>
                  </a:schemeClr>
                </a:solidFill>
                <a:latin typeface="Times New Roman" pitchFamily="18" charset="0"/>
              </a:rPr>
              <a:t>Paola diventa infermiera e va a lavorare a Trieste. Non si sposa, non ha figli. Passa a Montegabbione tutti i momenti liberi; aiuta in azienda e fa la raccolta delle olive; sbriga le pratiche </a:t>
            </a:r>
            <a:r>
              <a:rPr lang="it-IT" sz="2800" b="1" dirty="0" smtClean="0">
                <a:solidFill>
                  <a:schemeClr val="accent3">
                    <a:lumMod val="20000"/>
                    <a:lumOff val="80000"/>
                  </a:schemeClr>
                </a:solidFill>
                <a:latin typeface="Times New Roman" pitchFamily="18" charset="0"/>
              </a:rPr>
              <a:t>amministrative </a:t>
            </a:r>
            <a:r>
              <a:rPr lang="it-IT" sz="2800" b="1" dirty="0" smtClean="0">
                <a:solidFill>
                  <a:schemeClr val="accent3">
                    <a:lumMod val="20000"/>
                    <a:lumOff val="80000"/>
                  </a:schemeClr>
                </a:solidFill>
                <a:latin typeface="Times New Roman" pitchFamily="18" charset="0"/>
              </a:rPr>
              <a:t>e burocratiche. Quando torna va a vivere con tutto il clan.  </a:t>
            </a:r>
            <a:endParaRPr lang="it-IT" sz="6000" b="1" dirty="0">
              <a:solidFill>
                <a:srgbClr val="00FFFF"/>
              </a:solidFill>
              <a:latin typeface="Times New Roman" pitchFamily="18" charset="0"/>
              <a:cs typeface="Times New Roman" pitchFamily="18" charset="0"/>
            </a:endParaRPr>
          </a:p>
        </p:txBody>
      </p:sp>
      <p:pic>
        <p:nvPicPr>
          <p:cNvPr id="26626" name="Picture 2" descr="https://fbcdn-sphotos-d-a.akamaihd.net/hphotos-ak-xfa1/v/t1.0-9/268797_2128525606599_3284095_n.jpg?oh=3c04a4cc7a5f12354e3bd599cce9be3e&amp;oe=5508F5DB&amp;__gda__=1427076400_3e58ca5da86790d42dbaef652d5f0050"/>
          <p:cNvPicPr>
            <a:picLocks noChangeAspect="1" noChangeArrowheads="1"/>
          </p:cNvPicPr>
          <p:nvPr/>
        </p:nvPicPr>
        <p:blipFill rotWithShape="1">
          <a:blip r:embed="rId3"/>
          <a:srcRect t="13394"/>
          <a:stretch/>
        </p:blipFill>
        <p:spPr bwMode="auto">
          <a:xfrm>
            <a:off x="-11755" y="0"/>
            <a:ext cx="5239855" cy="6858000"/>
          </a:xfrm>
          <a:prstGeom prst="rect">
            <a:avLst/>
          </a:prstGeom>
          <a:noFill/>
        </p:spPr>
      </p:pic>
    </p:spTree>
    <p:extLst>
      <p:ext uri="{BB962C8B-B14F-4D97-AF65-F5344CB8AC3E}">
        <p14:creationId xmlns:p14="http://schemas.microsoft.com/office/powerpoint/2010/main" xmlns="" val="237021212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6396335"/>
            <a:ext cx="9144000" cy="461665"/>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t>
            </a:r>
            <a:endParaRPr lang="it-IT" sz="5400" b="1" dirty="0">
              <a:solidFill>
                <a:srgbClr val="00FFFF"/>
              </a:solidFill>
              <a:latin typeface="Times New Roman" pitchFamily="18" charset="0"/>
              <a:cs typeface="Times New Roman" pitchFamily="18" charset="0"/>
            </a:endParaRPr>
          </a:p>
        </p:txBody>
      </p:sp>
      <p:pic>
        <p:nvPicPr>
          <p:cNvPr id="14338" name="Picture 2" descr="C:\Users\mzucca\AppData\Local\Temp\isabella formaggio.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Rettangolo 1"/>
          <p:cNvSpPr/>
          <p:nvPr/>
        </p:nvSpPr>
        <p:spPr>
          <a:xfrm>
            <a:off x="179512" y="188640"/>
            <a:ext cx="3240360" cy="1938992"/>
          </a:xfrm>
          <a:prstGeom prst="rect">
            <a:avLst/>
          </a:prstGeom>
        </p:spPr>
        <p:txBody>
          <a:bodyPr wrap="square">
            <a:spAutoFit/>
          </a:bodyPr>
          <a:lstStyle/>
          <a:p>
            <a:r>
              <a:rPr lang="it-IT" sz="2000" b="1" dirty="0">
                <a:solidFill>
                  <a:schemeClr val="accent3">
                    <a:lumMod val="20000"/>
                    <a:lumOff val="80000"/>
                  </a:schemeClr>
                </a:solidFill>
                <a:latin typeface="Times New Roman" panose="02020603050405020304" pitchFamily="18" charset="0"/>
                <a:cs typeface="Times New Roman" panose="02020603050405020304" pitchFamily="18" charset="0"/>
              </a:rPr>
              <a:t>Isabella si è laureata in matematica, e ha fatto il dottorato a Genova. Si è sposata e ha un figlio piccolo. Vive a una quindicina di </a:t>
            </a:r>
            <a:r>
              <a:rPr lang="it-IT" sz="2000" b="1" dirty="0" smtClean="0">
                <a:solidFill>
                  <a:schemeClr val="accent3">
                    <a:lumMod val="20000"/>
                    <a:lumOff val="80000"/>
                  </a:schemeClr>
                </a:solidFill>
                <a:latin typeface="Times New Roman" panose="02020603050405020304" pitchFamily="18" charset="0"/>
                <a:cs typeface="Times New Roman" panose="02020603050405020304" pitchFamily="18" charset="0"/>
              </a:rPr>
              <a:t>chilometri. </a:t>
            </a:r>
            <a:endParaRPr lang="it-IT" sz="2000" b="1" dirty="0">
              <a:solidFill>
                <a:schemeClr val="accent3">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85237449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6027003"/>
            <a:ext cx="9098276" cy="830997"/>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Aiuta in azienda in tutto, tiene carte e contabilità, si occupa della commercializzazione dei prodotti. </a:t>
            </a:r>
            <a:endParaRPr lang="it-IT" sz="5400" b="1" dirty="0">
              <a:solidFill>
                <a:srgbClr val="00FFFF"/>
              </a:solidFill>
              <a:latin typeface="Times New Roman" pitchFamily="18" charset="0"/>
              <a:cs typeface="Times New Roman" pitchFamily="18" charset="0"/>
            </a:endParaRPr>
          </a:p>
        </p:txBody>
      </p:sp>
      <p:pic>
        <p:nvPicPr>
          <p:cNvPr id="8195"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 y="24766"/>
            <a:ext cx="9098277" cy="608241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546432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0"/>
            <a:ext cx="9144000" cy="7078861"/>
          </a:xfrm>
          <a:prstGeom prst="rect">
            <a:avLst/>
          </a:prstGeom>
          <a:noFill/>
        </p:spPr>
        <p:txBody>
          <a:bodyPr wrap="square" rtlCol="0">
            <a:spAutoFit/>
          </a:bodyPr>
          <a:lstStyle/>
          <a:p>
            <a:pPr algn="ctr"/>
            <a:endParaRPr lang="it-IT" sz="2400" b="1" dirty="0" smtClean="0">
              <a:solidFill>
                <a:schemeClr val="accent3">
                  <a:lumMod val="20000"/>
                  <a:lumOff val="80000"/>
                </a:schemeClr>
              </a:solidFill>
              <a:latin typeface="Times New Roman" pitchFamily="18" charset="0"/>
            </a:endParaRPr>
          </a:p>
          <a:p>
            <a:pPr algn="ctr"/>
            <a:endParaRPr lang="it-IT" sz="2400" b="1" dirty="0">
              <a:solidFill>
                <a:schemeClr val="accent3">
                  <a:lumMod val="20000"/>
                  <a:lumOff val="80000"/>
                </a:schemeClr>
              </a:solidFill>
              <a:latin typeface="Times New Roman" pitchFamily="18" charset="0"/>
            </a:endParaRPr>
          </a:p>
          <a:p>
            <a:pPr algn="ctr"/>
            <a:r>
              <a:rPr lang="it-IT" sz="3600" b="1" dirty="0" smtClean="0">
                <a:solidFill>
                  <a:schemeClr val="accent3">
                    <a:lumMod val="20000"/>
                    <a:lumOff val="80000"/>
                  </a:schemeClr>
                </a:solidFill>
                <a:latin typeface="Times New Roman" pitchFamily="18" charset="0"/>
                <a:cs typeface="Times New Roman" pitchFamily="18" charset="0"/>
              </a:rPr>
              <a:t>LA FAMIGLIA E’ LA CELLULA BASE DELL’AGRICOLTURA</a:t>
            </a:r>
          </a:p>
          <a:p>
            <a:pPr algn="ctr"/>
            <a:endParaRPr lang="it-IT" sz="2800" b="1" i="1" dirty="0" smtClean="0">
              <a:solidFill>
                <a:schemeClr val="accent3">
                  <a:lumMod val="20000"/>
                  <a:lumOff val="80000"/>
                </a:schemeClr>
              </a:solidFill>
              <a:latin typeface="Times New Roman" pitchFamily="18" charset="0"/>
              <a:cs typeface="Times New Roman" pitchFamily="18" charset="0"/>
            </a:endParaRPr>
          </a:p>
          <a:p>
            <a:pPr algn="ctr"/>
            <a:r>
              <a:rPr lang="it-IT" sz="2800" b="1" i="1" dirty="0" smtClean="0">
                <a:solidFill>
                  <a:schemeClr val="accent3">
                    <a:lumMod val="20000"/>
                    <a:lumOff val="80000"/>
                  </a:schemeClr>
                </a:solidFill>
                <a:latin typeface="Times New Roman" pitchFamily="18" charset="0"/>
                <a:cs typeface="Times New Roman" pitchFamily="18" charset="0"/>
              </a:rPr>
              <a:t>Per millenni, le dimensioni delle famiglie sono state strutturate sulle esigenze del lavoro agricolo, basato su un’unità di produzione che doveva consentire di mantenere una famiglia estesa. </a:t>
            </a:r>
          </a:p>
          <a:p>
            <a:pPr algn="ctr"/>
            <a:r>
              <a:rPr lang="it-IT" sz="2800" b="1" i="1" dirty="0" smtClean="0">
                <a:solidFill>
                  <a:schemeClr val="accent3">
                    <a:lumMod val="20000"/>
                    <a:lumOff val="80000"/>
                  </a:schemeClr>
                </a:solidFill>
                <a:latin typeface="Times New Roman" pitchFamily="18" charset="0"/>
                <a:cs typeface="Times New Roman" pitchFamily="18" charset="0"/>
              </a:rPr>
              <a:t>Oggi la crisi e l’abbandono dell’agricoltura sono dovuti in gran parte al cambiamento della famiglia, che, da clan, è diventata nucleare, e quindi insufficiente a fornire la quantità di mano d’opera necessaria al mantenimento </a:t>
            </a:r>
          </a:p>
          <a:p>
            <a:pPr algn="ctr"/>
            <a:r>
              <a:rPr lang="it-IT" sz="2800" b="1" i="1" dirty="0" smtClean="0">
                <a:solidFill>
                  <a:schemeClr val="accent3">
                    <a:lumMod val="20000"/>
                    <a:lumOff val="80000"/>
                  </a:schemeClr>
                </a:solidFill>
                <a:latin typeface="Times New Roman" pitchFamily="18" charset="0"/>
                <a:cs typeface="Times New Roman" pitchFamily="18" charset="0"/>
              </a:rPr>
              <a:t>di un’azienda anche di piccole dimensioni.   </a:t>
            </a:r>
            <a:endParaRPr lang="it-IT" sz="2800" dirty="0" smtClean="0">
              <a:solidFill>
                <a:schemeClr val="accent3">
                  <a:lumMod val="20000"/>
                  <a:lumOff val="80000"/>
                </a:schemeClr>
              </a:solidFill>
              <a:latin typeface="Times New Roman" pitchFamily="18" charset="0"/>
              <a:cs typeface="Times New Roman" pitchFamily="18" charset="0"/>
            </a:endParaRPr>
          </a:p>
          <a:p>
            <a:pPr algn="ctr"/>
            <a:endParaRPr lang="it-IT" sz="5400" b="1" dirty="0">
              <a:solidFill>
                <a:schemeClr val="accent3">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54643228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714480" y="6396335"/>
            <a:ext cx="4357686" cy="461665"/>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t>
            </a:r>
            <a:endParaRPr lang="it-IT" sz="5400" b="1" dirty="0">
              <a:solidFill>
                <a:srgbClr val="00FFFF"/>
              </a:solidFill>
              <a:latin typeface="Times New Roman" pitchFamily="18" charset="0"/>
              <a:cs typeface="Times New Roman" pitchFamily="18" charset="0"/>
            </a:endParaRPr>
          </a:p>
        </p:txBody>
      </p:sp>
      <p:pic>
        <p:nvPicPr>
          <p:cNvPr id="16386" name="Picture 2" descr="C:\Users\mzucca\AppData\Local\Temp\francesco.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2" name="CasellaDiTesto 1"/>
          <p:cNvSpPr txBox="1"/>
          <p:nvPr/>
        </p:nvSpPr>
        <p:spPr>
          <a:xfrm>
            <a:off x="5508104" y="4077072"/>
            <a:ext cx="3456384" cy="2554545"/>
          </a:xfrm>
          <a:prstGeom prst="rect">
            <a:avLst/>
          </a:prstGeom>
          <a:noFill/>
        </p:spPr>
        <p:txBody>
          <a:bodyPr wrap="square" rtlCol="0">
            <a:spAutoFit/>
          </a:bodyPr>
          <a:lstStyle/>
          <a:p>
            <a:r>
              <a:rPr lang="it-IT" sz="2000" b="1" dirty="0" smtClean="0">
                <a:solidFill>
                  <a:schemeClr val="bg1"/>
                </a:solidFill>
                <a:latin typeface="Times New Roman" panose="02020603050405020304" pitchFamily="18" charset="0"/>
                <a:cs typeface="Times New Roman" panose="02020603050405020304" pitchFamily="18" charset="0"/>
              </a:rPr>
              <a:t>Francesco, cugino, rientrato da Roma, è operaio pagato da loro 6 mesi all’anno e gli altri 6 dalla disoccupazione, ne lavora comunque 12 in azienda. Ha anche bestiame e terra propria. Ha moglie ma non figli.   </a:t>
            </a:r>
            <a:endParaRPr lang="it-IT" sz="2000"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928875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6396335"/>
            <a:ext cx="9144000" cy="461665"/>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t>
            </a:r>
            <a:endParaRPr lang="it-IT" sz="5400" b="1" dirty="0">
              <a:solidFill>
                <a:srgbClr val="00FFFF"/>
              </a:solidFill>
              <a:latin typeface="Times New Roman" pitchFamily="18" charset="0"/>
              <a:cs typeface="Times New Roman" pitchFamily="18" charset="0"/>
            </a:endParaRPr>
          </a:p>
        </p:txBody>
      </p:sp>
      <p:pic>
        <p:nvPicPr>
          <p:cNvPr id="3074" name="Picture 2" descr="C:\Users\mzucca\AppData\Local\Temp\angelino.jpg"/>
          <p:cNvPicPr>
            <a:picLocks noChangeAspect="1" noChangeArrowheads="1"/>
          </p:cNvPicPr>
          <p:nvPr/>
        </p:nvPicPr>
        <p:blipFill>
          <a:blip r:embed="rId3"/>
          <a:srcRect t="40233" r="44272"/>
          <a:stretch>
            <a:fillRect/>
          </a:stretch>
        </p:blipFill>
        <p:spPr bwMode="auto">
          <a:xfrm>
            <a:off x="0" y="0"/>
            <a:ext cx="4651858" cy="6858000"/>
          </a:xfrm>
          <a:prstGeom prst="rect">
            <a:avLst/>
          </a:prstGeom>
          <a:noFill/>
        </p:spPr>
      </p:pic>
      <p:sp>
        <p:nvSpPr>
          <p:cNvPr id="9" name="CasellaDiTesto 8"/>
          <p:cNvSpPr txBox="1"/>
          <p:nvPr/>
        </p:nvSpPr>
        <p:spPr>
          <a:xfrm>
            <a:off x="79858" y="6073169"/>
            <a:ext cx="4492142" cy="646331"/>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Angelino: quasi parente. Dà una mano su tutto e viene pagato in natura.</a:t>
            </a:r>
            <a:endParaRPr lang="it-IT" b="1" dirty="0">
              <a:solidFill>
                <a:schemeClr val="bg1"/>
              </a:solidFill>
              <a:latin typeface="Times New Roman" panose="02020603050405020304" pitchFamily="18" charset="0"/>
              <a:cs typeface="Times New Roman" panose="02020603050405020304" pitchFamily="18" charset="0"/>
            </a:endParaRPr>
          </a:p>
        </p:txBody>
      </p:sp>
      <p:sp>
        <p:nvSpPr>
          <p:cNvPr id="2" name="Rettangolo 1"/>
          <p:cNvSpPr/>
          <p:nvPr/>
        </p:nvSpPr>
        <p:spPr>
          <a:xfrm>
            <a:off x="4651858" y="0"/>
            <a:ext cx="4492142" cy="6524863"/>
          </a:xfrm>
          <a:prstGeom prst="rect">
            <a:avLst/>
          </a:prstGeom>
        </p:spPr>
        <p:txBody>
          <a:bodyPr wrap="square">
            <a:spAutoFit/>
          </a:bodyPr>
          <a:lstStyle/>
          <a:p>
            <a:r>
              <a:rPr lang="it-IT" sz="2200" b="1" dirty="0" smtClean="0">
                <a:solidFill>
                  <a:schemeClr val="accent3">
                    <a:lumMod val="20000"/>
                    <a:lumOff val="80000"/>
                  </a:schemeClr>
                </a:solidFill>
                <a:latin typeface="Times New Roman" panose="02020603050405020304" pitchFamily="18" charset="0"/>
                <a:cs typeface="Times New Roman" panose="02020603050405020304" pitchFamily="18" charset="0"/>
              </a:rPr>
              <a:t>L’intero sistema non si reggerebbe senza una parte consistente di lavoro non pagato, da tutte le parti. Gli agricoltori forniscono mezzi e mano d’opera specializzata in ogni emergenza climatica e ambientale. Diversi membri della comunità «danno una mano» per solidarietà e simpatia, debiti o parentela, e ricevono parte dei frutti del lavoro. La solidarietà è un obbligo non dichiarato: «non sta bene» stare a guardare chi lavora. O si aiuta, o si toglie il disturbo, perché se non si vuol lavorare ci si sente a disagio. Viene valorizzato chi è capace di «farsi le cose da sé». I parassiti e i pigri non sono tollerati e prima o poi spariscono.    </a:t>
            </a:r>
            <a:endParaRPr lang="it-IT" sz="2200" b="1" dirty="0">
              <a:solidFill>
                <a:schemeClr val="accent3">
                  <a:lumMod val="20000"/>
                  <a:lumOff val="80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372659203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6396335"/>
            <a:ext cx="9144000" cy="461665"/>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t>
            </a:r>
            <a:endParaRPr lang="it-IT" sz="5400" b="1" dirty="0">
              <a:solidFill>
                <a:srgbClr val="00FFFF"/>
              </a:solidFill>
              <a:latin typeface="Times New Roman" pitchFamily="18" charset="0"/>
              <a:cs typeface="Times New Roman" pitchFamily="18" charset="0"/>
            </a:endParaRPr>
          </a:p>
        </p:txBody>
      </p:sp>
      <p:pic>
        <p:nvPicPr>
          <p:cNvPr id="9218" name="Picture 2" descr="C:\Users\mzucca\AppData\Local\Temp\luigina.jpg"/>
          <p:cNvPicPr>
            <a:picLocks noChangeAspect="1" noChangeArrowheads="1"/>
          </p:cNvPicPr>
          <p:nvPr/>
        </p:nvPicPr>
        <p:blipFill rotWithShape="1">
          <a:blip r:embed="rId3" cstate="print"/>
          <a:srcRect l="7111" t="66667" r="31699"/>
          <a:stretch/>
        </p:blipFill>
        <p:spPr bwMode="auto">
          <a:xfrm>
            <a:off x="0" y="-1758"/>
            <a:ext cx="9160796" cy="6859758"/>
          </a:xfrm>
          <a:prstGeom prst="rect">
            <a:avLst/>
          </a:prstGeom>
          <a:noFill/>
        </p:spPr>
      </p:pic>
      <p:sp>
        <p:nvSpPr>
          <p:cNvPr id="2" name="CasellaDiTesto 1"/>
          <p:cNvSpPr txBox="1"/>
          <p:nvPr/>
        </p:nvSpPr>
        <p:spPr>
          <a:xfrm>
            <a:off x="68241" y="4678670"/>
            <a:ext cx="6038928" cy="2031325"/>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Tutto il clan compone la cellula locale di Rifondazione, con la quale si sono immediatamente schierati quando il Partito Comunista si è sciolto. Ogni estate, pagandola di persona e lavorandoci dall’inizio alla fine, vecchi adulti e bambini, amici e parenti che vengono da fuori e vengono coinvolti, organizzano la festa della sezione che da alcuni anni verte proprio sull’agricoltura di montagna.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43744911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6396335"/>
            <a:ext cx="9144000" cy="461665"/>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t>
            </a:r>
            <a:endParaRPr lang="it-IT" sz="5400" b="1" dirty="0">
              <a:solidFill>
                <a:srgbClr val="00FFFF"/>
              </a:solidFill>
              <a:latin typeface="Times New Roman" pitchFamily="18" charset="0"/>
              <a:cs typeface="Times New Roman" pitchFamily="18" charset="0"/>
            </a:endParaRPr>
          </a:p>
        </p:txBody>
      </p:sp>
      <p:sp>
        <p:nvSpPr>
          <p:cNvPr id="2" name="CasellaDiTesto 1"/>
          <p:cNvSpPr txBox="1"/>
          <p:nvPr/>
        </p:nvSpPr>
        <p:spPr>
          <a:xfrm>
            <a:off x="4857752" y="0"/>
            <a:ext cx="4286248" cy="6340197"/>
          </a:xfrm>
          <a:prstGeom prst="rect">
            <a:avLst/>
          </a:prstGeom>
          <a:noFill/>
        </p:spPr>
        <p:txBody>
          <a:bodyPr wrap="square" rtlCol="0">
            <a:spAutoFit/>
          </a:bodyPr>
          <a:lstStyle/>
          <a:p>
            <a:r>
              <a:rPr lang="it-IT" sz="2900" b="1" dirty="0" smtClean="0">
                <a:solidFill>
                  <a:schemeClr val="bg1"/>
                </a:solidFill>
                <a:latin typeface="Times New Roman" panose="02020603050405020304" pitchFamily="18" charset="0"/>
                <a:cs typeface="Times New Roman" panose="02020603050405020304" pitchFamily="18" charset="0"/>
              </a:rPr>
              <a:t>La sinistra italiana sconta un notevole ritardo culturale sull’agricoltura, perché si basa su dottrine marxiste incentrate sull’idea di progresso industriale, prerogativa della classe operaia. Con questa festa si cerca di costruire dibattito intellettuale innovativo sull’agricoltura familiare e sulle nuove prospettive per il territorio. </a:t>
            </a:r>
            <a:endParaRPr lang="it-IT" sz="2900" b="1" dirty="0">
              <a:solidFill>
                <a:schemeClr val="bg1"/>
              </a:solidFill>
              <a:latin typeface="Times New Roman" panose="02020603050405020304" pitchFamily="18" charset="0"/>
              <a:cs typeface="Times New Roman" panose="02020603050405020304" pitchFamily="18" charset="0"/>
            </a:endParaRPr>
          </a:p>
        </p:txBody>
      </p:sp>
      <p:pic>
        <p:nvPicPr>
          <p:cNvPr id="6146" name="Picture 2" descr="C:\Users\mzucca\Desktop\pcvecchietto\pcvecchio\Miei Documenti\Montegabbione 2014 - locandinadef.jpg"/>
          <p:cNvPicPr>
            <a:picLocks noChangeAspect="1" noChangeArrowheads="1"/>
          </p:cNvPicPr>
          <p:nvPr/>
        </p:nvPicPr>
        <p:blipFill>
          <a:blip r:embed="rId3" cstate="print"/>
          <a:srcRect/>
          <a:stretch>
            <a:fillRect/>
          </a:stretch>
        </p:blipFill>
        <p:spPr bwMode="auto">
          <a:xfrm>
            <a:off x="0" y="0"/>
            <a:ext cx="4850376" cy="6858000"/>
          </a:xfrm>
          <a:prstGeom prst="rect">
            <a:avLst/>
          </a:prstGeom>
          <a:noFill/>
        </p:spPr>
      </p:pic>
    </p:spTree>
    <p:extLst>
      <p:ext uri="{BB962C8B-B14F-4D97-AF65-F5344CB8AC3E}">
        <p14:creationId xmlns:p14="http://schemas.microsoft.com/office/powerpoint/2010/main" xmlns="" val="14374491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4786314" y="0"/>
            <a:ext cx="4357686" cy="461665"/>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t>
            </a:r>
            <a:endParaRPr lang="it-IT" sz="5400" b="1" dirty="0">
              <a:solidFill>
                <a:srgbClr val="00FFFF"/>
              </a:solidFill>
              <a:latin typeface="Times New Roman" pitchFamily="18" charset="0"/>
              <a:cs typeface="Times New Roman" pitchFamily="18" charset="0"/>
            </a:endParaRPr>
          </a:p>
        </p:txBody>
      </p:sp>
      <p:sp>
        <p:nvSpPr>
          <p:cNvPr id="23554" name="AutoShape 2" descr="Visualizzazione di IMG_599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3556" name="AutoShape 4" descr="Visualizzazione di IMG_599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3558" name="AutoShape 6" descr="Visualizzazione di IMG_599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3560" name="AutoShape 8" descr="Visualizzazione di IMG_599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23562" name="Picture 10" descr="http://www.comune.montegabbione.tr.it//wp-content/uploads/2014/08/isabella-marchino.jpg"/>
          <p:cNvPicPr>
            <a:picLocks noChangeAspect="1" noChangeArrowheads="1"/>
          </p:cNvPicPr>
          <p:nvPr/>
        </p:nvPicPr>
        <p:blipFill>
          <a:blip r:embed="rId3"/>
          <a:srcRect/>
          <a:stretch>
            <a:fillRect/>
          </a:stretch>
        </p:blipFill>
        <p:spPr bwMode="auto">
          <a:xfrm>
            <a:off x="-2867" y="7937"/>
            <a:ext cx="9133415" cy="6850063"/>
          </a:xfrm>
          <a:prstGeom prst="rect">
            <a:avLst/>
          </a:prstGeom>
          <a:noFill/>
        </p:spPr>
      </p:pic>
      <p:sp>
        <p:nvSpPr>
          <p:cNvPr id="2" name="CasellaDiTesto 1"/>
          <p:cNvSpPr txBox="1"/>
          <p:nvPr/>
        </p:nvSpPr>
        <p:spPr>
          <a:xfrm>
            <a:off x="155574" y="4540170"/>
            <a:ext cx="4776465" cy="2031325"/>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Isabella da vent’anni partecipa, a vario titolo, all’amministrazione comunale. E’ riuscita a non far chiudere le scuole di montagna umbre imponendo un’interrogazione parlamentare e una deroga alla legge di chiusura. E’ riuscita a sventare la fusione del suo comune  con un referendum. Adesso è vicesindaco.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9802132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4786314" y="0"/>
            <a:ext cx="4357686" cy="461665"/>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t>
            </a:r>
            <a:endParaRPr lang="it-IT" sz="5400" b="1" dirty="0">
              <a:solidFill>
                <a:srgbClr val="00FFFF"/>
              </a:solidFill>
              <a:latin typeface="Times New Roman" pitchFamily="18" charset="0"/>
              <a:cs typeface="Times New Roman" pitchFamily="18" charset="0"/>
            </a:endParaRPr>
          </a:p>
        </p:txBody>
      </p:sp>
      <p:sp>
        <p:nvSpPr>
          <p:cNvPr id="23554" name="AutoShape 2" descr="Visualizzazione di IMG_599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3556" name="AutoShape 4" descr="Visualizzazione di IMG_599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3558" name="AutoShape 6" descr="Visualizzazione di IMG_599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sp>
        <p:nvSpPr>
          <p:cNvPr id="23560" name="AutoShape 8" descr="Visualizzazione di IMG_5995.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it-IT"/>
          </a:p>
        </p:txBody>
      </p:sp>
      <p:pic>
        <p:nvPicPr>
          <p:cNvPr id="10243"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0"/>
            <a:ext cx="9144000" cy="689854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3" name="CasellaDiTesto 2"/>
          <p:cNvSpPr txBox="1"/>
          <p:nvPr/>
        </p:nvSpPr>
        <p:spPr>
          <a:xfrm>
            <a:off x="460375" y="5211395"/>
            <a:ext cx="2688233" cy="1477328"/>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L’ultima generazione è composta da tre maschi,  di cui il maggiore fa già Agraria,  e il secondo l’Istituto agrario. </a:t>
            </a:r>
            <a:endParaRPr lang="it-IT" b="1" dirty="0">
              <a:solidFill>
                <a:schemeClr val="bg1"/>
              </a:solidFill>
              <a:latin typeface="Times New Roman" panose="02020603050405020304" pitchFamily="18" charset="0"/>
              <a:cs typeface="Times New Roman" panose="02020603050405020304" pitchFamily="18" charset="0"/>
            </a:endParaRPr>
          </a:p>
        </p:txBody>
      </p:sp>
      <p:sp>
        <p:nvSpPr>
          <p:cNvPr id="6" name="CasellaDiTesto 5"/>
          <p:cNvSpPr txBox="1"/>
          <p:nvPr/>
        </p:nvSpPr>
        <p:spPr>
          <a:xfrm>
            <a:off x="1804491" y="17096"/>
            <a:ext cx="7339509" cy="646331"/>
          </a:xfrm>
          <a:prstGeom prst="rect">
            <a:avLst/>
          </a:prstGeom>
          <a:noFill/>
        </p:spPr>
        <p:txBody>
          <a:bodyPr wrap="square" rtlCol="0">
            <a:spAutoFit/>
          </a:bodyPr>
          <a:lstStyle/>
          <a:p>
            <a:r>
              <a:rPr lang="it-IT" b="1" dirty="0" smtClean="0">
                <a:solidFill>
                  <a:schemeClr val="bg1"/>
                </a:solidFill>
                <a:latin typeface="Times New Roman" panose="02020603050405020304" pitchFamily="18" charset="0"/>
                <a:cs typeface="Times New Roman" panose="02020603050405020304" pitchFamily="18" charset="0"/>
              </a:rPr>
              <a:t>Quest’anno apre </a:t>
            </a:r>
            <a:r>
              <a:rPr lang="it-IT" b="1" smtClean="0">
                <a:solidFill>
                  <a:schemeClr val="bg1"/>
                </a:solidFill>
                <a:latin typeface="Times New Roman" panose="02020603050405020304" pitchFamily="18" charset="0"/>
                <a:cs typeface="Times New Roman" panose="02020603050405020304" pitchFamily="18" charset="0"/>
              </a:rPr>
              <a:t>un nuovo istituto </a:t>
            </a:r>
            <a:r>
              <a:rPr lang="it-IT" b="1" dirty="0" smtClean="0">
                <a:solidFill>
                  <a:schemeClr val="bg1"/>
                </a:solidFill>
                <a:latin typeface="Times New Roman" panose="02020603050405020304" pitchFamily="18" charset="0"/>
                <a:cs typeface="Times New Roman" panose="02020603050405020304" pitchFamily="18" charset="0"/>
              </a:rPr>
              <a:t>agrario, dedicato a Bruno Marchino, specializzato in agricoltura di montagna e valorizzazione del territorio. </a:t>
            </a:r>
            <a:endParaRPr lang="it-IT" b="1" dirty="0">
              <a:solidFill>
                <a:schemeClr val="bg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1105069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4638675" y="0"/>
            <a:ext cx="4505325" cy="7571303"/>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Oggi nel mondo esistono oltre </a:t>
            </a:r>
            <a:r>
              <a:rPr lang="it-IT" sz="2400" b="1" dirty="0">
                <a:solidFill>
                  <a:schemeClr val="accent3">
                    <a:lumMod val="20000"/>
                    <a:lumOff val="80000"/>
                  </a:schemeClr>
                </a:solidFill>
                <a:latin typeface="Times New Roman" pitchFamily="18" charset="0"/>
              </a:rPr>
              <a:t>500 milioni di aziende agricole </a:t>
            </a:r>
            <a:r>
              <a:rPr lang="it-IT" sz="2400" b="1" dirty="0" smtClean="0">
                <a:solidFill>
                  <a:schemeClr val="accent3">
                    <a:lumMod val="20000"/>
                    <a:lumOff val="80000"/>
                  </a:schemeClr>
                </a:solidFill>
                <a:latin typeface="Times New Roman" pitchFamily="18" charset="0"/>
              </a:rPr>
              <a:t>familiari. Rappresentano </a:t>
            </a:r>
            <a:r>
              <a:rPr lang="it-IT" sz="2400" b="1" dirty="0">
                <a:solidFill>
                  <a:schemeClr val="accent3">
                    <a:lumMod val="20000"/>
                    <a:lumOff val="80000"/>
                  </a:schemeClr>
                </a:solidFill>
                <a:latin typeface="Times New Roman" pitchFamily="18" charset="0"/>
              </a:rPr>
              <a:t>oltre il 98% delle proprietà </a:t>
            </a:r>
            <a:r>
              <a:rPr lang="it-IT" sz="2400" b="1" dirty="0" smtClean="0">
                <a:solidFill>
                  <a:schemeClr val="accent3">
                    <a:lumMod val="20000"/>
                    <a:lumOff val="80000"/>
                  </a:schemeClr>
                </a:solidFill>
                <a:latin typeface="Times New Roman" pitchFamily="18" charset="0"/>
              </a:rPr>
              <a:t>agricole,  </a:t>
            </a:r>
            <a:r>
              <a:rPr lang="it-IT" sz="2400" b="1" dirty="0">
                <a:solidFill>
                  <a:schemeClr val="accent3">
                    <a:lumMod val="20000"/>
                    <a:lumOff val="80000"/>
                  </a:schemeClr>
                </a:solidFill>
                <a:latin typeface="Times New Roman" pitchFamily="18" charset="0"/>
              </a:rPr>
              <a:t>almeno il 56% della produzione </a:t>
            </a:r>
            <a:r>
              <a:rPr lang="it-IT" sz="2400" b="1" dirty="0" smtClean="0">
                <a:solidFill>
                  <a:schemeClr val="accent3">
                    <a:lumMod val="20000"/>
                    <a:lumOff val="80000"/>
                  </a:schemeClr>
                </a:solidFill>
                <a:latin typeface="Times New Roman" pitchFamily="18" charset="0"/>
              </a:rPr>
              <a:t>agricola sul </a:t>
            </a:r>
            <a:r>
              <a:rPr lang="it-IT" sz="2400" b="1" dirty="0">
                <a:solidFill>
                  <a:schemeClr val="accent3">
                    <a:lumMod val="20000"/>
                    <a:lumOff val="80000"/>
                  </a:schemeClr>
                </a:solidFill>
                <a:latin typeface="Times New Roman" pitchFamily="18" charset="0"/>
              </a:rPr>
              <a:t>56% dei </a:t>
            </a:r>
            <a:r>
              <a:rPr lang="it-IT" sz="2400" b="1" dirty="0" smtClean="0">
                <a:solidFill>
                  <a:schemeClr val="accent3">
                    <a:lumMod val="20000"/>
                    <a:lumOff val="80000"/>
                  </a:schemeClr>
                </a:solidFill>
                <a:latin typeface="Times New Roman" pitchFamily="18" charset="0"/>
              </a:rPr>
              <a:t>terreni, sulla </a:t>
            </a:r>
            <a:r>
              <a:rPr lang="it-IT" sz="2400" b="1" dirty="0">
                <a:solidFill>
                  <a:schemeClr val="accent3">
                    <a:lumMod val="20000"/>
                    <a:lumOff val="80000"/>
                  </a:schemeClr>
                </a:solidFill>
                <a:latin typeface="Times New Roman" pitchFamily="18" charset="0"/>
              </a:rPr>
              <a:t>base dei dati di censimento di 91 </a:t>
            </a:r>
            <a:r>
              <a:rPr lang="it-IT" sz="2400" b="1" dirty="0" smtClean="0">
                <a:solidFill>
                  <a:schemeClr val="accent3">
                    <a:lumMod val="20000"/>
                    <a:lumOff val="80000"/>
                  </a:schemeClr>
                </a:solidFill>
                <a:latin typeface="Times New Roman" pitchFamily="18" charset="0"/>
              </a:rPr>
              <a:t>paesi. </a:t>
            </a:r>
            <a:endParaRPr lang="it-IT" sz="2400" b="1" dirty="0">
              <a:solidFill>
                <a:schemeClr val="accent3">
                  <a:lumMod val="20000"/>
                  <a:lumOff val="80000"/>
                </a:schemeClr>
              </a:solidFill>
              <a:latin typeface="Times New Roman" pitchFamily="18" charset="0"/>
            </a:endParaRPr>
          </a:p>
          <a:p>
            <a:pPr algn="ctr"/>
            <a:r>
              <a:rPr lang="it-IT" sz="2400" b="1" dirty="0">
                <a:solidFill>
                  <a:schemeClr val="accent3">
                    <a:lumMod val="20000"/>
                    <a:lumOff val="80000"/>
                  </a:schemeClr>
                </a:solidFill>
                <a:latin typeface="Times New Roman" pitchFamily="18" charset="0"/>
              </a:rPr>
              <a:t>Oltre al numero assoluto delle proprietà agricole, gli agricoltori</a:t>
            </a:r>
          </a:p>
          <a:p>
            <a:pPr algn="ctr"/>
            <a:r>
              <a:rPr lang="it-IT" sz="2400" b="1" dirty="0">
                <a:solidFill>
                  <a:schemeClr val="accent3">
                    <a:lumMod val="20000"/>
                    <a:lumOff val="80000"/>
                  </a:schemeClr>
                </a:solidFill>
                <a:latin typeface="Times New Roman" pitchFamily="18" charset="0"/>
              </a:rPr>
              <a:t>familiari lavorano su una percentuale rilevante dei terreni</a:t>
            </a:r>
          </a:p>
          <a:p>
            <a:pPr algn="ctr"/>
            <a:r>
              <a:rPr lang="it-IT" sz="2400" b="1" dirty="0">
                <a:solidFill>
                  <a:schemeClr val="accent3">
                    <a:lumMod val="20000"/>
                    <a:lumOff val="80000"/>
                  </a:schemeClr>
                </a:solidFill>
                <a:latin typeface="Times New Roman" pitchFamily="18" charset="0"/>
              </a:rPr>
              <a:t>agricoli di tutto il mondo. Percentuali regionali: 85% in Asia</a:t>
            </a:r>
            <a:r>
              <a:rPr lang="it-IT" sz="2400" b="1" dirty="0" smtClean="0">
                <a:solidFill>
                  <a:schemeClr val="accent3">
                    <a:lumMod val="20000"/>
                    <a:lumOff val="80000"/>
                  </a:schemeClr>
                </a:solidFill>
                <a:latin typeface="Times New Roman" pitchFamily="18" charset="0"/>
              </a:rPr>
              <a:t>; 62</a:t>
            </a:r>
            <a:r>
              <a:rPr lang="it-IT" sz="2400" b="1" dirty="0">
                <a:solidFill>
                  <a:schemeClr val="accent3">
                    <a:lumMod val="20000"/>
                    <a:lumOff val="80000"/>
                  </a:schemeClr>
                </a:solidFill>
                <a:latin typeface="Times New Roman" pitchFamily="18" charset="0"/>
              </a:rPr>
              <a:t>% in Africa; 83% in America del Nord e Centrale; 68% </a:t>
            </a:r>
            <a:r>
              <a:rPr lang="it-IT" sz="2400" b="1" dirty="0" smtClean="0">
                <a:solidFill>
                  <a:schemeClr val="accent3">
                    <a:lumMod val="20000"/>
                    <a:lumOff val="80000"/>
                  </a:schemeClr>
                </a:solidFill>
                <a:latin typeface="Times New Roman" pitchFamily="18" charset="0"/>
              </a:rPr>
              <a:t>in Europa</a:t>
            </a:r>
            <a:r>
              <a:rPr lang="it-IT" sz="2400" b="1" dirty="0">
                <a:solidFill>
                  <a:schemeClr val="accent3">
                    <a:lumMod val="20000"/>
                    <a:lumOff val="80000"/>
                  </a:schemeClr>
                </a:solidFill>
                <a:latin typeface="Times New Roman" pitchFamily="18" charset="0"/>
              </a:rPr>
              <a:t>; e 18% in America del Sud.</a:t>
            </a:r>
          </a:p>
          <a:p>
            <a:pPr algn="ctr"/>
            <a:endParaRPr lang="it-IT" sz="5400" b="1" dirty="0">
              <a:solidFill>
                <a:srgbClr val="00FFFF"/>
              </a:solidFill>
              <a:latin typeface="Times New Roman" pitchFamily="18" charset="0"/>
              <a:cs typeface="Times New Roman" pitchFamily="18" charset="0"/>
            </a:endParaRPr>
          </a:p>
        </p:txBody>
      </p:sp>
      <p:pic>
        <p:nvPicPr>
          <p:cNvPr id="9219" name="Picture 3"/>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0" y="1588"/>
            <a:ext cx="4638675" cy="6858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282163369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2976" y="6106266"/>
            <a:ext cx="9144000" cy="646331"/>
          </a:xfrm>
          <a:prstGeom prst="rect">
            <a:avLst/>
          </a:prstGeom>
          <a:noFill/>
        </p:spPr>
        <p:txBody>
          <a:bodyPr wrap="square" rtlCol="0">
            <a:spAutoFit/>
          </a:bodyPr>
          <a:lstStyle/>
          <a:p>
            <a:pPr algn="just"/>
            <a:r>
              <a:rPr lang="it-IT" b="1" dirty="0" smtClean="0">
                <a:solidFill>
                  <a:schemeClr val="accent3">
                    <a:lumMod val="20000"/>
                    <a:lumOff val="80000"/>
                  </a:schemeClr>
                </a:solidFill>
                <a:latin typeface="Times New Roman" pitchFamily="18" charset="0"/>
              </a:rPr>
              <a:t>Persino negli </a:t>
            </a:r>
            <a:r>
              <a:rPr lang="it-IT" b="1" dirty="0">
                <a:solidFill>
                  <a:schemeClr val="accent3">
                    <a:lumMod val="20000"/>
                    <a:lumOff val="80000"/>
                  </a:schemeClr>
                </a:solidFill>
                <a:latin typeface="Times New Roman" pitchFamily="18" charset="0"/>
              </a:rPr>
              <a:t>Stati Uniti, gli agricoltori familiari realizzano l’84% </a:t>
            </a:r>
            <a:r>
              <a:rPr lang="it-IT" b="1" dirty="0" smtClean="0">
                <a:solidFill>
                  <a:schemeClr val="accent3">
                    <a:lumMod val="20000"/>
                    <a:lumOff val="80000"/>
                  </a:schemeClr>
                </a:solidFill>
                <a:latin typeface="Times New Roman" pitchFamily="18" charset="0"/>
              </a:rPr>
              <a:t>di tutta </a:t>
            </a:r>
            <a:r>
              <a:rPr lang="it-IT" b="1" dirty="0">
                <a:solidFill>
                  <a:schemeClr val="accent3">
                    <a:lumMod val="20000"/>
                    <a:lumOff val="80000"/>
                  </a:schemeClr>
                </a:solidFill>
                <a:latin typeface="Times New Roman" pitchFamily="18" charset="0"/>
              </a:rPr>
              <a:t>la produzione (per circa 230 miliardi di </a:t>
            </a:r>
            <a:r>
              <a:rPr lang="it-IT" b="1" dirty="0" smtClean="0">
                <a:solidFill>
                  <a:schemeClr val="accent3">
                    <a:lumMod val="20000"/>
                    <a:lumOff val="80000"/>
                  </a:schemeClr>
                </a:solidFill>
                <a:latin typeface="Times New Roman" pitchFamily="18" charset="0"/>
              </a:rPr>
              <a:t>$ totali di fatturato</a:t>
            </a:r>
            <a:r>
              <a:rPr lang="it-IT" b="1" dirty="0">
                <a:solidFill>
                  <a:schemeClr val="accent3">
                    <a:lumMod val="20000"/>
                    <a:lumOff val="80000"/>
                  </a:schemeClr>
                </a:solidFill>
                <a:latin typeface="Times New Roman" pitchFamily="18" charset="0"/>
              </a:rPr>
              <a:t>) operando sul 78% di tutti i terreni coltivabili</a:t>
            </a:r>
            <a:r>
              <a:rPr lang="it-IT" b="1" dirty="0" smtClean="0">
                <a:solidFill>
                  <a:schemeClr val="accent3">
                    <a:lumMod val="20000"/>
                    <a:lumOff val="80000"/>
                  </a:schemeClr>
                </a:solidFill>
                <a:latin typeface="Times New Roman" pitchFamily="18" charset="0"/>
              </a:rPr>
              <a:t>.</a:t>
            </a:r>
            <a:endParaRPr lang="it-IT" sz="2800" b="1" dirty="0">
              <a:solidFill>
                <a:schemeClr val="accent3">
                  <a:lumMod val="20000"/>
                  <a:lumOff val="80000"/>
                </a:schemeClr>
              </a:solidFill>
              <a:latin typeface="Times New Roman" pitchFamily="18" charset="0"/>
            </a:endParaRPr>
          </a:p>
        </p:txBody>
      </p:sp>
      <p:pic>
        <p:nvPicPr>
          <p:cNvPr id="9219" name="Picture 3" descr="C:\Users\mzucca\AppData\Local\Temp\mauro e garibarldi.jpg"/>
          <p:cNvPicPr>
            <a:picLocks noChangeAspect="1" noChangeArrowheads="1"/>
          </p:cNvPicPr>
          <p:nvPr/>
        </p:nvPicPr>
        <p:blipFill>
          <a:blip r:embed="rId3" cstate="print"/>
          <a:srcRect t="66667" r="31385"/>
          <a:stretch>
            <a:fillRect/>
          </a:stretch>
        </p:blipFill>
        <p:spPr bwMode="auto">
          <a:xfrm>
            <a:off x="21603" y="0"/>
            <a:ext cx="9144000" cy="6106266"/>
          </a:xfrm>
          <a:prstGeom prst="rect">
            <a:avLst/>
          </a:prstGeom>
          <a:noFill/>
        </p:spPr>
      </p:pic>
    </p:spTree>
    <p:extLst>
      <p:ext uri="{BB962C8B-B14F-4D97-AF65-F5344CB8AC3E}">
        <p14:creationId xmlns:p14="http://schemas.microsoft.com/office/powerpoint/2010/main" xmlns="" val="354643228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4578131" y="0"/>
            <a:ext cx="4565869" cy="6817251"/>
          </a:xfrm>
          <a:prstGeom prst="rect">
            <a:avLst/>
          </a:prstGeom>
          <a:noFill/>
        </p:spPr>
        <p:txBody>
          <a:bodyPr wrap="square" rtlCol="0">
            <a:spAutoFit/>
          </a:bodyPr>
          <a:lstStyle/>
          <a:p>
            <a:pPr algn="ctr"/>
            <a:r>
              <a:rPr lang="it-IT" sz="2300" b="1" dirty="0">
                <a:solidFill>
                  <a:schemeClr val="accent3">
                    <a:lumMod val="20000"/>
                    <a:lumOff val="80000"/>
                  </a:schemeClr>
                </a:solidFill>
                <a:latin typeface="Times New Roman" pitchFamily="18" charset="0"/>
              </a:rPr>
              <a:t>In Italia sono </a:t>
            </a:r>
            <a:r>
              <a:rPr lang="it-IT" sz="2300" b="1" dirty="0" smtClean="0">
                <a:solidFill>
                  <a:schemeClr val="accent3">
                    <a:lumMod val="20000"/>
                    <a:lumOff val="80000"/>
                  </a:schemeClr>
                </a:solidFill>
                <a:latin typeface="Times New Roman" pitchFamily="18" charset="0"/>
              </a:rPr>
              <a:t>più </a:t>
            </a:r>
            <a:r>
              <a:rPr lang="it-IT" sz="2300" b="1" dirty="0">
                <a:solidFill>
                  <a:schemeClr val="accent3">
                    <a:lumMod val="20000"/>
                    <a:lumOff val="80000"/>
                  </a:schemeClr>
                </a:solidFill>
                <a:latin typeface="Times New Roman" pitchFamily="18" charset="0"/>
              </a:rPr>
              <a:t>di tre milioni e mezzo i “piccoli contadini”, di piccola scala, di agricoltura locale a Km 0, familiare, sul cui lavoro si fonda il patrimonio di grande ricchezza e </a:t>
            </a:r>
            <a:r>
              <a:rPr lang="it-IT" sz="2300" b="1" dirty="0" err="1">
                <a:solidFill>
                  <a:schemeClr val="accent3">
                    <a:lumMod val="20000"/>
                    <a:lumOff val="80000"/>
                  </a:schemeClr>
                </a:solidFill>
                <a:latin typeface="Times New Roman" pitchFamily="18" charset="0"/>
              </a:rPr>
              <a:t>biodiversita</a:t>
            </a:r>
            <a:r>
              <a:rPr lang="it-IT" sz="2300" b="1" dirty="0">
                <a:solidFill>
                  <a:schemeClr val="accent3">
                    <a:lumMod val="20000"/>
                    <a:lumOff val="80000"/>
                  </a:schemeClr>
                </a:solidFill>
                <a:latin typeface="Times New Roman" pitchFamily="18" charset="0"/>
              </a:rPr>
              <a:t>̀ delle nostre produzioni agricole. Sono ancora oggi il presidio </a:t>
            </a:r>
            <a:r>
              <a:rPr lang="it-IT" sz="2300" b="1" dirty="0" err="1">
                <a:solidFill>
                  <a:schemeClr val="accent3">
                    <a:lumMod val="20000"/>
                    <a:lumOff val="80000"/>
                  </a:schemeClr>
                </a:solidFill>
                <a:latin typeface="Times New Roman" pitchFamily="18" charset="0"/>
              </a:rPr>
              <a:t>piu</a:t>
            </a:r>
            <a:r>
              <a:rPr lang="it-IT" sz="2300" b="1" dirty="0">
                <a:solidFill>
                  <a:schemeClr val="accent3">
                    <a:lumMod val="20000"/>
                    <a:lumOff val="80000"/>
                  </a:schemeClr>
                </a:solidFill>
                <a:latin typeface="Times New Roman" pitchFamily="18" charset="0"/>
              </a:rPr>
              <a:t>̀ sicuro per la salvaguardia dei territori montani e collinari, mantengono il nostro patrimonio locale, naturale e culturale</a:t>
            </a:r>
            <a:r>
              <a:rPr lang="it-IT" sz="2300" b="1" dirty="0" smtClean="0">
                <a:solidFill>
                  <a:schemeClr val="accent3">
                    <a:lumMod val="20000"/>
                    <a:lumOff val="80000"/>
                  </a:schemeClr>
                </a:solidFill>
                <a:latin typeface="Times New Roman" pitchFamily="18" charset="0"/>
              </a:rPr>
              <a:t>. A loro bisogna aggiungere quelli part-time a vario titolo (il 50% della popolazione), che collaborano al mantenimento del territorio e del paesaggio, oltre a produrre una parte considerevole degli alimenti e del combustibile.  </a:t>
            </a:r>
            <a:endParaRPr lang="it-IT" sz="2300" b="1" dirty="0">
              <a:solidFill>
                <a:srgbClr val="00FFFF"/>
              </a:solidFill>
              <a:latin typeface="Times New Roman" pitchFamily="18" charset="0"/>
              <a:cs typeface="Times New Roman" pitchFamily="18" charset="0"/>
            </a:endParaRPr>
          </a:p>
        </p:txBody>
      </p:sp>
      <p:pic>
        <p:nvPicPr>
          <p:cNvPr id="11266" name="Picture 2" descr="C:\Users\mzucca\AppData\Local\Temp\simone e riccardo.jpg"/>
          <p:cNvPicPr>
            <a:picLocks noChangeAspect="1" noChangeArrowheads="1"/>
          </p:cNvPicPr>
          <p:nvPr/>
        </p:nvPicPr>
        <p:blipFill>
          <a:blip r:embed="rId3" cstate="print"/>
          <a:srcRect t="46875" r="51432"/>
          <a:stretch>
            <a:fillRect/>
          </a:stretch>
        </p:blipFill>
        <p:spPr bwMode="auto">
          <a:xfrm>
            <a:off x="17021" y="0"/>
            <a:ext cx="4561110" cy="6858000"/>
          </a:xfrm>
          <a:prstGeom prst="rect">
            <a:avLst/>
          </a:prstGeom>
          <a:noFill/>
        </p:spPr>
      </p:pic>
    </p:spTree>
    <p:extLst>
      <p:ext uri="{BB962C8B-B14F-4D97-AF65-F5344CB8AC3E}">
        <p14:creationId xmlns:p14="http://schemas.microsoft.com/office/powerpoint/2010/main" xmlns="" val="36214099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5937328"/>
            <a:ext cx="9144000" cy="923330"/>
          </a:xfrm>
          <a:prstGeom prst="rect">
            <a:avLst/>
          </a:prstGeom>
          <a:noFill/>
        </p:spPr>
        <p:txBody>
          <a:bodyPr wrap="square" rtlCol="0">
            <a:spAutoFit/>
          </a:bodyPr>
          <a:lstStyle/>
          <a:p>
            <a:pPr algn="just"/>
            <a:r>
              <a:rPr lang="it-IT" b="1" dirty="0" smtClean="0">
                <a:solidFill>
                  <a:schemeClr val="accent3">
                    <a:lumMod val="20000"/>
                    <a:lumOff val="80000"/>
                  </a:schemeClr>
                </a:solidFill>
                <a:latin typeface="Times New Roman" pitchFamily="18" charset="0"/>
              </a:rPr>
              <a:t>Per mezzo delle «economie informali», basate in maggioranza su varie forme di agricoltura familiare, si stanno tamponando gli effetti della crisi, e si sta riassorbendo manodopera che altrimenti rimarrebbe esclusa non solo dal lavoro ma da reddito, alloggio, servizi sociali.</a:t>
            </a:r>
            <a:endParaRPr lang="it-IT" sz="2800" b="1" dirty="0">
              <a:solidFill>
                <a:schemeClr val="accent3">
                  <a:lumMod val="20000"/>
                  <a:lumOff val="80000"/>
                </a:schemeClr>
              </a:solidFill>
              <a:latin typeface="Times New Roman" pitchFamily="18" charset="0"/>
            </a:endParaRPr>
          </a:p>
        </p:txBody>
      </p:sp>
      <p:pic>
        <p:nvPicPr>
          <p:cNvPr id="11266" name="Picture 2"/>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3879" y="0"/>
            <a:ext cx="9126743" cy="60247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Tree>
    <p:extLst>
      <p:ext uri="{BB962C8B-B14F-4D97-AF65-F5344CB8AC3E}">
        <p14:creationId xmlns:p14="http://schemas.microsoft.com/office/powerpoint/2010/main" xmlns="" val="319393952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0"/>
            <a:ext cx="9144000" cy="7694414"/>
          </a:xfrm>
          <a:prstGeom prst="rect">
            <a:avLst/>
          </a:prstGeom>
          <a:noFill/>
        </p:spPr>
        <p:txBody>
          <a:bodyPr wrap="square" rtlCol="0">
            <a:spAutoFit/>
          </a:bodyPr>
          <a:lstStyle/>
          <a:p>
            <a:pPr algn="ctr"/>
            <a:endParaRPr lang="it-IT" sz="2400" b="1" dirty="0" smtClean="0">
              <a:solidFill>
                <a:schemeClr val="accent3">
                  <a:lumMod val="20000"/>
                  <a:lumOff val="80000"/>
                </a:schemeClr>
              </a:solidFill>
              <a:latin typeface="Times New Roman" pitchFamily="18" charset="0"/>
            </a:endParaRPr>
          </a:p>
          <a:p>
            <a:pPr algn="ctr"/>
            <a:r>
              <a:rPr lang="it-IT" sz="3600" b="1" dirty="0" smtClean="0">
                <a:solidFill>
                  <a:schemeClr val="accent3">
                    <a:lumMod val="20000"/>
                    <a:lumOff val="80000"/>
                  </a:schemeClr>
                </a:solidFill>
                <a:latin typeface="Times New Roman" pitchFamily="18" charset="0"/>
                <a:cs typeface="Times New Roman" pitchFamily="18" charset="0"/>
              </a:rPr>
              <a:t>IL LAVORO IN AGRICOLTURA NON E’ PARAGONABILE ALLE ALTRE MODALITA’ </a:t>
            </a:r>
            <a:r>
              <a:rPr lang="it-IT" sz="3600" b="1" dirty="0" err="1" smtClean="0">
                <a:solidFill>
                  <a:schemeClr val="accent3">
                    <a:lumMod val="20000"/>
                    <a:lumOff val="80000"/>
                  </a:schemeClr>
                </a:solidFill>
                <a:latin typeface="Times New Roman" pitchFamily="18" charset="0"/>
                <a:cs typeface="Times New Roman" pitchFamily="18" charset="0"/>
              </a:rPr>
              <a:t>DI</a:t>
            </a:r>
            <a:r>
              <a:rPr lang="it-IT" sz="3600" b="1" dirty="0" smtClean="0">
                <a:solidFill>
                  <a:schemeClr val="accent3">
                    <a:lumMod val="20000"/>
                    <a:lumOff val="80000"/>
                  </a:schemeClr>
                </a:solidFill>
                <a:latin typeface="Times New Roman" pitchFamily="18" charset="0"/>
                <a:cs typeface="Times New Roman" pitchFamily="18" charset="0"/>
              </a:rPr>
              <a:t> LAVORO</a:t>
            </a:r>
          </a:p>
          <a:p>
            <a:pPr algn="ctr"/>
            <a:endParaRPr lang="it-IT" b="1" i="1" dirty="0" smtClean="0">
              <a:solidFill>
                <a:schemeClr val="accent3">
                  <a:lumMod val="20000"/>
                  <a:lumOff val="80000"/>
                </a:schemeClr>
              </a:solidFill>
              <a:latin typeface="Times New Roman" pitchFamily="18" charset="0"/>
              <a:cs typeface="Times New Roman" pitchFamily="18" charset="0"/>
            </a:endParaRPr>
          </a:p>
          <a:p>
            <a:pPr algn="ctr"/>
            <a:r>
              <a:rPr lang="it-IT" sz="2800" b="1" i="1" dirty="0" smtClean="0">
                <a:solidFill>
                  <a:schemeClr val="accent3">
                    <a:lumMod val="20000"/>
                    <a:lumOff val="80000"/>
                  </a:schemeClr>
                </a:solidFill>
                <a:latin typeface="Times New Roman" pitchFamily="18" charset="0"/>
                <a:cs typeface="Times New Roman" pitchFamily="18" charset="0"/>
              </a:rPr>
              <a:t>perché è rimasto allo stadio primordiale, arcaico, ineliminabile: non segue i bisogni dell’uomo ma deve adattarsi alle necessità della natura. E’ lavoro di riproduzione primaria, come quello delle donne: è quel lavoro che rende possibili tutte le altre attività; l’unico che può essere autosufficiente (lo è stato per millenni) ma senza il quale gli altri non possono nemmeno pensarsi. Per questo motivo, come il lavoro delle donne, non consente soste, è manuale ma richiede capacità complesse, e deve essere coordinato nel tempo lungo e su piani diversi.   </a:t>
            </a:r>
            <a:endParaRPr lang="it-IT" sz="2800" dirty="0" smtClean="0">
              <a:solidFill>
                <a:schemeClr val="accent3">
                  <a:lumMod val="20000"/>
                  <a:lumOff val="80000"/>
                </a:schemeClr>
              </a:solidFill>
              <a:latin typeface="Times New Roman" pitchFamily="18" charset="0"/>
              <a:cs typeface="Times New Roman" pitchFamily="18" charset="0"/>
            </a:endParaRPr>
          </a:p>
          <a:p>
            <a:pPr algn="ctr"/>
            <a:endParaRPr lang="it-IT" sz="5400" b="1" dirty="0">
              <a:solidFill>
                <a:schemeClr val="accent3">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54643228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4786314" y="0"/>
            <a:ext cx="4357686" cy="461665"/>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t>
            </a:r>
            <a:endParaRPr lang="it-IT" sz="5400" b="1" dirty="0">
              <a:solidFill>
                <a:srgbClr val="00FFFF"/>
              </a:solidFill>
              <a:latin typeface="Times New Roman" pitchFamily="18" charset="0"/>
              <a:cs typeface="Times New Roman" pitchFamily="18" charset="0"/>
            </a:endParaRPr>
          </a:p>
        </p:txBody>
      </p:sp>
      <p:pic>
        <p:nvPicPr>
          <p:cNvPr id="12290" name="Picture 2" descr="C:\Users\mzucca\AppData\Local\Temp\simone olive.jpg"/>
          <p:cNvPicPr>
            <a:picLocks noChangeAspect="1" noChangeArrowheads="1"/>
          </p:cNvPicPr>
          <p:nvPr/>
        </p:nvPicPr>
        <p:blipFill>
          <a:blip r:embed="rId3"/>
          <a:srcRect t="7043"/>
          <a:stretch>
            <a:fillRect/>
          </a:stretch>
        </p:blipFill>
        <p:spPr bwMode="auto">
          <a:xfrm>
            <a:off x="5520" y="-85723"/>
            <a:ext cx="9144000" cy="6183559"/>
          </a:xfrm>
          <a:prstGeom prst="rect">
            <a:avLst/>
          </a:prstGeom>
          <a:noFill/>
        </p:spPr>
      </p:pic>
      <p:sp>
        <p:nvSpPr>
          <p:cNvPr id="3" name="Rettangolo 2"/>
          <p:cNvSpPr/>
          <p:nvPr/>
        </p:nvSpPr>
        <p:spPr>
          <a:xfrm>
            <a:off x="5520" y="4919008"/>
            <a:ext cx="9190182" cy="1938992"/>
          </a:xfrm>
          <a:prstGeom prst="rect">
            <a:avLst/>
          </a:prstGeom>
        </p:spPr>
        <p:txBody>
          <a:bodyPr wrap="square">
            <a:spAutoFit/>
          </a:bodyPr>
          <a:lstStyle/>
          <a:p>
            <a:r>
              <a:rPr lang="it-IT" sz="2000" b="1" dirty="0">
                <a:solidFill>
                  <a:schemeClr val="accent3">
                    <a:lumMod val="20000"/>
                    <a:lumOff val="80000"/>
                  </a:schemeClr>
                </a:solidFill>
                <a:latin typeface="Times New Roman" panose="02020603050405020304" pitchFamily="18" charset="0"/>
                <a:cs typeface="Times New Roman" panose="02020603050405020304" pitchFamily="18" charset="0"/>
              </a:rPr>
              <a:t>Se la crisi economica ha fatto crollare </a:t>
            </a:r>
            <a:r>
              <a:rPr lang="it-IT" sz="2000" b="1" dirty="0" smtClean="0">
                <a:solidFill>
                  <a:schemeClr val="accent3">
                    <a:lumMod val="20000"/>
                    <a:lumOff val="80000"/>
                  </a:schemeClr>
                </a:solidFill>
                <a:latin typeface="Times New Roman" panose="02020603050405020304" pitchFamily="18" charset="0"/>
                <a:cs typeface="Times New Roman" panose="02020603050405020304" pitchFamily="18" charset="0"/>
              </a:rPr>
              <a:t>gli </a:t>
            </a:r>
            <a:r>
              <a:rPr lang="it-IT" sz="2000" b="1" dirty="0">
                <a:solidFill>
                  <a:schemeClr val="accent3">
                    <a:lumMod val="20000"/>
                    <a:lumOff val="80000"/>
                  </a:schemeClr>
                </a:solidFill>
                <a:latin typeface="Times New Roman" panose="02020603050405020304" pitchFamily="18" charset="0"/>
                <a:cs typeface="Times New Roman" panose="02020603050405020304" pitchFamily="18" charset="0"/>
              </a:rPr>
              <a:t>acquisti alimentari, non è così per i prodotti locali e a chilometri zero: rispetto al 2007, è aumentato del 65% il fatturato della spesa green, oltre 20 miliardi solo nel </a:t>
            </a:r>
            <a:r>
              <a:rPr lang="it-IT" sz="2000" b="1" dirty="0" smtClean="0">
                <a:solidFill>
                  <a:schemeClr val="accent3">
                    <a:lumMod val="20000"/>
                    <a:lumOff val="80000"/>
                  </a:schemeClr>
                </a:solidFill>
                <a:latin typeface="Times New Roman" panose="02020603050405020304" pitchFamily="18" charset="0"/>
                <a:cs typeface="Times New Roman" panose="02020603050405020304" pitchFamily="18" charset="0"/>
              </a:rPr>
              <a:t>2013. Sempre </a:t>
            </a:r>
            <a:r>
              <a:rPr lang="it-IT" sz="2000" b="1" dirty="0">
                <a:solidFill>
                  <a:schemeClr val="accent3">
                    <a:lumMod val="20000"/>
                    <a:lumOff val="80000"/>
                  </a:schemeClr>
                </a:solidFill>
                <a:latin typeface="Times New Roman" panose="02020603050405020304" pitchFamily="18" charset="0"/>
                <a:cs typeface="Times New Roman" panose="02020603050405020304" pitchFamily="18" charset="0"/>
              </a:rPr>
              <a:t>più italiani scelgono di comprare prodotti </a:t>
            </a:r>
            <a:r>
              <a:rPr lang="it-IT" sz="2000" b="1" dirty="0" smtClean="0">
                <a:solidFill>
                  <a:schemeClr val="accent3">
                    <a:lumMod val="20000"/>
                    <a:lumOff val="80000"/>
                  </a:schemeClr>
                </a:solidFill>
                <a:latin typeface="Times New Roman" panose="02020603050405020304" pitchFamily="18" charset="0"/>
                <a:cs typeface="Times New Roman" panose="02020603050405020304" pitchFamily="18" charset="0"/>
              </a:rPr>
              <a:t>del territorio, trasportati </a:t>
            </a:r>
            <a:r>
              <a:rPr lang="it-IT" sz="2000" b="1" dirty="0">
                <a:solidFill>
                  <a:schemeClr val="accent3">
                    <a:lumMod val="20000"/>
                    <a:lumOff val="80000"/>
                  </a:schemeClr>
                </a:solidFill>
                <a:latin typeface="Times New Roman" panose="02020603050405020304" pitchFamily="18" charset="0"/>
                <a:cs typeface="Times New Roman" panose="02020603050405020304" pitchFamily="18" charset="0"/>
              </a:rPr>
              <a:t>con mezzi a basso impatto ambientale, non trattati con prodotti chimici oppure sfusi, senza imballaggi da smaltire, specialità con denominazione di origine controllata o protetta. </a:t>
            </a:r>
          </a:p>
        </p:txBody>
      </p:sp>
    </p:spTree>
    <p:extLst>
      <p:ext uri="{BB962C8B-B14F-4D97-AF65-F5344CB8AC3E}">
        <p14:creationId xmlns:p14="http://schemas.microsoft.com/office/powerpoint/2010/main" xmlns="" val="354643228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08520" y="6156562"/>
            <a:ext cx="9361040" cy="584775"/>
          </a:xfrm>
          <a:prstGeom prst="rect">
            <a:avLst/>
          </a:prstGeom>
          <a:noFill/>
        </p:spPr>
        <p:txBody>
          <a:bodyPr wrap="square" rtlCol="0">
            <a:spAutoFit/>
          </a:bodyPr>
          <a:lstStyle/>
          <a:p>
            <a:pPr algn="ctr"/>
            <a:r>
              <a:rPr lang="it-IT" sz="1600" b="1" dirty="0" smtClean="0">
                <a:solidFill>
                  <a:schemeClr val="accent3">
                    <a:lumMod val="20000"/>
                    <a:lumOff val="80000"/>
                  </a:schemeClr>
                </a:solidFill>
                <a:latin typeface="Times New Roman" pitchFamily="18" charset="0"/>
              </a:rPr>
              <a:t>Dalla green economy si potrebbero ricavare almeno 100.000 posti di lavoro. Poi bisogna calcolare anche </a:t>
            </a:r>
          </a:p>
          <a:p>
            <a:pPr algn="ctr"/>
            <a:r>
              <a:rPr lang="it-IT" sz="1600" b="1" dirty="0" smtClean="0">
                <a:solidFill>
                  <a:schemeClr val="accent3">
                    <a:lumMod val="20000"/>
                    <a:lumOff val="80000"/>
                  </a:schemeClr>
                </a:solidFill>
                <a:latin typeface="Times New Roman" pitchFamily="18" charset="0"/>
              </a:rPr>
              <a:t>il risparmio sulle importazioni di derrate alimentari e di energia a merito delle «economie parallele». </a:t>
            </a:r>
            <a:endParaRPr lang="it-IT" sz="4000" b="1" dirty="0">
              <a:solidFill>
                <a:srgbClr val="00FFFF"/>
              </a:solidFill>
              <a:latin typeface="Times New Roman" pitchFamily="18" charset="0"/>
              <a:cs typeface="Times New Roman" pitchFamily="18" charset="0"/>
            </a:endParaRPr>
          </a:p>
        </p:txBody>
      </p:sp>
      <p:pic>
        <p:nvPicPr>
          <p:cNvPr id="5122" name="Picture 2" descr="C:\Users\mzucca\AppData\Local\Temp\fattoria scuola.jpg"/>
          <p:cNvPicPr>
            <a:picLocks noChangeAspect="1" noChangeArrowheads="1"/>
          </p:cNvPicPr>
          <p:nvPr/>
        </p:nvPicPr>
        <p:blipFill>
          <a:blip r:embed="rId3"/>
          <a:srcRect t="5969" b="1674"/>
          <a:stretch>
            <a:fillRect/>
          </a:stretch>
        </p:blipFill>
        <p:spPr bwMode="auto">
          <a:xfrm>
            <a:off x="22924" y="12894"/>
            <a:ext cx="9144000" cy="6143668"/>
          </a:xfrm>
          <a:prstGeom prst="rect">
            <a:avLst/>
          </a:prstGeom>
          <a:noFill/>
        </p:spPr>
      </p:pic>
      <p:sp>
        <p:nvSpPr>
          <p:cNvPr id="2" name="CasellaDiTesto 1"/>
          <p:cNvSpPr txBox="1"/>
          <p:nvPr/>
        </p:nvSpPr>
        <p:spPr>
          <a:xfrm>
            <a:off x="22924" y="-10283"/>
            <a:ext cx="9121076" cy="2585323"/>
          </a:xfrm>
          <a:prstGeom prst="rect">
            <a:avLst/>
          </a:prstGeom>
          <a:noFill/>
        </p:spPr>
        <p:txBody>
          <a:bodyPr wrap="square" rtlCol="0">
            <a:spAutoFit/>
          </a:bodyPr>
          <a:lstStyle/>
          <a:p>
            <a:r>
              <a:rPr lang="it-IT" b="1" dirty="0" smtClean="0">
                <a:solidFill>
                  <a:schemeClr val="accent2">
                    <a:lumMod val="75000"/>
                  </a:schemeClr>
                </a:solidFill>
                <a:latin typeface="Times New Roman" panose="02020603050405020304" pitchFamily="18" charset="0"/>
                <a:cs typeface="Times New Roman" panose="02020603050405020304" pitchFamily="18" charset="0"/>
              </a:rPr>
              <a:t>Nel panorama desolante di questa crisi – che non passerà perché è strutturale – l’agricoltura è l’unico settore in crescita (+7</a:t>
            </a:r>
            <a:r>
              <a:rPr lang="it-IT" b="1" dirty="0">
                <a:solidFill>
                  <a:schemeClr val="accent2">
                    <a:lumMod val="75000"/>
                  </a:schemeClr>
                </a:solidFill>
                <a:latin typeface="Times New Roman" panose="02020603050405020304" pitchFamily="18" charset="0"/>
                <a:cs typeface="Times New Roman" panose="02020603050405020304" pitchFamily="18" charset="0"/>
              </a:rPr>
              <a:t>%). </a:t>
            </a:r>
            <a:r>
              <a:rPr lang="it-IT" b="1" dirty="0" smtClean="0">
                <a:solidFill>
                  <a:schemeClr val="accent2">
                    <a:lumMod val="75000"/>
                  </a:schemeClr>
                </a:solidFill>
                <a:latin typeface="Times New Roman" panose="02020603050405020304" pitchFamily="18" charset="0"/>
                <a:cs typeface="Times New Roman" panose="02020603050405020304" pitchFamily="18" charset="0"/>
              </a:rPr>
              <a:t>Venute </a:t>
            </a:r>
            <a:r>
              <a:rPr lang="it-IT" b="1" dirty="0">
                <a:solidFill>
                  <a:schemeClr val="accent2">
                    <a:lumMod val="75000"/>
                  </a:schemeClr>
                </a:solidFill>
                <a:latin typeface="Times New Roman" panose="02020603050405020304" pitchFamily="18" charset="0"/>
                <a:cs typeface="Times New Roman" panose="02020603050405020304" pitchFamily="18" charset="0"/>
              </a:rPr>
              <a:t>meno le garanzie del posto fisso che caratterizzavano le occupazioni tradizionali sono emerse tutte le criticità di lavori che molti considerano ripetitivi e poco gratificanti rispetto al lavoro in </a:t>
            </a:r>
            <a:r>
              <a:rPr lang="it-IT" b="1" dirty="0" smtClean="0">
                <a:solidFill>
                  <a:schemeClr val="accent2">
                    <a:lumMod val="75000"/>
                  </a:schemeClr>
                </a:solidFill>
                <a:latin typeface="Times New Roman" panose="02020603050405020304" pitchFamily="18" charset="0"/>
                <a:cs typeface="Times New Roman" panose="02020603050405020304" pitchFamily="18" charset="0"/>
              </a:rPr>
              <a:t>campagna. </a:t>
            </a:r>
            <a:r>
              <a:rPr lang="it-IT" b="1" dirty="0">
                <a:solidFill>
                  <a:schemeClr val="accent2">
                    <a:lumMod val="75000"/>
                  </a:schemeClr>
                </a:solidFill>
                <a:latin typeface="Times New Roman" panose="02020603050405020304" pitchFamily="18" charset="0"/>
                <a:cs typeface="Times New Roman" panose="02020603050405020304" pitchFamily="18" charset="0"/>
              </a:rPr>
              <a:t>Si torna alla terra: </a:t>
            </a:r>
            <a:r>
              <a:rPr lang="it-IT" b="1" dirty="0" smtClean="0">
                <a:solidFill>
                  <a:schemeClr val="accent2">
                    <a:lumMod val="75000"/>
                  </a:schemeClr>
                </a:solidFill>
                <a:latin typeface="Times New Roman" panose="02020603050405020304" pitchFamily="18" charset="0"/>
                <a:cs typeface="Times New Roman" panose="02020603050405020304" pitchFamily="18" charset="0"/>
              </a:rPr>
              <a:t>quasi </a:t>
            </a:r>
            <a:r>
              <a:rPr lang="it-IT" b="1" dirty="0">
                <a:solidFill>
                  <a:schemeClr val="accent2">
                    <a:lumMod val="75000"/>
                  </a:schemeClr>
                </a:solidFill>
                <a:latin typeface="Times New Roman" panose="02020603050405020304" pitchFamily="18" charset="0"/>
                <a:cs typeface="Times New Roman" panose="02020603050405020304" pitchFamily="18" charset="0"/>
              </a:rPr>
              <a:t>un’impresa agricola italiana su tre </a:t>
            </a:r>
            <a:r>
              <a:rPr lang="it-IT" b="1" dirty="0" smtClean="0">
                <a:solidFill>
                  <a:schemeClr val="accent2">
                    <a:lumMod val="75000"/>
                  </a:schemeClr>
                </a:solidFill>
                <a:latin typeface="Times New Roman" panose="02020603050405020304" pitchFamily="18" charset="0"/>
                <a:cs typeface="Times New Roman" panose="02020603050405020304" pitchFamily="18" charset="0"/>
              </a:rPr>
              <a:t>è </a:t>
            </a:r>
            <a:r>
              <a:rPr lang="it-IT" b="1" dirty="0">
                <a:solidFill>
                  <a:schemeClr val="accent2">
                    <a:lumMod val="75000"/>
                  </a:schemeClr>
                </a:solidFill>
                <a:latin typeface="Times New Roman" panose="02020603050405020304" pitchFamily="18" charset="0"/>
                <a:cs typeface="Times New Roman" panose="02020603050405020304" pitchFamily="18" charset="0"/>
              </a:rPr>
              <a:t>nata negli ultimi dieci anni, il 6.9% dei titolari di impresa ha meno di 35 </a:t>
            </a:r>
            <a:r>
              <a:rPr lang="it-IT" b="1" dirty="0" smtClean="0">
                <a:solidFill>
                  <a:schemeClr val="accent2">
                    <a:lumMod val="75000"/>
                  </a:schemeClr>
                </a:solidFill>
                <a:latin typeface="Times New Roman" panose="02020603050405020304" pitchFamily="18" charset="0"/>
                <a:cs typeface="Times New Roman" panose="02020603050405020304" pitchFamily="18" charset="0"/>
              </a:rPr>
              <a:t>anni. </a:t>
            </a:r>
            <a:r>
              <a:rPr lang="it-IT" b="1" dirty="0">
                <a:solidFill>
                  <a:schemeClr val="accent2">
                    <a:lumMod val="75000"/>
                  </a:schemeClr>
                </a:solidFill>
                <a:latin typeface="Times New Roman" panose="02020603050405020304" pitchFamily="18" charset="0"/>
                <a:cs typeface="Times New Roman" panose="02020603050405020304" pitchFamily="18" charset="0"/>
              </a:rPr>
              <a:t>I giovani puntano su un servizio più ampio: agriturismi, fattorie didattiche, vendita diretta, produzione di cosmetici naturali e prodotti </a:t>
            </a:r>
            <a:r>
              <a:rPr lang="it-IT" b="1" dirty="0" smtClean="0">
                <a:solidFill>
                  <a:schemeClr val="accent2">
                    <a:lumMod val="75000"/>
                  </a:schemeClr>
                </a:solidFill>
                <a:latin typeface="Times New Roman" panose="02020603050405020304" pitchFamily="18" charset="0"/>
                <a:cs typeface="Times New Roman" panose="02020603050405020304" pitchFamily="18" charset="0"/>
              </a:rPr>
              <a:t>conservati. Ma continuano a fare agricoltura familiare….. </a:t>
            </a:r>
            <a:endParaRPr lang="it-IT" b="1" dirty="0">
              <a:solidFill>
                <a:schemeClr val="accent2">
                  <a:lumMod val="75000"/>
                </a:schemeClr>
              </a:solidFill>
              <a:latin typeface="Times New Roman" panose="02020603050405020304" pitchFamily="18" charset="0"/>
              <a:cs typeface="Times New Roman" panose="02020603050405020304" pitchFamily="18" charset="0"/>
            </a:endParaRPr>
          </a:p>
          <a:p>
            <a:endParaRPr lang="it-IT" dirty="0"/>
          </a:p>
        </p:txBody>
      </p:sp>
    </p:spTree>
    <p:extLst>
      <p:ext uri="{BB962C8B-B14F-4D97-AF65-F5344CB8AC3E}">
        <p14:creationId xmlns:p14="http://schemas.microsoft.com/office/powerpoint/2010/main" xmlns="" val="354643228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0" y="6396335"/>
            <a:ext cx="9144000" cy="461665"/>
          </a:xfrm>
          <a:prstGeom prst="rect">
            <a:avLst/>
          </a:prstGeom>
          <a:noFill/>
        </p:spPr>
        <p:txBody>
          <a:bodyPr wrap="square" rtlCol="0">
            <a:spAutoFit/>
          </a:bodyPr>
          <a:lstStyle/>
          <a:p>
            <a:pPr algn="ctr"/>
            <a:r>
              <a:rPr lang="it-IT" sz="2400" b="1" dirty="0" smtClean="0">
                <a:solidFill>
                  <a:schemeClr val="accent3">
                    <a:lumMod val="20000"/>
                    <a:lumOff val="80000"/>
                  </a:schemeClr>
                </a:solidFill>
                <a:latin typeface="Times New Roman" pitchFamily="18" charset="0"/>
              </a:rPr>
              <a:t>.</a:t>
            </a:r>
            <a:endParaRPr lang="it-IT" sz="5400" b="1" dirty="0">
              <a:solidFill>
                <a:srgbClr val="00FFFF"/>
              </a:solidFill>
              <a:latin typeface="Times New Roman" pitchFamily="18" charset="0"/>
              <a:cs typeface="Times New Roman" pitchFamily="18" charset="0"/>
            </a:endParaRPr>
          </a:p>
        </p:txBody>
      </p:sp>
      <p:pic>
        <p:nvPicPr>
          <p:cNvPr id="8194" name="Picture 2" descr="C:\Users\mzucca\AppData\Local\Temp\le regine di casa marchino.jpg"/>
          <p:cNvPicPr>
            <a:picLocks noChangeAspect="1" noChangeArrowheads="1"/>
          </p:cNvPicPr>
          <p:nvPr/>
        </p:nvPicPr>
        <p:blipFill>
          <a:blip r:embed="rId3"/>
          <a:srcRect l="7031" t="7043" r="3906"/>
          <a:stretch>
            <a:fillRect/>
          </a:stretch>
        </p:blipFill>
        <p:spPr bwMode="auto">
          <a:xfrm>
            <a:off x="0" y="0"/>
            <a:ext cx="9144000" cy="6942895"/>
          </a:xfrm>
          <a:prstGeom prst="rect">
            <a:avLst/>
          </a:prstGeom>
          <a:noFill/>
        </p:spPr>
      </p:pic>
      <p:pic>
        <p:nvPicPr>
          <p:cNvPr id="12290" name="Picture 2"/>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8388421" y="5643080"/>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2" name="CasellaDiTesto 1"/>
          <p:cNvSpPr txBox="1"/>
          <p:nvPr/>
        </p:nvSpPr>
        <p:spPr>
          <a:xfrm>
            <a:off x="8249685" y="6591012"/>
            <a:ext cx="917239" cy="338554"/>
          </a:xfrm>
          <a:prstGeom prst="rect">
            <a:avLst/>
          </a:prstGeom>
          <a:noFill/>
        </p:spPr>
        <p:txBody>
          <a:bodyPr wrap="none" rtlCol="0">
            <a:spAutoFit/>
          </a:bodyPr>
          <a:lstStyle/>
          <a:p>
            <a:pPr algn="ctr"/>
            <a:r>
              <a:rPr lang="it-IT" sz="800" b="1" dirty="0" smtClean="0">
                <a:solidFill>
                  <a:schemeClr val="accent3">
                    <a:lumMod val="20000"/>
                    <a:lumOff val="80000"/>
                  </a:schemeClr>
                </a:solidFill>
                <a:latin typeface="Times New Roman" panose="02020603050405020304" pitchFamily="18" charset="0"/>
                <a:cs typeface="Times New Roman" panose="02020603050405020304" pitchFamily="18" charset="0"/>
              </a:rPr>
              <a:t>Michela Zucca</a:t>
            </a:r>
          </a:p>
          <a:p>
            <a:pPr algn="ctr"/>
            <a:r>
              <a:rPr lang="it-IT" sz="800" b="1" dirty="0" smtClean="0">
                <a:solidFill>
                  <a:schemeClr val="accent3">
                    <a:lumMod val="20000"/>
                    <a:lumOff val="80000"/>
                  </a:schemeClr>
                </a:solidFill>
                <a:latin typeface="Times New Roman" panose="02020603050405020304" pitchFamily="18" charset="0"/>
                <a:cs typeface="Times New Roman" panose="02020603050405020304" pitchFamily="18" charset="0"/>
              </a:rPr>
              <a:t>Servizi Culturali</a:t>
            </a:r>
            <a:endParaRPr lang="it-IT" sz="800" b="1" dirty="0">
              <a:solidFill>
                <a:schemeClr val="accent3">
                  <a:lumMod val="20000"/>
                  <a:lumOff val="80000"/>
                </a:schemeClr>
              </a:solidFill>
              <a:latin typeface="Times New Roman" panose="02020603050405020304" pitchFamily="18" charset="0"/>
              <a:cs typeface="Times New Roman" panose="02020603050405020304" pitchFamily="18" charset="0"/>
            </a:endParaRPr>
          </a:p>
        </p:txBody>
      </p:sp>
      <p:sp>
        <p:nvSpPr>
          <p:cNvPr id="3" name="CasellaDiTesto 2"/>
          <p:cNvSpPr txBox="1"/>
          <p:nvPr/>
        </p:nvSpPr>
        <p:spPr>
          <a:xfrm>
            <a:off x="1691680" y="2348880"/>
            <a:ext cx="5976664" cy="1862048"/>
          </a:xfrm>
          <a:prstGeom prst="rect">
            <a:avLst/>
          </a:prstGeom>
          <a:noFill/>
        </p:spPr>
        <p:txBody>
          <a:bodyPr wrap="square" rtlCol="0">
            <a:spAutoFit/>
          </a:bodyPr>
          <a:lstStyle/>
          <a:p>
            <a:pPr algn="ctr"/>
            <a:r>
              <a:rPr lang="it-IT" sz="11500" b="1" dirty="0" smtClean="0">
                <a:solidFill>
                  <a:schemeClr val="accent6">
                    <a:lumMod val="75000"/>
                  </a:schemeClr>
                </a:solidFill>
                <a:latin typeface="Times New Roman" panose="02020603050405020304" pitchFamily="18" charset="0"/>
                <a:cs typeface="Times New Roman" panose="02020603050405020304" pitchFamily="18" charset="0"/>
              </a:rPr>
              <a:t>GRAZIE</a:t>
            </a:r>
            <a:endParaRPr lang="it-IT" sz="11500" b="1" dirty="0">
              <a:solidFill>
                <a:schemeClr val="accent6">
                  <a:lumMod val="75000"/>
                </a:schemeClr>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xmlns="" val="293060473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58214" y="5572140"/>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42844" y="0"/>
            <a:ext cx="8749636" cy="5847755"/>
          </a:xfrm>
          <a:prstGeom prst="rect">
            <a:avLst/>
          </a:prstGeom>
          <a:noFill/>
        </p:spPr>
        <p:txBody>
          <a:bodyPr wrap="square" rtlCol="0">
            <a:spAutoFit/>
          </a:bodyPr>
          <a:lstStyle/>
          <a:p>
            <a:pPr algn="ctr"/>
            <a:endParaRPr lang="it-IT" sz="2400" b="1" dirty="0" smtClean="0">
              <a:solidFill>
                <a:schemeClr val="accent3">
                  <a:lumMod val="20000"/>
                  <a:lumOff val="80000"/>
                </a:schemeClr>
              </a:solidFill>
              <a:latin typeface="Times New Roman" pitchFamily="18" charset="0"/>
            </a:endParaRPr>
          </a:p>
          <a:p>
            <a:pPr algn="ctr"/>
            <a:r>
              <a:rPr lang="it-IT" sz="3600" b="1" dirty="0" smtClean="0">
                <a:solidFill>
                  <a:schemeClr val="accent3">
                    <a:lumMod val="20000"/>
                    <a:lumOff val="80000"/>
                  </a:schemeClr>
                </a:solidFill>
                <a:latin typeface="Times New Roman" pitchFamily="18" charset="0"/>
                <a:cs typeface="Times New Roman" pitchFamily="18" charset="0"/>
              </a:rPr>
              <a:t>E DATO CHE PARLIAMO </a:t>
            </a:r>
            <a:r>
              <a:rPr lang="it-IT" sz="3600" b="1" dirty="0" err="1" smtClean="0">
                <a:solidFill>
                  <a:schemeClr val="accent3">
                    <a:lumMod val="20000"/>
                    <a:lumOff val="80000"/>
                  </a:schemeClr>
                </a:solidFill>
                <a:latin typeface="Times New Roman" pitchFamily="18" charset="0"/>
                <a:cs typeface="Times New Roman" pitchFamily="18" charset="0"/>
              </a:rPr>
              <a:t>DI</a:t>
            </a:r>
            <a:r>
              <a:rPr lang="it-IT" sz="3600" b="1" dirty="0" smtClean="0">
                <a:solidFill>
                  <a:schemeClr val="accent3">
                    <a:lumMod val="20000"/>
                    <a:lumOff val="80000"/>
                  </a:schemeClr>
                </a:solidFill>
                <a:latin typeface="Times New Roman" pitchFamily="18" charset="0"/>
                <a:cs typeface="Times New Roman" pitchFamily="18" charset="0"/>
              </a:rPr>
              <a:t> AGRICOLTUIRA </a:t>
            </a:r>
            <a:r>
              <a:rPr lang="it-IT" sz="3600" b="1" dirty="0" err="1" smtClean="0">
                <a:solidFill>
                  <a:schemeClr val="accent3">
                    <a:lumMod val="20000"/>
                    <a:lumOff val="80000"/>
                  </a:schemeClr>
                </a:solidFill>
                <a:latin typeface="Times New Roman" pitchFamily="18" charset="0"/>
                <a:cs typeface="Times New Roman" pitchFamily="18" charset="0"/>
              </a:rPr>
              <a:t>FAMILIARE…</a:t>
            </a:r>
            <a:r>
              <a:rPr lang="it-IT" sz="3600" b="1" dirty="0" smtClean="0">
                <a:solidFill>
                  <a:schemeClr val="accent3">
                    <a:lumMod val="20000"/>
                    <a:lumOff val="80000"/>
                  </a:schemeClr>
                </a:solidFill>
                <a:latin typeface="Times New Roman" pitchFamily="18" charset="0"/>
                <a:cs typeface="Times New Roman" pitchFamily="18" charset="0"/>
              </a:rPr>
              <a:t>. </a:t>
            </a:r>
          </a:p>
          <a:p>
            <a:pPr algn="ctr"/>
            <a:endParaRPr lang="it-IT" sz="3600" b="1" dirty="0" smtClean="0">
              <a:solidFill>
                <a:schemeClr val="accent3">
                  <a:lumMod val="20000"/>
                  <a:lumOff val="80000"/>
                </a:schemeClr>
              </a:solidFill>
              <a:latin typeface="Times New Roman" pitchFamily="18" charset="0"/>
              <a:cs typeface="Times New Roman" pitchFamily="18" charset="0"/>
            </a:endParaRPr>
          </a:p>
          <a:p>
            <a:pPr algn="ctr"/>
            <a:endParaRPr lang="it-IT" b="1" i="1" dirty="0" smtClean="0">
              <a:solidFill>
                <a:schemeClr val="accent3">
                  <a:lumMod val="20000"/>
                  <a:lumOff val="80000"/>
                </a:schemeClr>
              </a:solidFill>
              <a:latin typeface="Times New Roman" pitchFamily="18" charset="0"/>
              <a:cs typeface="Times New Roman" pitchFamily="18" charset="0"/>
            </a:endParaRPr>
          </a:p>
          <a:p>
            <a:pPr algn="ctr"/>
            <a:r>
              <a:rPr lang="it-IT" sz="2800" b="1" i="1" dirty="0" smtClean="0">
                <a:solidFill>
                  <a:schemeClr val="accent3">
                    <a:lumMod val="20000"/>
                    <a:lumOff val="80000"/>
                  </a:schemeClr>
                </a:solidFill>
                <a:latin typeface="Times New Roman" pitchFamily="18" charset="0"/>
                <a:cs typeface="Times New Roman" pitchFamily="18" charset="0"/>
              </a:rPr>
              <a:t>Abbiamo pensato di fare una piccola indagine antropologica su una famiglia contadina tipica, per vedere quando e come si mantiene l’agricoltura familiare in Italia, quali sono i punti di criticità e dove, eventualmente, sarebbe possibile intervenire.  </a:t>
            </a:r>
          </a:p>
          <a:p>
            <a:pPr algn="ctr"/>
            <a:r>
              <a:rPr lang="it-IT" sz="2800" b="1" i="1" dirty="0" smtClean="0">
                <a:solidFill>
                  <a:schemeClr val="accent3">
                    <a:lumMod val="20000"/>
                    <a:lumOff val="80000"/>
                  </a:schemeClr>
                </a:solidFill>
                <a:latin typeface="Times New Roman" pitchFamily="18" charset="0"/>
                <a:cs typeface="Times New Roman" pitchFamily="18" charset="0"/>
              </a:rPr>
              <a:t>Attraverso l’analisi di una situazione particolare si possono trarre conclusioni più generale e allargare le prospettive. </a:t>
            </a:r>
          </a:p>
        </p:txBody>
      </p:sp>
    </p:spTree>
    <p:extLst>
      <p:ext uri="{BB962C8B-B14F-4D97-AF65-F5344CB8AC3E}">
        <p14:creationId xmlns:p14="http://schemas.microsoft.com/office/powerpoint/2010/main" xmlns="" val="354643228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22924" y="5252809"/>
            <a:ext cx="9144000" cy="1708160"/>
          </a:xfrm>
          <a:prstGeom prst="rect">
            <a:avLst/>
          </a:prstGeom>
          <a:noFill/>
        </p:spPr>
        <p:txBody>
          <a:bodyPr wrap="square" rtlCol="0">
            <a:spAutoFit/>
          </a:bodyPr>
          <a:lstStyle/>
          <a:p>
            <a:r>
              <a:rPr lang="it-IT" sz="2100" b="1" dirty="0" smtClean="0">
                <a:solidFill>
                  <a:schemeClr val="accent3">
                    <a:lumMod val="20000"/>
                    <a:lumOff val="80000"/>
                  </a:schemeClr>
                </a:solidFill>
                <a:latin typeface="Times New Roman" pitchFamily="18" charset="0"/>
              </a:rPr>
              <a:t>Siamo a Montegabbione, in Umbria, paese di </a:t>
            </a:r>
            <a:r>
              <a:rPr lang="it-IT" sz="2100" b="1" dirty="0" smtClean="0">
                <a:solidFill>
                  <a:schemeClr val="accent3">
                    <a:lumMod val="20000"/>
                    <a:lumOff val="80000"/>
                  </a:schemeClr>
                </a:solidFill>
                <a:latin typeface="Times New Roman" pitchFamily="18" charset="0"/>
              </a:rPr>
              <a:t>1230 </a:t>
            </a:r>
            <a:r>
              <a:rPr lang="it-IT" sz="2100" b="1" dirty="0" smtClean="0">
                <a:solidFill>
                  <a:schemeClr val="accent3">
                    <a:lumMod val="20000"/>
                    <a:lumOff val="80000"/>
                  </a:schemeClr>
                </a:solidFill>
                <a:latin typeface="Times New Roman" pitchFamily="18" charset="0"/>
              </a:rPr>
              <a:t>abitanti in cui l’agricoltura, come attività primaria, occupa una percentuale importante della </a:t>
            </a:r>
            <a:r>
              <a:rPr lang="it-IT" sz="2100" b="1" dirty="0" smtClean="0">
                <a:solidFill>
                  <a:schemeClr val="accent3">
                    <a:lumMod val="20000"/>
                    <a:lumOff val="80000"/>
                  </a:schemeClr>
                </a:solidFill>
                <a:latin typeface="Times New Roman" pitchFamily="18" charset="0"/>
              </a:rPr>
              <a:t>popolazione (su 131 imprese, 54 sono aziende agricole); </a:t>
            </a:r>
            <a:r>
              <a:rPr lang="it-IT" sz="2100" b="1" dirty="0" smtClean="0">
                <a:solidFill>
                  <a:schemeClr val="accent3">
                    <a:lumMod val="20000"/>
                    <a:lumOff val="80000"/>
                  </a:schemeClr>
                </a:solidFill>
                <a:latin typeface="Times New Roman" pitchFamily="18" charset="0"/>
              </a:rPr>
              <a:t>e come attività secondaria, la maggioranza assoluta (ricordiamo che il 50% della popolazione italiana ha accesso all’orto).</a:t>
            </a:r>
            <a:endParaRPr lang="it-IT" sz="2100" b="1" dirty="0">
              <a:solidFill>
                <a:srgbClr val="00FFFF"/>
              </a:solidFill>
              <a:latin typeface="Times New Roman" pitchFamily="18" charset="0"/>
              <a:cs typeface="Times New Roman" pitchFamily="18" charset="0"/>
            </a:endParaRPr>
          </a:p>
        </p:txBody>
      </p:sp>
      <p:pic>
        <p:nvPicPr>
          <p:cNvPr id="61442" name="Picture 2" descr="http://www.orvietonews.it/upload/foto/montegabbione_neve.jpg"/>
          <p:cNvPicPr>
            <a:picLocks noChangeAspect="1" noChangeArrowheads="1"/>
          </p:cNvPicPr>
          <p:nvPr/>
        </p:nvPicPr>
        <p:blipFill>
          <a:blip r:embed="rId3"/>
          <a:srcRect/>
          <a:stretch>
            <a:fillRect/>
          </a:stretch>
        </p:blipFill>
        <p:spPr bwMode="auto">
          <a:xfrm>
            <a:off x="14071" y="7248"/>
            <a:ext cx="9129929" cy="5245561"/>
          </a:xfrm>
          <a:prstGeom prst="rect">
            <a:avLst/>
          </a:prstGeom>
          <a:noFill/>
        </p:spPr>
      </p:pic>
    </p:spTree>
    <p:extLst>
      <p:ext uri="{BB962C8B-B14F-4D97-AF65-F5344CB8AC3E}">
        <p14:creationId xmlns:p14="http://schemas.microsoft.com/office/powerpoint/2010/main" xmlns="" val="945508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58214" y="5572140"/>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42844" y="0"/>
            <a:ext cx="8749636" cy="6063198"/>
          </a:xfrm>
          <a:prstGeom prst="rect">
            <a:avLst/>
          </a:prstGeom>
          <a:noFill/>
        </p:spPr>
        <p:txBody>
          <a:bodyPr wrap="square" rtlCol="0">
            <a:spAutoFit/>
          </a:bodyPr>
          <a:lstStyle/>
          <a:p>
            <a:pPr algn="ctr"/>
            <a:endParaRPr lang="it-IT" sz="2400" b="1" dirty="0" smtClean="0">
              <a:solidFill>
                <a:schemeClr val="accent3">
                  <a:lumMod val="20000"/>
                  <a:lumOff val="80000"/>
                </a:schemeClr>
              </a:solidFill>
              <a:latin typeface="Times New Roman" pitchFamily="18" charset="0"/>
            </a:endParaRPr>
          </a:p>
          <a:p>
            <a:pPr algn="ctr"/>
            <a:endParaRPr lang="it-IT" sz="2800" b="1" i="1" dirty="0" smtClean="0">
              <a:solidFill>
                <a:schemeClr val="accent3">
                  <a:lumMod val="20000"/>
                  <a:lumOff val="80000"/>
                </a:schemeClr>
              </a:solidFill>
              <a:latin typeface="Times New Roman" pitchFamily="18" charset="0"/>
              <a:cs typeface="Times New Roman" pitchFamily="18" charset="0"/>
            </a:endParaRPr>
          </a:p>
          <a:p>
            <a:pPr algn="ctr"/>
            <a:r>
              <a:rPr lang="it-IT" sz="2800" b="1" i="1" dirty="0" smtClean="0">
                <a:solidFill>
                  <a:schemeClr val="accent3">
                    <a:lumMod val="20000"/>
                    <a:lumOff val="80000"/>
                  </a:schemeClr>
                </a:solidFill>
                <a:latin typeface="Times New Roman" pitchFamily="18" charset="0"/>
                <a:cs typeface="Times New Roman" pitchFamily="18" charset="0"/>
              </a:rPr>
              <a:t>Si tratta di un’azienda agricola multifunzionale di  </a:t>
            </a:r>
          </a:p>
          <a:p>
            <a:pPr algn="ctr"/>
            <a:r>
              <a:rPr lang="it-IT" sz="2800" b="1" i="1" dirty="0" smtClean="0">
                <a:solidFill>
                  <a:schemeClr val="accent3">
                    <a:lumMod val="20000"/>
                    <a:lumOff val="80000"/>
                  </a:schemeClr>
                </a:solidFill>
                <a:latin typeface="Times New Roman" pitchFamily="18" charset="0"/>
                <a:cs typeface="Times New Roman" pitchFamily="18" charset="0"/>
              </a:rPr>
              <a:t>25 - 30 ettari, totalmente riconvertita al biologico, con dentro tutto: allevamento vacche di razza chianina certificata; vigna; bosco; orto; oliveto; animali da cortile; maiale. La produzione per il mercato è data dall’olio, dalla carne di chianina e dal  vino. Tutto il resto, consente di evitare le spese monetarie: alimenti per due famiglie, per chi viene a lavorare e per scambi e prestazioni in natura di vario genere e grado; riscaldamento, fertilizzanti e quant’altro. Perché l’azienda familiare consente economie di scala a patto di eliminare, per quanto possibile, le spese monetarie. </a:t>
            </a:r>
            <a:endParaRPr lang="it-IT" sz="5400" b="1" dirty="0">
              <a:solidFill>
                <a:schemeClr val="accent3">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614258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58214" y="5572140"/>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42844" y="0"/>
            <a:ext cx="8749636" cy="1323439"/>
          </a:xfrm>
          <a:prstGeom prst="rect">
            <a:avLst/>
          </a:prstGeom>
          <a:noFill/>
        </p:spPr>
        <p:txBody>
          <a:bodyPr wrap="square" rtlCol="0">
            <a:spAutoFit/>
          </a:bodyPr>
          <a:lstStyle/>
          <a:p>
            <a:pPr algn="ctr"/>
            <a:endParaRPr lang="it-IT" sz="2400" b="1" dirty="0" smtClean="0">
              <a:solidFill>
                <a:schemeClr val="accent3">
                  <a:lumMod val="20000"/>
                  <a:lumOff val="80000"/>
                </a:schemeClr>
              </a:solidFill>
              <a:latin typeface="Times New Roman" pitchFamily="18" charset="0"/>
            </a:endParaRPr>
          </a:p>
          <a:p>
            <a:pPr algn="ctr"/>
            <a:endParaRPr lang="it-IT" sz="2800" b="1" i="1" dirty="0" smtClean="0">
              <a:solidFill>
                <a:schemeClr val="accent3">
                  <a:lumMod val="20000"/>
                  <a:lumOff val="80000"/>
                </a:schemeClr>
              </a:solidFill>
              <a:latin typeface="Times New Roman" pitchFamily="18" charset="0"/>
              <a:cs typeface="Times New Roman" pitchFamily="18" charset="0"/>
            </a:endParaRPr>
          </a:p>
          <a:p>
            <a:pPr algn="ctr"/>
            <a:r>
              <a:rPr lang="it-IT" sz="2800" b="1" i="1" dirty="0" smtClean="0">
                <a:solidFill>
                  <a:schemeClr val="accent3">
                    <a:lumMod val="20000"/>
                    <a:lumOff val="80000"/>
                  </a:schemeClr>
                </a:solidFill>
                <a:latin typeface="Times New Roman" pitchFamily="18" charset="0"/>
                <a:cs typeface="Times New Roman" pitchFamily="18" charset="0"/>
              </a:rPr>
              <a:t>. </a:t>
            </a:r>
            <a:endParaRPr lang="it-IT" sz="5400" b="1" dirty="0">
              <a:solidFill>
                <a:schemeClr val="accent3">
                  <a:lumMod val="20000"/>
                  <a:lumOff val="80000"/>
                </a:schemeClr>
              </a:solidFill>
              <a:latin typeface="Times New Roman" pitchFamily="18" charset="0"/>
              <a:cs typeface="Times New Roman" pitchFamily="18" charset="0"/>
            </a:endParaRPr>
          </a:p>
        </p:txBody>
      </p:sp>
      <p:pic>
        <p:nvPicPr>
          <p:cNvPr id="1026" name="Picture 2" descr="C:\Users\mzucca\AppData\Local\Temp\IMG_6007.JPG"/>
          <p:cNvPicPr>
            <a:picLocks noChangeAspect="1" noChangeArrowheads="1"/>
          </p:cNvPicPr>
          <p:nvPr/>
        </p:nvPicPr>
        <p:blipFill>
          <a:blip r:embed="rId3"/>
          <a:srcRect/>
          <a:stretch>
            <a:fillRect/>
          </a:stretch>
        </p:blipFill>
        <p:spPr bwMode="auto">
          <a:xfrm>
            <a:off x="0" y="0"/>
            <a:ext cx="9144000" cy="6858000"/>
          </a:xfrm>
          <a:prstGeom prst="rect">
            <a:avLst/>
          </a:prstGeom>
          <a:noFill/>
        </p:spPr>
      </p:pic>
      <p:sp>
        <p:nvSpPr>
          <p:cNvPr id="6" name="CasellaDiTesto 5"/>
          <p:cNvSpPr txBox="1"/>
          <p:nvPr/>
        </p:nvSpPr>
        <p:spPr>
          <a:xfrm>
            <a:off x="357158" y="5500702"/>
            <a:ext cx="1700145" cy="369332"/>
          </a:xfrm>
          <a:prstGeom prst="rect">
            <a:avLst/>
          </a:prstGeom>
          <a:noFill/>
        </p:spPr>
        <p:txBody>
          <a:bodyPr wrap="none" rtlCol="0">
            <a:spAutoFit/>
          </a:bodyPr>
          <a:lstStyle/>
          <a:p>
            <a:r>
              <a:rPr lang="it-IT" b="1" dirty="0" smtClean="0">
                <a:solidFill>
                  <a:schemeClr val="accent3">
                    <a:lumMod val="20000"/>
                    <a:lumOff val="80000"/>
                  </a:schemeClr>
                </a:solidFill>
                <a:latin typeface="Times New Roman" pitchFamily="18" charset="0"/>
                <a:cs typeface="Times New Roman" pitchFamily="18" charset="0"/>
              </a:rPr>
              <a:t>Casa Marchino</a:t>
            </a:r>
            <a:endParaRPr lang="it-IT" b="1" dirty="0">
              <a:solidFill>
                <a:schemeClr val="accent3">
                  <a:lumMod val="20000"/>
                  <a:lumOff val="80000"/>
                </a:schemeClr>
              </a:solidFill>
              <a:latin typeface="Times New Roman" pitchFamily="18" charset="0"/>
              <a:cs typeface="Times New Roman" pitchFamily="18" charset="0"/>
            </a:endParaRPr>
          </a:p>
        </p:txBody>
      </p:sp>
    </p:spTree>
    <p:extLst>
      <p:ext uri="{BB962C8B-B14F-4D97-AF65-F5344CB8AC3E}">
        <p14:creationId xmlns:p14="http://schemas.microsoft.com/office/powerpoint/2010/main" xmlns="" val="36142589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p:cNvPicPr>
            <a:picLocks noChangeAspect="1" noChangeArrowheads="1"/>
          </p:cNvPicPr>
          <p:nvPr/>
        </p:nvPicPr>
        <p:blipFill>
          <a:blip r:embed="rId2">
            <a:duotone>
              <a:prstClr val="black"/>
              <a:schemeClr val="accent3">
                <a:tint val="45000"/>
                <a:satMod val="400000"/>
              </a:schemeClr>
            </a:duotone>
            <a:extLst>
              <a:ext uri="{28A0092B-C50C-407E-A947-70E740481C1C}">
                <a14:useLocalDpi xmlns:a14="http://schemas.microsoft.com/office/drawing/2010/main" xmlns="" val="0"/>
              </a:ext>
            </a:extLst>
          </a:blip>
          <a:srcRect/>
          <a:stretch>
            <a:fillRect/>
          </a:stretch>
        </p:blipFill>
        <p:spPr bwMode="auto">
          <a:xfrm>
            <a:off x="8388424" y="5555833"/>
            <a:ext cx="639763" cy="963613"/>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4" name="CasellaDiTesto 3"/>
          <p:cNvSpPr txBox="1"/>
          <p:nvPr/>
        </p:nvSpPr>
        <p:spPr>
          <a:xfrm>
            <a:off x="8249685" y="6519446"/>
            <a:ext cx="917239" cy="338554"/>
          </a:xfrm>
          <a:prstGeom prst="rect">
            <a:avLst/>
          </a:prstGeom>
          <a:noFill/>
        </p:spPr>
        <p:txBody>
          <a:bodyPr wrap="none" rtlCol="0">
            <a:spAutoFit/>
          </a:bodyPr>
          <a:lstStyle/>
          <a:p>
            <a:pPr algn="ctr"/>
            <a:r>
              <a:rPr lang="it-IT" sz="800" b="1" dirty="0" smtClean="0">
                <a:solidFill>
                  <a:schemeClr val="accent3">
                    <a:lumMod val="40000"/>
                    <a:lumOff val="60000"/>
                  </a:schemeClr>
                </a:solidFill>
                <a:latin typeface="Times New Roman" pitchFamily="18" charset="0"/>
                <a:cs typeface="Times New Roman" pitchFamily="18" charset="0"/>
              </a:rPr>
              <a:t>Michela Zucca</a:t>
            </a:r>
          </a:p>
          <a:p>
            <a:pPr algn="ctr"/>
            <a:r>
              <a:rPr lang="it-IT" sz="800" b="1" dirty="0" smtClean="0">
                <a:solidFill>
                  <a:schemeClr val="accent3">
                    <a:lumMod val="40000"/>
                    <a:lumOff val="60000"/>
                  </a:schemeClr>
                </a:solidFill>
                <a:latin typeface="Times New Roman" pitchFamily="18" charset="0"/>
                <a:cs typeface="Times New Roman" pitchFamily="18" charset="0"/>
              </a:rPr>
              <a:t>Servizi Culturali</a:t>
            </a:r>
            <a:endParaRPr lang="it-IT" sz="800" b="1" dirty="0">
              <a:solidFill>
                <a:schemeClr val="accent3">
                  <a:lumMod val="40000"/>
                  <a:lumOff val="60000"/>
                </a:schemeClr>
              </a:solidFill>
              <a:latin typeface="Times New Roman" pitchFamily="18" charset="0"/>
              <a:cs typeface="Times New Roman" pitchFamily="18" charset="0"/>
            </a:endParaRPr>
          </a:p>
        </p:txBody>
      </p:sp>
      <p:sp>
        <p:nvSpPr>
          <p:cNvPr id="5" name="CasellaDiTesto 4"/>
          <p:cNvSpPr txBox="1"/>
          <p:nvPr/>
        </p:nvSpPr>
        <p:spPr>
          <a:xfrm>
            <a:off x="-1" y="6072205"/>
            <a:ext cx="9028187" cy="677108"/>
          </a:xfrm>
          <a:prstGeom prst="rect">
            <a:avLst/>
          </a:prstGeom>
          <a:noFill/>
        </p:spPr>
        <p:txBody>
          <a:bodyPr wrap="square" rtlCol="0">
            <a:spAutoFit/>
          </a:bodyPr>
          <a:lstStyle/>
          <a:p>
            <a:pPr algn="ctr"/>
            <a:r>
              <a:rPr lang="it-IT" b="1" dirty="0" smtClean="0">
                <a:solidFill>
                  <a:schemeClr val="accent3">
                    <a:lumMod val="20000"/>
                    <a:lumOff val="80000"/>
                  </a:schemeClr>
                </a:solidFill>
                <a:latin typeface="Times New Roman" pitchFamily="18" charset="0"/>
              </a:rPr>
              <a:t>L’azienda agricola nasce da un lungo ciclo di lotte contro la mezzadria e contro il fascismo che iniziano negli anni ‘20 con la Settimana </a:t>
            </a:r>
            <a:r>
              <a:rPr lang="it-IT" b="1" dirty="0" smtClean="0">
                <a:solidFill>
                  <a:schemeClr val="accent3">
                    <a:lumMod val="20000"/>
                    <a:lumOff val="80000"/>
                  </a:schemeClr>
                </a:solidFill>
                <a:latin typeface="Times New Roman" pitchFamily="18" charset="0"/>
              </a:rPr>
              <a:t>Rossa e proseguono fino agli anni ‘50. </a:t>
            </a:r>
            <a:r>
              <a:rPr lang="it-IT" sz="2000" b="1" dirty="0" smtClean="0">
                <a:solidFill>
                  <a:schemeClr val="accent3">
                    <a:lumMod val="20000"/>
                    <a:lumOff val="80000"/>
                  </a:schemeClr>
                </a:solidFill>
                <a:latin typeface="Times New Roman" pitchFamily="18" charset="0"/>
              </a:rPr>
              <a:t> </a:t>
            </a:r>
            <a:endParaRPr lang="it-IT" sz="4800" b="1" dirty="0">
              <a:solidFill>
                <a:srgbClr val="00FFFF"/>
              </a:solidFill>
              <a:latin typeface="Times New Roman" pitchFamily="18" charset="0"/>
              <a:cs typeface="Times New Roman" pitchFamily="18" charset="0"/>
            </a:endParaRPr>
          </a:p>
        </p:txBody>
      </p:sp>
      <p:pic>
        <p:nvPicPr>
          <p:cNvPr id="20482" name="Picture 2"/>
          <p:cNvPicPr>
            <a:picLocks noChangeAspect="1" noChangeArrowheads="1"/>
          </p:cNvPicPr>
          <p:nvPr/>
        </p:nvPicPr>
        <p:blipFill>
          <a:blip r:embed="rId3"/>
          <a:srcRect t="7239" r="4430" b="6756"/>
          <a:stretch>
            <a:fillRect/>
          </a:stretch>
        </p:blipFill>
        <p:spPr bwMode="auto">
          <a:xfrm rot="5400000">
            <a:off x="1553541" y="-1541179"/>
            <a:ext cx="6072204" cy="9154562"/>
          </a:xfrm>
          <a:prstGeom prst="rect">
            <a:avLst/>
          </a:prstGeom>
          <a:noFill/>
          <a:ln w="9525">
            <a:noFill/>
            <a:miter lim="800000"/>
            <a:headEnd/>
            <a:tailEnd/>
          </a:ln>
          <a:effectLst/>
        </p:spPr>
      </p:pic>
    </p:spTree>
    <p:extLst>
      <p:ext uri="{BB962C8B-B14F-4D97-AF65-F5344CB8AC3E}">
        <p14:creationId xmlns:p14="http://schemas.microsoft.com/office/powerpoint/2010/main" xmlns="" val="391945789"/>
      </p:ext>
    </p:extLst>
  </p:cSld>
  <p:clrMapOvr>
    <a:masterClrMapping/>
  </p:clrMapOvr>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1040</TotalTime>
  <Words>2847</Words>
  <Application>Microsoft Office PowerPoint</Application>
  <PresentationFormat>Presentazione su schermo (4:3)</PresentationFormat>
  <Paragraphs>205</Paragraphs>
  <Slides>42</Slides>
  <Notes>2</Notes>
  <HiddenSlides>0</HiddenSlides>
  <MMClips>0</MMClips>
  <ScaleCrop>false</ScaleCrop>
  <HeadingPairs>
    <vt:vector size="4" baseType="variant">
      <vt:variant>
        <vt:lpstr>Tema</vt:lpstr>
      </vt:variant>
      <vt:variant>
        <vt:i4>1</vt:i4>
      </vt:variant>
      <vt:variant>
        <vt:lpstr>Titoli diapositive</vt:lpstr>
      </vt:variant>
      <vt:variant>
        <vt:i4>42</vt:i4>
      </vt:variant>
    </vt:vector>
  </HeadingPairs>
  <TitlesOfParts>
    <vt:vector size="43" baseType="lpstr">
      <vt:lpstr>Tema di Office</vt:lpstr>
      <vt:lpstr>Diapositiva 1</vt:lpstr>
      <vt:lpstr>Diapositiva 2</vt:lpstr>
      <vt:lpstr>Diapositiva 3</vt:lpstr>
      <vt:lpstr>Diapositiva 4</vt:lpstr>
      <vt:lpstr>Diapositiva 5</vt:lpstr>
      <vt:lpstr>Diapositiva 6</vt:lpstr>
      <vt:lpstr>Diapositiva 7</vt:lpstr>
      <vt:lpstr>Diapositiva 8</vt:lpstr>
      <vt:lpstr>Diapositiva 9</vt:lpstr>
      <vt:lpstr>Diapositiva 10</vt:lpstr>
      <vt:lpstr>Diapositiva 11</vt:lpstr>
      <vt:lpstr>Diapositiva 12</vt:lpstr>
      <vt:lpstr>Diapositiva 13</vt:lpstr>
      <vt:lpstr>Diapositiva 14</vt:lpstr>
      <vt:lpstr>Diapositiva 15</vt:lpstr>
      <vt:lpstr>Diapositiva 16</vt:lpstr>
      <vt:lpstr>Diapositiva 17</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lpstr>Diapositiva 29</vt:lpstr>
      <vt:lpstr>Diapositiva 30</vt:lpstr>
      <vt:lpstr>Diapositiva 31</vt:lpstr>
      <vt:lpstr>Diapositiva 32</vt:lpstr>
      <vt:lpstr>Diapositiva 33</vt:lpstr>
      <vt:lpstr>Diapositiva 34</vt:lpstr>
      <vt:lpstr>Diapositiva 35</vt:lpstr>
      <vt:lpstr>Diapositiva 36</vt:lpstr>
      <vt:lpstr>Diapositiva 37</vt:lpstr>
      <vt:lpstr>Diapositiva 38</vt:lpstr>
      <vt:lpstr>Diapositiva 39</vt:lpstr>
      <vt:lpstr>Diapositiva 40</vt:lpstr>
      <vt:lpstr>Diapositiva 41</vt:lpstr>
      <vt:lpstr>Diapositiva 42</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mzucca</dc:creator>
  <cp:lastModifiedBy>mzucca</cp:lastModifiedBy>
  <cp:revision>98</cp:revision>
  <dcterms:created xsi:type="dcterms:W3CDTF">2014-12-11T14:08:06Z</dcterms:created>
  <dcterms:modified xsi:type="dcterms:W3CDTF">2014-12-15T13:16:09Z</dcterms:modified>
</cp:coreProperties>
</file>