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8" r:id="rId2"/>
    <p:sldId id="376" r:id="rId3"/>
    <p:sldId id="378" r:id="rId4"/>
    <p:sldId id="383" r:id="rId5"/>
    <p:sldId id="384" r:id="rId6"/>
    <p:sldId id="391" r:id="rId7"/>
    <p:sldId id="387" r:id="rId8"/>
    <p:sldId id="392" r:id="rId9"/>
    <p:sldId id="394" r:id="rId10"/>
    <p:sldId id="396" r:id="rId11"/>
    <p:sldId id="398" r:id="rId12"/>
    <p:sldId id="400" r:id="rId13"/>
    <p:sldId id="453" r:id="rId14"/>
    <p:sldId id="402" r:id="rId15"/>
    <p:sldId id="404" r:id="rId16"/>
    <p:sldId id="407" r:id="rId17"/>
    <p:sldId id="408" r:id="rId18"/>
    <p:sldId id="381" r:id="rId19"/>
    <p:sldId id="270" r:id="rId20"/>
    <p:sldId id="354" r:id="rId21"/>
    <p:sldId id="353" r:id="rId22"/>
    <p:sldId id="339" r:id="rId23"/>
    <p:sldId id="346" r:id="rId24"/>
    <p:sldId id="356" r:id="rId25"/>
    <p:sldId id="366" r:id="rId26"/>
    <p:sldId id="411" r:id="rId27"/>
    <p:sldId id="288" r:id="rId28"/>
    <p:sldId id="325" r:id="rId29"/>
    <p:sldId id="326" r:id="rId30"/>
    <p:sldId id="327" r:id="rId31"/>
    <p:sldId id="328" r:id="rId32"/>
    <p:sldId id="413" r:id="rId33"/>
    <p:sldId id="423" r:id="rId34"/>
    <p:sldId id="430" r:id="rId35"/>
    <p:sldId id="425" r:id="rId36"/>
    <p:sldId id="427" r:id="rId37"/>
    <p:sldId id="431" r:id="rId38"/>
    <p:sldId id="433" r:id="rId39"/>
    <p:sldId id="435" r:id="rId40"/>
    <p:sldId id="437" r:id="rId41"/>
    <p:sldId id="439" r:id="rId42"/>
    <p:sldId id="441" r:id="rId43"/>
    <p:sldId id="443" r:id="rId44"/>
    <p:sldId id="422" r:id="rId45"/>
    <p:sldId id="292" r:id="rId46"/>
    <p:sldId id="324" r:id="rId47"/>
    <p:sldId id="293" r:id="rId48"/>
    <p:sldId id="295" r:id="rId49"/>
    <p:sldId id="329" r:id="rId50"/>
    <p:sldId id="451" r:id="rId51"/>
    <p:sldId id="332" r:id="rId52"/>
    <p:sldId id="331" r:id="rId53"/>
    <p:sldId id="294" r:id="rId54"/>
    <p:sldId id="297" r:id="rId55"/>
    <p:sldId id="357" r:id="rId56"/>
    <p:sldId id="330" r:id="rId57"/>
    <p:sldId id="298" r:id="rId58"/>
    <p:sldId id="341" r:id="rId59"/>
    <p:sldId id="342" r:id="rId60"/>
    <p:sldId id="343" r:id="rId61"/>
    <p:sldId id="344" r:id="rId62"/>
    <p:sldId id="360" r:id="rId63"/>
    <p:sldId id="415" r:id="rId64"/>
    <p:sldId id="417" r:id="rId65"/>
    <p:sldId id="447" r:id="rId66"/>
    <p:sldId id="286" r:id="rId67"/>
    <p:sldId id="299" r:id="rId68"/>
    <p:sldId id="364" r:id="rId69"/>
    <p:sldId id="302" r:id="rId70"/>
    <p:sldId id="311" r:id="rId71"/>
    <p:sldId id="321" r:id="rId72"/>
    <p:sldId id="340" r:id="rId73"/>
    <p:sldId id="365" r:id="rId74"/>
    <p:sldId id="449" r:id="rId75"/>
    <p:sldId id="336" r:id="rId76"/>
    <p:sldId id="313" r:id="rId77"/>
    <p:sldId id="333" r:id="rId78"/>
    <p:sldId id="355" r:id="rId79"/>
    <p:sldId id="337" r:id="rId80"/>
    <p:sldId id="347" r:id="rId81"/>
    <p:sldId id="351" r:id="rId82"/>
    <p:sldId id="320" r:id="rId83"/>
    <p:sldId id="374" r:id="rId84"/>
    <p:sldId id="409" r:id="rId85"/>
    <p:sldId id="271" r:id="rId86"/>
    <p:sldId id="314" r:id="rId87"/>
    <p:sldId id="352" r:id="rId88"/>
    <p:sldId id="315" r:id="rId89"/>
    <p:sldId id="316" r:id="rId90"/>
    <p:sldId id="349" r:id="rId91"/>
    <p:sldId id="274" r:id="rId92"/>
    <p:sldId id="317" r:id="rId93"/>
    <p:sldId id="276" r:id="rId94"/>
    <p:sldId id="371" r:id="rId95"/>
    <p:sldId id="372" r:id="rId96"/>
    <p:sldId id="373" r:id="rId97"/>
    <p:sldId id="272" r:id="rId98"/>
    <p:sldId id="277" r:id="rId99"/>
    <p:sldId id="367" r:id="rId100"/>
    <p:sldId id="278" r:id="rId101"/>
    <p:sldId id="362" r:id="rId102"/>
    <p:sldId id="455" r:id="rId103"/>
    <p:sldId id="338" r:id="rId104"/>
    <p:sldId id="457" r:id="rId10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472" autoAdjust="0"/>
  </p:normalViewPr>
  <p:slideViewPr>
    <p:cSldViewPr>
      <p:cViewPr varScale="1">
        <p:scale>
          <a:sx n="100" d="100"/>
          <a:sy n="100" d="100"/>
        </p:scale>
        <p:origin x="-29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F81578-C3FE-4859-882C-49900235FA66}" type="datetimeFigureOut">
              <a:rPr lang="it-IT" smtClean="0"/>
              <a:pPr/>
              <a:t>09/01/2015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A5A283-84F2-4314-B0EC-7E68F6D79D90}" type="slidenum">
              <a:rPr lang="it-IT" smtClean="0"/>
              <a:pPr/>
              <a:t>‹N›</a:t>
            </a:fld>
            <a:endParaRPr lang="it-IT"/>
          </a:p>
        </p:txBody>
      </p:sp>
    </p:spTree>
    <p:extLst>
      <p:ext uri="{BB962C8B-B14F-4D97-AF65-F5344CB8AC3E}">
        <p14:creationId xmlns:p14="http://schemas.microsoft.com/office/powerpoint/2010/main" xmlns="" val="24743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AA5A283-84F2-4314-B0EC-7E68F6D79D90}" type="slidenum">
              <a:rPr lang="it-IT" smtClean="0"/>
              <a:pPr/>
              <a:t>79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AA5A283-84F2-4314-B0EC-7E68F6D79D90}" type="slidenum">
              <a:rPr lang="it-IT" smtClean="0"/>
              <a:pPr/>
              <a:t>80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4E58A83-F9F1-4960-A9F3-6E988CDC9BB5}" type="datetimeFigureOut">
              <a:rPr lang="it-IT" smtClean="0"/>
              <a:pPr/>
              <a:t>09/01/2015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89E27D-C2DC-493C-A957-9EDC237E9C29}"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4E58A83-F9F1-4960-A9F3-6E988CDC9BB5}" type="datetimeFigureOut">
              <a:rPr lang="it-IT" smtClean="0"/>
              <a:pPr/>
              <a:t>09/01/2015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89E27D-C2DC-493C-A957-9EDC237E9C29}"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4E58A83-F9F1-4960-A9F3-6E988CDC9BB5}" type="datetimeFigureOut">
              <a:rPr lang="it-IT" smtClean="0"/>
              <a:pPr/>
              <a:t>09/01/2015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89E27D-C2DC-493C-A957-9EDC237E9C29}"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4E58A83-F9F1-4960-A9F3-6E988CDC9BB5}" type="datetimeFigureOut">
              <a:rPr lang="it-IT" smtClean="0"/>
              <a:pPr/>
              <a:t>09/01/2015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89E27D-C2DC-493C-A957-9EDC237E9C29}"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4E58A83-F9F1-4960-A9F3-6E988CDC9BB5}" type="datetimeFigureOut">
              <a:rPr lang="it-IT" smtClean="0"/>
              <a:pPr/>
              <a:t>09/01/2015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89E27D-C2DC-493C-A957-9EDC237E9C29}"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4E58A83-F9F1-4960-A9F3-6E988CDC9BB5}" type="datetimeFigureOut">
              <a:rPr lang="it-IT" smtClean="0"/>
              <a:pPr/>
              <a:t>09/01/2015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E89E27D-C2DC-493C-A957-9EDC237E9C29}"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4E58A83-F9F1-4960-A9F3-6E988CDC9BB5}" type="datetimeFigureOut">
              <a:rPr lang="it-IT" smtClean="0"/>
              <a:pPr/>
              <a:t>09/01/2015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E89E27D-C2DC-493C-A957-9EDC237E9C29}"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4E58A83-F9F1-4960-A9F3-6E988CDC9BB5}" type="datetimeFigureOut">
              <a:rPr lang="it-IT" smtClean="0"/>
              <a:pPr/>
              <a:t>09/01/2015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E89E27D-C2DC-493C-A957-9EDC237E9C29}"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4E58A83-F9F1-4960-A9F3-6E988CDC9BB5}" type="datetimeFigureOut">
              <a:rPr lang="it-IT" smtClean="0"/>
              <a:pPr/>
              <a:t>09/01/2015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E89E27D-C2DC-493C-A957-9EDC237E9C29}"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4E58A83-F9F1-4960-A9F3-6E988CDC9BB5}" type="datetimeFigureOut">
              <a:rPr lang="it-IT" smtClean="0"/>
              <a:pPr/>
              <a:t>09/01/2015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E89E27D-C2DC-493C-A957-9EDC237E9C29}"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4E58A83-F9F1-4960-A9F3-6E988CDC9BB5}" type="datetimeFigureOut">
              <a:rPr lang="it-IT" smtClean="0"/>
              <a:pPr/>
              <a:t>09/01/2015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E89E27D-C2DC-493C-A957-9EDC237E9C29}"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58A83-F9F1-4960-A9F3-6E988CDC9BB5}" type="datetimeFigureOut">
              <a:rPr lang="it-IT" smtClean="0"/>
              <a:pPr/>
              <a:t>09/01/2015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9E27D-C2DC-493C-A957-9EDC237E9C29}"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26" name="Picture 2" descr="http://www.istitutobancodinapoli.it/IbnafWeb/site/custResource/cms/IBNAF-P-IMM-ART%20-%2004%20-%20Rosa080617170443.jpg"/>
          <p:cNvPicPr>
            <a:picLocks noChangeAspect="1" noChangeArrowheads="1"/>
          </p:cNvPicPr>
          <p:nvPr/>
        </p:nvPicPr>
        <p:blipFill>
          <a:blip r:embed="rId3"/>
          <a:srcRect l="43082" t="52366" r="24691" b="34320"/>
          <a:stretch>
            <a:fillRect/>
          </a:stretch>
        </p:blipFill>
        <p:spPr bwMode="auto">
          <a:xfrm>
            <a:off x="1523979" y="3143248"/>
            <a:ext cx="6286543" cy="1714512"/>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643174" y="6357958"/>
            <a:ext cx="4214810" cy="285752"/>
          </a:xfrm>
        </p:spPr>
        <p:txBody>
          <a:bodyPr>
            <a:normAutofit fontScale="25000" lnSpcReduction="20000"/>
          </a:bodyPr>
          <a:lstStyle/>
          <a:p>
            <a:endParaRPr lang="it-IT" dirty="0" smtClean="0"/>
          </a:p>
          <a:p>
            <a:r>
              <a:rPr lang="it-IT" sz="7200" b="1" dirty="0" smtClean="0">
                <a:solidFill>
                  <a:schemeClr val="accent6">
                    <a:lumMod val="20000"/>
                    <a:lumOff val="80000"/>
                  </a:schemeClr>
                </a:solidFill>
                <a:latin typeface="Times New Roman" pitchFamily="18" charset="0"/>
                <a:cs typeface="Times New Roman" pitchFamily="18" charset="0"/>
              </a:rPr>
              <a:t>Pitagora e il pescatore  </a:t>
            </a:r>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7586" name="Picture 2" descr="http://www.settemuse.it/pittori_opere_R/rosa_salvator/rosa_salvator_520_pythagoras_and_the_fisherman.jpg"/>
          <p:cNvPicPr>
            <a:picLocks noChangeAspect="1" noChangeArrowheads="1"/>
          </p:cNvPicPr>
          <p:nvPr/>
        </p:nvPicPr>
        <p:blipFill>
          <a:blip r:embed="rId3"/>
          <a:srcRect t="2018" b="4232"/>
          <a:stretch>
            <a:fillRect/>
          </a:stretch>
        </p:blipFill>
        <p:spPr bwMode="auto">
          <a:xfrm>
            <a:off x="0" y="0"/>
            <a:ext cx="9144000" cy="6429420"/>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5286380" y="1428736"/>
            <a:ext cx="3357586"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Scena di stregoneria  - La sera (particolare)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33794" name="Picture 2" descr="http://frankzumbach.files.wordpress.com/2010/09/ccf05092010_00011.jpg"/>
          <p:cNvPicPr>
            <a:picLocks noChangeAspect="1" noChangeArrowheads="1"/>
          </p:cNvPicPr>
          <p:nvPr/>
        </p:nvPicPr>
        <p:blipFill>
          <a:blip r:embed="rId3" cstate="print"/>
          <a:srcRect/>
          <a:stretch>
            <a:fillRect/>
          </a:stretch>
        </p:blipFill>
        <p:spPr bwMode="auto">
          <a:xfrm>
            <a:off x="0" y="-15447"/>
            <a:ext cx="4572000" cy="6873447"/>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7072330" y="1428736"/>
            <a:ext cx="1571636"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Vecchia donna</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119810" name="Picture 2" descr="http://www.artclon.com/OtherFile/Rosa_Salvator-ZZZ-Democritus_and_Protagoras.jpg"/>
          <p:cNvPicPr>
            <a:picLocks noChangeAspect="1" noChangeArrowheads="1"/>
          </p:cNvPicPr>
          <p:nvPr/>
        </p:nvPicPr>
        <p:blipFill>
          <a:blip r:embed="rId3"/>
          <a:srcRect/>
          <a:stretch>
            <a:fillRect/>
          </a:stretch>
        </p:blipFill>
        <p:spPr bwMode="auto">
          <a:xfrm>
            <a:off x="2143108" y="0"/>
            <a:ext cx="4802592" cy="6864155"/>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r>
              <a:rPr lang="it-IT" sz="2600" b="1" dirty="0" smtClean="0">
                <a:solidFill>
                  <a:schemeClr val="accent2">
                    <a:lumMod val="20000"/>
                    <a:lumOff val="80000"/>
                  </a:schemeClr>
                </a:solidFill>
                <a:latin typeface="Times New Roman" panose="02020603050405020304" pitchFamily="18" charset="0"/>
                <a:cs typeface="Times New Roman" panose="02020603050405020304" pitchFamily="18" charset="0"/>
              </a:rPr>
              <a:t>In una varietà di stili assolutamente unica Salvator Rosa riunisce il nucleo di un pensiero troppo moderno per la sua epoca, e forse per questo “penalizzato” con la quasi totale assenza dai manuali di storia dell’arte che, invece, hanno sempre prediletto artisti più conformi alle correnti a lui contemporanee</a:t>
            </a:r>
            <a:r>
              <a:rPr lang="it-IT" sz="2600" b="1" dirty="0">
                <a:solidFill>
                  <a:schemeClr val="accent2">
                    <a:lumMod val="20000"/>
                    <a:lumOff val="80000"/>
                  </a:schemeClr>
                </a:solidFill>
                <a:latin typeface="Times New Roman" panose="02020603050405020304" pitchFamily="18" charset="0"/>
                <a:cs typeface="Times New Roman" panose="02020603050405020304" pitchFamily="18" charset="0"/>
              </a:rPr>
              <a:t>. La sua ribellione sta soprattutto nell’originalità del suo stile</a:t>
            </a:r>
            <a:r>
              <a:rPr lang="it-IT" sz="2600" b="1" dirty="0" smtClean="0">
                <a:solidFill>
                  <a:schemeClr val="accent2">
                    <a:lumMod val="20000"/>
                    <a:lumOff val="80000"/>
                  </a:schemeClr>
                </a:solidFill>
                <a:latin typeface="Times New Roman" panose="02020603050405020304" pitchFamily="18" charset="0"/>
                <a:cs typeface="Times New Roman" panose="02020603050405020304" pitchFamily="18" charset="0"/>
              </a:rPr>
              <a:t>, tendente </a:t>
            </a:r>
            <a:r>
              <a:rPr lang="it-IT" sz="2600" b="1" dirty="0">
                <a:solidFill>
                  <a:schemeClr val="accent2">
                    <a:lumMod val="20000"/>
                    <a:lumOff val="80000"/>
                  </a:schemeClr>
                </a:solidFill>
                <a:latin typeface="Times New Roman" panose="02020603050405020304" pitchFamily="18" charset="0"/>
                <a:cs typeface="Times New Roman" panose="02020603050405020304" pitchFamily="18" charset="0"/>
              </a:rPr>
              <a:t>verso il realismo : non segue l’uso, consolidato ai suoi tempi, di una rappresentazione letteraria di motivi classici o religiosi, ma piega alle sue  esigenze una tradizione realistica e  rappresenta sempr5e temi assolutamente fuori dagli schemi, e personaggi (poveracci) che gli altri artisti non si sarebbero mai sognati di ritrarre. Il Rosa tende ad animare questa realtà visiva con un’enfasi teatrale che è tipica del suo temperamento</a:t>
            </a:r>
            <a:r>
              <a:rPr lang="it-IT" sz="2600" b="1" dirty="0" smtClean="0">
                <a:solidFill>
                  <a:schemeClr val="accent2">
                    <a:lumMod val="20000"/>
                    <a:lumOff val="80000"/>
                  </a:schemeClr>
                </a:solidFill>
                <a:latin typeface="Times New Roman" panose="02020603050405020304" pitchFamily="18" charset="0"/>
                <a:cs typeface="Times New Roman" panose="02020603050405020304" pitchFamily="18" charset="0"/>
              </a:rPr>
              <a:t>, e </a:t>
            </a:r>
            <a:r>
              <a:rPr lang="it-IT" sz="2600" b="1" dirty="0">
                <a:solidFill>
                  <a:schemeClr val="accent2">
                    <a:lumMod val="20000"/>
                    <a:lumOff val="80000"/>
                  </a:schemeClr>
                </a:solidFill>
                <a:latin typeface="Times New Roman" panose="02020603050405020304" pitchFamily="18" charset="0"/>
                <a:cs typeface="Times New Roman" panose="02020603050405020304" pitchFamily="18" charset="0"/>
              </a:rPr>
              <a:t>resta alieno al mondo classico-barocco</a:t>
            </a:r>
            <a:r>
              <a:rPr lang="it-IT" sz="2600" b="1" dirty="0" smtClean="0">
                <a:solidFill>
                  <a:schemeClr val="accent2">
                    <a:lumMod val="20000"/>
                    <a:lumOff val="80000"/>
                  </a:schemeClr>
                </a:solidFill>
                <a:latin typeface="Times New Roman" panose="02020603050405020304" pitchFamily="18" charset="0"/>
                <a:cs typeface="Times New Roman" panose="02020603050405020304" pitchFamily="18" charset="0"/>
              </a:rPr>
              <a:t>; non </a:t>
            </a:r>
            <a:r>
              <a:rPr lang="it-IT" sz="2600" b="1" dirty="0">
                <a:solidFill>
                  <a:schemeClr val="accent2">
                    <a:lumMod val="20000"/>
                    <a:lumOff val="80000"/>
                  </a:schemeClr>
                </a:solidFill>
                <a:latin typeface="Times New Roman" panose="02020603050405020304" pitchFamily="18" charset="0"/>
                <a:cs typeface="Times New Roman" panose="02020603050405020304" pitchFamily="18" charset="0"/>
              </a:rPr>
              <a:t>dipinse affreschi</a:t>
            </a:r>
            <a:r>
              <a:rPr lang="it-IT" sz="2600" b="1" dirty="0" smtClean="0">
                <a:solidFill>
                  <a:schemeClr val="accent2">
                    <a:lumMod val="20000"/>
                    <a:lumOff val="80000"/>
                  </a:schemeClr>
                </a:solidFill>
                <a:latin typeface="Times New Roman" panose="02020603050405020304" pitchFamily="18" charset="0"/>
                <a:cs typeface="Times New Roman" panose="02020603050405020304" pitchFamily="18" charset="0"/>
              </a:rPr>
              <a:t>, non </a:t>
            </a:r>
            <a:r>
              <a:rPr lang="it-IT" sz="2600" b="1" dirty="0">
                <a:solidFill>
                  <a:schemeClr val="accent2">
                    <a:lumMod val="20000"/>
                    <a:lumOff val="80000"/>
                  </a:schemeClr>
                </a:solidFill>
                <a:latin typeface="Times New Roman" panose="02020603050405020304" pitchFamily="18" charset="0"/>
                <a:cs typeface="Times New Roman" panose="02020603050405020304" pitchFamily="18" charset="0"/>
              </a:rPr>
              <a:t>studiò prospettiva</a:t>
            </a:r>
            <a:r>
              <a:rPr lang="it-IT" sz="2600" b="1" dirty="0" smtClean="0">
                <a:solidFill>
                  <a:schemeClr val="accent2">
                    <a:lumMod val="20000"/>
                    <a:lumOff val="80000"/>
                  </a:schemeClr>
                </a:solidFill>
                <a:latin typeface="Times New Roman" panose="02020603050405020304" pitchFamily="18" charset="0"/>
                <a:cs typeface="Times New Roman" panose="02020603050405020304" pitchFamily="18" charset="0"/>
              </a:rPr>
              <a:t>, né </a:t>
            </a:r>
            <a:r>
              <a:rPr lang="it-IT" sz="2600" b="1" dirty="0">
                <a:solidFill>
                  <a:schemeClr val="accent2">
                    <a:lumMod val="20000"/>
                    <a:lumOff val="80000"/>
                  </a:schemeClr>
                </a:solidFill>
                <a:latin typeface="Times New Roman" panose="02020603050405020304" pitchFamily="18" charset="0"/>
                <a:cs typeface="Times New Roman" panose="02020603050405020304" pitchFamily="18" charset="0"/>
              </a:rPr>
              <a:t>proporzioni</a:t>
            </a:r>
            <a:r>
              <a:rPr lang="it-IT" sz="2600" b="1" dirty="0" smtClean="0">
                <a:solidFill>
                  <a:schemeClr val="accent2">
                    <a:lumMod val="20000"/>
                    <a:lumOff val="80000"/>
                  </a:schemeClr>
                </a:solidFill>
                <a:latin typeface="Times New Roman" panose="02020603050405020304" pitchFamily="18" charset="0"/>
                <a:cs typeface="Times New Roman" panose="02020603050405020304" pitchFamily="18" charset="0"/>
              </a:rPr>
              <a:t>, né </a:t>
            </a:r>
            <a:r>
              <a:rPr lang="it-IT" sz="2600" b="1" dirty="0">
                <a:solidFill>
                  <a:schemeClr val="accent2">
                    <a:lumMod val="20000"/>
                    <a:lumOff val="80000"/>
                  </a:schemeClr>
                </a:solidFill>
                <a:latin typeface="Times New Roman" panose="02020603050405020304" pitchFamily="18" charset="0"/>
                <a:cs typeface="Times New Roman" panose="02020603050405020304" pitchFamily="18" charset="0"/>
              </a:rPr>
              <a:t>statuaria antica</a:t>
            </a:r>
            <a:r>
              <a:rPr lang="it-IT" sz="2600" b="1" dirty="0" smtClean="0">
                <a:solidFill>
                  <a:schemeClr val="accent2">
                    <a:lumMod val="20000"/>
                    <a:lumOff val="80000"/>
                  </a:schemeClr>
                </a:solidFill>
                <a:latin typeface="Times New Roman" panose="02020603050405020304" pitchFamily="18" charset="0"/>
                <a:cs typeface="Times New Roman" panose="02020603050405020304" pitchFamily="18" charset="0"/>
              </a:rPr>
              <a:t>, né </a:t>
            </a:r>
            <a:r>
              <a:rPr lang="it-IT" sz="2600" b="1" dirty="0">
                <a:solidFill>
                  <a:schemeClr val="accent2">
                    <a:lumMod val="20000"/>
                    <a:lumOff val="80000"/>
                  </a:schemeClr>
                </a:solidFill>
                <a:latin typeface="Times New Roman" panose="02020603050405020304" pitchFamily="18" charset="0"/>
                <a:cs typeface="Times New Roman" panose="02020603050405020304" pitchFamily="18" charset="0"/>
              </a:rPr>
              <a:t>il disegno come lo si intendeva. </a:t>
            </a:r>
            <a:r>
              <a:rPr lang="it-IT" sz="2600" b="1" dirty="0" smtClean="0">
                <a:solidFill>
                  <a:schemeClr val="accent2">
                    <a:lumMod val="20000"/>
                    <a:lumOff val="80000"/>
                  </a:schemeClr>
                </a:solidFill>
                <a:latin typeface="Times New Roman" panose="02020603050405020304" pitchFamily="18" charset="0"/>
                <a:cs typeface="Times New Roman" panose="02020603050405020304" pitchFamily="18" charset="0"/>
              </a:rPr>
              <a:t>Infatti, muore senza allievi. </a:t>
            </a:r>
          </a:p>
          <a:p>
            <a:endParaRPr lang="it-IT" sz="2600"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C0504D">
                    <a:lumMod val="20000"/>
                    <a:lumOff val="80000"/>
                  </a:srgbClr>
                </a:solidFill>
                <a:latin typeface="Times New Roman" pitchFamily="18" charset="0"/>
                <a:cs typeface="Times New Roman" pitchFamily="18" charset="0"/>
              </a:rPr>
              <a:t>Michela Zucca</a:t>
            </a:r>
          </a:p>
          <a:p>
            <a:pPr algn="ctr"/>
            <a:r>
              <a:rPr lang="it-IT" sz="800" b="1" dirty="0" smtClean="0">
                <a:solidFill>
                  <a:srgbClr val="C0504D">
                    <a:lumMod val="20000"/>
                    <a:lumOff val="80000"/>
                  </a:srgbClr>
                </a:solidFill>
                <a:latin typeface="Times New Roman" pitchFamily="18" charset="0"/>
                <a:cs typeface="Times New Roman" pitchFamily="18" charset="0"/>
              </a:rPr>
              <a:t>Servizi Culturali</a:t>
            </a:r>
            <a:endParaRPr lang="it-IT" sz="800" b="1" dirty="0">
              <a:solidFill>
                <a:srgbClr val="C0504D">
                  <a:lumMod val="20000"/>
                  <a:lumOff val="8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912539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4429125" y="142852"/>
            <a:ext cx="4714875" cy="6740307"/>
          </a:xfrm>
          <a:prstGeom prst="rect">
            <a:avLst/>
          </a:prstGeom>
          <a:noFill/>
        </p:spPr>
        <p:txBody>
          <a:bodyPr wrap="square" rtlCol="0">
            <a:spAutoFit/>
          </a:bodyPr>
          <a:lstStyle/>
          <a:p>
            <a:r>
              <a:rPr lang="it-IT" sz="2400" b="1" dirty="0" smtClean="0">
                <a:solidFill>
                  <a:schemeClr val="accent2">
                    <a:lumMod val="20000"/>
                    <a:lumOff val="80000"/>
                  </a:schemeClr>
                </a:solidFill>
                <a:latin typeface="Times New Roman" panose="02020603050405020304" pitchFamily="18" charset="0"/>
                <a:cs typeface="Times New Roman" panose="02020603050405020304" pitchFamily="18" charset="0"/>
              </a:rPr>
              <a:t>Morirà a Roma </a:t>
            </a:r>
            <a:r>
              <a:rPr lang="it-IT" sz="2400" b="1" dirty="0">
                <a:solidFill>
                  <a:schemeClr val="accent2">
                    <a:lumMod val="20000"/>
                    <a:lumOff val="80000"/>
                  </a:schemeClr>
                </a:solidFill>
                <a:latin typeface="Times New Roman" panose="02020603050405020304" pitchFamily="18" charset="0"/>
                <a:cs typeface="Times New Roman" panose="02020603050405020304" pitchFamily="18" charset="0"/>
              </a:rPr>
              <a:t>il 15 marzo </a:t>
            </a:r>
            <a:r>
              <a:rPr lang="it-IT" sz="2400" b="1" dirty="0" smtClean="0">
                <a:solidFill>
                  <a:schemeClr val="accent2">
                    <a:lumMod val="20000"/>
                    <a:lumOff val="80000"/>
                  </a:schemeClr>
                </a:solidFill>
                <a:latin typeface="Times New Roman" panose="02020603050405020304" pitchFamily="18" charset="0"/>
                <a:cs typeface="Times New Roman" panose="02020603050405020304" pitchFamily="18" charset="0"/>
              </a:rPr>
              <a:t>1673,subuto dopo aver sposato la sua Lucrezia. Fu </a:t>
            </a:r>
            <a:r>
              <a:rPr lang="it-IT" sz="2400" b="1" dirty="0">
                <a:solidFill>
                  <a:schemeClr val="accent2">
                    <a:lumMod val="20000"/>
                    <a:lumOff val="80000"/>
                  </a:schemeClr>
                </a:solidFill>
                <a:latin typeface="Times New Roman" panose="02020603050405020304" pitchFamily="18" charset="0"/>
                <a:cs typeface="Times New Roman" panose="02020603050405020304" pitchFamily="18" charset="0"/>
              </a:rPr>
              <a:t>sepolto in Santa Maria degli Angeli, dove ancora oggi si trova nel monumento a lui costruito dal figlio.</a:t>
            </a:r>
          </a:p>
          <a:p>
            <a:r>
              <a:rPr lang="it-IT" sz="2400" b="1" dirty="0" smtClean="0">
                <a:solidFill>
                  <a:schemeClr val="accent6">
                    <a:lumMod val="20000"/>
                    <a:lumOff val="80000"/>
                  </a:schemeClr>
                </a:solidFill>
                <a:latin typeface="Times New Roman" pitchFamily="18" charset="0"/>
                <a:cs typeface="Times New Roman" pitchFamily="18" charset="0"/>
              </a:rPr>
              <a:t>Alla </a:t>
            </a:r>
            <a:r>
              <a:rPr lang="it-IT" sz="2400" b="1" dirty="0">
                <a:solidFill>
                  <a:schemeClr val="accent6">
                    <a:lumMod val="20000"/>
                    <a:lumOff val="80000"/>
                  </a:schemeClr>
                </a:solidFill>
                <a:latin typeface="Times New Roman" pitchFamily="18" charset="0"/>
                <a:cs typeface="Times New Roman" pitchFamily="18" charset="0"/>
              </a:rPr>
              <a:t>sua morte, tutti i suoi disegni </a:t>
            </a:r>
            <a:r>
              <a:rPr lang="it-IT" sz="2400" b="1" dirty="0" smtClean="0">
                <a:solidFill>
                  <a:schemeClr val="accent6">
                    <a:lumMod val="20000"/>
                    <a:lumOff val="80000"/>
                  </a:schemeClr>
                </a:solidFill>
                <a:latin typeface="Times New Roman" pitchFamily="18" charset="0"/>
                <a:cs typeface="Times New Roman" pitchFamily="18" charset="0"/>
              </a:rPr>
              <a:t>furono </a:t>
            </a:r>
            <a:r>
              <a:rPr lang="it-IT" sz="2400" b="1" dirty="0">
                <a:solidFill>
                  <a:schemeClr val="accent6">
                    <a:lumMod val="20000"/>
                    <a:lumOff val="80000"/>
                  </a:schemeClr>
                </a:solidFill>
                <a:latin typeface="Times New Roman" pitchFamily="18" charset="0"/>
                <a:cs typeface="Times New Roman" pitchFamily="18" charset="0"/>
              </a:rPr>
              <a:t>comprati, in blocco, dalla regina Cristina di Svezia, che aveva abdicato: la sua vita anticonformista e le sue relazioni sia con uomini che con donne, il suo atteggiamento mascolino  non le permettevano certo di  </a:t>
            </a:r>
            <a:r>
              <a:rPr lang="it-IT" sz="2400" b="1" dirty="0" smtClean="0">
                <a:solidFill>
                  <a:schemeClr val="accent6">
                    <a:lumMod val="20000"/>
                    <a:lumOff val="80000"/>
                  </a:schemeClr>
                </a:solidFill>
                <a:latin typeface="Times New Roman" pitchFamily="18" charset="0"/>
                <a:cs typeface="Times New Roman" pitchFamily="18" charset="0"/>
              </a:rPr>
              <a:t>sottoporsi </a:t>
            </a:r>
            <a:r>
              <a:rPr lang="it-IT" sz="2400" b="1" dirty="0">
                <a:solidFill>
                  <a:schemeClr val="accent6">
                    <a:lumMod val="20000"/>
                    <a:lumOff val="80000"/>
                  </a:schemeClr>
                </a:solidFill>
                <a:latin typeface="Times New Roman" pitchFamily="18" charset="0"/>
                <a:cs typeface="Times New Roman" pitchFamily="18" charset="0"/>
              </a:rPr>
              <a:t>i alle leggi di corte, e </a:t>
            </a:r>
            <a:r>
              <a:rPr lang="it-IT" sz="2400" b="1" dirty="0" smtClean="0">
                <a:solidFill>
                  <a:schemeClr val="accent6">
                    <a:lumMod val="20000"/>
                    <a:lumOff val="80000"/>
                  </a:schemeClr>
                </a:solidFill>
                <a:latin typeface="Times New Roman" pitchFamily="18" charset="0"/>
                <a:cs typeface="Times New Roman" pitchFamily="18" charset="0"/>
              </a:rPr>
              <a:t>anche lei finì i suoi giorni  nella città eterna con </a:t>
            </a:r>
            <a:r>
              <a:rPr lang="it-IT" sz="2400" b="1" dirty="0">
                <a:solidFill>
                  <a:schemeClr val="accent6">
                    <a:lumMod val="20000"/>
                    <a:lumOff val="80000"/>
                  </a:schemeClr>
                </a:solidFill>
                <a:latin typeface="Times New Roman" pitchFamily="18" charset="0"/>
                <a:cs typeface="Times New Roman" pitchFamily="18" charset="0"/>
              </a:rPr>
              <a:t>gli schizzi del </a:t>
            </a:r>
            <a:r>
              <a:rPr lang="it-IT" sz="2400" b="1" dirty="0" smtClean="0">
                <a:solidFill>
                  <a:schemeClr val="accent6">
                    <a:lumMod val="20000"/>
                    <a:lumOff val="80000"/>
                  </a:schemeClr>
                </a:solidFill>
                <a:latin typeface="Times New Roman" pitchFamily="18" charset="0"/>
                <a:cs typeface="Times New Roman" pitchFamily="18" charset="0"/>
              </a:rPr>
              <a:t>nostro </a:t>
            </a:r>
            <a:r>
              <a:rPr lang="it-IT" sz="2400" b="1" dirty="0">
                <a:solidFill>
                  <a:schemeClr val="accent6">
                    <a:lumMod val="20000"/>
                    <a:lumOff val="80000"/>
                  </a:schemeClr>
                </a:solidFill>
                <a:latin typeface="Times New Roman" pitchFamily="18" charset="0"/>
                <a:cs typeface="Times New Roman" pitchFamily="18" charset="0"/>
              </a:rPr>
              <a:t>artista.  </a:t>
            </a:r>
          </a:p>
        </p:txBody>
      </p:sp>
      <p:pic>
        <p:nvPicPr>
          <p:cNvPr id="2050" name="Picture 2" descr="http://farm3.staticflickr.com/2891/12437968234_44e6c2c722_c.jpg"/>
          <p:cNvPicPr>
            <a:picLocks noChangeAspect="1" noChangeArrowheads="1"/>
          </p:cNvPicPr>
          <p:nvPr/>
        </p:nvPicPr>
        <p:blipFill>
          <a:blip r:embed="rId3"/>
          <a:srcRect/>
          <a:stretch>
            <a:fillRect/>
          </a:stretch>
        </p:blipFill>
        <p:spPr bwMode="auto">
          <a:xfrm>
            <a:off x="1" y="-22194"/>
            <a:ext cx="4429124" cy="6880193"/>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it-IT" dirty="0" smtClean="0"/>
          </a:p>
          <a:p>
            <a:endParaRPr lang="it-IT" dirty="0"/>
          </a:p>
          <a:p>
            <a:endParaRPr lang="it-IT" dirty="0" smtClean="0"/>
          </a:p>
          <a:p>
            <a:endParaRPr lang="it-IT" dirty="0" smtClean="0"/>
          </a:p>
          <a:p>
            <a:r>
              <a:rPr lang="it-IT" sz="9600" b="1" dirty="0" smtClean="0">
                <a:solidFill>
                  <a:schemeClr val="accent2">
                    <a:lumMod val="60000"/>
                    <a:lumOff val="40000"/>
                  </a:schemeClr>
                </a:solidFill>
                <a:latin typeface="Times New Roman" pitchFamily="18" charset="0"/>
                <a:cs typeface="Times New Roman" pitchFamily="18" charset="0"/>
              </a:rPr>
              <a:t>GRAZIE </a:t>
            </a:r>
            <a:endParaRPr lang="it-IT" sz="9600" b="1" dirty="0" smtClean="0">
              <a:solidFill>
                <a:schemeClr val="accent2">
                  <a:lumMod val="60000"/>
                  <a:lumOff val="4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 </a:t>
            </a:r>
            <a:endParaRPr lang="it-IT" b="1" dirty="0" smtClean="0">
              <a:solidFill>
                <a:schemeClr val="accent2">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643174" y="6357958"/>
            <a:ext cx="4214810" cy="285752"/>
          </a:xfrm>
        </p:spPr>
        <p:txBody>
          <a:bodyPr>
            <a:normAutofit fontScale="47500" lnSpcReduction="20000"/>
          </a:bodyPr>
          <a:lstStyle/>
          <a:p>
            <a:endParaRPr lang="it-IT" dirty="0" smtClean="0"/>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79874" name="Picture 2" descr="http://www.frammentiarte.it/dal%20Gotico/Salvator%20Rosa%20opere/24%20Salvator%20Rosa%20-%20Policrate%20riceve%20il%20pesce.jpg"/>
          <p:cNvPicPr>
            <a:picLocks noChangeAspect="1" noChangeArrowheads="1"/>
          </p:cNvPicPr>
          <p:nvPr/>
        </p:nvPicPr>
        <p:blipFill>
          <a:blip r:embed="rId3"/>
          <a:srcRect/>
          <a:stretch>
            <a:fillRect/>
          </a:stretch>
        </p:blipFill>
        <p:spPr bwMode="auto">
          <a:xfrm>
            <a:off x="-1" y="-1"/>
            <a:ext cx="9257691" cy="6858001"/>
          </a:xfrm>
          <a:prstGeom prst="rect">
            <a:avLst/>
          </a:prstGeom>
          <a:noFill/>
        </p:spPr>
      </p:pic>
      <p:sp>
        <p:nvSpPr>
          <p:cNvPr id="7" name="Rettangolo 6"/>
          <p:cNvSpPr/>
          <p:nvPr/>
        </p:nvSpPr>
        <p:spPr>
          <a:xfrm>
            <a:off x="6542006" y="928670"/>
            <a:ext cx="2601994" cy="369332"/>
          </a:xfrm>
          <a:prstGeom prst="rect">
            <a:avLst/>
          </a:prstGeom>
        </p:spPr>
        <p:txBody>
          <a:bodyPr wrap="none">
            <a:spAutoFit/>
          </a:bodyPr>
          <a:lstStyle/>
          <a:p>
            <a:r>
              <a:rPr lang="it-IT" b="1" dirty="0" err="1" smtClean="0">
                <a:solidFill>
                  <a:schemeClr val="bg1"/>
                </a:solidFill>
                <a:latin typeface="Times New Roman" pitchFamily="18" charset="0"/>
                <a:cs typeface="Times New Roman" pitchFamily="18" charset="0"/>
              </a:rPr>
              <a:t>Policrate</a:t>
            </a:r>
            <a:r>
              <a:rPr lang="it-IT" b="1" dirty="0" smtClean="0">
                <a:solidFill>
                  <a:schemeClr val="bg1"/>
                </a:solidFill>
                <a:latin typeface="Times New Roman" pitchFamily="18" charset="0"/>
                <a:cs typeface="Times New Roman" pitchFamily="18" charset="0"/>
              </a:rPr>
              <a:t> riceve il pesce  </a:t>
            </a:r>
            <a:endParaRPr lang="it-IT"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fontScale="62500" lnSpcReduction="20000"/>
          </a:bodyPr>
          <a:lstStyle/>
          <a:p>
            <a:endParaRPr lang="en-US" b="1" dirty="0" smtClean="0">
              <a:solidFill>
                <a:schemeClr val="accent2">
                  <a:lumMod val="20000"/>
                  <a:lumOff val="80000"/>
                </a:schemeClr>
              </a:solidFill>
              <a:latin typeface="Times New Roman" pitchFamily="18" charset="0"/>
              <a:cs typeface="Times New Roman" pitchFamily="18" charset="0"/>
            </a:endParaRPr>
          </a:p>
          <a:p>
            <a:r>
              <a:rPr lang="en-US" sz="6900" b="1" dirty="0" smtClean="0">
                <a:solidFill>
                  <a:schemeClr val="accent2">
                    <a:lumMod val="40000"/>
                    <a:lumOff val="60000"/>
                  </a:schemeClr>
                </a:solidFill>
                <a:latin typeface="Times New Roman" pitchFamily="18" charset="0"/>
                <a:cs typeface="Times New Roman" pitchFamily="18" charset="0"/>
              </a:rPr>
              <a:t>Satire</a:t>
            </a:r>
          </a:p>
          <a:p>
            <a:endParaRPr lang="en-US" b="1" dirty="0" smtClean="0">
              <a:solidFill>
                <a:schemeClr val="accent2">
                  <a:lumMod val="20000"/>
                  <a:lumOff val="80000"/>
                </a:schemeClr>
              </a:solidFill>
              <a:latin typeface="Times New Roman" pitchFamily="18" charset="0"/>
              <a:cs typeface="Times New Roman" pitchFamily="18" charset="0"/>
            </a:endParaRPr>
          </a:p>
          <a:p>
            <a:endParaRPr lang="en-US" b="1" dirty="0" smtClean="0">
              <a:solidFill>
                <a:schemeClr val="accent2">
                  <a:lumMod val="20000"/>
                  <a:lumOff val="80000"/>
                </a:schemeClr>
              </a:solidFill>
              <a:latin typeface="Times New Roman" pitchFamily="18" charset="0"/>
              <a:cs typeface="Times New Roman" pitchFamily="18" charset="0"/>
            </a:endParaRPr>
          </a:p>
          <a:p>
            <a:pPr>
              <a:lnSpc>
                <a:spcPct val="120000"/>
              </a:lnSpc>
              <a:spcBef>
                <a:spcPts val="0"/>
              </a:spcBef>
            </a:pPr>
            <a:r>
              <a:rPr lang="en-US" b="1" dirty="0" smtClean="0">
                <a:solidFill>
                  <a:schemeClr val="accent2">
                    <a:lumMod val="20000"/>
                    <a:lumOff val="80000"/>
                  </a:schemeClr>
                </a:solidFill>
                <a:latin typeface="Times New Roman" pitchFamily="18" charset="0"/>
                <a:cs typeface="Times New Roman" pitchFamily="18" charset="0"/>
              </a:rPr>
              <a:t>Le sue satire </a:t>
            </a:r>
            <a:r>
              <a:rPr lang="en-US" b="1" dirty="0" err="1" smtClean="0">
                <a:solidFill>
                  <a:schemeClr val="accent2">
                    <a:lumMod val="20000"/>
                    <a:lumOff val="80000"/>
                  </a:schemeClr>
                </a:solidFill>
                <a:latin typeface="Times New Roman" pitchFamily="18" charset="0"/>
                <a:cs typeface="Times New Roman" pitchFamily="18" charset="0"/>
              </a:rPr>
              <a:t>erano</a:t>
            </a:r>
            <a:r>
              <a:rPr lang="en-US" b="1" dirty="0" smtClean="0">
                <a:solidFill>
                  <a:schemeClr val="accent2">
                    <a:lumMod val="20000"/>
                    <a:lumOff val="80000"/>
                  </a:schemeClr>
                </a:solidFill>
                <a:latin typeface="Times New Roman" pitchFamily="18" charset="0"/>
                <a:cs typeface="Times New Roman" pitchFamily="18" charset="0"/>
              </a:rPr>
              <a:t> molto </a:t>
            </a:r>
            <a:r>
              <a:rPr lang="en-US" b="1" dirty="0" err="1" smtClean="0">
                <a:solidFill>
                  <a:schemeClr val="accent2">
                    <a:lumMod val="20000"/>
                    <a:lumOff val="80000"/>
                  </a:schemeClr>
                </a:solidFill>
                <a:latin typeface="Times New Roman" pitchFamily="18" charset="0"/>
                <a:cs typeface="Times New Roman" pitchFamily="18" charset="0"/>
              </a:rPr>
              <a:t>famose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ai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suoi</a:t>
            </a:r>
            <a:r>
              <a:rPr lang="en-US" b="1" dirty="0" smtClean="0">
                <a:solidFill>
                  <a:schemeClr val="accent2">
                    <a:lumMod val="20000"/>
                    <a:lumOff val="80000"/>
                  </a:schemeClr>
                </a:solidFill>
                <a:latin typeface="Times New Roman" pitchFamily="18" charset="0"/>
                <a:cs typeface="Times New Roman" pitchFamily="18" charset="0"/>
              </a:rPr>
              <a:t> tempi, </a:t>
            </a:r>
            <a:r>
              <a:rPr lang="en-US" b="1" dirty="0" err="1" smtClean="0">
                <a:solidFill>
                  <a:schemeClr val="accent2">
                    <a:lumMod val="20000"/>
                    <a:lumOff val="80000"/>
                  </a:schemeClr>
                </a:solidFill>
                <a:latin typeface="Times New Roman" pitchFamily="18" charset="0"/>
                <a:cs typeface="Times New Roman" pitchFamily="18" charset="0"/>
              </a:rPr>
              <a:t>anche</a:t>
            </a:r>
            <a:r>
              <a:rPr lang="en-US" b="1" dirty="0" smtClean="0">
                <a:solidFill>
                  <a:schemeClr val="accent2">
                    <a:lumMod val="20000"/>
                    <a:lumOff val="80000"/>
                  </a:schemeClr>
                </a:solidFill>
                <a:latin typeface="Times New Roman" pitchFamily="18" charset="0"/>
                <a:cs typeface="Times New Roman" pitchFamily="18" charset="0"/>
              </a:rPr>
              <a:t> se non </a:t>
            </a:r>
            <a:r>
              <a:rPr lang="en-US" b="1" dirty="0" err="1" smtClean="0">
                <a:solidFill>
                  <a:schemeClr val="accent2">
                    <a:lumMod val="20000"/>
                    <a:lumOff val="80000"/>
                  </a:schemeClr>
                </a:solidFill>
                <a:latin typeface="Times New Roman" pitchFamily="18" charset="0"/>
                <a:cs typeface="Times New Roman" pitchFamily="18" charset="0"/>
              </a:rPr>
              <a:t>furono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pubblicate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fino</a:t>
            </a:r>
            <a:r>
              <a:rPr lang="en-US" b="1" dirty="0" smtClean="0">
                <a:solidFill>
                  <a:schemeClr val="accent2">
                    <a:lumMod val="20000"/>
                    <a:lumOff val="80000"/>
                  </a:schemeClr>
                </a:solidFill>
                <a:latin typeface="Times New Roman" pitchFamily="18" charset="0"/>
                <a:cs typeface="Times New Roman" pitchFamily="18" charset="0"/>
              </a:rPr>
              <a:t> al 1719, le </a:t>
            </a:r>
            <a:r>
              <a:rPr lang="en-US" b="1" dirty="0" err="1" smtClean="0">
                <a:solidFill>
                  <a:schemeClr val="accent2">
                    <a:lumMod val="20000"/>
                    <a:lumOff val="80000"/>
                  </a:schemeClr>
                </a:solidFill>
                <a:latin typeface="Times New Roman" pitchFamily="18" charset="0"/>
                <a:cs typeface="Times New Roman" pitchFamily="18" charset="0"/>
              </a:rPr>
              <a:t>ultime</a:t>
            </a:r>
            <a:r>
              <a:rPr lang="en-US" b="1" dirty="0" smtClean="0">
                <a:solidFill>
                  <a:schemeClr val="accent2">
                    <a:lumMod val="20000"/>
                    <a:lumOff val="80000"/>
                  </a:schemeClr>
                </a:solidFill>
                <a:latin typeface="Times New Roman" pitchFamily="18" charset="0"/>
                <a:cs typeface="Times New Roman" pitchFamily="18" charset="0"/>
              </a:rPr>
              <a:t> a ‘800 </a:t>
            </a:r>
            <a:r>
              <a:rPr lang="en-US" b="1" dirty="0" err="1" smtClean="0">
                <a:solidFill>
                  <a:schemeClr val="accent2">
                    <a:lumMod val="20000"/>
                    <a:lumOff val="80000"/>
                  </a:schemeClr>
                </a:solidFill>
                <a:latin typeface="Times New Roman" pitchFamily="18" charset="0"/>
                <a:cs typeface="Times New Roman" pitchFamily="18" charset="0"/>
              </a:rPr>
              <a:t>inoltrato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Sono</a:t>
            </a:r>
            <a:r>
              <a:rPr lang="en-US" b="1" dirty="0" smtClean="0">
                <a:solidFill>
                  <a:schemeClr val="accent2">
                    <a:lumMod val="20000"/>
                    <a:lumOff val="80000"/>
                  </a:schemeClr>
                </a:solidFill>
                <a:latin typeface="Times New Roman" pitchFamily="18" charset="0"/>
                <a:cs typeface="Times New Roman" pitchFamily="18" charset="0"/>
              </a:rPr>
              <a:t> in </a:t>
            </a:r>
            <a:r>
              <a:rPr lang="en-US" b="1" dirty="0" err="1" smtClean="0">
                <a:solidFill>
                  <a:schemeClr val="accent2">
                    <a:lumMod val="20000"/>
                    <a:lumOff val="80000"/>
                  </a:schemeClr>
                </a:solidFill>
                <a:latin typeface="Times New Roman" pitchFamily="18" charset="0"/>
                <a:cs typeface="Times New Roman" pitchFamily="18" charset="0"/>
              </a:rPr>
              <a:t>terza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rima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spiritose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brillanti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un’aperta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denuncia</a:t>
            </a:r>
            <a:r>
              <a:rPr lang="en-US" b="1" dirty="0" smtClean="0">
                <a:solidFill>
                  <a:schemeClr val="accent2">
                    <a:lumMod val="20000"/>
                    <a:lumOff val="80000"/>
                  </a:schemeClr>
                </a:solidFill>
                <a:latin typeface="Times New Roman" pitchFamily="18" charset="0"/>
                <a:cs typeface="Times New Roman" pitchFamily="18" charset="0"/>
              </a:rPr>
              <a:t>, un </a:t>
            </a:r>
            <a:r>
              <a:rPr lang="en-US" b="1" dirty="0" err="1" smtClean="0">
                <a:solidFill>
                  <a:schemeClr val="accent2">
                    <a:lumMod val="20000"/>
                    <a:lumOff val="80000"/>
                  </a:schemeClr>
                </a:solidFill>
                <a:latin typeface="Times New Roman" pitchFamily="18" charset="0"/>
                <a:cs typeface="Times New Roman" pitchFamily="18" charset="0"/>
              </a:rPr>
              <a:t>castigo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severo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potenti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un’appassionata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difesa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poveri</a:t>
            </a:r>
            <a:r>
              <a:rPr lang="en-US" b="1" dirty="0" smtClean="0">
                <a:solidFill>
                  <a:schemeClr val="accent2">
                    <a:lumMod val="20000"/>
                    <a:lumOff val="80000"/>
                  </a:schemeClr>
                </a:solidFill>
                <a:latin typeface="Times New Roman" pitchFamily="18" charset="0"/>
                <a:cs typeface="Times New Roman" pitchFamily="18" charset="0"/>
              </a:rPr>
              <a:t> e </a:t>
            </a:r>
            <a:r>
              <a:rPr lang="en-US" b="1" dirty="0" err="1" smtClean="0">
                <a:solidFill>
                  <a:schemeClr val="accent2">
                    <a:lumMod val="20000"/>
                    <a:lumOff val="80000"/>
                  </a:schemeClr>
                </a:solidFill>
                <a:latin typeface="Times New Roman" pitchFamily="18" charset="0"/>
                <a:cs typeface="Times New Roman" pitchFamily="18" charset="0"/>
              </a:rPr>
              <a:t>degli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emarginati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degli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sfortunati</a:t>
            </a:r>
            <a:r>
              <a:rPr lang="en-US" b="1" dirty="0" smtClean="0">
                <a:solidFill>
                  <a:schemeClr val="accent2">
                    <a:lumMod val="20000"/>
                    <a:lumOff val="80000"/>
                  </a:schemeClr>
                </a:solidFill>
                <a:latin typeface="Times New Roman" pitchFamily="18" charset="0"/>
                <a:cs typeface="Times New Roman" pitchFamily="18" charset="0"/>
              </a:rPr>
              <a:t> e </a:t>
            </a:r>
            <a:r>
              <a:rPr lang="en-US" b="1" dirty="0" err="1" smtClean="0">
                <a:solidFill>
                  <a:schemeClr val="accent2">
                    <a:lumMod val="20000"/>
                    <a:lumOff val="80000"/>
                  </a:schemeClr>
                </a:solidFill>
                <a:latin typeface="Times New Roman" pitchFamily="18" charset="0"/>
                <a:cs typeface="Times New Roman" pitchFamily="18" charset="0"/>
              </a:rPr>
              <a:t>dei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disgraziati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Nella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satira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sulla</a:t>
            </a:r>
            <a:r>
              <a:rPr lang="en-US" b="1" dirty="0" smtClean="0">
                <a:solidFill>
                  <a:schemeClr val="accent2">
                    <a:lumMod val="20000"/>
                    <a:lumOff val="80000"/>
                  </a:schemeClr>
                </a:solidFill>
                <a:latin typeface="Times New Roman" pitchFamily="18" charset="0"/>
                <a:cs typeface="Times New Roman" pitchFamily="18" charset="0"/>
              </a:rPr>
              <a:t> </a:t>
            </a:r>
            <a:r>
              <a:rPr lang="en-US" b="1" i="1" dirty="0" err="1" smtClean="0">
                <a:solidFill>
                  <a:schemeClr val="accent2">
                    <a:lumMod val="20000"/>
                    <a:lumOff val="80000"/>
                  </a:schemeClr>
                </a:solidFill>
                <a:latin typeface="Times New Roman" pitchFamily="18" charset="0"/>
                <a:cs typeface="Times New Roman" pitchFamily="18" charset="0"/>
              </a:rPr>
              <a:t>Musica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espone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l’insolenza</a:t>
            </a:r>
            <a:r>
              <a:rPr lang="en-US" b="1" dirty="0" smtClean="0">
                <a:solidFill>
                  <a:schemeClr val="accent2">
                    <a:lumMod val="20000"/>
                    <a:lumOff val="80000"/>
                  </a:schemeClr>
                </a:solidFill>
                <a:latin typeface="Times New Roman" pitchFamily="18" charset="0"/>
                <a:cs typeface="Times New Roman" pitchFamily="18" charset="0"/>
              </a:rPr>
              <a:t> e </a:t>
            </a:r>
            <a:r>
              <a:rPr lang="en-US" b="1" dirty="0" err="1" smtClean="0">
                <a:solidFill>
                  <a:schemeClr val="accent2">
                    <a:lumMod val="20000"/>
                    <a:lumOff val="80000"/>
                  </a:schemeClr>
                </a:solidFill>
                <a:latin typeface="Times New Roman" pitchFamily="18" charset="0"/>
                <a:cs typeface="Times New Roman" pitchFamily="18" charset="0"/>
              </a:rPr>
              <a:t>l’insignificanza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musicisti</a:t>
            </a:r>
            <a:r>
              <a:rPr lang="en-US" b="1" dirty="0" smtClean="0">
                <a:solidFill>
                  <a:schemeClr val="accent2">
                    <a:lumMod val="20000"/>
                    <a:lumOff val="80000"/>
                  </a:schemeClr>
                </a:solidFill>
                <a:latin typeface="Times New Roman" pitchFamily="18" charset="0"/>
                <a:cs typeface="Times New Roman" pitchFamily="18" charset="0"/>
              </a:rPr>
              <a:t>, la </a:t>
            </a:r>
            <a:r>
              <a:rPr lang="en-US" b="1" dirty="0" err="1" smtClean="0">
                <a:solidFill>
                  <a:schemeClr val="accent2">
                    <a:lumMod val="20000"/>
                    <a:lumOff val="80000"/>
                  </a:schemeClr>
                </a:solidFill>
                <a:latin typeface="Times New Roman" pitchFamily="18" charset="0"/>
                <a:cs typeface="Times New Roman" pitchFamily="18" charset="0"/>
              </a:rPr>
              <a:t>vergogna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della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corruzione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delle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corti</a:t>
            </a:r>
            <a:r>
              <a:rPr lang="en-US" b="1" dirty="0" smtClean="0">
                <a:solidFill>
                  <a:schemeClr val="accent2">
                    <a:lumMod val="20000"/>
                    <a:lumOff val="80000"/>
                  </a:schemeClr>
                </a:solidFill>
                <a:latin typeface="Times New Roman" pitchFamily="18" charset="0"/>
                <a:cs typeface="Times New Roman" pitchFamily="18" charset="0"/>
              </a:rPr>
              <a:t> e </a:t>
            </a:r>
            <a:r>
              <a:rPr lang="en-US" b="1" dirty="0" err="1" smtClean="0">
                <a:solidFill>
                  <a:schemeClr val="accent2">
                    <a:lumMod val="20000"/>
                    <a:lumOff val="80000"/>
                  </a:schemeClr>
                </a:solidFill>
                <a:latin typeface="Times New Roman" pitchFamily="18" charset="0"/>
                <a:cs typeface="Times New Roman" pitchFamily="18" charset="0"/>
              </a:rPr>
              <a:t>della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Chiesa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che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li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incoraggia</a:t>
            </a:r>
            <a:r>
              <a:rPr lang="en-US" b="1" dirty="0" smtClean="0">
                <a:solidFill>
                  <a:schemeClr val="accent2">
                    <a:lumMod val="20000"/>
                    <a:lumOff val="80000"/>
                  </a:schemeClr>
                </a:solidFill>
                <a:latin typeface="Times New Roman" pitchFamily="18" charset="0"/>
                <a:cs typeface="Times New Roman" pitchFamily="18" charset="0"/>
              </a:rPr>
              <a:t>. La </a:t>
            </a:r>
            <a:r>
              <a:rPr lang="en-US" b="1" i="1" dirty="0" err="1" smtClean="0">
                <a:solidFill>
                  <a:schemeClr val="accent2">
                    <a:lumMod val="20000"/>
                    <a:lumOff val="80000"/>
                  </a:schemeClr>
                </a:solidFill>
                <a:latin typeface="Times New Roman" pitchFamily="18" charset="0"/>
                <a:cs typeface="Times New Roman" pitchFamily="18" charset="0"/>
              </a:rPr>
              <a:t>Poesia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scehrnisce</a:t>
            </a:r>
            <a:r>
              <a:rPr lang="en-US" b="1" dirty="0" smtClean="0">
                <a:solidFill>
                  <a:schemeClr val="accent2">
                    <a:lumMod val="20000"/>
                    <a:lumOff val="80000"/>
                  </a:schemeClr>
                </a:solidFill>
                <a:latin typeface="Times New Roman" pitchFamily="18" charset="0"/>
                <a:cs typeface="Times New Roman" pitchFamily="18" charset="0"/>
              </a:rPr>
              <a:t> la </a:t>
            </a:r>
            <a:r>
              <a:rPr lang="en-US" b="1" dirty="0" err="1" smtClean="0">
                <a:solidFill>
                  <a:schemeClr val="accent2">
                    <a:lumMod val="20000"/>
                    <a:lumOff val="80000"/>
                  </a:schemeClr>
                </a:solidFill>
                <a:latin typeface="Times New Roman" pitchFamily="18" charset="0"/>
                <a:cs typeface="Times New Roman" pitchFamily="18" charset="0"/>
              </a:rPr>
              <a:t>pedanteria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l’imitazione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testi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l’adulazione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l’affettazione</a:t>
            </a:r>
            <a:r>
              <a:rPr lang="en-US" b="1" dirty="0" smtClean="0">
                <a:solidFill>
                  <a:schemeClr val="accent2">
                    <a:lumMod val="20000"/>
                    <a:lumOff val="80000"/>
                  </a:schemeClr>
                </a:solidFill>
                <a:latin typeface="Times New Roman" pitchFamily="18" charset="0"/>
                <a:cs typeface="Times New Roman" pitchFamily="18" charset="0"/>
              </a:rPr>
              <a:t> e </a:t>
            </a:r>
            <a:r>
              <a:rPr lang="en-US" b="1" dirty="0" err="1" smtClean="0">
                <a:solidFill>
                  <a:schemeClr val="accent2">
                    <a:lumMod val="20000"/>
                    <a:lumOff val="80000"/>
                  </a:schemeClr>
                </a:solidFill>
                <a:latin typeface="Times New Roman" pitchFamily="18" charset="0"/>
                <a:cs typeface="Times New Roman" pitchFamily="18" charset="0"/>
              </a:rPr>
              <a:t>l’indecenza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poeti</a:t>
            </a:r>
            <a:r>
              <a:rPr lang="en-US" b="1" dirty="0" smtClean="0">
                <a:solidFill>
                  <a:schemeClr val="accent2">
                    <a:lumMod val="20000"/>
                    <a:lumOff val="80000"/>
                  </a:schemeClr>
                </a:solidFill>
                <a:latin typeface="Times New Roman" pitchFamily="18" charset="0"/>
                <a:cs typeface="Times New Roman" pitchFamily="18" charset="0"/>
              </a:rPr>
              <a:t>: ma </a:t>
            </a:r>
            <a:r>
              <a:rPr lang="en-US" b="1" dirty="0" err="1" smtClean="0">
                <a:solidFill>
                  <a:schemeClr val="accent2">
                    <a:lumMod val="20000"/>
                    <a:lumOff val="80000"/>
                  </a:schemeClr>
                </a:solidFill>
                <a:latin typeface="Times New Roman" pitchFamily="18" charset="0"/>
                <a:cs typeface="Times New Roman" pitchFamily="18" charset="0"/>
              </a:rPr>
              <a:t>parla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anche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della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loro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povertà</a:t>
            </a:r>
            <a:r>
              <a:rPr lang="en-US" b="1" dirty="0" smtClean="0">
                <a:solidFill>
                  <a:schemeClr val="accent2">
                    <a:lumMod val="20000"/>
                    <a:lumOff val="80000"/>
                  </a:schemeClr>
                </a:solidFill>
                <a:latin typeface="Times New Roman" pitchFamily="18" charset="0"/>
                <a:cs typeface="Times New Roman" pitchFamily="18" charset="0"/>
              </a:rPr>
              <a:t>, e </a:t>
            </a:r>
            <a:r>
              <a:rPr lang="en-US" b="1" dirty="0" err="1" smtClean="0">
                <a:solidFill>
                  <a:schemeClr val="accent2">
                    <a:lumMod val="20000"/>
                    <a:lumOff val="80000"/>
                  </a:schemeClr>
                </a:solidFill>
                <a:latin typeface="Times New Roman" pitchFamily="18" charset="0"/>
                <a:cs typeface="Times New Roman" pitchFamily="18" charset="0"/>
              </a:rPr>
              <a:t>della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miseria</a:t>
            </a:r>
            <a:r>
              <a:rPr lang="en-US" b="1" dirty="0" smtClean="0">
                <a:solidFill>
                  <a:schemeClr val="accent2">
                    <a:lumMod val="20000"/>
                    <a:lumOff val="80000"/>
                  </a:schemeClr>
                </a:solidFill>
                <a:latin typeface="Times New Roman" pitchFamily="18" charset="0"/>
                <a:cs typeface="Times New Roman" pitchFamily="18" charset="0"/>
              </a:rPr>
              <a:t> con cui </a:t>
            </a:r>
            <a:r>
              <a:rPr lang="en-US" b="1" dirty="0" err="1" smtClean="0">
                <a:solidFill>
                  <a:schemeClr val="accent2">
                    <a:lumMod val="20000"/>
                    <a:lumOff val="80000"/>
                  </a:schemeClr>
                </a:solidFill>
                <a:latin typeface="Times New Roman" pitchFamily="18" charset="0"/>
                <a:cs typeface="Times New Roman" pitchFamily="18" charset="0"/>
              </a:rPr>
              <a:t>vengono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ricompensati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sono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dure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strofe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contro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aristocratici</a:t>
            </a:r>
            <a:r>
              <a:rPr lang="en-US" b="1" dirty="0" smtClean="0">
                <a:solidFill>
                  <a:schemeClr val="accent2">
                    <a:lumMod val="20000"/>
                    <a:lumOff val="80000"/>
                  </a:schemeClr>
                </a:solidFill>
                <a:latin typeface="Times New Roman" pitchFamily="18" charset="0"/>
                <a:cs typeface="Times New Roman" pitchFamily="18" charset="0"/>
              </a:rPr>
              <a:t> e </a:t>
            </a:r>
            <a:r>
              <a:rPr lang="en-US" b="1" dirty="0" err="1" smtClean="0">
                <a:solidFill>
                  <a:schemeClr val="accent2">
                    <a:lumMod val="20000"/>
                    <a:lumOff val="80000"/>
                  </a:schemeClr>
                </a:solidFill>
                <a:latin typeface="Times New Roman" pitchFamily="18" charset="0"/>
                <a:cs typeface="Times New Roman" pitchFamily="18" charset="0"/>
              </a:rPr>
              <a:t>governanti</a:t>
            </a:r>
            <a:r>
              <a:rPr lang="en-US" b="1" dirty="0" smtClean="0">
                <a:solidFill>
                  <a:schemeClr val="accent2">
                    <a:lumMod val="20000"/>
                    <a:lumOff val="80000"/>
                  </a:schemeClr>
                </a:solidFill>
                <a:latin typeface="Times New Roman" pitchFamily="18" charset="0"/>
                <a:cs typeface="Times New Roman" pitchFamily="18" charset="0"/>
              </a:rPr>
              <a:t>. La </a:t>
            </a:r>
            <a:r>
              <a:rPr lang="en-US" b="1" i="1" dirty="0" err="1" smtClean="0">
                <a:solidFill>
                  <a:schemeClr val="accent2">
                    <a:lumMod val="20000"/>
                    <a:lumOff val="80000"/>
                  </a:schemeClr>
                </a:solidFill>
                <a:latin typeface="Times New Roman" pitchFamily="18" charset="0"/>
                <a:cs typeface="Times New Roman" pitchFamily="18" charset="0"/>
              </a:rPr>
              <a:t>Pittura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inveisce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contro</a:t>
            </a:r>
            <a:r>
              <a:rPr lang="en-US" b="1" dirty="0" smtClean="0">
                <a:solidFill>
                  <a:schemeClr val="accent2">
                    <a:lumMod val="20000"/>
                    <a:lumOff val="80000"/>
                  </a:schemeClr>
                </a:solidFill>
                <a:latin typeface="Times New Roman" pitchFamily="18" charset="0"/>
                <a:cs typeface="Times New Roman" pitchFamily="18" charset="0"/>
              </a:rPr>
              <a:t>  lo </a:t>
            </a:r>
            <a:r>
              <a:rPr lang="en-US" b="1" dirty="0" err="1" smtClean="0">
                <a:solidFill>
                  <a:schemeClr val="accent2">
                    <a:lumMod val="20000"/>
                    <a:lumOff val="80000"/>
                  </a:schemeClr>
                </a:solidFill>
                <a:latin typeface="Times New Roman" pitchFamily="18" charset="0"/>
                <a:cs typeface="Times New Roman" pitchFamily="18" charset="0"/>
              </a:rPr>
              <a:t>suqllore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soggetti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l’ignoranza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degli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artisti</a:t>
            </a:r>
            <a:r>
              <a:rPr lang="en-US" b="1" dirty="0" smtClean="0">
                <a:solidFill>
                  <a:schemeClr val="accent2">
                    <a:lumMod val="20000"/>
                    <a:lumOff val="80000"/>
                  </a:schemeClr>
                </a:solidFill>
                <a:latin typeface="Times New Roman" pitchFamily="18" charset="0"/>
                <a:cs typeface="Times New Roman" pitchFamily="18" charset="0"/>
              </a:rPr>
              <a:t>, I </a:t>
            </a:r>
            <a:r>
              <a:rPr lang="en-US" b="1" dirty="0" err="1" smtClean="0">
                <a:solidFill>
                  <a:schemeClr val="accent2">
                    <a:lumMod val="20000"/>
                    <a:lumOff val="80000"/>
                  </a:schemeClr>
                </a:solidFill>
                <a:latin typeface="Times New Roman" pitchFamily="18" charset="0"/>
                <a:cs typeface="Times New Roman" pitchFamily="18" charset="0"/>
              </a:rPr>
              <a:t>trucchi</a:t>
            </a:r>
            <a:r>
              <a:rPr lang="en-US" b="1" dirty="0" smtClean="0">
                <a:solidFill>
                  <a:schemeClr val="accent2">
                    <a:lumMod val="20000"/>
                    <a:lumOff val="80000"/>
                  </a:schemeClr>
                </a:solidFill>
                <a:latin typeface="Times New Roman" pitchFamily="18" charset="0"/>
                <a:cs typeface="Times New Roman" pitchFamily="18" charset="0"/>
              </a:rPr>
              <a:t> del </a:t>
            </a:r>
            <a:r>
              <a:rPr lang="en-US" b="1" dirty="0" err="1" smtClean="0">
                <a:solidFill>
                  <a:schemeClr val="accent2">
                    <a:lumMod val="20000"/>
                    <a:lumOff val="80000"/>
                  </a:schemeClr>
                </a:solidFill>
                <a:latin typeface="Times New Roman" pitchFamily="18" charset="0"/>
                <a:cs typeface="Times New Roman" pitchFamily="18" charset="0"/>
              </a:rPr>
              <a:t>commercio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l’indecenza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dipingere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santi</a:t>
            </a:r>
            <a:r>
              <a:rPr lang="en-US" b="1" dirty="0" smtClean="0">
                <a:solidFill>
                  <a:schemeClr val="accent2">
                    <a:lumMod val="20000"/>
                    <a:lumOff val="80000"/>
                  </a:schemeClr>
                </a:solidFill>
                <a:latin typeface="Times New Roman" pitchFamily="18" charset="0"/>
                <a:cs typeface="Times New Roman" pitchFamily="18" charset="0"/>
              </a:rPr>
              <a:t> mezzo </a:t>
            </a:r>
            <a:r>
              <a:rPr lang="en-US" b="1" dirty="0" err="1" smtClean="0">
                <a:solidFill>
                  <a:schemeClr val="accent2">
                    <a:lumMod val="20000"/>
                    <a:lumOff val="80000"/>
                  </a:schemeClr>
                </a:solidFill>
                <a:latin typeface="Times New Roman" pitchFamily="18" charset="0"/>
                <a:cs typeface="Times New Roman" pitchFamily="18" charset="0"/>
              </a:rPr>
              <a:t>nudi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entrambi</a:t>
            </a:r>
            <a:r>
              <a:rPr lang="en-US" b="1" dirty="0" smtClean="0">
                <a:solidFill>
                  <a:schemeClr val="accent2">
                    <a:lumMod val="20000"/>
                    <a:lumOff val="80000"/>
                  </a:schemeClr>
                </a:solidFill>
                <a:latin typeface="Times New Roman" pitchFamily="18" charset="0"/>
                <a:cs typeface="Times New Roman" pitchFamily="18" charset="0"/>
              </a:rPr>
              <a:t> I </a:t>
            </a:r>
            <a:r>
              <a:rPr lang="en-US" b="1" dirty="0" err="1" smtClean="0">
                <a:solidFill>
                  <a:schemeClr val="accent2">
                    <a:lumMod val="20000"/>
                    <a:lumOff val="80000"/>
                  </a:schemeClr>
                </a:solidFill>
                <a:latin typeface="Times New Roman" pitchFamily="18" charset="0"/>
                <a:cs typeface="Times New Roman" pitchFamily="18" charset="0"/>
              </a:rPr>
              <a:t>sessi</a:t>
            </a:r>
            <a:r>
              <a:rPr lang="en-US" b="1" dirty="0" smtClean="0">
                <a:solidFill>
                  <a:schemeClr val="accent2">
                    <a:lumMod val="20000"/>
                    <a:lumOff val="80000"/>
                  </a:schemeClr>
                </a:solidFill>
                <a:latin typeface="Times New Roman" pitchFamily="18" charset="0"/>
                <a:cs typeface="Times New Roman" pitchFamily="18" charset="0"/>
              </a:rPr>
              <a:t>. </a:t>
            </a:r>
            <a:r>
              <a:rPr lang="en-US" b="1" i="1" dirty="0" smtClean="0">
                <a:solidFill>
                  <a:schemeClr val="accent2">
                    <a:lumMod val="20000"/>
                    <a:lumOff val="80000"/>
                  </a:schemeClr>
                </a:solidFill>
                <a:latin typeface="Times New Roman" pitchFamily="18" charset="0"/>
                <a:cs typeface="Times New Roman" pitchFamily="18" charset="0"/>
              </a:rPr>
              <a:t>Guerra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contiene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un’elegia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Masaniello</a:t>
            </a:r>
            <a:r>
              <a:rPr lang="en-US" b="1" dirty="0" smtClean="0">
                <a:solidFill>
                  <a:schemeClr val="accent2">
                    <a:lumMod val="20000"/>
                    <a:lumOff val="80000"/>
                  </a:schemeClr>
                </a:solidFill>
                <a:latin typeface="Times New Roman" pitchFamily="18" charset="0"/>
                <a:cs typeface="Times New Roman" pitchFamily="18" charset="0"/>
              </a:rPr>
              <a:t> e deride le </a:t>
            </a:r>
            <a:r>
              <a:rPr lang="en-US" b="1" dirty="0" err="1" smtClean="0">
                <a:solidFill>
                  <a:schemeClr val="accent2">
                    <a:lumMod val="20000"/>
                    <a:lumOff val="80000"/>
                  </a:schemeClr>
                </a:solidFill>
                <a:latin typeface="Times New Roman" pitchFamily="18" charset="0"/>
                <a:cs typeface="Times New Roman" pitchFamily="18" charset="0"/>
              </a:rPr>
              <a:t>truppe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mercenarie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che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combattono</a:t>
            </a:r>
            <a:r>
              <a:rPr lang="en-US" b="1" dirty="0" smtClean="0">
                <a:solidFill>
                  <a:schemeClr val="accent2">
                    <a:lumMod val="20000"/>
                    <a:lumOff val="80000"/>
                  </a:schemeClr>
                </a:solidFill>
                <a:latin typeface="Times New Roman" pitchFamily="18" charset="0"/>
                <a:cs typeface="Times New Roman" pitchFamily="18" charset="0"/>
              </a:rPr>
              <a:t> e </a:t>
            </a:r>
            <a:r>
              <a:rPr lang="en-US" b="1" dirty="0" err="1" smtClean="0">
                <a:solidFill>
                  <a:schemeClr val="accent2">
                    <a:lumMod val="20000"/>
                    <a:lumOff val="80000"/>
                  </a:schemeClr>
                </a:solidFill>
                <a:latin typeface="Times New Roman" pitchFamily="18" charset="0"/>
                <a:cs typeface="Times New Roman" pitchFamily="18" charset="0"/>
              </a:rPr>
              <a:t>muoiono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mentre</a:t>
            </a:r>
            <a:r>
              <a:rPr lang="en-US" b="1" dirty="0" smtClean="0">
                <a:solidFill>
                  <a:schemeClr val="accent2">
                    <a:lumMod val="20000"/>
                    <a:lumOff val="80000"/>
                  </a:schemeClr>
                </a:solidFill>
                <a:latin typeface="Times New Roman" pitchFamily="18" charset="0"/>
                <a:cs typeface="Times New Roman" pitchFamily="18" charset="0"/>
              </a:rPr>
              <a:t> I re </a:t>
            </a:r>
            <a:r>
              <a:rPr lang="en-US" b="1" dirty="0" err="1" smtClean="0">
                <a:solidFill>
                  <a:schemeClr val="accent2">
                    <a:lumMod val="20000"/>
                    <a:lumOff val="80000"/>
                  </a:schemeClr>
                </a:solidFill>
                <a:latin typeface="Times New Roman" pitchFamily="18" charset="0"/>
                <a:cs typeface="Times New Roman" pitchFamily="18" charset="0"/>
              </a:rPr>
              <a:t>stanno</a:t>
            </a:r>
            <a:r>
              <a:rPr lang="en-US" b="1" dirty="0" smtClean="0">
                <a:solidFill>
                  <a:schemeClr val="accent2">
                    <a:lumMod val="20000"/>
                    <a:lumOff val="80000"/>
                  </a:schemeClr>
                </a:solidFill>
                <a:latin typeface="Times New Roman" pitchFamily="18" charset="0"/>
                <a:cs typeface="Times New Roman" pitchFamily="18" charset="0"/>
              </a:rPr>
              <a:t> a casa . Roma e Napoli </a:t>
            </a:r>
            <a:r>
              <a:rPr lang="en-US" b="1" dirty="0" err="1" smtClean="0">
                <a:solidFill>
                  <a:schemeClr val="accent2">
                    <a:lumMod val="20000"/>
                    <a:lumOff val="80000"/>
                  </a:schemeClr>
                </a:solidFill>
                <a:latin typeface="Times New Roman" pitchFamily="18" charset="0"/>
                <a:cs typeface="Times New Roman" pitchFamily="18" charset="0"/>
              </a:rPr>
              <a:t>sono</a:t>
            </a:r>
            <a:r>
              <a:rPr lang="en-US" b="1" dirty="0" smtClean="0">
                <a:solidFill>
                  <a:schemeClr val="accent2">
                    <a:lumMod val="20000"/>
                    <a:lumOff val="80000"/>
                  </a:schemeClr>
                </a:solidFill>
                <a:latin typeface="Times New Roman" pitchFamily="18" charset="0"/>
                <a:cs typeface="Times New Roman" pitchFamily="18" charset="0"/>
              </a:rPr>
              <a:t> considerate </a:t>
            </a:r>
            <a:r>
              <a:rPr lang="en-US" b="1" dirty="0" err="1" smtClean="0">
                <a:solidFill>
                  <a:schemeClr val="accent2">
                    <a:lumMod val="20000"/>
                    <a:lumOff val="80000"/>
                  </a:schemeClr>
                </a:solidFill>
                <a:latin typeface="Times New Roman" pitchFamily="18" charset="0"/>
                <a:cs typeface="Times New Roman" pitchFamily="18" charset="0"/>
              </a:rPr>
              <a:t>metropoli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corrotte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L’</a:t>
            </a:r>
            <a:r>
              <a:rPr lang="en-US" b="1" i="1" dirty="0" err="1" smtClean="0">
                <a:solidFill>
                  <a:schemeClr val="accent2">
                    <a:lumMod val="20000"/>
                    <a:lumOff val="80000"/>
                  </a:schemeClr>
                </a:solidFill>
                <a:latin typeface="Times New Roman" pitchFamily="18" charset="0"/>
                <a:cs typeface="Times New Roman" pitchFamily="18" charset="0"/>
              </a:rPr>
              <a:t>Invidia</a:t>
            </a:r>
            <a:r>
              <a:rPr lang="en-US" b="1" i="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ripor</a:t>
            </a:r>
            <a:r>
              <a:rPr lang="en-US" b="1" i="1" dirty="0" err="1" smtClean="0">
                <a:solidFill>
                  <a:schemeClr val="accent2">
                    <a:lumMod val="20000"/>
                    <a:lumOff val="80000"/>
                  </a:schemeClr>
                </a:solidFill>
                <a:latin typeface="Times New Roman" pitchFamily="18" charset="0"/>
                <a:cs typeface="Times New Roman" pitchFamily="18" charset="0"/>
              </a:rPr>
              <a:t>t</a:t>
            </a:r>
            <a:r>
              <a:rPr lang="en-US" b="1" dirty="0" err="1" smtClean="0">
                <a:solidFill>
                  <a:schemeClr val="accent2">
                    <a:lumMod val="20000"/>
                    <a:lumOff val="80000"/>
                  </a:schemeClr>
                </a:solidFill>
                <a:latin typeface="Times New Roman" pitchFamily="18" charset="0"/>
                <a:cs typeface="Times New Roman" pitchFamily="18" charset="0"/>
              </a:rPr>
              <a:t>a</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l’ironico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ritratto</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suoi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detrattori</a:t>
            </a:r>
            <a:r>
              <a:rPr lang="en-US" b="1" dirty="0" smtClean="0">
                <a:solidFill>
                  <a:schemeClr val="accent2">
                    <a:lumMod val="20000"/>
                    <a:lumOff val="80000"/>
                  </a:schemeClr>
                </a:solidFill>
                <a:latin typeface="Times New Roman" pitchFamily="18" charset="0"/>
                <a:cs typeface="Times New Roman" pitchFamily="18" charset="0"/>
              </a:rPr>
              <a:t>, e </a:t>
            </a:r>
          </a:p>
          <a:p>
            <a:pPr>
              <a:lnSpc>
                <a:spcPct val="120000"/>
              </a:lnSpc>
              <a:spcBef>
                <a:spcPts val="0"/>
              </a:spcBef>
            </a:pPr>
            <a:r>
              <a:rPr lang="en-US" b="1" dirty="0" err="1" smtClean="0">
                <a:solidFill>
                  <a:schemeClr val="accent2">
                    <a:lumMod val="20000"/>
                    <a:lumOff val="80000"/>
                  </a:schemeClr>
                </a:solidFill>
                <a:latin typeface="Times New Roman" pitchFamily="18" charset="0"/>
                <a:cs typeface="Times New Roman" pitchFamily="18" charset="0"/>
              </a:rPr>
              <a:t>l’affermazione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che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mai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si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abbasserà</a:t>
            </a:r>
            <a:r>
              <a:rPr lang="en-US" b="1" dirty="0" smtClean="0">
                <a:solidFill>
                  <a:schemeClr val="accent2">
                    <a:lumMod val="20000"/>
                    <a:lumOff val="80000"/>
                  </a:schemeClr>
                </a:solidFill>
                <a:latin typeface="Times New Roman" pitchFamily="18" charset="0"/>
                <a:cs typeface="Times New Roman" pitchFamily="18" charset="0"/>
              </a:rPr>
              <a:t> a </a:t>
            </a:r>
            <a:r>
              <a:rPr lang="en-US" b="1" dirty="0" err="1" smtClean="0">
                <a:solidFill>
                  <a:schemeClr val="accent2">
                    <a:lumMod val="20000"/>
                    <a:lumOff val="80000"/>
                  </a:schemeClr>
                </a:solidFill>
                <a:latin typeface="Times New Roman" pitchFamily="18" charset="0"/>
                <a:cs typeface="Times New Roman" pitchFamily="18" charset="0"/>
              </a:rPr>
              <a:t>dipingere</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temi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lascivi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allora</a:t>
            </a:r>
            <a:r>
              <a:rPr lang="en-US" b="1" dirty="0" smtClean="0">
                <a:solidFill>
                  <a:schemeClr val="accent2">
                    <a:lumMod val="20000"/>
                    <a:lumOff val="80000"/>
                  </a:schemeClr>
                </a:solidFill>
                <a:latin typeface="Times New Roman" pitchFamily="18" charset="0"/>
                <a:cs typeface="Times New Roman" pitchFamily="18" charset="0"/>
              </a:rPr>
              <a:t> </a:t>
            </a:r>
          </a:p>
          <a:p>
            <a:pPr>
              <a:lnSpc>
                <a:spcPct val="120000"/>
              </a:lnSpc>
              <a:spcBef>
                <a:spcPts val="0"/>
              </a:spcBef>
            </a:pPr>
            <a:r>
              <a:rPr lang="en-US" b="1" dirty="0" err="1" smtClean="0">
                <a:solidFill>
                  <a:schemeClr val="accent2">
                    <a:lumMod val="20000"/>
                    <a:lumOff val="80000"/>
                  </a:schemeClr>
                </a:solidFill>
                <a:latin typeface="Times New Roman" pitchFamily="18" charset="0"/>
                <a:cs typeface="Times New Roman" pitchFamily="18" charset="0"/>
              </a:rPr>
              <a:t>di</a:t>
            </a:r>
            <a:r>
              <a:rPr lang="en-US" b="1" dirty="0" smtClean="0">
                <a:solidFill>
                  <a:schemeClr val="accent2">
                    <a:lumMod val="20000"/>
                    <a:lumOff val="80000"/>
                  </a:schemeClr>
                </a:solidFill>
                <a:latin typeface="Times New Roman" pitchFamily="18" charset="0"/>
                <a:cs typeface="Times New Roman" pitchFamily="18" charset="0"/>
              </a:rPr>
              <a:t> </a:t>
            </a:r>
            <a:r>
              <a:rPr lang="en-US" b="1" dirty="0" err="1" smtClean="0">
                <a:solidFill>
                  <a:schemeClr val="accent2">
                    <a:lumMod val="20000"/>
                    <a:lumOff val="80000"/>
                  </a:schemeClr>
                </a:solidFill>
                <a:latin typeface="Times New Roman" pitchFamily="18" charset="0"/>
                <a:cs typeface="Times New Roman" pitchFamily="18" charset="0"/>
              </a:rPr>
              <a:t>moda</a:t>
            </a:r>
            <a:r>
              <a:rPr lang="en-US" b="1" dirty="0" smtClean="0">
                <a:solidFill>
                  <a:schemeClr val="accent2">
                    <a:lumMod val="20000"/>
                    <a:lumOff val="80000"/>
                  </a:schemeClr>
                </a:solidFill>
                <a:latin typeface="Times New Roman" pitchFamily="18" charset="0"/>
                <a:cs typeface="Times New Roman" pitchFamily="18" charset="0"/>
              </a:rPr>
              <a:t>.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fontScale="55000" lnSpcReduction="20000"/>
          </a:bodyPr>
          <a:lstStyle/>
          <a:p>
            <a:endPar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endParaRP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A chi nulla desia soverchia il poco. (da </a:t>
            </a:r>
            <a:r>
              <a:rPr lang="it-IT" i="1" dirty="0" smtClean="0">
                <a:solidFill>
                  <a:schemeClr val="accent2">
                    <a:lumMod val="20000"/>
                    <a:lumOff val="80000"/>
                  </a:schemeClr>
                </a:solidFill>
                <a:latin typeface="Times New Roman" panose="02020603050405020304" pitchFamily="18" charset="0"/>
                <a:cs typeface="Times New Roman" panose="02020603050405020304" pitchFamily="18" charset="0"/>
              </a:rPr>
              <a:t>La pittura</a:t>
            </a:r>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Quel che </a:t>
            </a:r>
            <a:r>
              <a:rPr lang="it-IT" dirty="0" err="1" smtClean="0">
                <a:solidFill>
                  <a:schemeClr val="accent2">
                    <a:lumMod val="20000"/>
                    <a:lumOff val="80000"/>
                  </a:schemeClr>
                </a:solidFill>
                <a:latin typeface="Times New Roman" panose="02020603050405020304" pitchFamily="18" charset="0"/>
                <a:cs typeface="Times New Roman" panose="02020603050405020304" pitchFamily="18" charset="0"/>
              </a:rPr>
              <a:t>aborriscon</a:t>
            </a:r>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 vivo, </a:t>
            </a:r>
            <a:r>
              <a:rPr lang="it-IT" dirty="0" err="1" smtClean="0">
                <a:solidFill>
                  <a:schemeClr val="accent2">
                    <a:lumMod val="20000"/>
                    <a:lumOff val="80000"/>
                  </a:schemeClr>
                </a:solidFill>
                <a:latin typeface="Times New Roman" panose="02020603050405020304" pitchFamily="18" charset="0"/>
                <a:cs typeface="Times New Roman" panose="02020603050405020304" pitchFamily="18" charset="0"/>
              </a:rPr>
              <a:t>aman</a:t>
            </a:r>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 dipinto. (dalle </a:t>
            </a:r>
            <a:r>
              <a:rPr lang="it-IT" i="1" dirty="0" smtClean="0">
                <a:solidFill>
                  <a:schemeClr val="accent2">
                    <a:lumMod val="20000"/>
                    <a:lumOff val="80000"/>
                  </a:schemeClr>
                </a:solidFill>
                <a:latin typeface="Times New Roman" panose="02020603050405020304" pitchFamily="18" charset="0"/>
                <a:cs typeface="Times New Roman" panose="02020603050405020304" pitchFamily="18" charset="0"/>
              </a:rPr>
              <a:t>Satire</a:t>
            </a:r>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a:t>
            </a:r>
          </a:p>
          <a:p>
            <a:endParaRPr lang="it-IT" i="1" dirty="0" smtClean="0">
              <a:solidFill>
                <a:schemeClr val="accent2">
                  <a:lumMod val="20000"/>
                  <a:lumOff val="80000"/>
                </a:schemeClr>
              </a:solidFill>
              <a:latin typeface="Times New Roman" panose="02020603050405020304" pitchFamily="18" charset="0"/>
              <a:cs typeface="Times New Roman" panose="02020603050405020304" pitchFamily="18" charset="0"/>
            </a:endParaRPr>
          </a:p>
          <a:p>
            <a:r>
              <a:rPr lang="it-IT" i="1" dirty="0" smtClean="0">
                <a:solidFill>
                  <a:schemeClr val="accent2">
                    <a:lumMod val="20000"/>
                    <a:lumOff val="80000"/>
                  </a:schemeClr>
                </a:solidFill>
                <a:latin typeface="Times New Roman" panose="02020603050405020304" pitchFamily="18" charset="0"/>
                <a:cs typeface="Times New Roman" panose="02020603050405020304" pitchFamily="18" charset="0"/>
              </a:rPr>
              <a:t>Poco mi giova aver costanza o fede; | per me fortuna avara | parla muta, ode sorda e cieca vede</a:t>
            </a:r>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a:t>
            </a:r>
          </a:p>
          <a:p>
            <a:r>
              <a:rPr lang="it-IT" i="1" dirty="0" err="1" smtClean="0">
                <a:solidFill>
                  <a:schemeClr val="accent2">
                    <a:lumMod val="20000"/>
                    <a:lumOff val="80000"/>
                  </a:schemeClr>
                </a:solidFill>
                <a:latin typeface="Times New Roman" panose="02020603050405020304" pitchFamily="18" charset="0"/>
                <a:cs typeface="Times New Roman" panose="02020603050405020304" pitchFamily="18" charset="0"/>
              </a:rPr>
              <a:t>Veggio</a:t>
            </a:r>
            <a:r>
              <a:rPr lang="it-IT" i="1" dirty="0" smtClean="0">
                <a:solidFill>
                  <a:schemeClr val="accent2">
                    <a:lumMod val="20000"/>
                    <a:lumOff val="80000"/>
                  </a:schemeClr>
                </a:solidFill>
                <a:latin typeface="Times New Roman" panose="02020603050405020304" pitchFamily="18" charset="0"/>
                <a:cs typeface="Times New Roman" panose="02020603050405020304" pitchFamily="18" charset="0"/>
              </a:rPr>
              <a:t> il ben, nulla godo, e spero assai, | si muta il mondo, ed io non vario mai</a:t>
            </a:r>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 (da </a:t>
            </a:r>
            <a:r>
              <a:rPr lang="it-IT" i="1" dirty="0" smtClean="0">
                <a:solidFill>
                  <a:schemeClr val="accent2">
                    <a:lumMod val="20000"/>
                    <a:lumOff val="80000"/>
                  </a:schemeClr>
                </a:solidFill>
                <a:latin typeface="Times New Roman" panose="02020603050405020304" pitchFamily="18" charset="0"/>
                <a:cs typeface="Times New Roman" panose="02020603050405020304" pitchFamily="18" charset="0"/>
              </a:rPr>
              <a:t>Or son pur solo...</a:t>
            </a:r>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 citato in I capolavori della poesia italiana, a cura di Guido </a:t>
            </a:r>
            <a:r>
              <a:rPr lang="it-IT" dirty="0" err="1" smtClean="0">
                <a:solidFill>
                  <a:schemeClr val="accent2">
                    <a:lumMod val="20000"/>
                    <a:lumOff val="80000"/>
                  </a:schemeClr>
                </a:solidFill>
                <a:latin typeface="Times New Roman" panose="02020603050405020304" pitchFamily="18" charset="0"/>
                <a:cs typeface="Times New Roman" panose="02020603050405020304" pitchFamily="18" charset="0"/>
              </a:rPr>
              <a:t>Davico</a:t>
            </a:r>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 Bonino, CDE, Milano 1972)</a:t>
            </a:r>
          </a:p>
          <a:p>
            <a:endPar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endParaRPr>
          </a:p>
          <a:p>
            <a:r>
              <a:rPr lang="it-IT" b="1" i="1" dirty="0" smtClean="0">
                <a:solidFill>
                  <a:schemeClr val="accent2">
                    <a:lumMod val="20000"/>
                    <a:lumOff val="80000"/>
                  </a:schemeClr>
                </a:solidFill>
                <a:latin typeface="Times New Roman" panose="02020603050405020304" pitchFamily="18" charset="0"/>
                <a:cs typeface="Times New Roman" panose="02020603050405020304" pitchFamily="18" charset="0"/>
              </a:rPr>
              <a:t>Il teatro della politica</a:t>
            </a:r>
            <a:endParaRPr lang="it-IT" b="1" dirty="0" smtClean="0">
              <a:solidFill>
                <a:schemeClr val="accent2">
                  <a:lumMod val="20000"/>
                  <a:lumOff val="80000"/>
                </a:schemeClr>
              </a:solidFill>
              <a:latin typeface="Times New Roman" panose="02020603050405020304" pitchFamily="18" charset="0"/>
              <a:cs typeface="Times New Roman" panose="02020603050405020304" pitchFamily="18" charset="0"/>
            </a:endParaRP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Assai visse chi per la Patria morì.</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Ciò che si presume, facilmente si crede.</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Di quello che mal si dice, ogni poco non è molto, ma troppo.</a:t>
            </a:r>
          </a:p>
          <a:p>
            <a:r>
              <a:rPr lang="it-IT" dirty="0" err="1" smtClean="0">
                <a:solidFill>
                  <a:schemeClr val="accent2">
                    <a:lumMod val="20000"/>
                    <a:lumOff val="80000"/>
                  </a:schemeClr>
                </a:solidFill>
                <a:latin typeface="Times New Roman" panose="02020603050405020304" pitchFamily="18" charset="0"/>
                <a:cs typeface="Times New Roman" panose="02020603050405020304" pitchFamily="18" charset="0"/>
              </a:rPr>
              <a:t>Dui</a:t>
            </a:r>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 soli giorni felici toccano a colui che prende moglie, quel delle nozze e quello del funerale.</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È molto vero che la concordia è madre del matrimonio, ma il matrimonio è padre della discordia.</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Gli ignoranti non hanno mai opinione.</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Innamora più una graziosa bruttezza che una beltà soverchiamente sostenuta.</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Io non ho mai visto un raggio di felicità che rischiarasse l'ombre del mio destino.</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L'adulatore è come l'ombra la quale non ti ama e pur ti segue.</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La fortuna  rassomiglia alla luna che allora si ecclissa quando è più piena.</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La Morte  è l'ultimo dei mali.</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Le mie lacrime sono gl'ultimi avanzi disperati delle mie speranze.</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Non vi è </a:t>
            </a:r>
            <a:r>
              <a:rPr lang="it-IT" dirty="0" err="1" smtClean="0">
                <a:solidFill>
                  <a:schemeClr val="accent2">
                    <a:lumMod val="20000"/>
                    <a:lumOff val="80000"/>
                  </a:schemeClr>
                </a:solidFill>
                <a:latin typeface="Times New Roman" panose="02020603050405020304" pitchFamily="18" charset="0"/>
                <a:cs typeface="Times New Roman" panose="02020603050405020304" pitchFamily="18" charset="0"/>
              </a:rPr>
              <a:t>raggione</a:t>
            </a:r>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 che non ve ne sia una contraria.</a:t>
            </a:r>
          </a:p>
          <a:p>
            <a:r>
              <a:rPr lang="it-IT" dirty="0" smtClean="0">
                <a:solidFill>
                  <a:schemeClr val="accent2">
                    <a:lumMod val="20000"/>
                    <a:lumOff val="80000"/>
                  </a:schemeClr>
                </a:solidFill>
                <a:latin typeface="Times New Roman" panose="02020603050405020304" pitchFamily="18" charset="0"/>
                <a:cs typeface="Times New Roman" panose="02020603050405020304" pitchFamily="18" charset="0"/>
              </a:rPr>
              <a:t>Un buon cavallo e una bella donna sono due care bestie.</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C0504D">
                    <a:lumMod val="20000"/>
                    <a:lumOff val="80000"/>
                  </a:srgbClr>
                </a:solidFill>
                <a:latin typeface="Times New Roman" pitchFamily="18" charset="0"/>
                <a:cs typeface="Times New Roman" pitchFamily="18" charset="0"/>
              </a:rPr>
              <a:t>Michela Zucca</a:t>
            </a:r>
          </a:p>
          <a:p>
            <a:pPr algn="ctr"/>
            <a:r>
              <a:rPr lang="it-IT" sz="800" b="1" dirty="0" smtClean="0">
                <a:solidFill>
                  <a:srgbClr val="C0504D">
                    <a:lumMod val="20000"/>
                    <a:lumOff val="80000"/>
                  </a:srgbClr>
                </a:solidFill>
                <a:latin typeface="Times New Roman" pitchFamily="18" charset="0"/>
                <a:cs typeface="Times New Roman" pitchFamily="18" charset="0"/>
              </a:rPr>
              <a:t>Servizi Culturali</a:t>
            </a:r>
            <a:endParaRPr lang="it-IT" sz="800" b="1" dirty="0">
              <a:solidFill>
                <a:srgbClr val="C0504D">
                  <a:lumMod val="20000"/>
                  <a:lumOff val="8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7253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fontScale="77500" lnSpcReduction="20000"/>
          </a:bodyPr>
          <a:lstStyle/>
          <a:p>
            <a:endParaRPr lang="it-IT" dirty="0" smtClean="0"/>
          </a:p>
          <a:p>
            <a:endParaRPr lang="it-IT" dirty="0"/>
          </a:p>
          <a:p>
            <a:endParaRPr lang="it-IT" dirty="0" smtClean="0"/>
          </a:p>
          <a:p>
            <a:r>
              <a:rPr lang="it-IT" b="1" dirty="0" smtClean="0">
                <a:solidFill>
                  <a:schemeClr val="accent2">
                    <a:lumMod val="40000"/>
                    <a:lumOff val="60000"/>
                  </a:schemeClr>
                </a:solidFill>
                <a:latin typeface="Times New Roman" pitchFamily="18" charset="0"/>
                <a:cs typeface="Times New Roman" pitchFamily="18" charset="0"/>
              </a:rPr>
              <a:t>Tentazioni</a:t>
            </a: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 </a:t>
            </a:r>
            <a:r>
              <a:rPr lang="it-IT" b="1" i="1" dirty="0" smtClean="0">
                <a:solidFill>
                  <a:schemeClr val="accent2">
                    <a:lumMod val="20000"/>
                    <a:lumOff val="80000"/>
                  </a:schemeClr>
                </a:solidFill>
                <a:latin typeface="Times New Roman" pitchFamily="18" charset="0"/>
                <a:cs typeface="Times New Roman" pitchFamily="18" charset="0"/>
              </a:rPr>
              <a:t>a Roma c’è solo abbondanza di quadri, </a:t>
            </a:r>
          </a:p>
          <a:p>
            <a:r>
              <a:rPr lang="it-IT" b="1" i="1" dirty="0" smtClean="0">
                <a:solidFill>
                  <a:schemeClr val="accent2">
                    <a:lumMod val="20000"/>
                    <a:lumOff val="80000"/>
                  </a:schemeClr>
                </a:solidFill>
                <a:latin typeface="Times New Roman" pitchFamily="18" charset="0"/>
                <a:cs typeface="Times New Roman" pitchFamily="18" charset="0"/>
              </a:rPr>
              <a:t>speranze e baciamani</a:t>
            </a:r>
            <a:r>
              <a:rPr lang="it-IT" b="1" dirty="0" smtClean="0">
                <a:solidFill>
                  <a:schemeClr val="accent2">
                    <a:lumMod val="20000"/>
                    <a:lumOff val="80000"/>
                  </a:schemeClr>
                </a:solidFill>
                <a:latin typeface="Times New Roman" pitchFamily="18" charset="0"/>
                <a:cs typeface="Times New Roman" pitchFamily="18" charset="0"/>
              </a:rPr>
              <a:t>»). </a:t>
            </a:r>
          </a:p>
          <a:p>
            <a:endParaRPr lang="it-IT" b="1" dirty="0" smtClean="0">
              <a:solidFill>
                <a:schemeClr val="accent2">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Rosa è anche un attore, partecipa alle rappresentazioni teatrali in prima persona, mascherato o a viso scoperto, da vero napoletano. Dalle scene  del Carnevale, di cui spesso disegna le scenografie,  prende spunto per le sue pitture, che gli servono come mezzo di diffusione per il suo nome. Durante uno di questi spettacoli prese in giro Bernini e per ripicca Castelli rappresenta una commedia tutta contro di lui. Probabilmente a causa di questa tensione con il più importante degli artisti di quegli anni e forse, anche in seguito al rifiuto di essere accolto nell’Accademia di San Luca, </a:t>
            </a:r>
          </a:p>
          <a:p>
            <a:r>
              <a:rPr lang="it-IT" b="1" dirty="0" smtClean="0">
                <a:solidFill>
                  <a:schemeClr val="accent2">
                    <a:lumMod val="20000"/>
                    <a:lumOff val="80000"/>
                  </a:schemeClr>
                </a:solidFill>
                <a:latin typeface="Times New Roman" pitchFamily="18" charset="0"/>
                <a:cs typeface="Times New Roman" pitchFamily="18" charset="0"/>
              </a:rPr>
              <a:t>accetta volentieri l’invito da parte del cardinale </a:t>
            </a:r>
            <a:r>
              <a:rPr lang="it-IT" b="1" dirty="0" err="1" smtClean="0">
                <a:solidFill>
                  <a:schemeClr val="accent2">
                    <a:lumMod val="20000"/>
                    <a:lumOff val="80000"/>
                  </a:schemeClr>
                </a:solidFill>
                <a:latin typeface="Times New Roman" pitchFamily="18" charset="0"/>
                <a:cs typeface="Times New Roman" pitchFamily="18" charset="0"/>
              </a:rPr>
              <a:t>Giovan</a:t>
            </a:r>
            <a:r>
              <a:rPr lang="it-IT" b="1" dirty="0" smtClean="0">
                <a:solidFill>
                  <a:schemeClr val="accent2">
                    <a:lumMod val="20000"/>
                    <a:lumOff val="80000"/>
                  </a:schemeClr>
                </a:solidFill>
                <a:latin typeface="Times New Roman" pitchFamily="18" charset="0"/>
                <a:cs typeface="Times New Roman" pitchFamily="18" charset="0"/>
              </a:rPr>
              <a:t> </a:t>
            </a:r>
          </a:p>
          <a:p>
            <a:r>
              <a:rPr lang="it-IT" b="1" dirty="0" smtClean="0">
                <a:solidFill>
                  <a:schemeClr val="accent2">
                    <a:lumMod val="20000"/>
                    <a:lumOff val="80000"/>
                  </a:schemeClr>
                </a:solidFill>
                <a:latin typeface="Times New Roman" pitchFamily="18" charset="0"/>
                <a:cs typeface="Times New Roman" pitchFamily="18" charset="0"/>
              </a:rPr>
              <a:t>Carlo de’ Medici di trasferirsi a Firenze nel 1640. </a:t>
            </a:r>
          </a:p>
          <a:p>
            <a:endParaRPr lang="it-IT" b="1" dirty="0" smtClean="0">
              <a:solidFill>
                <a:schemeClr val="accent2">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Frate tentato dai demoni</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7890" name="Picture 2" descr="http://www.settemuse.it/pittori_opere_R/rosa_salvator/rosa_salvator_502_a_friar_tempted_by_demons.jpg"/>
          <p:cNvPicPr>
            <a:picLocks noChangeAspect="1" noChangeArrowheads="1"/>
          </p:cNvPicPr>
          <p:nvPr/>
        </p:nvPicPr>
        <p:blipFill>
          <a:blip r:embed="rId3"/>
          <a:srcRect l="22574" t="3971" r="23226" b="4232"/>
          <a:stretch>
            <a:fillRect/>
          </a:stretch>
        </p:blipFill>
        <p:spPr bwMode="auto">
          <a:xfrm>
            <a:off x="142843" y="0"/>
            <a:ext cx="5398851"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357586"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Eremita tentato dai demoni</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3250" name="Picture 2" descr="http://www.settemuse.it/pittori_opere_R/rosa_salvator/rosa_salvator_511_anchorites_tempted_by_demons.jpg"/>
          <p:cNvPicPr>
            <a:picLocks noChangeAspect="1" noChangeArrowheads="1"/>
          </p:cNvPicPr>
          <p:nvPr/>
        </p:nvPicPr>
        <p:blipFill>
          <a:blip r:embed="rId3"/>
          <a:srcRect l="22575" t="2994" r="22493" b="3255"/>
          <a:stretch>
            <a:fillRect/>
          </a:stretch>
        </p:blipFill>
        <p:spPr bwMode="auto">
          <a:xfrm>
            <a:off x="214282" y="0"/>
            <a:ext cx="5357850" cy="6858048"/>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357586"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Le tentazioni di sant’Antonio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9634" name="Picture 2" descr="http://www.settemuse.it/pittori_opere_R/rosa_salvator/rosa_salvator_003_tentazioni_di_san_antonio_1645.jpg"/>
          <p:cNvPicPr>
            <a:picLocks noChangeAspect="1" noChangeArrowheads="1"/>
          </p:cNvPicPr>
          <p:nvPr/>
        </p:nvPicPr>
        <p:blipFill>
          <a:blip r:embed="rId3"/>
          <a:srcRect l="21842" t="4947" r="22493" b="4232"/>
          <a:stretch>
            <a:fillRect/>
          </a:stretch>
        </p:blipFill>
        <p:spPr bwMode="auto">
          <a:xfrm>
            <a:off x="39183" y="0"/>
            <a:ext cx="5604387"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it-IT" dirty="0" smtClean="0"/>
          </a:p>
          <a:p>
            <a:r>
              <a:rPr lang="it-IT" sz="4000" b="1" dirty="0" smtClean="0">
                <a:solidFill>
                  <a:schemeClr val="accent2">
                    <a:lumMod val="60000"/>
                    <a:lumOff val="40000"/>
                  </a:schemeClr>
                </a:solidFill>
                <a:latin typeface="Times New Roman" pitchFamily="18" charset="0"/>
                <a:cs typeface="Times New Roman" pitchFamily="18" charset="0"/>
              </a:rPr>
              <a:t>Banditi</a:t>
            </a:r>
          </a:p>
          <a:p>
            <a:endParaRPr lang="it-IT" sz="1100"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Quando faceva parte di una banda di briganti che vagabondava sulle strade dell’Italia Meridionale, Salvatore realizzò una serie di bozzetti che riutilizzò nelle sue opere più gradi. Ritornato a Napoli, cominciò a dipingere scene di avvenimenti alquanto turbolenti che, in un certo senso anticipano il tema romantico. Avendo necessità di auto-sussistenza vende, suo malgrado, queste </a:t>
            </a:r>
          </a:p>
          <a:p>
            <a:r>
              <a:rPr lang="it-IT" b="1" dirty="0" smtClean="0">
                <a:solidFill>
                  <a:schemeClr val="accent2">
                    <a:lumMod val="20000"/>
                    <a:lumOff val="80000"/>
                  </a:schemeClr>
                </a:solidFill>
                <a:latin typeface="Times New Roman" pitchFamily="18" charset="0"/>
                <a:cs typeface="Times New Roman" pitchFamily="18" charset="0"/>
              </a:rPr>
              <a:t>opere a cifre irrisorie rimanendo all’ombra </a:t>
            </a:r>
          </a:p>
          <a:p>
            <a:r>
              <a:rPr lang="it-IT" b="1" dirty="0" smtClean="0">
                <a:solidFill>
                  <a:schemeClr val="accent2">
                    <a:lumMod val="20000"/>
                    <a:lumOff val="80000"/>
                  </a:schemeClr>
                </a:solidFill>
                <a:latin typeface="Times New Roman" pitchFamily="18" charset="0"/>
                <a:cs typeface="Times New Roman" pitchFamily="18" charset="0"/>
              </a:rPr>
              <a:t>dei grandi pittori napoletani del suo periodo.</a:t>
            </a: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Presunto ritratto di bandito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2" name="Picture 2" descr="http://it.wahooart.com/Art.nsf/O/8Y3GPA/$File/Salvator-Rosa-Portrait-of-a-Man-2-.JPG"/>
          <p:cNvPicPr>
            <a:picLocks noChangeAspect="1" noChangeArrowheads="1"/>
          </p:cNvPicPr>
          <p:nvPr/>
        </p:nvPicPr>
        <p:blipFill>
          <a:blip r:embed="rId3"/>
          <a:srcRect/>
          <a:stretch>
            <a:fillRect/>
          </a:stretch>
        </p:blipFill>
        <p:spPr bwMode="auto">
          <a:xfrm>
            <a:off x="0" y="-21175"/>
            <a:ext cx="5572132" cy="687917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143504" y="0"/>
            <a:ext cx="4000496" cy="6858000"/>
          </a:xfrm>
        </p:spPr>
        <p:txBody>
          <a:bodyPr>
            <a:normAutofit fontScale="25000" lnSpcReduction="20000"/>
          </a:bodyPr>
          <a:lstStyle/>
          <a:p>
            <a:pPr algn="l"/>
            <a:r>
              <a:rPr lang="it-IT" sz="7600" b="1" dirty="0" smtClean="0">
                <a:latin typeface="Times New Roman" pitchFamily="18" charset="0"/>
                <a:cs typeface="Times New Roman" pitchFamily="18" charset="0"/>
              </a:rPr>
              <a:t>Salvator Rosa nasce all’</a:t>
            </a:r>
            <a:r>
              <a:rPr lang="it-IT" sz="7600" b="1" dirty="0" err="1" smtClean="0">
                <a:latin typeface="Times New Roman" pitchFamily="18" charset="0"/>
                <a:cs typeface="Times New Roman" pitchFamily="18" charset="0"/>
              </a:rPr>
              <a:t>Arenella</a:t>
            </a:r>
            <a:r>
              <a:rPr lang="it-IT" sz="7600" b="1" dirty="0" smtClean="0">
                <a:latin typeface="Times New Roman" pitchFamily="18" charset="0"/>
                <a:cs typeface="Times New Roman" pitchFamily="18" charset="0"/>
              </a:rPr>
              <a:t>, nei dintorni di Napoli nel 1615 da povera gente: il padre era un sorvegliante di terre.  Grazie all’interessamento di un parente della madre, viene mandato nel convento dei padri </a:t>
            </a:r>
            <a:r>
              <a:rPr lang="it-IT" sz="7600" b="1" dirty="0" err="1" smtClean="0">
                <a:latin typeface="Times New Roman" pitchFamily="18" charset="0"/>
                <a:cs typeface="Times New Roman" pitchFamily="18" charset="0"/>
              </a:rPr>
              <a:t>Somaschi</a:t>
            </a:r>
            <a:r>
              <a:rPr lang="it-IT" sz="7600" b="1" dirty="0" smtClean="0">
                <a:latin typeface="Times New Roman" pitchFamily="18" charset="0"/>
                <a:cs typeface="Times New Roman" pitchFamily="18" charset="0"/>
              </a:rPr>
              <a:t> per essere iniziato alla carriera ecclesiastica, o all’avvocatura.</a:t>
            </a:r>
            <a:r>
              <a:rPr lang="en-US" sz="7600" b="1" dirty="0" smtClean="0">
                <a:latin typeface="Times New Roman" pitchFamily="18" charset="0"/>
                <a:cs typeface="Times New Roman" pitchFamily="18" charset="0"/>
              </a:rPr>
              <a:t>  Ma la </a:t>
            </a:r>
            <a:r>
              <a:rPr lang="en-US" sz="7600" b="1" dirty="0" err="1" smtClean="0">
                <a:latin typeface="Times New Roman" pitchFamily="18" charset="0"/>
                <a:cs typeface="Times New Roman" pitchFamily="18" charset="0"/>
              </a:rPr>
              <a:t>sua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natura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impulsiva</a:t>
            </a:r>
            <a:r>
              <a:rPr lang="en-US" sz="7600" b="1" dirty="0" smtClean="0">
                <a:latin typeface="Times New Roman" pitchFamily="18" charset="0"/>
                <a:cs typeface="Times New Roman" pitchFamily="18" charset="0"/>
              </a:rPr>
              <a:t> e </a:t>
            </a:r>
            <a:r>
              <a:rPr lang="en-US" sz="7600" b="1" dirty="0" err="1" smtClean="0">
                <a:latin typeface="Times New Roman" pitchFamily="18" charset="0"/>
                <a:cs typeface="Times New Roman" pitchFamily="18" charset="0"/>
              </a:rPr>
              <a:t>incurante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delle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regole</a:t>
            </a:r>
            <a:r>
              <a:rPr lang="en-US" sz="7600" b="1" dirty="0" smtClean="0">
                <a:latin typeface="Times New Roman" pitchFamily="18" charset="0"/>
                <a:cs typeface="Times New Roman" pitchFamily="18" charset="0"/>
              </a:rPr>
              <a:t> (era un </a:t>
            </a:r>
            <a:r>
              <a:rPr lang="en-US" sz="7600" b="1" dirty="0" err="1" smtClean="0">
                <a:latin typeface="Times New Roman" pitchFamily="18" charset="0"/>
                <a:cs typeface="Times New Roman" pitchFamily="18" charset="0"/>
              </a:rPr>
              <a:t>sovversivo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nato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gli</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impediscono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di</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terminare</a:t>
            </a:r>
            <a:r>
              <a:rPr lang="en-US" sz="7600" b="1" dirty="0" smtClean="0">
                <a:latin typeface="Times New Roman" pitchFamily="18" charset="0"/>
                <a:cs typeface="Times New Roman" pitchFamily="18" charset="0"/>
              </a:rPr>
              <a:t> la </a:t>
            </a:r>
            <a:r>
              <a:rPr lang="en-US" sz="7600" b="1" dirty="0" err="1" smtClean="0">
                <a:latin typeface="Times New Roman" pitchFamily="18" charset="0"/>
                <a:cs typeface="Times New Roman" pitchFamily="18" charset="0"/>
              </a:rPr>
              <a:t>sua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educazione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Sua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madre</a:t>
            </a:r>
            <a:r>
              <a:rPr lang="en-US" sz="7600" b="1" dirty="0" smtClean="0">
                <a:latin typeface="Times New Roman" pitchFamily="18" charset="0"/>
                <a:cs typeface="Times New Roman" pitchFamily="18" charset="0"/>
              </a:rPr>
              <a:t>, Giulia </a:t>
            </a:r>
            <a:r>
              <a:rPr lang="en-US" sz="7600" b="1" dirty="0" err="1" smtClean="0">
                <a:latin typeface="Times New Roman" pitchFamily="18" charset="0"/>
                <a:cs typeface="Times New Roman" pitchFamily="18" charset="0"/>
              </a:rPr>
              <a:t>Greca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apparteneva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alla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minoranza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greca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siciliana</a:t>
            </a:r>
            <a:r>
              <a:rPr lang="en-US" sz="7600" b="1" dirty="0" smtClean="0">
                <a:latin typeface="Times New Roman" pitchFamily="18" charset="0"/>
                <a:cs typeface="Times New Roman" pitchFamily="18" charset="0"/>
              </a:rPr>
              <a:t>. e ad </a:t>
            </a:r>
            <a:r>
              <a:rPr lang="en-US" sz="7600" b="1" dirty="0" err="1" smtClean="0">
                <a:latin typeface="Times New Roman" pitchFamily="18" charset="0"/>
                <a:cs typeface="Times New Roman" pitchFamily="18" charset="0"/>
              </a:rPr>
              <a:t>una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famiglia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di</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pittori</a:t>
            </a:r>
            <a:r>
              <a:rPr lang="en-US" sz="7600" b="1" dirty="0" smtClean="0">
                <a:latin typeface="Times New Roman" pitchFamily="18" charset="0"/>
                <a:cs typeface="Times New Roman" pitchFamily="18" charset="0"/>
              </a:rPr>
              <a:t>. . </a:t>
            </a:r>
            <a:r>
              <a:rPr lang="en-US" sz="7600" b="1" dirty="0" err="1" smtClean="0">
                <a:latin typeface="Times New Roman" pitchFamily="18" charset="0"/>
                <a:cs typeface="Times New Roman" pitchFamily="18" charset="0"/>
              </a:rPr>
              <a:t>Alcune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fonti</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dicono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che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venne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abbandonato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dalla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madre</a:t>
            </a:r>
            <a:r>
              <a:rPr lang="en-US" sz="7600" b="1" dirty="0" smtClean="0">
                <a:latin typeface="Times New Roman" pitchFamily="18" charset="0"/>
                <a:cs typeface="Times New Roman" pitchFamily="18" charset="0"/>
              </a:rPr>
              <a:t> a </a:t>
            </a:r>
            <a:r>
              <a:rPr lang="en-US" sz="7600" b="1" dirty="0" err="1" smtClean="0">
                <a:latin typeface="Times New Roman" pitchFamily="18" charset="0"/>
                <a:cs typeface="Times New Roman" pitchFamily="18" charset="0"/>
              </a:rPr>
              <a:t>sette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anni</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probabilmente</a:t>
            </a:r>
            <a:r>
              <a:rPr lang="en-US" sz="7600" b="1" dirty="0" smtClean="0">
                <a:latin typeface="Times New Roman" pitchFamily="18" charset="0"/>
                <a:cs typeface="Times New Roman" pitchFamily="18" charset="0"/>
              </a:rPr>
              <a:t>, la </a:t>
            </a:r>
            <a:r>
              <a:rPr lang="en-US" sz="7600" b="1" dirty="0" err="1" smtClean="0">
                <a:latin typeface="Times New Roman" pitchFamily="18" charset="0"/>
                <a:cs typeface="Times New Roman" pitchFamily="18" charset="0"/>
              </a:rPr>
              <a:t>povera</a:t>
            </a:r>
            <a:r>
              <a:rPr lang="en-US" sz="7600" b="1" dirty="0" smtClean="0">
                <a:latin typeface="Times New Roman" pitchFamily="18" charset="0"/>
                <a:cs typeface="Times New Roman" pitchFamily="18" charset="0"/>
              </a:rPr>
              <a:t> donna </a:t>
            </a:r>
            <a:r>
              <a:rPr lang="en-US" sz="7600" b="1" dirty="0" err="1" smtClean="0">
                <a:latin typeface="Times New Roman" pitchFamily="18" charset="0"/>
                <a:cs typeface="Times New Roman" pitchFamily="18" charset="0"/>
              </a:rPr>
              <a:t>doveva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andare</a:t>
            </a:r>
            <a:r>
              <a:rPr lang="en-US" sz="7600" b="1" dirty="0" smtClean="0">
                <a:latin typeface="Times New Roman" pitchFamily="18" charset="0"/>
                <a:cs typeface="Times New Roman" pitchFamily="18" charset="0"/>
              </a:rPr>
              <a:t> a </a:t>
            </a:r>
            <a:r>
              <a:rPr lang="en-US" sz="7600" b="1" dirty="0" err="1" smtClean="0">
                <a:latin typeface="Times New Roman" pitchFamily="18" charset="0"/>
                <a:cs typeface="Times New Roman" pitchFamily="18" charset="0"/>
              </a:rPr>
              <a:t>lavorare</a:t>
            </a:r>
            <a:r>
              <a:rPr lang="en-US" sz="7600" b="1" dirty="0" smtClean="0">
                <a:latin typeface="Times New Roman" pitchFamily="18" charset="0"/>
                <a:cs typeface="Times New Roman" pitchFamily="18" charset="0"/>
              </a:rPr>
              <a:t>, e </a:t>
            </a:r>
            <a:r>
              <a:rPr lang="en-US" sz="7600" b="1" dirty="0" err="1" smtClean="0">
                <a:latin typeface="Times New Roman" pitchFamily="18" charset="0"/>
                <a:cs typeface="Times New Roman" pitchFamily="18" charset="0"/>
              </a:rPr>
              <a:t>lasciava</a:t>
            </a:r>
            <a:r>
              <a:rPr lang="en-US" sz="7600" b="1" dirty="0" smtClean="0">
                <a:latin typeface="Times New Roman" pitchFamily="18" charset="0"/>
                <a:cs typeface="Times New Roman" pitchFamily="18" charset="0"/>
              </a:rPr>
              <a:t> I </a:t>
            </a:r>
            <a:r>
              <a:rPr lang="en-US" sz="7600" b="1" dirty="0" err="1" smtClean="0">
                <a:latin typeface="Times New Roman" pitchFamily="18" charset="0"/>
                <a:cs typeface="Times New Roman" pitchFamily="18" charset="0"/>
              </a:rPr>
              <a:t>figli</a:t>
            </a:r>
            <a:r>
              <a:rPr lang="en-US" sz="7600" b="1" dirty="0" smtClean="0">
                <a:latin typeface="Times New Roman" pitchFamily="18" charset="0"/>
                <a:cs typeface="Times New Roman" pitchFamily="18" charset="0"/>
              </a:rPr>
              <a:t> al </a:t>
            </a:r>
            <a:r>
              <a:rPr lang="en-US" sz="7600" b="1" dirty="0" err="1" smtClean="0">
                <a:latin typeface="Times New Roman" pitchFamily="18" charset="0"/>
                <a:cs typeface="Times New Roman" pitchFamily="18" charset="0"/>
              </a:rPr>
              <a:t>nonno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Da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subito</a:t>
            </a:r>
            <a:r>
              <a:rPr lang="en-US" sz="7600" b="1" dirty="0" smtClean="0">
                <a:latin typeface="Times New Roman" pitchFamily="18" charset="0"/>
                <a:cs typeface="Times New Roman" pitchFamily="18" charset="0"/>
              </a:rPr>
              <a:t>, Salvatore </a:t>
            </a:r>
            <a:r>
              <a:rPr lang="en-US" sz="7600" b="1" dirty="0" err="1" smtClean="0">
                <a:latin typeface="Times New Roman" pitchFamily="18" charset="0"/>
                <a:cs typeface="Times New Roman" pitchFamily="18" charset="0"/>
              </a:rPr>
              <a:t>mostra</a:t>
            </a:r>
            <a:r>
              <a:rPr lang="en-US" sz="7600" b="1" dirty="0" smtClean="0">
                <a:latin typeface="Times New Roman" pitchFamily="18" charset="0"/>
                <a:cs typeface="Times New Roman" pitchFamily="18" charset="0"/>
              </a:rPr>
              <a:t> un </a:t>
            </a:r>
            <a:r>
              <a:rPr lang="en-US" sz="7600" b="1" dirty="0" err="1" smtClean="0">
                <a:latin typeface="Times New Roman" pitchFamily="18" charset="0"/>
                <a:cs typeface="Times New Roman" pitchFamily="18" charset="0"/>
              </a:rPr>
              <a:t>notevole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talento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artistico</a:t>
            </a:r>
            <a:r>
              <a:rPr lang="en-US" sz="7600" b="1" dirty="0" smtClean="0">
                <a:latin typeface="Times New Roman" pitchFamily="18" charset="0"/>
                <a:cs typeface="Times New Roman" pitchFamily="18" charset="0"/>
              </a:rPr>
              <a:t>,  e </a:t>
            </a:r>
            <a:r>
              <a:rPr lang="en-US" sz="7600" b="1" dirty="0" err="1" smtClean="0">
                <a:latin typeface="Times New Roman" pitchFamily="18" charset="0"/>
                <a:cs typeface="Times New Roman" pitchFamily="18" charset="0"/>
              </a:rPr>
              <a:t>si</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dedica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alla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pittura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di</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nascosto</a:t>
            </a:r>
            <a:r>
              <a:rPr lang="en-US" sz="7600" b="1" dirty="0" smtClean="0">
                <a:latin typeface="Times New Roman" pitchFamily="18" charset="0"/>
                <a:cs typeface="Times New Roman" pitchFamily="18" charset="0"/>
              </a:rPr>
              <a:t> con lo </a:t>
            </a:r>
            <a:r>
              <a:rPr lang="en-US" sz="7600" b="1" dirty="0" err="1" smtClean="0">
                <a:latin typeface="Times New Roman" pitchFamily="18" charset="0"/>
                <a:cs typeface="Times New Roman" pitchFamily="18" charset="0"/>
              </a:rPr>
              <a:t>zio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materno</a:t>
            </a:r>
            <a:r>
              <a:rPr lang="en-US" sz="7600" b="1" dirty="0" smtClean="0">
                <a:latin typeface="Times New Roman" pitchFamily="18" charset="0"/>
                <a:cs typeface="Times New Roman" pitchFamily="18" charset="0"/>
              </a:rPr>
              <a:t>, Paolo Greco. </a:t>
            </a:r>
            <a:r>
              <a:rPr lang="en-US" sz="7600" b="1" dirty="0" err="1" smtClean="0">
                <a:latin typeface="Times New Roman" pitchFamily="18" charset="0"/>
                <a:cs typeface="Times New Roman" pitchFamily="18" charset="0"/>
              </a:rPr>
              <a:t>Successivamente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lavora</a:t>
            </a:r>
            <a:r>
              <a:rPr lang="en-US" sz="7600" b="1" dirty="0" smtClean="0">
                <a:latin typeface="Times New Roman" pitchFamily="18" charset="0"/>
                <a:cs typeface="Times New Roman" pitchFamily="18" charset="0"/>
              </a:rPr>
              <a:t> con </a:t>
            </a:r>
            <a:r>
              <a:rPr lang="en-US" sz="7600" b="1" dirty="0" err="1" smtClean="0">
                <a:latin typeface="Times New Roman" pitchFamily="18" charset="0"/>
                <a:cs typeface="Times New Roman" pitchFamily="18" charset="0"/>
              </a:rPr>
              <a:t>suo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cognato,Francesco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Fracanzano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che</a:t>
            </a:r>
            <a:r>
              <a:rPr lang="en-US" sz="7600" b="1" dirty="0" smtClean="0">
                <a:latin typeface="Times New Roman" pitchFamily="18" charset="0"/>
                <a:cs typeface="Times New Roman" pitchFamily="18" charset="0"/>
              </a:rPr>
              <a:t> è </a:t>
            </a:r>
            <a:r>
              <a:rPr lang="en-US" sz="7600" b="1" dirty="0" err="1" smtClean="0">
                <a:latin typeface="Times New Roman" pitchFamily="18" charset="0"/>
                <a:cs typeface="Times New Roman" pitchFamily="18" charset="0"/>
              </a:rPr>
              <a:t>già</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pittore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allievo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di</a:t>
            </a:r>
            <a:r>
              <a:rPr lang="en-US" sz="7600" b="1" dirty="0" smtClean="0">
                <a:latin typeface="Times New Roman" pitchFamily="18" charset="0"/>
                <a:cs typeface="Times New Roman" pitchFamily="18" charset="0"/>
              </a:rPr>
              <a:t> Ribera. Ma, </a:t>
            </a:r>
            <a:r>
              <a:rPr lang="en-US" sz="7600" b="1" dirty="0" err="1" smtClean="0">
                <a:latin typeface="Times New Roman" pitchFamily="18" charset="0"/>
                <a:cs typeface="Times New Roman" pitchFamily="18" charset="0"/>
              </a:rPr>
              <a:t>privo</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di</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appoggi</a:t>
            </a:r>
            <a:r>
              <a:rPr lang="en-US" sz="7600" b="1" dirty="0" smtClean="0">
                <a:latin typeface="Times New Roman" pitchFamily="18" charset="0"/>
                <a:cs typeface="Times New Roman" pitchFamily="18" charset="0"/>
              </a:rPr>
              <a:t>, non </a:t>
            </a:r>
            <a:r>
              <a:rPr lang="en-US" sz="7600" b="1" dirty="0" err="1" smtClean="0">
                <a:latin typeface="Times New Roman" pitchFamily="18" charset="0"/>
                <a:cs typeface="Times New Roman" pitchFamily="18" charset="0"/>
              </a:rPr>
              <a:t>riusciva</a:t>
            </a:r>
            <a:r>
              <a:rPr lang="en-US" sz="7600" b="1" dirty="0" smtClean="0">
                <a:latin typeface="Times New Roman" pitchFamily="18" charset="0"/>
                <a:cs typeface="Times New Roman" pitchFamily="18" charset="0"/>
              </a:rPr>
              <a:t> ad </a:t>
            </a:r>
            <a:r>
              <a:rPr lang="en-US" sz="7600" b="1" dirty="0" err="1" smtClean="0">
                <a:latin typeface="Times New Roman" pitchFamily="18" charset="0"/>
                <a:cs typeface="Times New Roman" pitchFamily="18" charset="0"/>
              </a:rPr>
              <a:t>avere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commesse</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quindi</a:t>
            </a:r>
            <a:r>
              <a:rPr lang="en-US" sz="7600" b="1" dirty="0" smtClean="0">
                <a:latin typeface="Times New Roman" pitchFamily="18" charset="0"/>
                <a:cs typeface="Times New Roman" pitchFamily="18" charset="0"/>
              </a:rPr>
              <a:t> pare </a:t>
            </a:r>
            <a:r>
              <a:rPr lang="en-US" sz="7600" b="1" dirty="0" err="1" smtClean="0">
                <a:latin typeface="Times New Roman" pitchFamily="18" charset="0"/>
                <a:cs typeface="Times New Roman" pitchFamily="18" charset="0"/>
              </a:rPr>
              <a:t>si</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unisse</a:t>
            </a:r>
            <a:r>
              <a:rPr lang="en-US" sz="7600" b="1" dirty="0" smtClean="0">
                <a:latin typeface="Times New Roman" pitchFamily="18" charset="0"/>
                <a:cs typeface="Times New Roman" pitchFamily="18" charset="0"/>
              </a:rPr>
              <a:t> ad </a:t>
            </a:r>
            <a:r>
              <a:rPr lang="en-US" sz="7600" b="1" dirty="0" err="1" smtClean="0">
                <a:latin typeface="Times New Roman" pitchFamily="18" charset="0"/>
                <a:cs typeface="Times New Roman" pitchFamily="18" charset="0"/>
              </a:rPr>
              <a:t>una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banda</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di</a:t>
            </a:r>
            <a:r>
              <a:rPr lang="en-US" sz="7600" b="1" dirty="0" smtClean="0">
                <a:latin typeface="Times New Roman" pitchFamily="18" charset="0"/>
                <a:cs typeface="Times New Roman" pitchFamily="18" charset="0"/>
              </a:rPr>
              <a:t> </a:t>
            </a:r>
            <a:r>
              <a:rPr lang="en-US" sz="7600" b="1" dirty="0" err="1" smtClean="0">
                <a:latin typeface="Times New Roman" pitchFamily="18" charset="0"/>
                <a:cs typeface="Times New Roman" pitchFamily="18" charset="0"/>
              </a:rPr>
              <a:t>briganti</a:t>
            </a:r>
            <a:r>
              <a:rPr lang="en-US" sz="7600" b="1" dirty="0" smtClean="0">
                <a:latin typeface="Times New Roman" pitchFamily="18" charset="0"/>
                <a:cs typeface="Times New Roman" pitchFamily="18" charset="0"/>
              </a:rPr>
              <a:t>. </a:t>
            </a:r>
          </a:p>
          <a:p>
            <a:endParaRPr lang="it-IT" sz="7200"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6866" name="Picture 2" descr="http://www.settemuse.it/pittori_opere_R/rosa_salvator/rosa_salvator_517_self_portrait.jpg"/>
          <p:cNvPicPr>
            <a:picLocks noChangeAspect="1" noChangeArrowheads="1"/>
          </p:cNvPicPr>
          <p:nvPr/>
        </p:nvPicPr>
        <p:blipFill>
          <a:blip r:embed="rId2"/>
          <a:srcRect l="23307" t="3971" r="23958" b="3255"/>
          <a:stretch>
            <a:fillRect/>
          </a:stretch>
        </p:blipFill>
        <p:spPr bwMode="auto">
          <a:xfrm>
            <a:off x="0" y="0"/>
            <a:ext cx="5197642" cy="6858000"/>
          </a:xfrm>
          <a:prstGeom prst="rect">
            <a:avLst/>
          </a:prstGeom>
          <a:noFill/>
        </p:spPr>
      </p:pic>
      <p:sp>
        <p:nvSpPr>
          <p:cNvPr id="6" name="Rettangolo 5"/>
          <p:cNvSpPr/>
          <p:nvPr/>
        </p:nvSpPr>
        <p:spPr>
          <a:xfrm>
            <a:off x="500034" y="357166"/>
            <a:ext cx="140294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Autoritratto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072330" y="0"/>
            <a:ext cx="2071670"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Presunto ritratto di bandito (come filosofo)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11618" name="Picture 2" descr="File:Self-portrait of Salvator Rosa mg 0154.jpg"/>
          <p:cNvPicPr>
            <a:picLocks noChangeAspect="1" noChangeArrowheads="1"/>
          </p:cNvPicPr>
          <p:nvPr/>
        </p:nvPicPr>
        <p:blipFill>
          <a:blip r:embed="rId3"/>
          <a:srcRect/>
          <a:stretch>
            <a:fillRect/>
          </a:stretch>
        </p:blipFill>
        <p:spPr bwMode="auto">
          <a:xfrm>
            <a:off x="1785918" y="-22508"/>
            <a:ext cx="5214942" cy="688050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58016" y="0"/>
            <a:ext cx="2285984" cy="4572008"/>
          </a:xfrm>
        </p:spPr>
        <p:txBody>
          <a:bodyPr>
            <a:normAutofit fontScale="85000" lnSpcReduction="10000"/>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Presunto ritratto di banditi (come Eraclito e Democrito. Ma le loro facce sono </a:t>
            </a:r>
            <a:r>
              <a:rPr lang="it-IT" b="1" dirty="0" err="1" smtClean="0">
                <a:solidFill>
                  <a:schemeClr val="accent6">
                    <a:lumMod val="20000"/>
                    <a:lumOff val="80000"/>
                  </a:schemeClr>
                </a:solidFill>
                <a:latin typeface="Times New Roman" pitchFamily="18" charset="0"/>
                <a:cs typeface="Times New Roman" pitchFamily="18" charset="0"/>
              </a:rPr>
              <a:t>eloquenti…</a:t>
            </a:r>
            <a:r>
              <a:rPr lang="it-IT" b="1" dirty="0" smtClean="0">
                <a:solidFill>
                  <a:schemeClr val="accent6">
                    <a:lumMod val="20000"/>
                    <a:lumOff val="80000"/>
                  </a:schemeClr>
                </a:solidFill>
                <a:latin typeface="Times New Roman" pitchFamily="18" charset="0"/>
                <a:cs typeface="Times New Roman" pitchFamily="18" charset="0"/>
              </a:rPr>
              <a:t>.)</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10594" name="Picture 2" descr="File:Salvatore Rosa 004.jpg"/>
          <p:cNvPicPr>
            <a:picLocks noChangeAspect="1" noChangeArrowheads="1"/>
          </p:cNvPicPr>
          <p:nvPr/>
        </p:nvPicPr>
        <p:blipFill>
          <a:blip r:embed="rId3"/>
          <a:srcRect/>
          <a:stretch>
            <a:fillRect/>
          </a:stretch>
        </p:blipFill>
        <p:spPr bwMode="auto">
          <a:xfrm>
            <a:off x="0" y="13699"/>
            <a:ext cx="6858016" cy="684430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6858000"/>
          </a:xfrm>
        </p:spPr>
        <p:txBody>
          <a:bodyPr>
            <a:normAutofit fontScale="62500" lnSpcReduction="20000"/>
          </a:bodyPr>
          <a:lstStyle/>
          <a:p>
            <a:pPr algn="l"/>
            <a:r>
              <a:rPr lang="it-IT" sz="3600" b="1" dirty="0" smtClean="0">
                <a:solidFill>
                  <a:schemeClr val="accent6">
                    <a:lumMod val="20000"/>
                    <a:lumOff val="80000"/>
                  </a:schemeClr>
                </a:solidFill>
                <a:latin typeface="Times New Roman" pitchFamily="18" charset="0"/>
                <a:cs typeface="Times New Roman" pitchFamily="18" charset="0"/>
              </a:rPr>
              <a:t>Si hanno buone ragioni per credere che Salvatore tornò a Napoli appositamente per partecipare alla rivolta del 1647, e che appartenesse alla Compagnia della Morte, organizzazione clandestina di artisti che aveva il compito di ammazzare ogni spagnolo che avesse avuto la sfortuna di attraversar loro la strada. Con la repressione dei moti, dovette tornare precipitosamente a Roma, e non poté più tornare nella sua città. Ma si schierò sempre, e apertamente, dalla </a:t>
            </a:r>
          </a:p>
          <a:p>
            <a:pPr algn="l"/>
            <a:r>
              <a:rPr lang="it-IT" sz="3600" b="1" dirty="0" smtClean="0">
                <a:solidFill>
                  <a:schemeClr val="accent6">
                    <a:lumMod val="20000"/>
                    <a:lumOff val="80000"/>
                  </a:schemeClr>
                </a:solidFill>
                <a:latin typeface="Times New Roman" pitchFamily="18" charset="0"/>
                <a:cs typeface="Times New Roman" pitchFamily="18" charset="0"/>
              </a:rPr>
              <a:t>parte dei più poveri, contro ricchi e nobili.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26" name="Picture 2" descr="http://buccinasco.cittaideale.cerca.com/wp-content/uploads/2011/06/salvator-rosa-Frine-e-Xenocrate.jpg"/>
          <p:cNvPicPr>
            <a:picLocks noChangeAspect="1" noChangeArrowheads="1"/>
          </p:cNvPicPr>
          <p:nvPr/>
        </p:nvPicPr>
        <p:blipFill>
          <a:blip r:embed="rId3"/>
          <a:srcRect/>
          <a:stretch>
            <a:fillRect/>
          </a:stretch>
        </p:blipFill>
        <p:spPr bwMode="auto">
          <a:xfrm>
            <a:off x="0" y="0"/>
            <a:ext cx="5572132" cy="6882444"/>
          </a:xfrm>
          <a:prstGeom prst="rect">
            <a:avLst/>
          </a:prstGeom>
          <a:noFill/>
        </p:spPr>
      </p:pic>
      <p:sp>
        <p:nvSpPr>
          <p:cNvPr id="6" name="Rettangolo 5"/>
          <p:cNvSpPr/>
          <p:nvPr/>
        </p:nvSpPr>
        <p:spPr>
          <a:xfrm>
            <a:off x="1285852" y="214290"/>
            <a:ext cx="323902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Presunto ritratto di Masaniello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2402" name="Picture 2" descr="File:Salvator rosa briganti.jpg"/>
          <p:cNvPicPr>
            <a:picLocks noChangeAspect="1" noChangeArrowheads="1"/>
          </p:cNvPicPr>
          <p:nvPr/>
        </p:nvPicPr>
        <p:blipFill>
          <a:blip r:embed="rId3"/>
          <a:srcRect/>
          <a:stretch>
            <a:fillRect/>
          </a:stretch>
        </p:blipFill>
        <p:spPr bwMode="auto">
          <a:xfrm>
            <a:off x="285720" y="0"/>
            <a:ext cx="8555919" cy="6858000"/>
          </a:xfrm>
          <a:prstGeom prst="rect">
            <a:avLst/>
          </a:prstGeom>
          <a:noFill/>
        </p:spPr>
      </p:pic>
      <p:sp>
        <p:nvSpPr>
          <p:cNvPr id="7" name="Rettangolo 6"/>
          <p:cNvSpPr/>
          <p:nvPr/>
        </p:nvSpPr>
        <p:spPr>
          <a:xfrm>
            <a:off x="142844" y="214290"/>
            <a:ext cx="1236236" cy="461665"/>
          </a:xfrm>
          <a:prstGeom prst="rect">
            <a:avLst/>
          </a:prstGeom>
        </p:spPr>
        <p:txBody>
          <a:bodyPr wrap="none">
            <a:spAutoFit/>
          </a:bodyPr>
          <a:lstStyle/>
          <a:p>
            <a:r>
              <a:rPr lang="it-IT" sz="2400" b="1" dirty="0" smtClean="0">
                <a:solidFill>
                  <a:schemeClr val="bg1"/>
                </a:solidFill>
                <a:latin typeface="Times New Roman" pitchFamily="18" charset="0"/>
                <a:cs typeface="Times New Roman" pitchFamily="18" charset="0"/>
              </a:rPr>
              <a:t>Banditi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13666" name="Picture 2" descr="https://d2mpxrrcad19ou.cloudfront.net/item_images/71263/1473191_fullsize.jpg"/>
          <p:cNvPicPr>
            <a:picLocks noChangeAspect="1" noChangeArrowheads="1"/>
          </p:cNvPicPr>
          <p:nvPr/>
        </p:nvPicPr>
        <p:blipFill>
          <a:blip r:embed="rId3" cstate="print"/>
          <a:srcRect/>
          <a:stretch>
            <a:fillRect/>
          </a:stretch>
        </p:blipFill>
        <p:spPr bwMode="auto">
          <a:xfrm>
            <a:off x="0" y="714356"/>
            <a:ext cx="9184583" cy="4857784"/>
          </a:xfrm>
          <a:prstGeom prst="rect">
            <a:avLst/>
          </a:prstGeom>
          <a:noFill/>
        </p:spPr>
      </p:pic>
      <p:sp>
        <p:nvSpPr>
          <p:cNvPr id="8" name="Rettangolo 7"/>
          <p:cNvSpPr/>
          <p:nvPr/>
        </p:nvSpPr>
        <p:spPr>
          <a:xfrm>
            <a:off x="1000100" y="6072206"/>
            <a:ext cx="973343"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Banditi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23906" name="Picture 2" descr="http://farm8.staticflickr.com/7332/12436149325_f99642608a_o.jpg"/>
          <p:cNvPicPr>
            <a:picLocks noChangeAspect="1" noChangeArrowheads="1"/>
          </p:cNvPicPr>
          <p:nvPr/>
        </p:nvPicPr>
        <p:blipFill>
          <a:blip r:embed="rId3"/>
          <a:srcRect/>
          <a:stretch>
            <a:fillRect/>
          </a:stretch>
        </p:blipFill>
        <p:spPr bwMode="auto">
          <a:xfrm>
            <a:off x="34122" y="0"/>
            <a:ext cx="9109878" cy="6858000"/>
          </a:xfrm>
          <a:prstGeom prst="rect">
            <a:avLst/>
          </a:prstGeom>
          <a:noFill/>
        </p:spPr>
      </p:pic>
      <p:sp>
        <p:nvSpPr>
          <p:cNvPr id="9" name="Rettangolo 8"/>
          <p:cNvSpPr/>
          <p:nvPr/>
        </p:nvSpPr>
        <p:spPr>
          <a:xfrm>
            <a:off x="5786446" y="285728"/>
            <a:ext cx="3097964"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Banditi su una costa rocciosa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fontScale="62500" lnSpcReduction="20000"/>
          </a:bodyPr>
          <a:lstStyle/>
          <a:p>
            <a:r>
              <a:rPr lang="it-IT" b="1" dirty="0" smtClean="0">
                <a:solidFill>
                  <a:schemeClr val="accent2">
                    <a:lumMod val="20000"/>
                    <a:lumOff val="80000"/>
                  </a:schemeClr>
                </a:solidFill>
                <a:latin typeface="Times New Roman" pitchFamily="18" charset="0"/>
                <a:cs typeface="Times New Roman" pitchFamily="18" charset="0"/>
              </a:rPr>
              <a:t>Dal 1639, lo troviamo a Firenze, dove si ferma otto anni: questo è, forse, il periodo migliore della sua vita. Aveva preso in affitto una casa al Canto dei Cigni presso la Croce al Trebbio, rifiutando di abitare con il suo padrone, come invece faceva la maggior parte degli artisti. Aveva stretto amicizia con numerosi intellettuali che vivevano a Firenze: tra gli altri con Antonio Abati da Gubbio, Carlo Roberto Dati, Paolo </a:t>
            </a:r>
            <a:r>
              <a:rPr lang="it-IT" b="1" dirty="0" err="1" smtClean="0">
                <a:solidFill>
                  <a:schemeClr val="accent2">
                    <a:lumMod val="20000"/>
                    <a:lumOff val="80000"/>
                  </a:schemeClr>
                </a:solidFill>
                <a:latin typeface="Times New Roman" pitchFamily="18" charset="0"/>
                <a:cs typeface="Times New Roman" pitchFamily="18" charset="0"/>
              </a:rPr>
              <a:t>Minucci</a:t>
            </a:r>
            <a:r>
              <a:rPr lang="it-IT" b="1" dirty="0" smtClean="0">
                <a:solidFill>
                  <a:schemeClr val="accent2">
                    <a:lumMod val="20000"/>
                    <a:lumOff val="80000"/>
                  </a:schemeClr>
                </a:solidFill>
                <a:latin typeface="Times New Roman" pitchFamily="18" charset="0"/>
                <a:cs typeface="Times New Roman" pitchFamily="18" charset="0"/>
              </a:rPr>
              <a:t>, Francesco </a:t>
            </a:r>
            <a:r>
              <a:rPr lang="it-IT" b="1" dirty="0" err="1" smtClean="0">
                <a:solidFill>
                  <a:schemeClr val="accent2">
                    <a:lumMod val="20000"/>
                    <a:lumOff val="80000"/>
                  </a:schemeClr>
                </a:solidFill>
                <a:latin typeface="Times New Roman" pitchFamily="18" charset="0"/>
                <a:cs typeface="Times New Roman" pitchFamily="18" charset="0"/>
              </a:rPr>
              <a:t>Rovai</a:t>
            </a:r>
            <a:r>
              <a:rPr lang="it-IT" b="1" dirty="0" smtClean="0">
                <a:solidFill>
                  <a:schemeClr val="accent2">
                    <a:lumMod val="20000"/>
                    <a:lumOff val="80000"/>
                  </a:schemeClr>
                </a:solidFill>
                <a:latin typeface="Times New Roman" pitchFamily="18" charset="0"/>
                <a:cs typeface="Times New Roman" pitchFamily="18" charset="0"/>
              </a:rPr>
              <a:t>, Andrea Cavalcanti, fra’ </a:t>
            </a:r>
            <a:r>
              <a:rPr lang="it-IT" b="1" dirty="0" err="1" smtClean="0">
                <a:solidFill>
                  <a:schemeClr val="accent2">
                    <a:lumMod val="20000"/>
                    <a:lumOff val="80000"/>
                  </a:schemeClr>
                </a:solidFill>
                <a:latin typeface="Times New Roman" pitchFamily="18" charset="0"/>
                <a:cs typeface="Times New Roman" pitchFamily="18" charset="0"/>
              </a:rPr>
              <a:t>Reginaldo</a:t>
            </a:r>
            <a:r>
              <a:rPr lang="it-IT" b="1" dirty="0" smtClean="0">
                <a:solidFill>
                  <a:schemeClr val="accent2">
                    <a:lumMod val="20000"/>
                    <a:lumOff val="80000"/>
                  </a:schemeClr>
                </a:solidFill>
                <a:latin typeface="Times New Roman" pitchFamily="18" charset="0"/>
                <a:cs typeface="Times New Roman" pitchFamily="18" charset="0"/>
              </a:rPr>
              <a:t> </a:t>
            </a:r>
            <a:r>
              <a:rPr lang="it-IT" b="1" dirty="0" err="1" smtClean="0">
                <a:solidFill>
                  <a:schemeClr val="accent2">
                    <a:lumMod val="20000"/>
                    <a:lumOff val="80000"/>
                  </a:schemeClr>
                </a:solidFill>
                <a:latin typeface="Times New Roman" pitchFamily="18" charset="0"/>
                <a:cs typeface="Times New Roman" pitchFamily="18" charset="0"/>
              </a:rPr>
              <a:t>Scambati</a:t>
            </a:r>
            <a:r>
              <a:rPr lang="it-IT" b="1" dirty="0" smtClean="0">
                <a:solidFill>
                  <a:schemeClr val="accent2">
                    <a:lumMod val="20000"/>
                    <a:lumOff val="80000"/>
                  </a:schemeClr>
                </a:solidFill>
                <a:latin typeface="Times New Roman" pitchFamily="18" charset="0"/>
                <a:cs typeface="Times New Roman" pitchFamily="18" charset="0"/>
              </a:rPr>
              <a:t>, dott. </a:t>
            </a:r>
            <a:r>
              <a:rPr lang="it-IT" b="1" dirty="0" err="1" smtClean="0">
                <a:solidFill>
                  <a:schemeClr val="accent2">
                    <a:lumMod val="20000"/>
                    <a:lumOff val="80000"/>
                  </a:schemeClr>
                </a:solidFill>
                <a:latin typeface="Times New Roman" pitchFamily="18" charset="0"/>
                <a:cs typeface="Times New Roman" pitchFamily="18" charset="0"/>
              </a:rPr>
              <a:t>Lasagnini</a:t>
            </a:r>
            <a:r>
              <a:rPr lang="it-IT" b="1" dirty="0" smtClean="0">
                <a:solidFill>
                  <a:schemeClr val="accent2">
                    <a:lumMod val="20000"/>
                    <a:lumOff val="80000"/>
                  </a:schemeClr>
                </a:solidFill>
                <a:latin typeface="Times New Roman" pitchFamily="18" charset="0"/>
                <a:cs typeface="Times New Roman" pitchFamily="18" charset="0"/>
              </a:rPr>
              <a:t> e molti altri artisti, letterati e pittori. </a:t>
            </a:r>
            <a:r>
              <a:rPr lang="it-IT" b="1" dirty="0" err="1" smtClean="0">
                <a:solidFill>
                  <a:schemeClr val="accent2">
                    <a:lumMod val="20000"/>
                    <a:lumOff val="80000"/>
                  </a:schemeClr>
                </a:solidFill>
                <a:latin typeface="Times New Roman" pitchFamily="18" charset="0"/>
                <a:cs typeface="Times New Roman" pitchFamily="18" charset="0"/>
              </a:rPr>
              <a:t>Baldinucci</a:t>
            </a:r>
            <a:r>
              <a:rPr lang="it-IT" b="1" dirty="0" smtClean="0">
                <a:solidFill>
                  <a:schemeClr val="accent2">
                    <a:lumMod val="20000"/>
                    <a:lumOff val="80000"/>
                  </a:schemeClr>
                </a:solidFill>
                <a:latin typeface="Times New Roman" pitchFamily="18" charset="0"/>
                <a:cs typeface="Times New Roman" pitchFamily="18" charset="0"/>
              </a:rPr>
              <a:t> nella </a:t>
            </a:r>
            <a:r>
              <a:rPr lang="it-IT" b="1" i="1" dirty="0" smtClean="0">
                <a:solidFill>
                  <a:schemeClr val="accent2">
                    <a:lumMod val="20000"/>
                    <a:lumOff val="80000"/>
                  </a:schemeClr>
                </a:solidFill>
                <a:latin typeface="Times New Roman" pitchFamily="18" charset="0"/>
                <a:cs typeface="Times New Roman" pitchFamily="18" charset="0"/>
              </a:rPr>
              <a:t>Vita</a:t>
            </a:r>
            <a:r>
              <a:rPr lang="it-IT" b="1" dirty="0" smtClean="0">
                <a:solidFill>
                  <a:schemeClr val="accent2">
                    <a:lumMod val="20000"/>
                    <a:lumOff val="80000"/>
                  </a:schemeClr>
                </a:solidFill>
                <a:latin typeface="Times New Roman" pitchFamily="18" charset="0"/>
                <a:cs typeface="Times New Roman" pitchFamily="18" charset="0"/>
              </a:rPr>
              <a:t> di Salvatore dice che quella casa era divenuta </a:t>
            </a:r>
            <a:r>
              <a:rPr lang="it-IT" b="1" i="1" dirty="0" smtClean="0">
                <a:solidFill>
                  <a:schemeClr val="accent2">
                    <a:lumMod val="20000"/>
                    <a:lumOff val="80000"/>
                  </a:schemeClr>
                </a:solidFill>
                <a:latin typeface="Times New Roman" pitchFamily="18" charset="0"/>
                <a:cs typeface="Times New Roman" pitchFamily="18" charset="0"/>
              </a:rPr>
              <a:t>“l’abitazione della giocondità, mercato dell’allegria”</a:t>
            </a:r>
            <a:r>
              <a:rPr lang="it-IT" b="1" dirty="0" smtClean="0">
                <a:solidFill>
                  <a:schemeClr val="accent2">
                    <a:lumMod val="20000"/>
                    <a:lumOff val="80000"/>
                  </a:schemeClr>
                </a:solidFill>
                <a:latin typeface="Times New Roman" pitchFamily="18" charset="0"/>
                <a:cs typeface="Times New Roman" pitchFamily="18" charset="0"/>
              </a:rPr>
              <a:t>.</a:t>
            </a:r>
          </a:p>
          <a:p>
            <a:r>
              <a:rPr lang="it-IT" b="1" dirty="0" smtClean="0">
                <a:solidFill>
                  <a:schemeClr val="accent2">
                    <a:lumMod val="20000"/>
                    <a:lumOff val="80000"/>
                  </a:schemeClr>
                </a:solidFill>
                <a:latin typeface="Times New Roman" pitchFamily="18" charset="0"/>
                <a:cs typeface="Times New Roman" pitchFamily="18" charset="0"/>
              </a:rPr>
              <a:t>A Firenze aveva incontrato Lucrezia Paolini (o Paolina), la donna con la quale visse per tutta la vita; che gli diede vari figli e la sposò solo in </a:t>
            </a:r>
            <a:r>
              <a:rPr lang="it-IT" b="1" i="1" dirty="0" err="1" smtClean="0">
                <a:solidFill>
                  <a:schemeClr val="accent2">
                    <a:lumMod val="20000"/>
                    <a:lumOff val="80000"/>
                  </a:schemeClr>
                </a:solidFill>
                <a:latin typeface="Times New Roman" pitchFamily="18" charset="0"/>
                <a:cs typeface="Times New Roman" pitchFamily="18" charset="0"/>
              </a:rPr>
              <a:t>articulo</a:t>
            </a:r>
            <a:r>
              <a:rPr lang="it-IT" b="1" i="1" dirty="0" smtClean="0">
                <a:solidFill>
                  <a:schemeClr val="accent2">
                    <a:lumMod val="20000"/>
                    <a:lumOff val="80000"/>
                  </a:schemeClr>
                </a:solidFill>
                <a:latin typeface="Times New Roman" pitchFamily="18" charset="0"/>
                <a:cs typeface="Times New Roman" pitchFamily="18" charset="0"/>
              </a:rPr>
              <a:t> </a:t>
            </a:r>
            <a:r>
              <a:rPr lang="it-IT" b="1" i="1" dirty="0" err="1" smtClean="0">
                <a:solidFill>
                  <a:schemeClr val="accent2">
                    <a:lumMod val="20000"/>
                    <a:lumOff val="80000"/>
                  </a:schemeClr>
                </a:solidFill>
                <a:latin typeface="Times New Roman" pitchFamily="18" charset="0"/>
                <a:cs typeface="Times New Roman" pitchFamily="18" charset="0"/>
              </a:rPr>
              <a:t>mortis</a:t>
            </a:r>
            <a:r>
              <a:rPr lang="it-IT" b="1" dirty="0" smtClean="0">
                <a:solidFill>
                  <a:schemeClr val="accent2">
                    <a:lumMod val="20000"/>
                    <a:lumOff val="80000"/>
                  </a:schemeClr>
                </a:solidFill>
                <a:latin typeface="Times New Roman" pitchFamily="18" charset="0"/>
                <a:cs typeface="Times New Roman" pitchFamily="18" charset="0"/>
              </a:rPr>
              <a:t> nel 1673. Una serva aggraziata sotto il nome di governante era allora un necessario accessorio nel modo di vita di un celibe, laico od ecclesiastico che fosse. Lucrezia era bene educata, bella: fu dapprima richiesta come modella per le ninfe, le vergini, le pitonesse dei suoi quadri; poi divenne quasi subito sovrintendente della casa ed amante. Si stabilì in casa del pittore. Gli amici di lui la trattavano come una donna maritata. Essa gli cedette, forse non senza resistenza, e gli fu poi sempre fedele. Poco dopo aspettava un figlio. I cortigiani, la gente bene di Firenze avevano fatto ormai l’abitudine ai bastardi. Ma ipocritamente voleva salvare certe apparenze. Salvatore si lamenta di quei signorotti che partecipano alle sue cene e, il giorno dopo, per strada, fanno finta di non vederlo. Si cominciò a chiacchierare, a scandalizzarsi per quella convivenza fuori dagli schemi (lui la trattava come una moglie e non la nascondeva).  Forse l’invito ad andare a Volterra che da qualche tempo gli rivolgevano i Maffei, i fratelli Ugo e Giulio, cadde proprio a </a:t>
            </a:r>
          </a:p>
          <a:p>
            <a:r>
              <a:rPr lang="it-IT" b="1" dirty="0" smtClean="0">
                <a:solidFill>
                  <a:schemeClr val="accent2">
                    <a:lumMod val="20000"/>
                    <a:lumOff val="80000"/>
                  </a:schemeClr>
                </a:solidFill>
                <a:latin typeface="Times New Roman" pitchFamily="18" charset="0"/>
                <a:cs typeface="Times New Roman" pitchFamily="18" charset="0"/>
              </a:rPr>
              <a:t>proposito. Questi nobili </a:t>
            </a:r>
            <a:r>
              <a:rPr lang="it-IT" b="1" dirty="0" err="1" smtClean="0">
                <a:solidFill>
                  <a:schemeClr val="accent2">
                    <a:lumMod val="20000"/>
                    <a:lumOff val="80000"/>
                  </a:schemeClr>
                </a:solidFill>
                <a:latin typeface="Times New Roman" pitchFamily="18" charset="0"/>
                <a:cs typeface="Times New Roman" pitchFamily="18" charset="0"/>
              </a:rPr>
              <a:t>volterrani</a:t>
            </a:r>
            <a:r>
              <a:rPr lang="it-IT" b="1" dirty="0" smtClean="0">
                <a:solidFill>
                  <a:schemeClr val="accent2">
                    <a:lumMod val="20000"/>
                    <a:lumOff val="80000"/>
                  </a:schemeClr>
                </a:solidFill>
                <a:latin typeface="Times New Roman" pitchFamily="18" charset="0"/>
                <a:cs typeface="Times New Roman" pitchFamily="18" charset="0"/>
              </a:rPr>
              <a:t> erano gente alla mano, amanti della </a:t>
            </a:r>
          </a:p>
          <a:p>
            <a:r>
              <a:rPr lang="it-IT" b="1" dirty="0" smtClean="0">
                <a:solidFill>
                  <a:schemeClr val="accent2">
                    <a:lumMod val="20000"/>
                    <a:lumOff val="80000"/>
                  </a:schemeClr>
                </a:solidFill>
                <a:latin typeface="Times New Roman" pitchFamily="18" charset="0"/>
                <a:cs typeface="Times New Roman" pitchFamily="18" charset="0"/>
              </a:rPr>
              <a:t>caccia, delle burle, della buona tavola, delle battute spiritose ed intelligenti. La signora Lucrezia fu accolta a Volterra come una moglie.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Ritratto di Lucrezia, moglie dell’artista</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5058" name="Picture 2" descr="http://www.settemuse.it/pittori_opere_R/rosa_salvator/rosa_salvator_506_portrait_of_the_artist_s_wife_lucrezia.jpg"/>
          <p:cNvPicPr>
            <a:picLocks noChangeAspect="1" noChangeArrowheads="1"/>
          </p:cNvPicPr>
          <p:nvPr/>
        </p:nvPicPr>
        <p:blipFill>
          <a:blip r:embed="rId3"/>
          <a:srcRect l="24040" t="2994" r="23226" b="2279"/>
          <a:stretch>
            <a:fillRect/>
          </a:stretch>
        </p:blipFill>
        <p:spPr bwMode="auto">
          <a:xfrm>
            <a:off x="0" y="0"/>
            <a:ext cx="5143536" cy="692948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La poesia</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6018" name="Picture 2" descr="http://www.frammentiarte.it/dal%20Gotico/Salvator%20Rosa%20opere/3%20Salvator%20Rosa%20-%20La%20Poesia.jpg"/>
          <p:cNvPicPr>
            <a:picLocks noChangeAspect="1" noChangeArrowheads="1"/>
          </p:cNvPicPr>
          <p:nvPr/>
        </p:nvPicPr>
        <p:blipFill>
          <a:blip r:embed="rId3"/>
          <a:srcRect/>
          <a:stretch>
            <a:fillRect/>
          </a:stretch>
        </p:blipFill>
        <p:spPr bwMode="auto">
          <a:xfrm>
            <a:off x="1" y="-2092"/>
            <a:ext cx="5643569" cy="686009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La musica</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4994" name="Picture 2" descr="http://www.frammentiarte.it/dal%20Gotico/Salvator%20Rosa%20opere/4%20Salvator%20Rosa%20-%20La%20Musica.jpg"/>
          <p:cNvPicPr>
            <a:picLocks noChangeAspect="1" noChangeArrowheads="1"/>
          </p:cNvPicPr>
          <p:nvPr/>
        </p:nvPicPr>
        <p:blipFill>
          <a:blip r:embed="rId3"/>
          <a:srcRect/>
          <a:stretch>
            <a:fillRect/>
          </a:stretch>
        </p:blipFill>
        <p:spPr bwMode="auto">
          <a:xfrm>
            <a:off x="1" y="-153042"/>
            <a:ext cx="5786446" cy="7011041"/>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357818" y="0"/>
            <a:ext cx="3786182" cy="6858000"/>
          </a:xfrm>
        </p:spPr>
        <p:txBody>
          <a:bodyPr>
            <a:normAutofit fontScale="77500" lnSpcReduction="20000"/>
          </a:bodyPr>
          <a:lstStyle/>
          <a:p>
            <a:pPr algn="l"/>
            <a:r>
              <a:rPr lang="en-US" b="1" dirty="0" err="1" smtClean="0">
                <a:latin typeface="Times New Roman" pitchFamily="18" charset="0"/>
                <a:cs typeface="Times New Roman" pitchFamily="18" charset="0"/>
              </a:rPr>
              <a:t>Quando</a:t>
            </a:r>
            <a:r>
              <a:rPr lang="en-US" b="1" dirty="0" smtClean="0">
                <a:latin typeface="Times New Roman" pitchFamily="18" charset="0"/>
                <a:cs typeface="Times New Roman" pitchFamily="18" charset="0"/>
              </a:rPr>
              <a:t>, a </a:t>
            </a:r>
            <a:r>
              <a:rPr lang="en-US" b="1" dirty="0" err="1" smtClean="0">
                <a:latin typeface="Times New Roman" pitchFamily="18" charset="0"/>
                <a:cs typeface="Times New Roman" pitchFamily="18" charset="0"/>
              </a:rPr>
              <a:t>diciassette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anni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perse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suo</a:t>
            </a:r>
            <a:r>
              <a:rPr lang="en-US" b="1" dirty="0" smtClean="0">
                <a:latin typeface="Times New Roman" pitchFamily="18" charset="0"/>
                <a:cs typeface="Times New Roman" pitchFamily="18" charset="0"/>
              </a:rPr>
              <a:t> padre, la </a:t>
            </a:r>
            <a:r>
              <a:rPr lang="en-US" b="1" dirty="0" err="1" smtClean="0">
                <a:latin typeface="Times New Roman" pitchFamily="18" charset="0"/>
                <a:cs typeface="Times New Roman" pitchFamily="18" charset="0"/>
              </a:rPr>
              <a:t>madre</a:t>
            </a:r>
            <a:r>
              <a:rPr lang="en-US" b="1" dirty="0" smtClean="0">
                <a:latin typeface="Times New Roman" pitchFamily="18" charset="0"/>
                <a:cs typeface="Times New Roman" pitchFamily="18" charset="0"/>
              </a:rPr>
              <a:t> era </a:t>
            </a:r>
            <a:r>
              <a:rPr lang="en-US" b="1" dirty="0" err="1" smtClean="0">
                <a:latin typeface="Times New Roman" pitchFamily="18" charset="0"/>
                <a:cs typeface="Times New Roman" pitchFamily="18" charset="0"/>
              </a:rPr>
              <a:t>indigente</a:t>
            </a:r>
            <a:r>
              <a:rPr lang="en-US" b="1" dirty="0" smtClean="0">
                <a:latin typeface="Times New Roman" pitchFamily="18" charset="0"/>
                <a:cs typeface="Times New Roman" pitchFamily="18" charset="0"/>
              </a:rPr>
              <a:t> con </a:t>
            </a:r>
            <a:r>
              <a:rPr lang="en-US" b="1" dirty="0" err="1" smtClean="0">
                <a:latin typeface="Times New Roman" pitchFamily="18" charset="0"/>
                <a:cs typeface="Times New Roman" pitchFamily="18" charset="0"/>
              </a:rPr>
              <a:t>almeno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cinque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figli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lui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trovò</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capofamiglia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unico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produttore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reddito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Torna</a:t>
            </a:r>
            <a:r>
              <a:rPr lang="en-US" b="1" dirty="0" smtClean="0">
                <a:latin typeface="Times New Roman" pitchFamily="18" charset="0"/>
                <a:cs typeface="Times New Roman" pitchFamily="18" charset="0"/>
              </a:rPr>
              <a:t> a casa e </a:t>
            </a:r>
            <a:r>
              <a:rPr lang="en-US" b="1" dirty="0" err="1" smtClean="0">
                <a:latin typeface="Times New Roman" pitchFamily="18" charset="0"/>
                <a:cs typeface="Times New Roman" pitchFamily="18" charset="0"/>
              </a:rPr>
              <a:t>comincia</a:t>
            </a:r>
            <a:r>
              <a:rPr lang="en-US" b="1" dirty="0" smtClean="0">
                <a:latin typeface="Times New Roman" pitchFamily="18" charset="0"/>
                <a:cs typeface="Times New Roman" pitchFamily="18" charset="0"/>
              </a:rPr>
              <a:t> a </a:t>
            </a:r>
            <a:r>
              <a:rPr lang="en-US" b="1" dirty="0" err="1" smtClean="0">
                <a:latin typeface="Times New Roman" pitchFamily="18" charset="0"/>
                <a:cs typeface="Times New Roman" pitchFamily="18" charset="0"/>
              </a:rPr>
              <a:t>dipingere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furiosamente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arrivando</a:t>
            </a:r>
            <a:r>
              <a:rPr lang="en-US" b="1" dirty="0" smtClean="0">
                <a:latin typeface="Times New Roman" pitchFamily="18" charset="0"/>
                <a:cs typeface="Times New Roman" pitchFamily="18" charset="0"/>
              </a:rPr>
              <a:t> ad </a:t>
            </a:r>
            <a:r>
              <a:rPr lang="en-US" b="1" dirty="0" err="1" smtClean="0">
                <a:latin typeface="Times New Roman" pitchFamily="18" charset="0"/>
                <a:cs typeface="Times New Roman" pitchFamily="18" charset="0"/>
              </a:rPr>
              <a:t>esporre</a:t>
            </a:r>
            <a:r>
              <a:rPr lang="en-US" b="1" dirty="0" smtClean="0">
                <a:latin typeface="Times New Roman" pitchFamily="18" charset="0"/>
                <a:cs typeface="Times New Roman" pitchFamily="18" charset="0"/>
              </a:rPr>
              <a:t> I </a:t>
            </a:r>
            <a:r>
              <a:rPr lang="en-US" b="1" dirty="0" err="1" smtClean="0">
                <a:latin typeface="Times New Roman" pitchFamily="18" charset="0"/>
                <a:cs typeface="Times New Roman" pitchFamily="18" charset="0"/>
              </a:rPr>
              <a:t>quadri</a:t>
            </a:r>
            <a:r>
              <a:rPr lang="en-US" b="1" dirty="0" smtClean="0">
                <a:latin typeface="Times New Roman" pitchFamily="18" charset="0"/>
                <a:cs typeface="Times New Roman" pitchFamily="18" charset="0"/>
              </a:rPr>
              <a:t> per </a:t>
            </a:r>
            <a:r>
              <a:rPr lang="en-US" b="1" dirty="0" err="1" smtClean="0">
                <a:latin typeface="Times New Roman" pitchFamily="18" charset="0"/>
                <a:cs typeface="Times New Roman" pitchFamily="18" charset="0"/>
              </a:rPr>
              <a:t>strada</a:t>
            </a:r>
            <a:r>
              <a:rPr lang="en-US" b="1" dirty="0" smtClean="0">
                <a:latin typeface="Times New Roman" pitchFamily="18" charset="0"/>
                <a:cs typeface="Times New Roman" pitchFamily="18" charset="0"/>
              </a:rPr>
              <a:t> . </a:t>
            </a:r>
            <a:r>
              <a:rPr lang="en-US" b="1" dirty="0" err="1" smtClean="0">
                <a:latin typeface="Times New Roman" pitchFamily="18" charset="0"/>
                <a:cs typeface="Times New Roman" pitchFamily="18" charset="0"/>
              </a:rPr>
              <a:t>Riesce</a:t>
            </a:r>
            <a:r>
              <a:rPr lang="en-US" b="1" dirty="0" smtClean="0">
                <a:latin typeface="Times New Roman" pitchFamily="18" charset="0"/>
                <a:cs typeface="Times New Roman" pitchFamily="18" charset="0"/>
              </a:rPr>
              <a:t> a </a:t>
            </a:r>
            <a:r>
              <a:rPr lang="en-US" b="1" dirty="0" err="1" smtClean="0">
                <a:latin typeface="Times New Roman" pitchFamily="18" charset="0"/>
                <a:cs typeface="Times New Roman" pitchFamily="18" charset="0"/>
              </a:rPr>
              <a:t>susciatare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l’interesse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alcuni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pittoriin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voga</a:t>
            </a:r>
            <a:r>
              <a:rPr lang="en-US" b="1" dirty="0" smtClean="0">
                <a:latin typeface="Times New Roman" pitchFamily="18" charset="0"/>
                <a:cs typeface="Times New Roman" pitchFamily="18" charset="0"/>
              </a:rPr>
              <a:t>, ma non è </a:t>
            </a:r>
            <a:r>
              <a:rPr lang="en-US" b="1" dirty="0" err="1" smtClean="0">
                <a:latin typeface="Times New Roman" pitchFamily="18" charset="0"/>
                <a:cs typeface="Times New Roman" pitchFamily="18" charset="0"/>
              </a:rPr>
              <a:t>capace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sfondare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anche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perchè</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gli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tocca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mantenere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una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famiglia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che</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prosciuga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tutti</a:t>
            </a:r>
            <a:r>
              <a:rPr lang="en-US" b="1" dirty="0" smtClean="0">
                <a:latin typeface="Times New Roman" pitchFamily="18" charset="0"/>
                <a:cs typeface="Times New Roman" pitchFamily="18" charset="0"/>
              </a:rPr>
              <a:t> I </a:t>
            </a:r>
            <a:r>
              <a:rPr lang="en-US" b="1" dirty="0" err="1" smtClean="0">
                <a:latin typeface="Times New Roman" pitchFamily="18" charset="0"/>
                <a:cs typeface="Times New Roman" pitchFamily="18" charset="0"/>
              </a:rPr>
              <a:t>suoi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guadagni</a:t>
            </a:r>
            <a:r>
              <a:rPr lang="en-US" b="1" dirty="0" smtClean="0">
                <a:latin typeface="Times New Roman" pitchFamily="18" charset="0"/>
                <a:cs typeface="Times New Roman" pitchFamily="18" charset="0"/>
              </a:rPr>
              <a:t>. </a:t>
            </a:r>
            <a:r>
              <a:rPr lang="it-IT" b="1" dirty="0" smtClean="0">
                <a:latin typeface="Times New Roman" pitchFamily="18" charset="0"/>
                <a:cs typeface="Times New Roman" pitchFamily="18" charset="0"/>
              </a:rPr>
              <a:t>Nel 1638 viene chiamato a Roma dal cardinale Francesco Maria Brancaccio. </a:t>
            </a:r>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7106" name="Picture 2" descr="http://www.settemuse.it/pittori_opere_R/rosa_salvator/rosa_salvator_508_self_portrait.jpg"/>
          <p:cNvPicPr>
            <a:picLocks noChangeAspect="1" noChangeArrowheads="1"/>
          </p:cNvPicPr>
          <p:nvPr/>
        </p:nvPicPr>
        <p:blipFill>
          <a:blip r:embed="rId3"/>
          <a:srcRect l="22575" t="2994" r="22493" b="3255"/>
          <a:stretch>
            <a:fillRect/>
          </a:stretch>
        </p:blipFill>
        <p:spPr bwMode="auto">
          <a:xfrm>
            <a:off x="0" y="-48"/>
            <a:ext cx="5357850" cy="6858048"/>
          </a:xfrm>
          <a:prstGeom prst="rect">
            <a:avLst/>
          </a:prstGeom>
          <a:noFill/>
        </p:spPr>
      </p:pic>
      <p:sp>
        <p:nvSpPr>
          <p:cNvPr id="2" name="CasellaDiTesto 1"/>
          <p:cNvSpPr txBox="1"/>
          <p:nvPr/>
        </p:nvSpPr>
        <p:spPr>
          <a:xfrm>
            <a:off x="179512" y="332656"/>
            <a:ext cx="3828805" cy="369332"/>
          </a:xfrm>
          <a:prstGeom prst="rect">
            <a:avLst/>
          </a:prstGeom>
          <a:noFill/>
        </p:spPr>
        <p:txBody>
          <a:bodyPr wrap="none" rtlCol="0">
            <a:spAutoFit/>
          </a:bodyPr>
          <a:lstStyle/>
          <a:p>
            <a:r>
              <a:rPr lang="it-IT" b="1" dirty="0" smtClean="0">
                <a:solidFill>
                  <a:schemeClr val="accent2">
                    <a:lumMod val="50000"/>
                  </a:schemeClr>
                </a:solidFill>
                <a:latin typeface="Times New Roman" panose="02020603050405020304" pitchFamily="18" charset="0"/>
                <a:cs typeface="Times New Roman" panose="02020603050405020304" pitchFamily="18" charset="0"/>
              </a:rPr>
              <a:t>O taci, o di’ cose migliori del silenzio </a:t>
            </a:r>
            <a:endParaRPr lang="it-IT" b="1" dirty="0">
              <a:solidFill>
                <a:schemeClr val="accent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Ritratto di Lucrezia come Sibilla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3970" name="Picture 2" descr="http://www.frammentiarte.it/dal%20Gotico/Salvator%20Rosa%20opere/5%20Salvator%20Rosa%20-%20Ritratto%20di%20Lucrezia%20come%20Sibilla.jpg"/>
          <p:cNvPicPr>
            <a:picLocks noChangeAspect="1" noChangeArrowheads="1"/>
          </p:cNvPicPr>
          <p:nvPr/>
        </p:nvPicPr>
        <p:blipFill>
          <a:blip r:embed="rId3"/>
          <a:srcRect/>
          <a:stretch>
            <a:fillRect/>
          </a:stretch>
        </p:blipFill>
        <p:spPr bwMode="auto">
          <a:xfrm>
            <a:off x="0" y="-285750"/>
            <a:ext cx="5657850" cy="714375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La Fortuna </a:t>
            </a:r>
          </a:p>
          <a:p>
            <a:r>
              <a:rPr lang="it-IT" b="1" dirty="0" smtClean="0">
                <a:solidFill>
                  <a:schemeClr val="accent6">
                    <a:lumMod val="20000"/>
                    <a:lumOff val="80000"/>
                  </a:schemeClr>
                </a:solidFill>
                <a:latin typeface="Times New Roman" pitchFamily="18" charset="0"/>
                <a:cs typeface="Times New Roman" pitchFamily="18" charset="0"/>
              </a:rPr>
              <a:t>(notare l’aquila </a:t>
            </a:r>
            <a:r>
              <a:rPr lang="it-IT" b="1" dirty="0" err="1" smtClean="0">
                <a:solidFill>
                  <a:schemeClr val="accent6">
                    <a:lumMod val="20000"/>
                    <a:lumOff val="80000"/>
                  </a:schemeClr>
                </a:solidFill>
                <a:latin typeface="Times New Roman" pitchFamily="18" charset="0"/>
                <a:cs typeface="Times New Roman" pitchFamily="18" charset="0"/>
              </a:rPr>
              <a:t>trafitta…</a:t>
            </a:r>
            <a:r>
              <a:rPr lang="it-IT" b="1" dirty="0" smtClean="0">
                <a:solidFill>
                  <a:schemeClr val="accent6">
                    <a:lumMod val="20000"/>
                    <a:lumOff val="80000"/>
                  </a:schemeClr>
                </a:solidFill>
                <a:latin typeface="Times New Roman" pitchFamily="18" charset="0"/>
                <a:cs typeface="Times New Roman" pitchFamily="18" charset="0"/>
              </a:rPr>
              <a:t>.)</a:t>
            </a:r>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2946" name="Picture 2" descr="http://www.frammentiarte.it/dal%20Gotico/Salvator%20Rosa%20opere/19%20Salvator%20Rosa%20-%20La%20Fortuna.jpg"/>
          <p:cNvPicPr>
            <a:picLocks noChangeAspect="1" noChangeArrowheads="1"/>
          </p:cNvPicPr>
          <p:nvPr/>
        </p:nvPicPr>
        <p:blipFill>
          <a:blip r:embed="rId3"/>
          <a:srcRect/>
          <a:stretch>
            <a:fillRect/>
          </a:stretch>
        </p:blipFill>
        <p:spPr bwMode="auto">
          <a:xfrm>
            <a:off x="1" y="0"/>
            <a:ext cx="4434840"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fontScale="25000" lnSpcReduction="20000"/>
          </a:bodyPr>
          <a:lstStyle/>
          <a:p>
            <a:r>
              <a:rPr lang="it-IT" sz="8000" b="1" dirty="0" err="1" smtClean="0">
                <a:solidFill>
                  <a:schemeClr val="accent2">
                    <a:lumMod val="20000"/>
                    <a:lumOff val="80000"/>
                  </a:schemeClr>
                </a:solidFill>
                <a:latin typeface="Times New Roman" pitchFamily="18" charset="0"/>
                <a:cs typeface="Times New Roman" pitchFamily="18" charset="0"/>
              </a:rPr>
              <a:t>Giovan</a:t>
            </a:r>
            <a:r>
              <a:rPr lang="it-IT" sz="8000" b="1" dirty="0" smtClean="0">
                <a:solidFill>
                  <a:schemeClr val="accent2">
                    <a:lumMod val="20000"/>
                    <a:lumOff val="80000"/>
                  </a:schemeClr>
                </a:solidFill>
                <a:latin typeface="Times New Roman" pitchFamily="18" charset="0"/>
                <a:cs typeface="Times New Roman" pitchFamily="18" charset="0"/>
              </a:rPr>
              <a:t> Carlo de Medici, a differenza del fratello, Ferdinando II, non fu mai troppo interessato agli affari politici. Nominato generalissimo del Mare di Spagna, nel 1641 guida, in carica di comandante, la flotta contro la Catalogna da poco ribellata, ma la spedizione fu un disastro dal punto di vista sia militare sia politico. Abbandonò così definitivamente qualsiasi dovere di governo e si dedicò al collezionismo d’arte e al mecenatismo. Appassionato di teatro, fece costruire il teatro alla Pergola, e fu protettore delle Accademie degli Instancabili, degli Improvvisi e dei Percossi, quest’ultima fondata da Salvator Rosa. Uomo godurioso, per gli eccessi del bere e del mangiare morì di apoplessia nella sua Villa di Castello e poiché aveva lasciato debiti per più di 135.000 scudi, pochi giorni dopo la sua scomparsa, suo fratello Ferdinando </a:t>
            </a:r>
            <a:r>
              <a:rPr lang="it-IT" sz="8000" b="1" dirty="0" err="1" smtClean="0">
                <a:solidFill>
                  <a:schemeClr val="accent2">
                    <a:lumMod val="20000"/>
                    <a:lumOff val="80000"/>
                  </a:schemeClr>
                </a:solidFill>
                <a:latin typeface="Times New Roman" pitchFamily="18" charset="0"/>
                <a:cs typeface="Times New Roman" pitchFamily="18" charset="0"/>
              </a:rPr>
              <a:t>II</a:t>
            </a:r>
            <a:r>
              <a:rPr lang="it-IT" sz="8000" b="1" dirty="0" smtClean="0">
                <a:solidFill>
                  <a:schemeClr val="accent2">
                    <a:lumMod val="20000"/>
                    <a:lumOff val="80000"/>
                  </a:schemeClr>
                </a:solidFill>
                <a:latin typeface="Times New Roman" pitchFamily="18" charset="0"/>
                <a:cs typeface="Times New Roman" pitchFamily="18" charset="0"/>
              </a:rPr>
              <a:t> mise all’asta tutti i suoi beni per pagare i  creditori. In poche settimane venne dispersa una collezione di più di 570 quadri, mobili, libri, sculture, vetri di Murano. Fu </a:t>
            </a:r>
            <a:r>
              <a:rPr lang="it-IT" sz="8000" b="1" dirty="0" err="1" smtClean="0">
                <a:solidFill>
                  <a:schemeClr val="accent2">
                    <a:lumMod val="20000"/>
                    <a:lumOff val="80000"/>
                  </a:schemeClr>
                </a:solidFill>
                <a:latin typeface="Times New Roman" pitchFamily="18" charset="0"/>
                <a:cs typeface="Times New Roman" pitchFamily="18" charset="0"/>
              </a:rPr>
              <a:t>Giovan</a:t>
            </a:r>
            <a:r>
              <a:rPr lang="it-IT" sz="8000" b="1" dirty="0" smtClean="0">
                <a:solidFill>
                  <a:schemeClr val="accent2">
                    <a:lumMod val="20000"/>
                    <a:lumOff val="80000"/>
                  </a:schemeClr>
                </a:solidFill>
                <a:latin typeface="Times New Roman" pitchFamily="18" charset="0"/>
                <a:cs typeface="Times New Roman" pitchFamily="18" charset="0"/>
              </a:rPr>
              <a:t> Carlo a chiamare a Firenze gli artisti che negli anni ’40 modificheranno il gusto della città medicea: Pietro da Cortona, impegnato per gli affreschi di Palazzo </a:t>
            </a:r>
            <a:r>
              <a:rPr lang="it-IT" sz="8000" b="1" dirty="0" err="1" smtClean="0">
                <a:solidFill>
                  <a:schemeClr val="accent2">
                    <a:lumMod val="20000"/>
                    <a:lumOff val="80000"/>
                  </a:schemeClr>
                </a:solidFill>
                <a:latin typeface="Times New Roman" pitchFamily="18" charset="0"/>
                <a:cs typeface="Times New Roman" pitchFamily="18" charset="0"/>
              </a:rPr>
              <a:t>Pitti</a:t>
            </a:r>
            <a:r>
              <a:rPr lang="it-IT" sz="8000" b="1" dirty="0" smtClean="0">
                <a:solidFill>
                  <a:schemeClr val="accent2">
                    <a:lumMod val="20000"/>
                    <a:lumOff val="80000"/>
                  </a:schemeClr>
                </a:solidFill>
                <a:latin typeface="Times New Roman" pitchFamily="18" charset="0"/>
                <a:cs typeface="Times New Roman" pitchFamily="18" charset="0"/>
              </a:rPr>
              <a:t>, e Salvator Rosa. Questo il clima in cui Salvatore si ritrovò a vivere, un ambiente più libero della Roma papale dal punto di vista delle idee oltre che delle commissioni. Riesce subito ad addentrarsi nell’ambiente letterario fiorentino grazie anche all’Accademia dei Percossi, da lui fondata. Il suo migliore amico fu </a:t>
            </a:r>
            <a:r>
              <a:rPr lang="it-IT" sz="8000" b="1" dirty="0" err="1" smtClean="0">
                <a:solidFill>
                  <a:schemeClr val="accent2">
                    <a:lumMod val="20000"/>
                    <a:lumOff val="80000"/>
                  </a:schemeClr>
                </a:solidFill>
                <a:latin typeface="Times New Roman" pitchFamily="18" charset="0"/>
                <a:cs typeface="Times New Roman" pitchFamily="18" charset="0"/>
              </a:rPr>
              <a:t>Giovan</a:t>
            </a:r>
            <a:r>
              <a:rPr lang="it-IT" sz="8000" b="1" dirty="0" smtClean="0">
                <a:solidFill>
                  <a:schemeClr val="accent2">
                    <a:lumMod val="20000"/>
                    <a:lumOff val="80000"/>
                  </a:schemeClr>
                </a:solidFill>
                <a:latin typeface="Times New Roman" pitchFamily="18" charset="0"/>
                <a:cs typeface="Times New Roman" pitchFamily="18" charset="0"/>
              </a:rPr>
              <a:t> Battista </a:t>
            </a:r>
            <a:r>
              <a:rPr lang="it-IT" sz="8000" b="1" dirty="0" err="1" smtClean="0">
                <a:solidFill>
                  <a:schemeClr val="accent2">
                    <a:lumMod val="20000"/>
                    <a:lumOff val="80000"/>
                  </a:schemeClr>
                </a:solidFill>
                <a:latin typeface="Times New Roman" pitchFamily="18" charset="0"/>
                <a:cs typeface="Times New Roman" pitchFamily="18" charset="0"/>
              </a:rPr>
              <a:t>Ricciardi</a:t>
            </a:r>
            <a:r>
              <a:rPr lang="it-IT" sz="8000" b="1" dirty="0" smtClean="0">
                <a:solidFill>
                  <a:schemeClr val="accent2">
                    <a:lumMod val="20000"/>
                    <a:lumOff val="80000"/>
                  </a:schemeClr>
                </a:solidFill>
                <a:latin typeface="Times New Roman" pitchFamily="18" charset="0"/>
                <a:cs typeface="Times New Roman" pitchFamily="18" charset="0"/>
              </a:rPr>
              <a:t>, che conobbe in questi anni, autore di commedie teatrali così come Rosa ne fu attore. La maggior parte delle sue  lettere rinvenute sono indirizzate proprio a lui. Tra i suoi amici c’erano soprattutto ricchi borghesi, che per lui rappresentavano una committenza più libera e idealmente più affine ai suoi interessi rispetto ai nobili e agli ecclesiastici. Tra questi Carlo Gerini, maggiordomo di </a:t>
            </a:r>
            <a:r>
              <a:rPr lang="it-IT" sz="8000" b="1" dirty="0" err="1" smtClean="0">
                <a:solidFill>
                  <a:schemeClr val="accent2">
                    <a:lumMod val="20000"/>
                    <a:lumOff val="80000"/>
                  </a:schemeClr>
                </a:solidFill>
                <a:latin typeface="Times New Roman" pitchFamily="18" charset="0"/>
                <a:cs typeface="Times New Roman" pitchFamily="18" charset="0"/>
              </a:rPr>
              <a:t>Giovan</a:t>
            </a:r>
            <a:r>
              <a:rPr lang="it-IT" sz="8000" b="1" dirty="0" smtClean="0">
                <a:solidFill>
                  <a:schemeClr val="accent2">
                    <a:lumMod val="20000"/>
                    <a:lumOff val="80000"/>
                  </a:schemeClr>
                </a:solidFill>
                <a:latin typeface="Times New Roman" pitchFamily="18" charset="0"/>
                <a:cs typeface="Times New Roman" pitchFamily="18" charset="0"/>
              </a:rPr>
              <a:t> Carlo, </a:t>
            </a:r>
          </a:p>
          <a:p>
            <a:r>
              <a:rPr lang="it-IT" sz="8000" b="1" dirty="0" smtClean="0">
                <a:solidFill>
                  <a:schemeClr val="accent2">
                    <a:lumMod val="20000"/>
                    <a:lumOff val="80000"/>
                  </a:schemeClr>
                </a:solidFill>
                <a:latin typeface="Times New Roman" pitchFamily="18" charset="0"/>
                <a:cs typeface="Times New Roman" pitchFamily="18" charset="0"/>
              </a:rPr>
              <a:t>che aveva diversi quadri di Rosa: “Fortuna”, “Selva dei Filosofi” e il </a:t>
            </a:r>
          </a:p>
          <a:p>
            <a:r>
              <a:rPr lang="it-IT" sz="8000" b="1" dirty="0" smtClean="0">
                <a:solidFill>
                  <a:schemeClr val="accent2">
                    <a:lumMod val="20000"/>
                    <a:lumOff val="80000"/>
                  </a:schemeClr>
                </a:solidFill>
                <a:latin typeface="Times New Roman" pitchFamily="18" charset="0"/>
                <a:cs typeface="Times New Roman" pitchFamily="18" charset="0"/>
              </a:rPr>
              <a:t>suo pendant “</a:t>
            </a:r>
            <a:r>
              <a:rPr lang="it-IT" sz="8000" b="1" dirty="0" err="1" smtClean="0">
                <a:solidFill>
                  <a:schemeClr val="accent2">
                    <a:lumMod val="20000"/>
                    <a:lumOff val="80000"/>
                  </a:schemeClr>
                </a:solidFill>
                <a:latin typeface="Times New Roman" pitchFamily="18" charset="0"/>
                <a:cs typeface="Times New Roman" pitchFamily="18" charset="0"/>
              </a:rPr>
              <a:t>Cratete</a:t>
            </a:r>
            <a:r>
              <a:rPr lang="it-IT" sz="8000" b="1" dirty="0" smtClean="0">
                <a:solidFill>
                  <a:schemeClr val="accent2">
                    <a:lumMod val="20000"/>
                    <a:lumOff val="80000"/>
                  </a:schemeClr>
                </a:solidFill>
                <a:latin typeface="Times New Roman" pitchFamily="18" charset="0"/>
                <a:cs typeface="Times New Roman" pitchFamily="18" charset="0"/>
              </a:rPr>
              <a:t> che si disfa del suo denaro disperdendolo in mare”, “Battaglia con il turco” e il “Tizio”, oggi di ubicazione ignota.</a:t>
            </a:r>
          </a:p>
          <a:p>
            <a:r>
              <a:rPr lang="it-IT" sz="3600" b="1" dirty="0" smtClean="0">
                <a:solidFill>
                  <a:schemeClr val="accent2">
                    <a:lumMod val="20000"/>
                    <a:lumOff val="80000"/>
                  </a:schemeClr>
                </a:solidFill>
                <a:latin typeface="Times New Roman" pitchFamily="18" charset="0"/>
                <a:cs typeface="Times New Roman" pitchFamily="18" charset="0"/>
              </a:rPr>
              <a:t> </a:t>
            </a:r>
            <a:endParaRPr lang="it-IT" b="1" dirty="0" smtClean="0">
              <a:solidFill>
                <a:schemeClr val="accent2">
                  <a:lumMod val="20000"/>
                  <a:lumOff val="80000"/>
                </a:schemeClr>
              </a:solidFill>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Battaglie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214282" y="6286520"/>
            <a:ext cx="3713517"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Autoritratto in veste di guerriero   </a:t>
            </a:r>
            <a:endParaRPr lang="it-IT" dirty="0"/>
          </a:p>
        </p:txBody>
      </p:sp>
      <p:pic>
        <p:nvPicPr>
          <p:cNvPr id="63492" name="Picture 4" descr="http://www.exibart.com/foto/59625.jpg"/>
          <p:cNvPicPr>
            <a:picLocks noChangeAspect="1" noChangeArrowheads="1"/>
          </p:cNvPicPr>
          <p:nvPr/>
        </p:nvPicPr>
        <p:blipFill>
          <a:blip r:embed="rId3"/>
          <a:srcRect l="4425" b="11939"/>
          <a:stretch>
            <a:fillRect/>
          </a:stretch>
        </p:blipFill>
        <p:spPr bwMode="auto">
          <a:xfrm>
            <a:off x="642910" y="-14341"/>
            <a:ext cx="7715304" cy="6239864"/>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0418" name="Picture 2" descr="http://www.settemuse.it/pittori_opere_R/rosa_salvator/rosa_salvator_518_warrior.jpg"/>
          <p:cNvPicPr>
            <a:picLocks noChangeAspect="1" noChangeArrowheads="1"/>
          </p:cNvPicPr>
          <p:nvPr/>
        </p:nvPicPr>
        <p:blipFill>
          <a:blip r:embed="rId3"/>
          <a:srcRect l="24902" t="3906" r="25293" b="3320"/>
          <a:stretch>
            <a:fillRect/>
          </a:stretch>
        </p:blipFill>
        <p:spPr bwMode="auto">
          <a:xfrm>
            <a:off x="2000232" y="0"/>
            <a:ext cx="4929190" cy="6886368"/>
          </a:xfrm>
          <a:prstGeom prst="rect">
            <a:avLst/>
          </a:prstGeom>
          <a:noFill/>
        </p:spPr>
      </p:pic>
      <p:sp>
        <p:nvSpPr>
          <p:cNvPr id="6" name="Rettangolo 5"/>
          <p:cNvSpPr/>
          <p:nvPr/>
        </p:nvSpPr>
        <p:spPr>
          <a:xfrm>
            <a:off x="571472" y="714356"/>
            <a:ext cx="4572000" cy="646331"/>
          </a:xfrm>
          <a:prstGeom prst="rect">
            <a:avLst/>
          </a:prstGeom>
        </p:spPr>
        <p:txBody>
          <a:bodyPr>
            <a:spAutoFit/>
          </a:bodyPr>
          <a:lstStyle/>
          <a:p>
            <a:r>
              <a:rPr lang="it-IT" b="1" dirty="0" smtClean="0">
                <a:solidFill>
                  <a:schemeClr val="accent6">
                    <a:lumMod val="20000"/>
                    <a:lumOff val="80000"/>
                  </a:schemeClr>
                </a:solidFill>
                <a:latin typeface="Times New Roman" pitchFamily="18" charset="0"/>
                <a:cs typeface="Times New Roman" pitchFamily="18" charset="0"/>
              </a:rPr>
              <a:t>Guerriero</a:t>
            </a:r>
          </a:p>
          <a:p>
            <a:endParaRPr lang="it-IT" b="1" dirty="0" smtClean="0">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786578" y="0"/>
            <a:ext cx="2357422" cy="4572008"/>
          </a:xfrm>
        </p:spPr>
        <p:txBody>
          <a:bodyPr/>
          <a:lstStyle/>
          <a:p>
            <a:endParaRPr lang="it-IT" dirty="0" smtClean="0"/>
          </a:p>
          <a:p>
            <a:endParaRPr lang="it-IT" dirty="0"/>
          </a:p>
          <a:p>
            <a:endParaRPr lang="it-IT" dirty="0" smtClean="0"/>
          </a:p>
          <a:p>
            <a:r>
              <a:rPr lang="it-IT" sz="2400" b="1" dirty="0" smtClean="0">
                <a:solidFill>
                  <a:schemeClr val="accent6">
                    <a:lumMod val="20000"/>
                    <a:lumOff val="80000"/>
                  </a:schemeClr>
                </a:solidFill>
                <a:latin typeface="Times New Roman" pitchFamily="18" charset="0"/>
                <a:cs typeface="Times New Roman" pitchFamily="18" charset="0"/>
              </a:rPr>
              <a:t>Guerriero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5474" name="Picture 2" descr="http://upload.wikimedia.org/wikipedia/commons/8/81/Salvatore_Rosa_003.jpg"/>
          <p:cNvPicPr>
            <a:picLocks noChangeAspect="1" noChangeArrowheads="1"/>
          </p:cNvPicPr>
          <p:nvPr/>
        </p:nvPicPr>
        <p:blipFill>
          <a:blip r:embed="rId3"/>
          <a:srcRect/>
          <a:stretch>
            <a:fillRect/>
          </a:stretch>
        </p:blipFill>
        <p:spPr bwMode="auto">
          <a:xfrm>
            <a:off x="1714480" y="0"/>
            <a:ext cx="5286380" cy="682994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5286380" y="1428736"/>
            <a:ext cx="3357586" cy="369332"/>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(particolare)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35842" name="Picture 2" descr="http://nevsepic.com.ua/uploads/posts/2011-10/1318803154_hb_65.118-www.nevsepic.com.ua.jpg"/>
          <p:cNvPicPr>
            <a:picLocks noChangeAspect="1" noChangeArrowheads="1"/>
          </p:cNvPicPr>
          <p:nvPr/>
        </p:nvPicPr>
        <p:blipFill>
          <a:blip r:embed="rId3"/>
          <a:srcRect/>
          <a:stretch>
            <a:fillRect/>
          </a:stretch>
        </p:blipFill>
        <p:spPr bwMode="auto">
          <a:xfrm>
            <a:off x="0" y="-57150"/>
            <a:ext cx="4286250" cy="691515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214282" y="6286520"/>
            <a:ext cx="3256020"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La prima battaglia conosciuta  </a:t>
            </a:r>
            <a:endParaRPr lang="it-IT" dirty="0"/>
          </a:p>
        </p:txBody>
      </p:sp>
      <p:pic>
        <p:nvPicPr>
          <p:cNvPr id="125954" name="Picture 2" descr="http://farm4.staticflickr.com/3760/12437720745_98ef29c4d8_c.jpg"/>
          <p:cNvPicPr>
            <a:picLocks noChangeAspect="1" noChangeArrowheads="1"/>
          </p:cNvPicPr>
          <p:nvPr/>
        </p:nvPicPr>
        <p:blipFill>
          <a:blip r:embed="rId3"/>
          <a:srcRect/>
          <a:stretch>
            <a:fillRect/>
          </a:stretch>
        </p:blipFill>
        <p:spPr bwMode="auto">
          <a:xfrm>
            <a:off x="-1" y="714356"/>
            <a:ext cx="9144001" cy="509778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214282" y="6286520"/>
            <a:ext cx="2460930"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La battaglia del ponte  </a:t>
            </a:r>
            <a:endParaRPr lang="it-IT" dirty="0"/>
          </a:p>
        </p:txBody>
      </p:sp>
      <p:pic>
        <p:nvPicPr>
          <p:cNvPr id="63490" name="Picture 2" descr="http://www.settemuse.it/pittori_opere_R/rosa_salvator/rosa_salvator_002_battaglia_del_ponte.jpg"/>
          <p:cNvPicPr>
            <a:picLocks noChangeAspect="1" noChangeArrowheads="1"/>
          </p:cNvPicPr>
          <p:nvPr/>
        </p:nvPicPr>
        <p:blipFill>
          <a:blip r:embed="rId3"/>
          <a:srcRect l="1334" t="7877" r="1253" b="8138"/>
          <a:stretch>
            <a:fillRect/>
          </a:stretch>
        </p:blipFill>
        <p:spPr bwMode="auto">
          <a:xfrm>
            <a:off x="0" y="231006"/>
            <a:ext cx="9144000" cy="591266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fontScale="77500" lnSpcReduction="20000"/>
          </a:bodyPr>
          <a:lstStyle/>
          <a:p>
            <a:endParaRPr lang="it-IT" dirty="0" smtClean="0"/>
          </a:p>
          <a:p>
            <a:endParaRPr lang="it-IT" dirty="0"/>
          </a:p>
          <a:p>
            <a:endParaRPr lang="it-IT" dirty="0" smtClean="0"/>
          </a:p>
          <a:p>
            <a:r>
              <a:rPr lang="it-IT" sz="6300" b="1" dirty="0" smtClean="0">
                <a:solidFill>
                  <a:schemeClr val="accent2">
                    <a:lumMod val="60000"/>
                    <a:lumOff val="40000"/>
                  </a:schemeClr>
                </a:solidFill>
                <a:latin typeface="Times New Roman" pitchFamily="18" charset="0"/>
                <a:cs typeface="Times New Roman" pitchFamily="18" charset="0"/>
              </a:rPr>
              <a:t>Protesta politica</a:t>
            </a: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A Roma non riesce ad ingranare: fa di tutto, dedicandosi anche alla coreografia di alcuni spettacoli carnevaleschi, fonda un’accademia d’arte, promuove incontri di artisti a casa sua, conosce e intreccia scambi di opinioni tecniche con il maggiore artista della capitale, il Bernini.  E’ una vera e propria figura di artista e intellettuale totale: scrive poesie e satire, fa teatro di strada, e, in questo modo, fa pubblicità ai suoi quadri, che inizia anche senza committenza. Ma durante una delle sue performance si brucia:  prende in giro duramente, criticandoli per la loro corruzione, gli ambienti artistici della città eterna, e rivolge il suo scherno principalmente al Bernini, che non glie la perdona: </a:t>
            </a:r>
          </a:p>
          <a:p>
            <a:r>
              <a:rPr lang="it-IT" b="1" dirty="0" smtClean="0">
                <a:solidFill>
                  <a:schemeClr val="accent2">
                    <a:lumMod val="20000"/>
                    <a:lumOff val="80000"/>
                  </a:schemeClr>
                </a:solidFill>
                <a:latin typeface="Times New Roman" pitchFamily="18" charset="0"/>
                <a:cs typeface="Times New Roman" pitchFamily="18" charset="0"/>
              </a:rPr>
              <a:t>deve tornare a Napoli. </a:t>
            </a:r>
          </a:p>
          <a:p>
            <a:r>
              <a:rPr lang="it-IT" b="1" dirty="0" smtClean="0">
                <a:solidFill>
                  <a:schemeClr val="accent2">
                    <a:lumMod val="20000"/>
                    <a:lumOff val="80000"/>
                  </a:schemeClr>
                </a:solidFill>
                <a:latin typeface="Times New Roman" pitchFamily="18" charset="0"/>
                <a:cs typeface="Times New Roman" pitchFamily="18" charset="0"/>
              </a:rPr>
              <a:t>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214282" y="6286520"/>
            <a:ext cx="2114681"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Scena di battaglia   </a:t>
            </a:r>
            <a:endParaRPr lang="it-IT" dirty="0"/>
          </a:p>
        </p:txBody>
      </p:sp>
      <p:pic>
        <p:nvPicPr>
          <p:cNvPr id="126978" name="Picture 2" descr="http://farm8.staticflickr.com/7300/12438157404_1f0639410c_c.jpg"/>
          <p:cNvPicPr>
            <a:picLocks noChangeAspect="1" noChangeArrowheads="1"/>
          </p:cNvPicPr>
          <p:nvPr/>
        </p:nvPicPr>
        <p:blipFill>
          <a:blip r:embed="rId3"/>
          <a:srcRect b="3465"/>
          <a:stretch>
            <a:fillRect/>
          </a:stretch>
        </p:blipFill>
        <p:spPr bwMode="auto">
          <a:xfrm>
            <a:off x="0" y="428604"/>
            <a:ext cx="9144000" cy="5572164"/>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214282" y="6286520"/>
            <a:ext cx="3290324"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Battaglia fra turchi e cristiani   </a:t>
            </a:r>
            <a:endParaRPr lang="it-IT" dirty="0"/>
          </a:p>
        </p:txBody>
      </p:sp>
      <p:pic>
        <p:nvPicPr>
          <p:cNvPr id="128002" name="Picture 2" descr="http://farm8.staticflickr.com/7432/12437609105_36f3dac78b_c.jpg"/>
          <p:cNvPicPr>
            <a:picLocks noChangeAspect="1" noChangeArrowheads="1"/>
          </p:cNvPicPr>
          <p:nvPr/>
        </p:nvPicPr>
        <p:blipFill>
          <a:blip r:embed="rId3"/>
          <a:srcRect b="3273"/>
          <a:stretch>
            <a:fillRect/>
          </a:stretch>
        </p:blipFill>
        <p:spPr bwMode="auto">
          <a:xfrm>
            <a:off x="1" y="571480"/>
            <a:ext cx="9144000" cy="5572164"/>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142844" y="6357958"/>
            <a:ext cx="2031325"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Battaglia </a:t>
            </a:r>
            <a:endParaRPr lang="it-IT" dirty="0"/>
          </a:p>
        </p:txBody>
      </p:sp>
      <p:pic>
        <p:nvPicPr>
          <p:cNvPr id="62466" name="Picture 2" descr="http://www.frammentiarte.it/dal%20Gotico/Salvator%20Rosa%20opere/12%20Salvator%20Rosa%20-%20Battaglia.jpg"/>
          <p:cNvPicPr>
            <a:picLocks noChangeAspect="1" noChangeArrowheads="1"/>
          </p:cNvPicPr>
          <p:nvPr/>
        </p:nvPicPr>
        <p:blipFill>
          <a:blip r:embed="rId3"/>
          <a:srcRect/>
          <a:stretch>
            <a:fillRect/>
          </a:stretch>
        </p:blipFill>
        <p:spPr bwMode="auto">
          <a:xfrm>
            <a:off x="0" y="214290"/>
            <a:ext cx="9144000" cy="612038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214282" y="6286520"/>
            <a:ext cx="1879682"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Eroica battaglia  </a:t>
            </a:r>
            <a:endParaRPr lang="it-IT" dirty="0"/>
          </a:p>
        </p:txBody>
      </p:sp>
      <p:pic>
        <p:nvPicPr>
          <p:cNvPr id="61442" name="Picture 2" descr="http://www.settemuse.it/pittori_opere_R/rosa_salvator/rosa_salvator_519_heroic_battle.jpg"/>
          <p:cNvPicPr>
            <a:picLocks noChangeAspect="1" noChangeArrowheads="1"/>
          </p:cNvPicPr>
          <p:nvPr/>
        </p:nvPicPr>
        <p:blipFill>
          <a:blip r:embed="rId3"/>
          <a:srcRect l="1464" t="9766" r="1854" b="12109"/>
          <a:stretch>
            <a:fillRect/>
          </a:stretch>
        </p:blipFill>
        <p:spPr bwMode="auto">
          <a:xfrm>
            <a:off x="0" y="387512"/>
            <a:ext cx="9144000" cy="5541818"/>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2000" b="1" dirty="0" smtClean="0">
              <a:solidFill>
                <a:schemeClr val="accent2">
                  <a:lumMod val="20000"/>
                  <a:lumOff val="80000"/>
                </a:schemeClr>
              </a:solidFill>
              <a:latin typeface="Times New Roman" pitchFamily="18" charset="0"/>
              <a:cs typeface="Times New Roman" pitchFamily="18" charset="0"/>
            </a:endParaRPr>
          </a:p>
          <a:p>
            <a:r>
              <a:rPr lang="it-IT" b="1" dirty="0" smtClean="0">
                <a:solidFill>
                  <a:schemeClr val="accent2">
                    <a:lumMod val="40000"/>
                    <a:lumOff val="60000"/>
                  </a:schemeClr>
                </a:solidFill>
                <a:latin typeface="Times New Roman" pitchFamily="18" charset="0"/>
                <a:cs typeface="Times New Roman" pitchFamily="18" charset="0"/>
              </a:rPr>
              <a:t>PAESAGGI</a:t>
            </a:r>
            <a:endParaRPr lang="it-IT" sz="2000" b="1" dirty="0" smtClean="0">
              <a:solidFill>
                <a:schemeClr val="accent2">
                  <a:lumMod val="40000"/>
                  <a:lumOff val="60000"/>
                </a:schemeClr>
              </a:solidFill>
              <a:latin typeface="Times New Roman" pitchFamily="18" charset="0"/>
              <a:cs typeface="Times New Roman" pitchFamily="18" charset="0"/>
            </a:endParaRPr>
          </a:p>
          <a:p>
            <a:endParaRPr lang="it-IT" sz="1000" b="1" dirty="0" smtClean="0">
              <a:solidFill>
                <a:schemeClr val="accent2">
                  <a:lumMod val="20000"/>
                  <a:lumOff val="80000"/>
                </a:schemeClr>
              </a:solidFill>
              <a:latin typeface="Times New Roman" pitchFamily="18" charset="0"/>
              <a:cs typeface="Times New Roman" pitchFamily="18" charset="0"/>
            </a:endParaRPr>
          </a:p>
          <a:p>
            <a:r>
              <a:rPr lang="it-IT" sz="2000" b="1" dirty="0" smtClean="0">
                <a:solidFill>
                  <a:schemeClr val="accent2">
                    <a:lumMod val="20000"/>
                    <a:lumOff val="80000"/>
                  </a:schemeClr>
                </a:solidFill>
                <a:latin typeface="Times New Roman" pitchFamily="18" charset="0"/>
                <a:cs typeface="Times New Roman" pitchFamily="18" charset="0"/>
              </a:rPr>
              <a:t>I suoi  paesaggi rappresentano vere e proprie anticipazioni del romanticismo, con soggetti movimentati, spesso drammatici. Anche il suo amore per la campagna è una forma di ribellione alla civiltà, che corrisponde ad un atteggiamento molto diffuso nel Seicento,il quietismo. Stoicismo,misantropia e quietismo,simpatia per la ricerca scientifica e libertà del pensiero laico sono gli elementi che pongono il Rosa nella posizione di eroe in quel percorso culturale del dissenso che alla fine del secolo successivo si chiamerà illuminismo e rivoluzione. E’ ribelle anche nelle emozioni:si commuove di fronte alla natura non solo quando si presenta lieta e serena, ma anche e soprattutto quando appare vergine e selvaggia,rivelando  l’orrida bellezza delle sue cascate,dei suoi dirupi rocciosi,delle sue montagne,perché quella è la natura che affascina e soggioga l’uomo,dandogli il senso della superiorità e dell’eternità dell’universo. La sua pittura non punta sulla varietà e sulla piacevolezza del colore,se non in alcuni momenti,ma generalmente mira alla resa pittorica della materia,con un forte spessore dell’impatto cromatico,che giunge a notevoli libertà nel tocco. Preferisce quelle scene che portano una traccia del passato,della storia, della vita umana, che la natura sembra aver assimilato e prodotto. Ama l’occulto,l’oscuro,così come i classicisti amano la chiarezza. Cerca l’orrido e lo sgradevole che ispirano terrore e disgusto.</a:t>
            </a:r>
          </a:p>
          <a:p>
            <a:endParaRPr lang="it-IT" sz="2000" b="1" dirty="0" smtClean="0"/>
          </a:p>
          <a:p>
            <a:endParaRPr lang="it-IT" sz="2000" dirty="0" smtClean="0"/>
          </a:p>
          <a:p>
            <a:endParaRPr lang="it-IT" sz="2000" dirty="0" smtClean="0"/>
          </a:p>
          <a:p>
            <a:r>
              <a:rPr lang="it-IT" sz="2000" dirty="0" smtClean="0"/>
              <a:t>Salvator Rosa muore a Roma, il 15 marzo del 1673 all'età di 57 anni. Il suo corpo è sepolto in Santa Maria degli Angeli con un monumento eretto dal figlio Augusto</a:t>
            </a:r>
          </a:p>
          <a:p>
            <a:endParaRPr lang="it-IT" sz="1800" dirty="0"/>
          </a:p>
          <a:p>
            <a:endParaRPr lang="it-IT" sz="1800"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Tentazioni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8130" name="Picture 2" descr="http://www.settemuse.it/pittori_opere_R/rosa_salvator/rosa_salvator_509_river_landscape_with_apollo.jpg"/>
          <p:cNvPicPr>
            <a:picLocks noChangeAspect="1" noChangeArrowheads="1"/>
          </p:cNvPicPr>
          <p:nvPr/>
        </p:nvPicPr>
        <p:blipFill>
          <a:blip r:embed="rId3"/>
          <a:srcRect l="1465" t="6836" r="1855" b="7226"/>
          <a:stretch>
            <a:fillRect/>
          </a:stretch>
        </p:blipFill>
        <p:spPr bwMode="auto">
          <a:xfrm>
            <a:off x="0" y="0"/>
            <a:ext cx="9144000" cy="6095956"/>
          </a:xfrm>
          <a:prstGeom prst="rect">
            <a:avLst/>
          </a:prstGeom>
          <a:noFill/>
        </p:spPr>
      </p:pic>
      <p:sp>
        <p:nvSpPr>
          <p:cNvPr id="6" name="Rettangolo 5"/>
          <p:cNvSpPr/>
          <p:nvPr/>
        </p:nvSpPr>
        <p:spPr>
          <a:xfrm>
            <a:off x="214282" y="6286520"/>
            <a:ext cx="310860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Paesaggio fluviale con Apollo</a:t>
            </a:r>
            <a:endParaRPr lang="it-IT"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Sottotitolo 6"/>
          <p:cNvSpPr>
            <a:spLocks noGrp="1"/>
          </p:cNvSpPr>
          <p:nvPr>
            <p:ph type="subTitle" idx="1"/>
          </p:nvPr>
        </p:nvSpPr>
        <p:spPr/>
        <p:txBody>
          <a:bodyPr/>
          <a:lstStyle/>
          <a:p>
            <a:endParaRPr lang="it-IT"/>
          </a:p>
        </p:txBody>
      </p:sp>
      <p:pic>
        <p:nvPicPr>
          <p:cNvPr id="81922" name="Picture 2" descr="http://www.frammentiarte.it/dal%20Gotico/Salvator%20Rosa%20opere/2%20Salvator%20Rosa%20-%20Veduta%20di%20un%20golfo.jpg"/>
          <p:cNvPicPr>
            <a:picLocks noChangeAspect="1" noChangeArrowheads="1"/>
          </p:cNvPicPr>
          <p:nvPr/>
        </p:nvPicPr>
        <p:blipFill>
          <a:blip r:embed="rId3"/>
          <a:srcRect/>
          <a:stretch>
            <a:fillRect/>
          </a:stretch>
        </p:blipFill>
        <p:spPr bwMode="auto">
          <a:xfrm>
            <a:off x="285720" y="0"/>
            <a:ext cx="8529275" cy="6858000"/>
          </a:xfrm>
          <a:prstGeom prst="rect">
            <a:avLst/>
          </a:prstGeom>
          <a:noFill/>
        </p:spPr>
      </p:pic>
      <p:sp>
        <p:nvSpPr>
          <p:cNvPr id="9" name="Rettangolo 8"/>
          <p:cNvSpPr/>
          <p:nvPr/>
        </p:nvSpPr>
        <p:spPr>
          <a:xfrm>
            <a:off x="7095362" y="428604"/>
            <a:ext cx="204863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Veduta di un golfo </a:t>
            </a:r>
            <a:endParaRPr lang="it-IT"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214282" y="6286520"/>
            <a:ext cx="270881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Vista del golfo di Salerno </a:t>
            </a:r>
            <a:endParaRPr lang="it-IT" dirty="0"/>
          </a:p>
        </p:txBody>
      </p:sp>
      <p:pic>
        <p:nvPicPr>
          <p:cNvPr id="52226" name="Picture 2" descr="http://www.settemuse.it/pittori_opere_R/rosa_salvator/rosa_salvator_510_view_of_the_gulf_of_salerno.jpg"/>
          <p:cNvPicPr>
            <a:picLocks noChangeAspect="1" noChangeArrowheads="1"/>
          </p:cNvPicPr>
          <p:nvPr/>
        </p:nvPicPr>
        <p:blipFill>
          <a:blip r:embed="rId3"/>
          <a:srcRect l="602" t="7877" r="1253" b="7161"/>
          <a:stretch>
            <a:fillRect/>
          </a:stretch>
        </p:blipFill>
        <p:spPr bwMode="auto">
          <a:xfrm>
            <a:off x="0" y="214290"/>
            <a:ext cx="9144000" cy="593677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214282" y="6286520"/>
            <a:ext cx="2031325"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Paesaggio boscoso </a:t>
            </a:r>
            <a:endParaRPr lang="it-IT" dirty="0"/>
          </a:p>
        </p:txBody>
      </p:sp>
      <p:pic>
        <p:nvPicPr>
          <p:cNvPr id="50178" name="Picture 2" descr="http://www.settemuse.it/pittori_opere_R/rosa_salvator/rosa_salvator_512_wooded_landscape.jpg"/>
          <p:cNvPicPr>
            <a:picLocks noChangeAspect="1" noChangeArrowheads="1"/>
          </p:cNvPicPr>
          <p:nvPr/>
        </p:nvPicPr>
        <p:blipFill>
          <a:blip r:embed="rId3"/>
          <a:srcRect l="1334" t="15690" r="1253" b="13997"/>
          <a:stretch>
            <a:fillRect/>
          </a:stretch>
        </p:blipFill>
        <p:spPr bwMode="auto">
          <a:xfrm>
            <a:off x="0" y="928670"/>
            <a:ext cx="9144000" cy="495013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214282" y="6072206"/>
            <a:ext cx="229421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La marina nel porto  </a:t>
            </a:r>
            <a:endParaRPr lang="it-IT" dirty="0"/>
          </a:p>
        </p:txBody>
      </p:sp>
      <p:pic>
        <p:nvPicPr>
          <p:cNvPr id="87042" name="Picture 2" descr="http://www.frammentiarte.it/dal%20Gotico/Salvator%20Rosa%20opere/8%20Salvator%20Rosa%20-%20Marina%20del%20Porto.jpg"/>
          <p:cNvPicPr>
            <a:picLocks noChangeAspect="1" noChangeArrowheads="1"/>
          </p:cNvPicPr>
          <p:nvPr/>
        </p:nvPicPr>
        <p:blipFill>
          <a:blip r:embed="rId3"/>
          <a:srcRect/>
          <a:stretch>
            <a:fillRect/>
          </a:stretch>
        </p:blipFill>
        <p:spPr bwMode="auto">
          <a:xfrm>
            <a:off x="21521" y="642918"/>
            <a:ext cx="9122479" cy="507209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6858000"/>
          </a:xfrm>
        </p:spPr>
        <p:txBody>
          <a:bodyPr>
            <a:normAutofit fontScale="77500" lnSpcReduction="20000"/>
          </a:bodyPr>
          <a:lstStyle/>
          <a:p>
            <a:pPr algn="l"/>
            <a:r>
              <a:rPr lang="it-IT" b="1" dirty="0" smtClean="0">
                <a:solidFill>
                  <a:schemeClr val="accent2">
                    <a:lumMod val="20000"/>
                    <a:lumOff val="80000"/>
                  </a:schemeClr>
                </a:solidFill>
                <a:latin typeface="Times New Roman" pitchFamily="18" charset="0"/>
                <a:cs typeface="Times New Roman" pitchFamily="18" charset="0"/>
              </a:rPr>
              <a:t>Salvator Rosa è convinto che la filosofia non “ama entrare nelle case dei ricchi”,affermando il principio della superiorità del genio,la dote innata dei semplici:i filosofi apprendono dai semplici, e questi sono sempre superiori ai potenti. Egli non afferma verità assolute,ma esprime soprattutto atteggiamenti morali nei confronti della civiltà del suo tempo,esprime il proprio dissenso </a:t>
            </a:r>
          </a:p>
          <a:p>
            <a:pPr algn="l"/>
            <a:r>
              <a:rPr lang="it-IT" b="1" dirty="0" smtClean="0">
                <a:solidFill>
                  <a:schemeClr val="accent2">
                    <a:lumMod val="20000"/>
                    <a:lumOff val="80000"/>
                  </a:schemeClr>
                </a:solidFill>
                <a:latin typeface="Times New Roman" pitchFamily="18" charset="0"/>
                <a:cs typeface="Times New Roman" pitchFamily="18" charset="0"/>
              </a:rPr>
              <a:t>nei confronti dell’establishment. </a:t>
            </a:r>
          </a:p>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8916" name="Picture 4" descr="http://www.settemuse.it/pittori_opere_R/rosa_salvator/rosa_salvator_515_portrait_of_a_philosopher.jpg"/>
          <p:cNvPicPr>
            <a:picLocks noChangeAspect="1" noChangeArrowheads="1"/>
          </p:cNvPicPr>
          <p:nvPr/>
        </p:nvPicPr>
        <p:blipFill>
          <a:blip r:embed="rId3"/>
          <a:srcRect l="21842" t="2018" r="21761" b="2279"/>
          <a:stretch>
            <a:fillRect/>
          </a:stretch>
        </p:blipFill>
        <p:spPr bwMode="auto">
          <a:xfrm>
            <a:off x="0" y="-142924"/>
            <a:ext cx="5500726" cy="7000924"/>
          </a:xfrm>
          <a:prstGeom prst="rect">
            <a:avLst/>
          </a:prstGeom>
          <a:noFill/>
        </p:spPr>
      </p:pic>
      <p:sp>
        <p:nvSpPr>
          <p:cNvPr id="6" name="Rettangolo 5"/>
          <p:cNvSpPr/>
          <p:nvPr/>
        </p:nvSpPr>
        <p:spPr>
          <a:xfrm>
            <a:off x="357158" y="285728"/>
            <a:ext cx="2005677"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Ritratto di filosofo</a:t>
            </a:r>
            <a:endParaRPr lang="it-IT" b="1" dirty="0" smtClean="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fontScale="92500" lnSpcReduction="10000"/>
          </a:bodyPr>
          <a:lstStyle/>
          <a:p>
            <a:endParaRPr lang="en-US" dirty="0" smtClean="0"/>
          </a:p>
          <a:p>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La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dura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critica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della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cultura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artistica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romana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e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dell’ambiente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corrotto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e servile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che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gli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girava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intorno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gli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guadagnò</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numerosi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nemici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Si diffuse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l’insinuazione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che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non fosse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stato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lui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scrivere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le sue satire, ma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che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sui fosse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servito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del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lavoro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(e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soprattuitto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della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cultura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di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qualcun</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altro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Sembrava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impossibile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ai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suoi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detrattori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che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lui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venuto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dal basso,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senza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aver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seguito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un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corso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di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studi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regolare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con un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passato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da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delinquente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potesse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avere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una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conoscenza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tanto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estesa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e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precisa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dei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classici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tenendo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anche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conto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del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fatto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che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era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sempre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guadagnato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la vita con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l’arte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e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aveva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prodotto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una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gran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quantità</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di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opere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Quando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aveva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trovato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il</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tempo di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imparare</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tutti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queri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dettagli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eruditi</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Sdegnato</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Salvatore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negò</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le accuse e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continuò</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per la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sua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strada</a:t>
            </a:r>
            <a:r>
              <a:rPr lang="en-US" b="1" dirty="0" smtClean="0">
                <a:solidFill>
                  <a:schemeClr val="accent2">
                    <a:lumMod val="20000"/>
                    <a:lumOff val="80000"/>
                  </a:schemeClr>
                </a:solidFill>
                <a:latin typeface="Times New Roman" panose="02020603050405020304" pitchFamily="18" charset="0"/>
                <a:cs typeface="Times New Roman" panose="02020603050405020304" pitchFamily="18" charset="0"/>
              </a:rPr>
              <a:t>.  </a:t>
            </a:r>
            <a:endParaRPr lang="it-IT" b="1" dirty="0" smtClean="0">
              <a:solidFill>
                <a:schemeClr val="accent2">
                  <a:lumMod val="20000"/>
                  <a:lumOff val="80000"/>
                </a:schemeClr>
              </a:solidFill>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C0504D">
                    <a:lumMod val="20000"/>
                    <a:lumOff val="80000"/>
                  </a:srgbClr>
                </a:solidFill>
                <a:latin typeface="Times New Roman" pitchFamily="18" charset="0"/>
                <a:cs typeface="Times New Roman" pitchFamily="18" charset="0"/>
              </a:rPr>
              <a:t>Michela Zucca</a:t>
            </a:r>
          </a:p>
          <a:p>
            <a:pPr algn="ctr"/>
            <a:r>
              <a:rPr lang="it-IT" sz="800" b="1" dirty="0" smtClean="0">
                <a:solidFill>
                  <a:srgbClr val="C0504D">
                    <a:lumMod val="20000"/>
                    <a:lumOff val="80000"/>
                  </a:srgbClr>
                </a:solidFill>
                <a:latin typeface="Times New Roman" pitchFamily="18" charset="0"/>
                <a:cs typeface="Times New Roman" pitchFamily="18" charset="0"/>
              </a:rPr>
              <a:t>Servizi Culturali</a:t>
            </a:r>
            <a:endParaRPr lang="it-IT" sz="800" b="1" dirty="0">
              <a:solidFill>
                <a:srgbClr val="C0504D">
                  <a:lumMod val="20000"/>
                  <a:lumOff val="8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816844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214282" y="6072206"/>
            <a:ext cx="1860446"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Marina del faro  </a:t>
            </a:r>
            <a:endParaRPr lang="it-IT" dirty="0"/>
          </a:p>
        </p:txBody>
      </p:sp>
      <p:pic>
        <p:nvPicPr>
          <p:cNvPr id="90114" name="Picture 2" descr="http://www.frammentiarte.it/dal%20Gotico/Salvator%20Rosa%20opere/9%20Salvator%20Rosa%20-%20Marina%20del%20Faro.jpg"/>
          <p:cNvPicPr>
            <a:picLocks noChangeAspect="1" noChangeArrowheads="1"/>
          </p:cNvPicPr>
          <p:nvPr/>
        </p:nvPicPr>
        <p:blipFill>
          <a:blip r:embed="rId3"/>
          <a:srcRect/>
          <a:stretch>
            <a:fillRect/>
          </a:stretch>
        </p:blipFill>
        <p:spPr bwMode="auto">
          <a:xfrm>
            <a:off x="0" y="857232"/>
            <a:ext cx="9141226" cy="5031412"/>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9090" name="Picture 2" descr="Salvator Rosa: Marina"/>
          <p:cNvPicPr>
            <a:picLocks noChangeAspect="1" noChangeArrowheads="1"/>
          </p:cNvPicPr>
          <p:nvPr/>
        </p:nvPicPr>
        <p:blipFill>
          <a:blip r:embed="rId3"/>
          <a:srcRect/>
          <a:stretch>
            <a:fillRect/>
          </a:stretch>
        </p:blipFill>
        <p:spPr bwMode="auto">
          <a:xfrm>
            <a:off x="0" y="-1"/>
            <a:ext cx="9110038" cy="6534935"/>
          </a:xfrm>
          <a:prstGeom prst="rect">
            <a:avLst/>
          </a:prstGeom>
          <a:noFill/>
        </p:spPr>
      </p:pic>
      <p:sp>
        <p:nvSpPr>
          <p:cNvPr id="8" name="Rettangolo 7"/>
          <p:cNvSpPr/>
          <p:nvPr/>
        </p:nvSpPr>
        <p:spPr>
          <a:xfrm>
            <a:off x="214282" y="6215082"/>
            <a:ext cx="1101584"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Marina   </a:t>
            </a:r>
            <a:endParaRPr lang="it-IT"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214282" y="6286520"/>
            <a:ext cx="310860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Paesaggio fluviale con Apollo</a:t>
            </a:r>
            <a:endParaRPr lang="it-IT" dirty="0"/>
          </a:p>
        </p:txBody>
      </p:sp>
      <p:pic>
        <p:nvPicPr>
          <p:cNvPr id="51202" name="Picture 2" descr="http://www.settemuse.it/pittori_opere_R/rosa_salvator/rosa_salvator_513_harbour_with_ruins.jpg"/>
          <p:cNvPicPr>
            <a:picLocks noChangeAspect="1" noChangeArrowheads="1"/>
          </p:cNvPicPr>
          <p:nvPr/>
        </p:nvPicPr>
        <p:blipFill>
          <a:blip r:embed="rId3"/>
          <a:srcRect l="4996" t="2994" r="5647" b="3255"/>
          <a:stretch>
            <a:fillRect/>
          </a:stretch>
        </p:blipFill>
        <p:spPr bwMode="auto">
          <a:xfrm>
            <a:off x="142844" y="-48"/>
            <a:ext cx="8715436" cy="6858048"/>
          </a:xfrm>
          <a:prstGeom prst="rect">
            <a:avLst/>
          </a:prstGeom>
          <a:noFill/>
        </p:spPr>
      </p:pic>
      <p:sp>
        <p:nvSpPr>
          <p:cNvPr id="7" name="CasellaDiTesto 6"/>
          <p:cNvSpPr txBox="1"/>
          <p:nvPr/>
        </p:nvSpPr>
        <p:spPr>
          <a:xfrm>
            <a:off x="5929322" y="428604"/>
            <a:ext cx="1777090" cy="369332"/>
          </a:xfrm>
          <a:prstGeom prst="rect">
            <a:avLst/>
          </a:prstGeom>
          <a:noFill/>
        </p:spPr>
        <p:txBody>
          <a:bodyPr wrap="none" rtlCol="0">
            <a:spAutoFit/>
          </a:bodyPr>
          <a:lstStyle/>
          <a:p>
            <a:r>
              <a:rPr lang="it-IT" b="1" dirty="0" smtClean="0">
                <a:latin typeface="Times New Roman" pitchFamily="18" charset="0"/>
                <a:cs typeface="Times New Roman" pitchFamily="18" charset="0"/>
              </a:rPr>
              <a:t>Baia con rovine </a:t>
            </a:r>
            <a:endParaRPr lang="it-IT" b="1" dirty="0">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0" y="2285992"/>
            <a:ext cx="2072042"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Grotta con cascate </a:t>
            </a:r>
            <a:endParaRPr lang="it-IT" dirty="0"/>
          </a:p>
        </p:txBody>
      </p:sp>
      <p:pic>
        <p:nvPicPr>
          <p:cNvPr id="55298" name="Picture 2" descr="http://www.frammentiarte.it/dal%20Gotico/Salvator%20Rosa%20opere/11%20Salvator%20Rosa%20-%20Grotta%20con%20cascata.jpg"/>
          <p:cNvPicPr>
            <a:picLocks noChangeAspect="1" noChangeArrowheads="1"/>
          </p:cNvPicPr>
          <p:nvPr/>
        </p:nvPicPr>
        <p:blipFill>
          <a:blip r:embed="rId3"/>
          <a:srcRect/>
          <a:stretch>
            <a:fillRect/>
          </a:stretch>
        </p:blipFill>
        <p:spPr bwMode="auto">
          <a:xfrm>
            <a:off x="1" y="-37278"/>
            <a:ext cx="5286380" cy="6895278"/>
          </a:xfrm>
          <a:prstGeom prst="rect">
            <a:avLst/>
          </a:prstGeom>
          <a:noFill/>
        </p:spPr>
      </p:pic>
      <p:sp>
        <p:nvSpPr>
          <p:cNvPr id="7" name="Rettangolo 6"/>
          <p:cNvSpPr/>
          <p:nvPr/>
        </p:nvSpPr>
        <p:spPr>
          <a:xfrm>
            <a:off x="5286380" y="0"/>
            <a:ext cx="3857620" cy="6186309"/>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Salvator Rosa acquisisce la visione della  vita come “teatro verità”, mettendo a nudo l’essenza tragica ed eroica dell’esistenza. Attraverso l’esperienza umana e pittorica, costruiva  la possibilità di conciliare arte e vita, realtà e fantasia, grandiosità e miseria, caducità ed eternità, schierandosi sempre – e pagando di persona – dalla parte dei più deboli, che non ritrasse mai in quell’aspetto caricaturale così caro ai vari pittori di “pitocchi”.</a:t>
            </a:r>
          </a:p>
          <a:p>
            <a:r>
              <a:rPr lang="it-IT" b="1" dirty="0" smtClean="0">
                <a:solidFill>
                  <a:schemeClr val="accent2">
                    <a:lumMod val="20000"/>
                    <a:lumOff val="80000"/>
                  </a:schemeClr>
                </a:solidFill>
                <a:latin typeface="Times New Roman" pitchFamily="18" charset="0"/>
                <a:cs typeface="Times New Roman" pitchFamily="18" charset="0"/>
              </a:rPr>
              <a:t>Sperimenta diversi linguaggi, mostrando contemporaneamente echi dello stile romano e napoletano. Allo stesso tempo sperimenta un nuovo stile che raggiunge i toni più alti nei grandi dipinti a palazzo </a:t>
            </a:r>
            <a:r>
              <a:rPr lang="it-IT" b="1" dirty="0" err="1" smtClean="0">
                <a:solidFill>
                  <a:schemeClr val="accent2">
                    <a:lumMod val="20000"/>
                    <a:lumOff val="80000"/>
                  </a:schemeClr>
                </a:solidFill>
                <a:latin typeface="Times New Roman" pitchFamily="18" charset="0"/>
                <a:cs typeface="Times New Roman" pitchFamily="18" charset="0"/>
              </a:rPr>
              <a:t>pitti</a:t>
            </a:r>
            <a:r>
              <a:rPr lang="it-IT" b="1" dirty="0" smtClean="0">
                <a:solidFill>
                  <a:schemeClr val="accent2">
                    <a:lumMod val="20000"/>
                    <a:lumOff val="80000"/>
                  </a:schemeClr>
                </a:solidFill>
                <a:latin typeface="Times New Roman" pitchFamily="18" charset="0"/>
                <a:cs typeface="Times New Roman" pitchFamily="18" charset="0"/>
              </a:rPr>
              <a:t>, rappresentanti paesaggi densi di nebbie e polveri, velati di toni grigi, azzurrini, rosati e rossi.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Rettangolo 5"/>
          <p:cNvSpPr/>
          <p:nvPr/>
        </p:nvSpPr>
        <p:spPr>
          <a:xfrm>
            <a:off x="6858016" y="357166"/>
            <a:ext cx="1786290" cy="646331"/>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Paesaggio con eremita  </a:t>
            </a:r>
            <a:endParaRPr lang="it-IT" dirty="0"/>
          </a:p>
        </p:txBody>
      </p:sp>
      <p:pic>
        <p:nvPicPr>
          <p:cNvPr id="114690" name="Picture 2" descr="http://ichef.bbci.co.uk/arts/yourpaintings/images/paintings/warg/large/nml_warg_wag_28911_large.jpg"/>
          <p:cNvPicPr>
            <a:picLocks noChangeAspect="1" noChangeArrowheads="1"/>
          </p:cNvPicPr>
          <p:nvPr/>
        </p:nvPicPr>
        <p:blipFill>
          <a:blip r:embed="rId3"/>
          <a:srcRect/>
          <a:stretch>
            <a:fillRect/>
          </a:stretch>
        </p:blipFill>
        <p:spPr bwMode="auto">
          <a:xfrm>
            <a:off x="0" y="0"/>
            <a:ext cx="6500826" cy="6799099"/>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8066" name="Picture 2" descr="http://1.bp.blogspot.com/-JwgWZ9ER2uY/T2pAjRnLxRI/AAAAAAAAEio/NW6EOdopB14/s1600/20096_23big.jpg"/>
          <p:cNvPicPr>
            <a:picLocks noChangeAspect="1" noChangeArrowheads="1"/>
          </p:cNvPicPr>
          <p:nvPr/>
        </p:nvPicPr>
        <p:blipFill>
          <a:blip r:embed="rId3"/>
          <a:srcRect/>
          <a:stretch>
            <a:fillRect/>
          </a:stretch>
        </p:blipFill>
        <p:spPr bwMode="auto">
          <a:xfrm>
            <a:off x="5193792" y="0"/>
            <a:ext cx="3950208" cy="6858000"/>
          </a:xfrm>
          <a:prstGeom prst="rect">
            <a:avLst/>
          </a:prstGeom>
          <a:noFill/>
        </p:spPr>
      </p:pic>
      <p:pic>
        <p:nvPicPr>
          <p:cNvPr id="88068" name="Picture 4" descr="http://3.bp.blogspot.com/-MX5b5Z__6iU/T2pAkRYnzmI/AAAAAAAAEis/LvJBeFyT3l4/s1600/20096_24big.jpg"/>
          <p:cNvPicPr>
            <a:picLocks noChangeAspect="1" noChangeArrowheads="1"/>
          </p:cNvPicPr>
          <p:nvPr/>
        </p:nvPicPr>
        <p:blipFill>
          <a:blip r:embed="rId4"/>
          <a:srcRect/>
          <a:stretch>
            <a:fillRect/>
          </a:stretch>
        </p:blipFill>
        <p:spPr bwMode="auto">
          <a:xfrm>
            <a:off x="0" y="54435"/>
            <a:ext cx="4000496" cy="6803565"/>
          </a:xfrm>
          <a:prstGeom prst="rect">
            <a:avLst/>
          </a:prstGeom>
          <a:noFill/>
        </p:spPr>
      </p:pic>
      <p:sp>
        <p:nvSpPr>
          <p:cNvPr id="9" name="Rettangolo 8"/>
          <p:cNvSpPr/>
          <p:nvPr/>
        </p:nvSpPr>
        <p:spPr>
          <a:xfrm>
            <a:off x="3214678" y="6286520"/>
            <a:ext cx="2946319"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Paesaggi con rocce e figure  </a:t>
            </a:r>
            <a:endParaRPr lang="it-IT"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4274" name="Picture 2" descr="Salvator Rosa: Il ponte"/>
          <p:cNvPicPr>
            <a:picLocks noChangeAspect="1" noChangeArrowheads="1"/>
          </p:cNvPicPr>
          <p:nvPr/>
        </p:nvPicPr>
        <p:blipFill>
          <a:blip r:embed="rId3"/>
          <a:srcRect/>
          <a:stretch>
            <a:fillRect/>
          </a:stretch>
        </p:blipFill>
        <p:spPr bwMode="auto">
          <a:xfrm>
            <a:off x="214282" y="0"/>
            <a:ext cx="8807363" cy="6858000"/>
          </a:xfrm>
          <a:prstGeom prst="rect">
            <a:avLst/>
          </a:prstGeom>
          <a:noFill/>
        </p:spPr>
      </p:pic>
      <p:sp>
        <p:nvSpPr>
          <p:cNvPr id="7" name="Rettangolo 6"/>
          <p:cNvSpPr/>
          <p:nvPr/>
        </p:nvSpPr>
        <p:spPr>
          <a:xfrm>
            <a:off x="4857752" y="6286520"/>
            <a:ext cx="3025648"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Il ponte </a:t>
            </a:r>
            <a:endParaRPr lang="it-IT"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97282" name="Picture 2" descr="http://ayay.co.uk/arts/italian_baroque/salvator_rosa/landscape-with-tobias-and-the-angel.jpg"/>
          <p:cNvPicPr>
            <a:picLocks noChangeAspect="1" noChangeArrowheads="1"/>
          </p:cNvPicPr>
          <p:nvPr/>
        </p:nvPicPr>
        <p:blipFill>
          <a:blip r:embed="rId3"/>
          <a:srcRect/>
          <a:stretch>
            <a:fillRect/>
          </a:stretch>
        </p:blipFill>
        <p:spPr bwMode="auto">
          <a:xfrm>
            <a:off x="0" y="357166"/>
            <a:ext cx="9144000" cy="5807870"/>
          </a:xfrm>
          <a:prstGeom prst="rect">
            <a:avLst/>
          </a:prstGeom>
          <a:noFill/>
        </p:spPr>
      </p:pic>
      <p:sp>
        <p:nvSpPr>
          <p:cNvPr id="8" name="Rettangolo 7"/>
          <p:cNvSpPr/>
          <p:nvPr/>
        </p:nvSpPr>
        <p:spPr>
          <a:xfrm>
            <a:off x="214282" y="6286520"/>
            <a:ext cx="4572000" cy="369332"/>
          </a:xfrm>
          <a:prstGeom prst="rect">
            <a:avLst/>
          </a:prstGeom>
        </p:spPr>
        <p:txBody>
          <a:bodyPr>
            <a:spAutoFit/>
          </a:bodyPr>
          <a:lstStyle/>
          <a:p>
            <a:r>
              <a:rPr lang="it-IT" b="1" dirty="0" smtClean="0">
                <a:solidFill>
                  <a:schemeClr val="accent6">
                    <a:lumMod val="20000"/>
                    <a:lumOff val="80000"/>
                  </a:schemeClr>
                </a:solidFill>
                <a:latin typeface="Times New Roman" pitchFamily="18" charset="0"/>
                <a:cs typeface="Times New Roman" pitchFamily="18" charset="0"/>
              </a:rPr>
              <a:t>Paesaggio con Tobia e l’Angelo </a:t>
            </a:r>
            <a:endParaRPr lang="it-IT" b="1" dirty="0" smtClean="0">
              <a:latin typeface="Times New Roman" pitchFamily="18" charset="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98306" name="Picture 2" descr="Salvator Rosa (1615-1673), bottega di"/>
          <p:cNvPicPr>
            <a:picLocks noChangeAspect="1" noChangeArrowheads="1"/>
          </p:cNvPicPr>
          <p:nvPr/>
        </p:nvPicPr>
        <p:blipFill>
          <a:blip r:embed="rId3"/>
          <a:srcRect/>
          <a:stretch>
            <a:fillRect/>
          </a:stretch>
        </p:blipFill>
        <p:spPr bwMode="auto">
          <a:xfrm>
            <a:off x="142844" y="0"/>
            <a:ext cx="8803800" cy="6858000"/>
          </a:xfrm>
          <a:prstGeom prst="rect">
            <a:avLst/>
          </a:prstGeom>
          <a:noFill/>
        </p:spPr>
      </p:pic>
      <p:sp>
        <p:nvSpPr>
          <p:cNvPr id="10" name="Rettangolo 9"/>
          <p:cNvSpPr/>
          <p:nvPr/>
        </p:nvSpPr>
        <p:spPr>
          <a:xfrm>
            <a:off x="5357818" y="285728"/>
            <a:ext cx="251863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Paesaggio con armenti  </a:t>
            </a:r>
            <a:endParaRPr lang="it-IT" b="1" dirty="0" smtClean="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20834" name="Picture 2" descr="http://www.bigli.com/assets/images/quadri/Q_Salvator_Rosa_45.jpg"/>
          <p:cNvPicPr>
            <a:picLocks noChangeAspect="1" noChangeArrowheads="1"/>
          </p:cNvPicPr>
          <p:nvPr/>
        </p:nvPicPr>
        <p:blipFill>
          <a:blip r:embed="rId3"/>
          <a:srcRect l="14667" t="11520" r="14666" b="11296"/>
          <a:stretch>
            <a:fillRect/>
          </a:stretch>
        </p:blipFill>
        <p:spPr bwMode="auto">
          <a:xfrm>
            <a:off x="1928794" y="0"/>
            <a:ext cx="5429288" cy="6863405"/>
          </a:xfrm>
          <a:prstGeom prst="rect">
            <a:avLst/>
          </a:prstGeom>
          <a:noFill/>
        </p:spPr>
      </p:pic>
      <p:sp>
        <p:nvSpPr>
          <p:cNvPr id="7" name="Rettangolo 6"/>
          <p:cNvSpPr/>
          <p:nvPr/>
        </p:nvSpPr>
        <p:spPr>
          <a:xfrm>
            <a:off x="357158" y="714356"/>
            <a:ext cx="966931"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Filosofo</a:t>
            </a:r>
            <a:endParaRPr lang="it-IT" b="1" dirty="0" smtClean="0">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10" name="Rettangolo 9"/>
          <p:cNvSpPr/>
          <p:nvPr/>
        </p:nvSpPr>
        <p:spPr>
          <a:xfrm>
            <a:off x="0" y="6357958"/>
            <a:ext cx="4506426"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Paesaggio con Apollo e la Sibilla Cumana  </a:t>
            </a:r>
            <a:endParaRPr lang="it-IT" b="1" dirty="0" smtClean="0">
              <a:latin typeface="Times New Roman" pitchFamily="18" charset="0"/>
              <a:cs typeface="Times New Roman" pitchFamily="18" charset="0"/>
            </a:endParaRPr>
          </a:p>
        </p:txBody>
      </p:sp>
      <p:pic>
        <p:nvPicPr>
          <p:cNvPr id="99330" name="Picture 2" descr="http://www.wga.hu/art/r/rosa/river_la.jpg"/>
          <p:cNvPicPr>
            <a:picLocks noChangeAspect="1" noChangeArrowheads="1"/>
          </p:cNvPicPr>
          <p:nvPr/>
        </p:nvPicPr>
        <p:blipFill>
          <a:blip r:embed="rId3"/>
          <a:srcRect/>
          <a:stretch>
            <a:fillRect/>
          </a:stretch>
        </p:blipFill>
        <p:spPr bwMode="auto">
          <a:xfrm>
            <a:off x="0" y="214290"/>
            <a:ext cx="9144000" cy="6091847"/>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2357422" y="6357958"/>
            <a:ext cx="1967205"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Paesaggio serale   </a:t>
            </a:r>
            <a:endParaRPr lang="it-IT" b="1" dirty="0" smtClean="0">
              <a:latin typeface="Times New Roman" pitchFamily="18" charset="0"/>
              <a:cs typeface="Times New Roman" pitchFamily="18" charset="0"/>
            </a:endParaRPr>
          </a:p>
        </p:txBody>
      </p:sp>
      <p:pic>
        <p:nvPicPr>
          <p:cNvPr id="100356" name="Picture 4" descr="http://www.wga.hu/art/r/rosa/evening.jpg"/>
          <p:cNvPicPr>
            <a:picLocks noChangeAspect="1" noChangeArrowheads="1"/>
          </p:cNvPicPr>
          <p:nvPr/>
        </p:nvPicPr>
        <p:blipFill>
          <a:blip r:embed="rId3"/>
          <a:srcRect/>
          <a:stretch>
            <a:fillRect/>
          </a:stretch>
        </p:blipFill>
        <p:spPr bwMode="auto">
          <a:xfrm>
            <a:off x="0" y="357166"/>
            <a:ext cx="9144000" cy="595675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17762" name="Picture 2" descr="http://www.wga.hu/art/r/rosa/harbour1.jpg"/>
          <p:cNvPicPr>
            <a:picLocks noChangeAspect="1" noChangeArrowheads="1"/>
          </p:cNvPicPr>
          <p:nvPr/>
        </p:nvPicPr>
        <p:blipFill>
          <a:blip r:embed="rId3"/>
          <a:srcRect/>
          <a:stretch>
            <a:fillRect/>
          </a:stretch>
        </p:blipFill>
        <p:spPr bwMode="auto">
          <a:xfrm>
            <a:off x="214282" y="-31621"/>
            <a:ext cx="8929718" cy="6889621"/>
          </a:xfrm>
          <a:prstGeom prst="rect">
            <a:avLst/>
          </a:prstGeom>
          <a:noFill/>
        </p:spPr>
      </p:pic>
      <p:sp>
        <p:nvSpPr>
          <p:cNvPr id="9" name="Rettangolo 8"/>
          <p:cNvSpPr/>
          <p:nvPr/>
        </p:nvSpPr>
        <p:spPr>
          <a:xfrm>
            <a:off x="5429256" y="6143644"/>
            <a:ext cx="3360856"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Paesaggio roccioso con cascate   </a:t>
            </a:r>
            <a:endParaRPr lang="it-IT" b="1" dirty="0" smtClean="0">
              <a:latin typeface="Times New Roman" pitchFamily="18"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18786" name="Picture 2" descr="https://farm3.staticflickr.com/2004/2246792074_783114a2fd.jpg"/>
          <p:cNvPicPr>
            <a:picLocks noChangeAspect="1" noChangeArrowheads="1"/>
          </p:cNvPicPr>
          <p:nvPr/>
        </p:nvPicPr>
        <p:blipFill>
          <a:blip r:embed="rId3"/>
          <a:srcRect/>
          <a:stretch>
            <a:fillRect/>
          </a:stretch>
        </p:blipFill>
        <p:spPr bwMode="auto">
          <a:xfrm>
            <a:off x="-23877" y="-17909"/>
            <a:ext cx="9167877" cy="6875909"/>
          </a:xfrm>
          <a:prstGeom prst="rect">
            <a:avLst/>
          </a:prstGeom>
          <a:noFill/>
        </p:spPr>
      </p:pic>
      <p:sp>
        <p:nvSpPr>
          <p:cNvPr id="9" name="Rettangolo 8"/>
          <p:cNvSpPr/>
          <p:nvPr/>
        </p:nvSpPr>
        <p:spPr>
          <a:xfrm>
            <a:off x="500034" y="357166"/>
            <a:ext cx="2858475"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Paesaggio con viaggiatori  </a:t>
            </a:r>
            <a:endParaRPr lang="it-IT"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Sottotitolo 5"/>
          <p:cNvSpPr>
            <a:spLocks noGrp="1"/>
          </p:cNvSpPr>
          <p:nvPr>
            <p:ph type="subTitle" idx="1"/>
          </p:nvPr>
        </p:nvSpPr>
        <p:spPr/>
        <p:txBody>
          <a:bodyPr/>
          <a:lstStyle/>
          <a:p>
            <a:endParaRPr lang="it-IT"/>
          </a:p>
        </p:txBody>
      </p:sp>
      <p:pic>
        <p:nvPicPr>
          <p:cNvPr id="80898" name="Picture 2" descr="http://www.frammentiarte.it/dal%20Gotico/Salvator%20Rosa%20opere/1%20Salvator%20Rosa%20-%20Erminia%20incide%20il%20nome%20di%20Tancredi.jpg"/>
          <p:cNvPicPr>
            <a:picLocks noChangeAspect="1" noChangeArrowheads="1"/>
          </p:cNvPicPr>
          <p:nvPr/>
        </p:nvPicPr>
        <p:blipFill>
          <a:blip r:embed="rId3"/>
          <a:srcRect/>
          <a:stretch>
            <a:fillRect/>
          </a:stretch>
        </p:blipFill>
        <p:spPr bwMode="auto">
          <a:xfrm>
            <a:off x="214282" y="0"/>
            <a:ext cx="8643581" cy="6858000"/>
          </a:xfrm>
          <a:prstGeom prst="rect">
            <a:avLst/>
          </a:prstGeom>
          <a:noFill/>
        </p:spPr>
      </p:pic>
      <p:sp>
        <p:nvSpPr>
          <p:cNvPr id="9" name="Rettangolo 8"/>
          <p:cNvSpPr/>
          <p:nvPr/>
        </p:nvSpPr>
        <p:spPr>
          <a:xfrm>
            <a:off x="1857356" y="142852"/>
            <a:ext cx="3726661"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Erminia incide il nome di Tancredi  </a:t>
            </a:r>
            <a:endParaRPr lang="it-IT" dirty="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fontScale="62500" lnSpcReduction="20000"/>
          </a:bodyPr>
          <a:lstStyle/>
          <a:p>
            <a:r>
              <a:rPr lang="it-IT" b="1" dirty="0" smtClean="0">
                <a:solidFill>
                  <a:schemeClr val="accent2">
                    <a:lumMod val="20000"/>
                    <a:lumOff val="80000"/>
                  </a:schemeClr>
                </a:solidFill>
                <a:latin typeface="Times New Roman" panose="02020603050405020304" pitchFamily="18" charset="0"/>
                <a:cs typeface="Times New Roman" panose="02020603050405020304" pitchFamily="18" charset="0"/>
              </a:rPr>
              <a:t>A un certo punto, non vuole più lavorare per le corti, gli dà fastidio che gli venga detto cosa dipingere, vuole essere libero. Dopo la corte fiorentina rifiuterà qualsiasi altro invito di corte, seppur lusinghiero, come quello rivoltogli da Cristina di Svezia, dall’imperatore d’Austria e dal re di Francia. Si sostenterà vendendo battaglie e paesaggi, che detesta, ma sono gli unici lavori che sembrano dargli guadagno: </a:t>
            </a:r>
            <a:r>
              <a:rPr lang="it-IT" b="1" i="1" dirty="0" smtClean="0">
                <a:solidFill>
                  <a:schemeClr val="accent2">
                    <a:lumMod val="20000"/>
                    <a:lumOff val="80000"/>
                  </a:schemeClr>
                </a:solidFill>
                <a:latin typeface="Times New Roman" panose="02020603050405020304" pitchFamily="18" charset="0"/>
                <a:cs typeface="Times New Roman" panose="02020603050405020304" pitchFamily="18" charset="0"/>
              </a:rPr>
              <a:t>“la </a:t>
            </a:r>
            <a:r>
              <a:rPr lang="it-IT" b="1" i="1" dirty="0" err="1" smtClean="0">
                <a:solidFill>
                  <a:schemeClr val="accent2">
                    <a:lumMod val="20000"/>
                    <a:lumOff val="80000"/>
                  </a:schemeClr>
                </a:solidFill>
                <a:latin typeface="Times New Roman" panose="02020603050405020304" pitchFamily="18" charset="0"/>
                <a:cs typeface="Times New Roman" panose="02020603050405020304" pitchFamily="18" charset="0"/>
              </a:rPr>
              <a:t>repugnanza</a:t>
            </a:r>
            <a:r>
              <a:rPr lang="it-IT" b="1" i="1" dirty="0" smtClean="0">
                <a:solidFill>
                  <a:schemeClr val="accent2">
                    <a:lumMod val="20000"/>
                    <a:lumOff val="80000"/>
                  </a:schemeClr>
                </a:solidFill>
                <a:latin typeface="Times New Roman" panose="02020603050405020304" pitchFamily="18" charset="0"/>
                <a:cs typeface="Times New Roman" panose="02020603050405020304" pitchFamily="18" charset="0"/>
              </a:rPr>
              <a:t> che io ho in si dato genere di pittura, </a:t>
            </a:r>
            <a:r>
              <a:rPr lang="it-IT" b="1" i="1" dirty="0" err="1" smtClean="0">
                <a:solidFill>
                  <a:schemeClr val="accent2">
                    <a:lumMod val="20000"/>
                    <a:lumOff val="80000"/>
                  </a:schemeClr>
                </a:solidFill>
                <a:latin typeface="Times New Roman" panose="02020603050405020304" pitchFamily="18" charset="0"/>
                <a:cs typeface="Times New Roman" panose="02020603050405020304" pitchFamily="18" charset="0"/>
              </a:rPr>
              <a:t>attesoché</a:t>
            </a:r>
            <a:r>
              <a:rPr lang="it-IT" b="1" i="1" dirty="0" smtClean="0">
                <a:solidFill>
                  <a:schemeClr val="accent2">
                    <a:lumMod val="20000"/>
                    <a:lumOff val="80000"/>
                  </a:schemeClr>
                </a:solidFill>
                <a:latin typeface="Times New Roman" panose="02020603050405020304" pitchFamily="18" charset="0"/>
                <a:cs typeface="Times New Roman" panose="02020603050405020304" pitchFamily="18" charset="0"/>
              </a:rPr>
              <a:t> questo è il mio luogo topico da superar quanti pittori che mi vogliono dar di </a:t>
            </a:r>
            <a:r>
              <a:rPr lang="it-IT" b="1" i="1" dirty="0" err="1" smtClean="0">
                <a:solidFill>
                  <a:schemeClr val="accent2">
                    <a:lumMod val="20000"/>
                    <a:lumOff val="80000"/>
                  </a:schemeClr>
                </a:solidFill>
                <a:latin typeface="Times New Roman" panose="02020603050405020304" pitchFamily="18" charset="0"/>
                <a:cs typeface="Times New Roman" panose="02020603050405020304" pitchFamily="18" charset="0"/>
              </a:rPr>
              <a:t>naso…</a:t>
            </a:r>
            <a:r>
              <a:rPr lang="it-IT" b="1" i="1" dirty="0" smtClean="0">
                <a:solidFill>
                  <a:schemeClr val="accent2">
                    <a:lumMod val="20000"/>
                    <a:lumOff val="80000"/>
                  </a:schemeClr>
                </a:solidFill>
                <a:latin typeface="Times New Roman" panose="02020603050405020304" pitchFamily="18" charset="0"/>
                <a:cs typeface="Times New Roman" panose="02020603050405020304" pitchFamily="18" charset="0"/>
              </a:rPr>
              <a:t>”.</a:t>
            </a:r>
            <a:r>
              <a:rPr lang="it-IT" b="1" dirty="0" smtClean="0">
                <a:solidFill>
                  <a:schemeClr val="accent2">
                    <a:lumMod val="20000"/>
                    <a:lumOff val="80000"/>
                  </a:schemeClr>
                </a:solidFill>
                <a:latin typeface="Times New Roman" panose="02020603050405020304" pitchFamily="18" charset="0"/>
                <a:cs typeface="Times New Roman" panose="02020603050405020304" pitchFamily="18" charset="0"/>
              </a:rPr>
              <a:t/>
            </a:r>
            <a:br>
              <a:rPr lang="it-IT" b="1" dirty="0" smtClean="0">
                <a:solidFill>
                  <a:schemeClr val="accent2">
                    <a:lumMod val="20000"/>
                    <a:lumOff val="80000"/>
                  </a:schemeClr>
                </a:solidFill>
                <a:latin typeface="Times New Roman" panose="02020603050405020304" pitchFamily="18" charset="0"/>
                <a:cs typeface="Times New Roman" panose="02020603050405020304" pitchFamily="18" charset="0"/>
              </a:rPr>
            </a:br>
            <a:r>
              <a:rPr lang="it-IT" b="1" dirty="0" smtClean="0">
                <a:solidFill>
                  <a:schemeClr val="accent2">
                    <a:lumMod val="20000"/>
                    <a:lumOff val="80000"/>
                  </a:schemeClr>
                </a:solidFill>
                <a:latin typeface="Times New Roman" panose="02020603050405020304" pitchFamily="18" charset="0"/>
                <a:cs typeface="Times New Roman" panose="02020603050405020304" pitchFamily="18" charset="0"/>
              </a:rPr>
              <a:t>Rosa sembra conoscere bene le potenzialità di un rapporto diretto con il pubblico (cosa assai eccezionale per un’artista di quell’epoca) e divenne assiduo espositore alle mostre romane di San Giovanni decollato o al Pantheon, una cosa non molto decorosa per in pittore affermato, esponendo in genere una sola opera di grandi dimensioni, che teneva segreta fino a quel momento. Rifiutava le richieste, odiava le commissioni, non accettava caparre perché queste poi lo vincolavano, spesso non si curava di vendere, diceva che dipingeva per sé e oltre a decidere il tema, fissava anche il prezzo. Pretendeva cifre altissime per quadri come il “Democrito in meditazione”, presentato al Pantheon nel 1651, e il pendant “Diogene che getta via la scodella”, del 1652. Rosa richiese 250 scudi per ognuno, saranno acquistati solo dopo due anni dall’ambasciatore veneziano Niccolò </a:t>
            </a:r>
            <a:r>
              <a:rPr lang="it-IT" b="1" dirty="0" err="1" smtClean="0">
                <a:solidFill>
                  <a:schemeClr val="accent2">
                    <a:lumMod val="20000"/>
                    <a:lumOff val="80000"/>
                  </a:schemeClr>
                </a:solidFill>
                <a:latin typeface="Times New Roman" panose="02020603050405020304" pitchFamily="18" charset="0"/>
                <a:cs typeface="Times New Roman" panose="02020603050405020304" pitchFamily="18" charset="0"/>
              </a:rPr>
              <a:t>Segredo</a:t>
            </a:r>
            <a:r>
              <a:rPr lang="it-IT" b="1" dirty="0" smtClean="0">
                <a:solidFill>
                  <a:schemeClr val="accent2">
                    <a:lumMod val="20000"/>
                    <a:lumOff val="80000"/>
                  </a:schemeClr>
                </a:solidFill>
                <a:latin typeface="Times New Roman" panose="02020603050405020304" pitchFamily="18" charset="0"/>
                <a:cs typeface="Times New Roman" panose="02020603050405020304" pitchFamily="18" charset="0"/>
              </a:rPr>
              <a:t> e soltanto per 300 scudi entrambi.</a:t>
            </a:r>
            <a:br>
              <a:rPr lang="it-IT" b="1" dirty="0" smtClean="0">
                <a:solidFill>
                  <a:schemeClr val="accent2">
                    <a:lumMod val="20000"/>
                    <a:lumOff val="80000"/>
                  </a:schemeClr>
                </a:solidFill>
                <a:latin typeface="Times New Roman" panose="02020603050405020304" pitchFamily="18" charset="0"/>
                <a:cs typeface="Times New Roman" panose="02020603050405020304" pitchFamily="18" charset="0"/>
              </a:rPr>
            </a:br>
            <a:r>
              <a:rPr lang="it-IT" b="1" dirty="0" smtClean="0">
                <a:solidFill>
                  <a:schemeClr val="accent2">
                    <a:lumMod val="20000"/>
                    <a:lumOff val="80000"/>
                  </a:schemeClr>
                </a:solidFill>
                <a:latin typeface="Times New Roman" panose="02020603050405020304" pitchFamily="18" charset="0"/>
                <a:cs typeface="Times New Roman" panose="02020603050405020304" pitchFamily="18" charset="0"/>
              </a:rPr>
              <a:t>Finché ci fu l’aiuto del banchiere Carlo de Rossi, che gli comprava tutti i quadri senza mercato, non ci furono problemi, ma successivamente Rosa cominciò anche a cimentarsi nell’incisione, che si poteva vendere più facilmente. Non ebbe una scuola né allievi, ma suo figlio Augusto cominciò ad aiutarlo nei paesaggi che vendeva ai turisti, soprattutto inglesi. In effetti, è proprio in Inghilterra che il suo stile fi maggiormente apprezzato, e sono i musei pubblici del Regno Unito e degli Stati Uniti  che ospitano gran parte delle sue opere. </a:t>
            </a: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C0504D">
                    <a:lumMod val="20000"/>
                    <a:lumOff val="80000"/>
                  </a:srgbClr>
                </a:solidFill>
                <a:latin typeface="Times New Roman" pitchFamily="18" charset="0"/>
                <a:cs typeface="Times New Roman" pitchFamily="18" charset="0"/>
              </a:rPr>
              <a:t>Michela Zucca</a:t>
            </a:r>
          </a:p>
          <a:p>
            <a:pPr algn="ctr"/>
            <a:r>
              <a:rPr lang="it-IT" sz="800" b="1" dirty="0" smtClean="0">
                <a:solidFill>
                  <a:srgbClr val="C0504D">
                    <a:lumMod val="20000"/>
                    <a:lumOff val="80000"/>
                  </a:srgbClr>
                </a:solidFill>
                <a:latin typeface="Times New Roman" pitchFamily="18" charset="0"/>
                <a:cs typeface="Times New Roman" pitchFamily="18" charset="0"/>
              </a:rPr>
              <a:t>Servizi Culturali</a:t>
            </a:r>
            <a:endParaRPr lang="it-IT" sz="800" b="1" dirty="0">
              <a:solidFill>
                <a:srgbClr val="C0504D">
                  <a:lumMod val="20000"/>
                  <a:lumOff val="8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884557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Spettri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7346" name="Picture 2" descr="http://www.settemuse.it/pittori_opere_R/rosa_salvator/rosa_salvator_514_human_fragility.jpg"/>
          <p:cNvPicPr>
            <a:picLocks noChangeAspect="1" noChangeArrowheads="1"/>
          </p:cNvPicPr>
          <p:nvPr/>
        </p:nvPicPr>
        <p:blipFill>
          <a:blip r:embed="rId3"/>
          <a:srcRect l="26237" t="2018" r="26155" b="2279"/>
          <a:stretch>
            <a:fillRect/>
          </a:stretch>
        </p:blipFill>
        <p:spPr bwMode="auto">
          <a:xfrm>
            <a:off x="357158" y="0"/>
            <a:ext cx="4572032" cy="6893217"/>
          </a:xfrm>
          <a:prstGeom prst="rect">
            <a:avLst/>
          </a:prstGeom>
          <a:noFill/>
        </p:spPr>
      </p:pic>
      <p:sp>
        <p:nvSpPr>
          <p:cNvPr id="6" name="CasellaDiTesto 5"/>
          <p:cNvSpPr txBox="1"/>
          <p:nvPr/>
        </p:nvSpPr>
        <p:spPr>
          <a:xfrm>
            <a:off x="5429256" y="1928802"/>
            <a:ext cx="3429024" cy="369332"/>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Fragilità umana</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5022424" y="0"/>
            <a:ext cx="4121575" cy="6771084"/>
          </a:xfrm>
          <a:prstGeom prst="rect">
            <a:avLst/>
          </a:prstGeom>
          <a:noFill/>
        </p:spPr>
        <p:txBody>
          <a:bodyPr wrap="square" rtlCol="0">
            <a:spAutoFit/>
          </a:bodyPr>
          <a:lstStyle/>
          <a:p>
            <a:r>
              <a:rPr lang="en-US" sz="2600" b="1" dirty="0" smtClean="0">
                <a:solidFill>
                  <a:schemeClr val="accent2">
                    <a:lumMod val="20000"/>
                    <a:lumOff val="80000"/>
                  </a:schemeClr>
                </a:solidFill>
                <a:latin typeface="Times New Roman" pitchFamily="18" charset="0"/>
                <a:cs typeface="Times New Roman" pitchFamily="18" charset="0"/>
              </a:rPr>
              <a:t>In </a:t>
            </a:r>
            <a:r>
              <a:rPr lang="en-US" sz="2600" b="1" dirty="0" err="1" smtClean="0">
                <a:solidFill>
                  <a:schemeClr val="accent2">
                    <a:lumMod val="20000"/>
                    <a:lumOff val="80000"/>
                  </a:schemeClr>
                </a:solidFill>
                <a:latin typeface="Times New Roman" pitchFamily="18" charset="0"/>
                <a:cs typeface="Times New Roman" pitchFamily="18" charset="0"/>
              </a:rPr>
              <a:t>una</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lettera</a:t>
            </a:r>
            <a:r>
              <a:rPr lang="en-US" sz="2600" b="1" dirty="0" smtClean="0">
                <a:solidFill>
                  <a:schemeClr val="accent2">
                    <a:lumMod val="20000"/>
                    <a:lumOff val="80000"/>
                  </a:schemeClr>
                </a:solidFill>
                <a:latin typeface="Times New Roman" pitchFamily="18" charset="0"/>
                <a:cs typeface="Times New Roman" pitchFamily="18" charset="0"/>
              </a:rPr>
              <a:t> del  1665</a:t>
            </a:r>
            <a:endParaRPr lang="en-US" sz="2600" b="1" dirty="0">
              <a:solidFill>
                <a:schemeClr val="accent2">
                  <a:lumMod val="20000"/>
                  <a:lumOff val="80000"/>
                </a:schemeClr>
              </a:solidFill>
              <a:latin typeface="Times New Roman" pitchFamily="18" charset="0"/>
              <a:cs typeface="Times New Roman" pitchFamily="18" charset="0"/>
            </a:endParaRPr>
          </a:p>
          <a:p>
            <a:r>
              <a:rPr lang="en-US" sz="2600" b="1" dirty="0" smtClean="0">
                <a:solidFill>
                  <a:schemeClr val="accent2">
                    <a:lumMod val="20000"/>
                    <a:lumOff val="80000"/>
                  </a:schemeClr>
                </a:solidFill>
                <a:latin typeface="Times New Roman" pitchFamily="18" charset="0"/>
                <a:cs typeface="Times New Roman" pitchFamily="18" charset="0"/>
              </a:rPr>
              <a:t>al </a:t>
            </a:r>
            <a:r>
              <a:rPr lang="en-US" sz="2600" b="1" dirty="0" err="1" smtClean="0">
                <a:solidFill>
                  <a:schemeClr val="accent2">
                    <a:lumMod val="20000"/>
                    <a:lumOff val="80000"/>
                  </a:schemeClr>
                </a:solidFill>
                <a:latin typeface="Times New Roman" pitchFamily="18" charset="0"/>
                <a:cs typeface="Times New Roman" pitchFamily="18" charset="0"/>
              </a:rPr>
              <a:t>suo</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migliore</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amico</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Giovan</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a:solidFill>
                  <a:schemeClr val="accent2">
                    <a:lumMod val="20000"/>
                    <a:lumOff val="80000"/>
                  </a:schemeClr>
                </a:solidFill>
                <a:latin typeface="Times New Roman" pitchFamily="18" charset="0"/>
                <a:cs typeface="Times New Roman" pitchFamily="18" charset="0"/>
              </a:rPr>
              <a:t>Battista </a:t>
            </a:r>
            <a:r>
              <a:rPr lang="en-US" sz="2600" b="1" dirty="0" err="1">
                <a:solidFill>
                  <a:schemeClr val="accent2">
                    <a:lumMod val="20000"/>
                    <a:lumOff val="80000"/>
                  </a:schemeClr>
                </a:solidFill>
                <a:latin typeface="Times New Roman" pitchFamily="18" charset="0"/>
                <a:cs typeface="Times New Roman" pitchFamily="18" charset="0"/>
              </a:rPr>
              <a:t>Ricciardi</a:t>
            </a:r>
            <a:r>
              <a:rPr lang="en-US" sz="2600" b="1" dirty="0">
                <a:solidFill>
                  <a:schemeClr val="accent2">
                    <a:lumMod val="20000"/>
                    <a:lumOff val="80000"/>
                  </a:schemeClr>
                </a:solidFill>
                <a:latin typeface="Times New Roman" pitchFamily="18" charset="0"/>
                <a:cs typeface="Times New Roman" pitchFamily="18" charset="0"/>
              </a:rPr>
              <a:t> </a:t>
            </a:r>
            <a:r>
              <a:rPr lang="en-US" sz="2600" b="1" dirty="0" smtClean="0">
                <a:solidFill>
                  <a:schemeClr val="accent2">
                    <a:lumMod val="20000"/>
                    <a:lumOff val="80000"/>
                  </a:schemeClr>
                </a:solidFill>
                <a:latin typeface="Times New Roman" pitchFamily="18" charset="0"/>
                <a:cs typeface="Times New Roman" pitchFamily="18" charset="0"/>
              </a:rPr>
              <a:t>(1624-1686), </a:t>
            </a:r>
            <a:r>
              <a:rPr lang="en-US" sz="2600" b="1" dirty="0" err="1" smtClean="0">
                <a:solidFill>
                  <a:schemeClr val="accent2">
                    <a:lumMod val="20000"/>
                    <a:lumOff val="80000"/>
                  </a:schemeClr>
                </a:solidFill>
                <a:latin typeface="Times New Roman" pitchFamily="18" charset="0"/>
                <a:cs typeface="Times New Roman" pitchFamily="18" charset="0"/>
              </a:rPr>
              <a:t>Salvator</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a:solidFill>
                  <a:schemeClr val="accent2">
                    <a:lumMod val="20000"/>
                    <a:lumOff val="80000"/>
                  </a:schemeClr>
                </a:solidFill>
                <a:latin typeface="Times New Roman" pitchFamily="18" charset="0"/>
                <a:cs typeface="Times New Roman" pitchFamily="18" charset="0"/>
              </a:rPr>
              <a:t>Rosa </a:t>
            </a:r>
            <a:r>
              <a:rPr lang="en-US" sz="2600" b="1" dirty="0" err="1" smtClean="0">
                <a:solidFill>
                  <a:schemeClr val="accent2">
                    <a:lumMod val="20000"/>
                    <a:lumOff val="80000"/>
                  </a:schemeClr>
                </a:solidFill>
                <a:latin typeface="Times New Roman" pitchFamily="18" charset="0"/>
                <a:cs typeface="Times New Roman" pitchFamily="18" charset="0"/>
              </a:rPr>
              <a:t>announcia</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il</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rifiuto</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all’invito</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dell’ambasciatore</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francese</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alla</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corte</a:t>
            </a:r>
            <a:r>
              <a:rPr lang="en-US" sz="2600" b="1" dirty="0" smtClean="0">
                <a:solidFill>
                  <a:schemeClr val="accent2">
                    <a:lumMod val="20000"/>
                    <a:lumOff val="80000"/>
                  </a:schemeClr>
                </a:solidFill>
                <a:latin typeface="Times New Roman" pitchFamily="18" charset="0"/>
                <a:cs typeface="Times New Roman" pitchFamily="18" charset="0"/>
              </a:rPr>
              <a:t> di Luigi  XIV con </a:t>
            </a:r>
            <a:r>
              <a:rPr lang="en-US" sz="2600" b="1" dirty="0" err="1" smtClean="0">
                <a:solidFill>
                  <a:schemeClr val="accent2">
                    <a:lumMod val="20000"/>
                    <a:lumOff val="80000"/>
                  </a:schemeClr>
                </a:solidFill>
                <a:latin typeface="Times New Roman" pitchFamily="18" charset="0"/>
                <a:cs typeface="Times New Roman" pitchFamily="18" charset="0"/>
              </a:rPr>
              <a:t>queste</a:t>
            </a:r>
            <a:r>
              <a:rPr lang="en-US" sz="2600" b="1" dirty="0" smtClean="0">
                <a:solidFill>
                  <a:schemeClr val="accent2">
                    <a:lumMod val="20000"/>
                    <a:lumOff val="80000"/>
                  </a:schemeClr>
                </a:solidFill>
                <a:latin typeface="Times New Roman" pitchFamily="18" charset="0"/>
                <a:cs typeface="Times New Roman" pitchFamily="18" charset="0"/>
              </a:rPr>
              <a:t>  parole:</a:t>
            </a:r>
            <a:endParaRPr lang="en-US" sz="2600" b="1" dirty="0">
              <a:solidFill>
                <a:schemeClr val="accent2">
                  <a:lumMod val="20000"/>
                  <a:lumOff val="80000"/>
                </a:schemeClr>
              </a:solidFill>
              <a:latin typeface="Times New Roman" pitchFamily="18" charset="0"/>
              <a:cs typeface="Times New Roman" pitchFamily="18" charset="0"/>
            </a:endParaRPr>
          </a:p>
          <a:p>
            <a:r>
              <a:rPr lang="en-US" sz="2600" b="1" dirty="0" smtClean="0">
                <a:solidFill>
                  <a:schemeClr val="accent2">
                    <a:lumMod val="20000"/>
                    <a:lumOff val="80000"/>
                  </a:schemeClr>
                </a:solidFill>
                <a:latin typeface="Times New Roman" pitchFamily="18" charset="0"/>
                <a:cs typeface="Times New Roman" pitchFamily="18" charset="0"/>
              </a:rPr>
              <a:t>«</a:t>
            </a:r>
            <a:r>
              <a:rPr lang="en-US" sz="2600" b="1" dirty="0" err="1" smtClean="0">
                <a:solidFill>
                  <a:schemeClr val="accent2">
                    <a:lumMod val="20000"/>
                    <a:lumOff val="80000"/>
                  </a:schemeClr>
                </a:solidFill>
                <a:latin typeface="Times New Roman" pitchFamily="18" charset="0"/>
                <a:cs typeface="Times New Roman" pitchFamily="18" charset="0"/>
              </a:rPr>
              <a:t>Terrò</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sempre</a:t>
            </a:r>
            <a:r>
              <a:rPr lang="en-US" sz="2600" b="1" dirty="0" smtClean="0">
                <a:solidFill>
                  <a:schemeClr val="accent2">
                    <a:lumMod val="20000"/>
                    <a:lumOff val="80000"/>
                  </a:schemeClr>
                </a:solidFill>
                <a:latin typeface="Times New Roman" pitchFamily="18" charset="0"/>
                <a:cs typeface="Times New Roman" pitchFamily="18" charset="0"/>
              </a:rPr>
              <a:t> in </a:t>
            </a:r>
            <a:r>
              <a:rPr lang="en-US" sz="2600" b="1" dirty="0" err="1" smtClean="0">
                <a:solidFill>
                  <a:schemeClr val="accent2">
                    <a:lumMod val="20000"/>
                    <a:lumOff val="80000"/>
                  </a:schemeClr>
                </a:solidFill>
                <a:latin typeface="Times New Roman" pitchFamily="18" charset="0"/>
                <a:cs typeface="Times New Roman" pitchFamily="18" charset="0"/>
              </a:rPr>
              <a:t>maggior</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conto</a:t>
            </a:r>
            <a:r>
              <a:rPr lang="en-US" sz="2600" b="1" dirty="0" smtClean="0">
                <a:solidFill>
                  <a:schemeClr val="accent2">
                    <a:lumMod val="20000"/>
                    <a:lumOff val="80000"/>
                  </a:schemeClr>
                </a:solidFill>
                <a:latin typeface="Times New Roman" pitchFamily="18" charset="0"/>
                <a:cs typeface="Times New Roman" pitchFamily="18" charset="0"/>
              </a:rPr>
              <a:t> un solo </a:t>
            </a:r>
            <a:r>
              <a:rPr lang="en-US" sz="2600" b="1" dirty="0" err="1" smtClean="0">
                <a:solidFill>
                  <a:schemeClr val="accent2">
                    <a:lumMod val="20000"/>
                    <a:lumOff val="80000"/>
                  </a:schemeClr>
                </a:solidFill>
                <a:latin typeface="Times New Roman" pitchFamily="18" charset="0"/>
                <a:cs typeface="Times New Roman" pitchFamily="18" charset="0"/>
              </a:rPr>
              <a:t>istante</a:t>
            </a:r>
            <a:r>
              <a:rPr lang="en-US" sz="2600" b="1" dirty="0" smtClean="0">
                <a:solidFill>
                  <a:schemeClr val="accent2">
                    <a:lumMod val="20000"/>
                    <a:lumOff val="80000"/>
                  </a:schemeClr>
                </a:solidFill>
                <a:latin typeface="Times New Roman" pitchFamily="18" charset="0"/>
                <a:cs typeface="Times New Roman" pitchFamily="18" charset="0"/>
              </a:rPr>
              <a:t> di </a:t>
            </a:r>
            <a:r>
              <a:rPr lang="en-US" sz="2600" b="1" dirty="0" err="1" smtClean="0">
                <a:solidFill>
                  <a:schemeClr val="accent2">
                    <a:lumMod val="20000"/>
                    <a:lumOff val="80000"/>
                  </a:schemeClr>
                </a:solidFill>
                <a:latin typeface="Times New Roman" pitchFamily="18" charset="0"/>
                <a:cs typeface="Times New Roman" pitchFamily="18" charset="0"/>
              </a:rPr>
              <a:t>libertà</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completa</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piuttosto</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che</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secoli</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passati</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lavorando</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agli</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ordini</a:t>
            </a:r>
            <a:r>
              <a:rPr lang="en-US" sz="2600" b="1" dirty="0" smtClean="0">
                <a:solidFill>
                  <a:schemeClr val="accent2">
                    <a:lumMod val="20000"/>
                    <a:lumOff val="80000"/>
                  </a:schemeClr>
                </a:solidFill>
                <a:latin typeface="Times New Roman" pitchFamily="18" charset="0"/>
                <a:cs typeface="Times New Roman" pitchFamily="18" charset="0"/>
              </a:rPr>
              <a:t> di </a:t>
            </a:r>
            <a:r>
              <a:rPr lang="en-US" sz="2600" b="1" dirty="0" err="1" smtClean="0">
                <a:solidFill>
                  <a:schemeClr val="accent2">
                    <a:lumMod val="20000"/>
                    <a:lumOff val="80000"/>
                  </a:schemeClr>
                </a:solidFill>
                <a:latin typeface="Times New Roman" pitchFamily="18" charset="0"/>
                <a:cs typeface="Times New Roman" pitchFamily="18" charset="0"/>
              </a:rPr>
              <a:t>altra</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gente</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anche</a:t>
            </a:r>
            <a:r>
              <a:rPr lang="en-US" sz="2600" b="1" dirty="0" smtClean="0">
                <a:solidFill>
                  <a:schemeClr val="accent2">
                    <a:lumMod val="20000"/>
                    <a:lumOff val="80000"/>
                  </a:schemeClr>
                </a:solidFill>
                <a:latin typeface="Times New Roman" pitchFamily="18" charset="0"/>
                <a:cs typeface="Times New Roman" pitchFamily="18" charset="0"/>
              </a:rPr>
              <a:t> se mi </a:t>
            </a:r>
            <a:r>
              <a:rPr lang="en-US" sz="2600" b="1" dirty="0" err="1" smtClean="0">
                <a:solidFill>
                  <a:schemeClr val="accent2">
                    <a:lumMod val="20000"/>
                    <a:lumOff val="80000"/>
                  </a:schemeClr>
                </a:solidFill>
                <a:latin typeface="Times New Roman" pitchFamily="18" charset="0"/>
                <a:cs typeface="Times New Roman" pitchFamily="18" charset="0"/>
              </a:rPr>
              <a:t>coprissero</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d’oro</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Siamo</a:t>
            </a:r>
            <a:r>
              <a:rPr lang="en-US" sz="2600" b="1" dirty="0" smtClean="0">
                <a:solidFill>
                  <a:schemeClr val="accent2">
                    <a:lumMod val="20000"/>
                    <a:lumOff val="80000"/>
                  </a:schemeClr>
                </a:solidFill>
                <a:latin typeface="Times New Roman" pitchFamily="18" charset="0"/>
                <a:cs typeface="Times New Roman" pitchFamily="18" charset="0"/>
              </a:rPr>
              <a:t> </a:t>
            </a:r>
            <a:r>
              <a:rPr lang="en-US" sz="2600" b="1" dirty="0" err="1" smtClean="0">
                <a:solidFill>
                  <a:schemeClr val="accent2">
                    <a:lumMod val="20000"/>
                    <a:lumOff val="80000"/>
                  </a:schemeClr>
                </a:solidFill>
                <a:latin typeface="Times New Roman" pitchFamily="18" charset="0"/>
                <a:cs typeface="Times New Roman" pitchFamily="18" charset="0"/>
              </a:rPr>
              <a:t>fatti</a:t>
            </a:r>
            <a:r>
              <a:rPr lang="en-US" sz="2600" b="1" dirty="0" smtClean="0">
                <a:solidFill>
                  <a:schemeClr val="accent2">
                    <a:lumMod val="20000"/>
                    <a:lumOff val="80000"/>
                  </a:schemeClr>
                </a:solidFill>
                <a:latin typeface="Times New Roman" pitchFamily="18" charset="0"/>
                <a:cs typeface="Times New Roman" pitchFamily="18" charset="0"/>
              </a:rPr>
              <a:t> di </a:t>
            </a:r>
            <a:r>
              <a:rPr lang="en-US" sz="2600" b="1" dirty="0" err="1" smtClean="0">
                <a:solidFill>
                  <a:schemeClr val="accent2">
                    <a:lumMod val="20000"/>
                    <a:lumOff val="80000"/>
                  </a:schemeClr>
                </a:solidFill>
                <a:latin typeface="Times New Roman" pitchFamily="18" charset="0"/>
                <a:cs typeface="Times New Roman" pitchFamily="18" charset="0"/>
              </a:rPr>
              <a:t>polvere</a:t>
            </a:r>
            <a:r>
              <a:rPr lang="en-US" sz="2600" b="1" dirty="0" smtClean="0">
                <a:solidFill>
                  <a:schemeClr val="accent2">
                    <a:lumMod val="20000"/>
                    <a:lumOff val="80000"/>
                  </a:schemeClr>
                </a:solidFill>
                <a:latin typeface="Times New Roman" pitchFamily="18" charset="0"/>
                <a:cs typeface="Times New Roman" pitchFamily="18" charset="0"/>
              </a:rPr>
              <a:t>, e </a:t>
            </a:r>
            <a:r>
              <a:rPr lang="en-US" sz="2600" b="1" dirty="0" err="1" smtClean="0">
                <a:solidFill>
                  <a:schemeClr val="accent2">
                    <a:lumMod val="20000"/>
                    <a:lumOff val="80000"/>
                  </a:schemeClr>
                </a:solidFill>
                <a:latin typeface="Times New Roman" pitchFamily="18" charset="0"/>
                <a:cs typeface="Times New Roman" pitchFamily="18" charset="0"/>
              </a:rPr>
              <a:t>moriremo</a:t>
            </a:r>
            <a:r>
              <a:rPr lang="en-US" sz="2600" b="1" dirty="0" smtClean="0">
                <a:solidFill>
                  <a:schemeClr val="accent2">
                    <a:lumMod val="20000"/>
                    <a:lumOff val="80000"/>
                  </a:schemeClr>
                </a:solidFill>
                <a:latin typeface="Times New Roman" pitchFamily="18" charset="0"/>
                <a:cs typeface="Times New Roman" pitchFamily="18" charset="0"/>
              </a:rPr>
              <a:t>!»</a:t>
            </a:r>
            <a:endParaRPr lang="en-US" sz="2600" b="1" dirty="0">
              <a:solidFill>
                <a:schemeClr val="accent2">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121858" name="Picture 2" descr="http://farm8.staticflickr.com/7349/12437864785_7a888baf5d_c.jpg"/>
          <p:cNvPicPr>
            <a:picLocks noChangeAspect="1" noChangeArrowheads="1"/>
          </p:cNvPicPr>
          <p:nvPr/>
        </p:nvPicPr>
        <p:blipFill>
          <a:blip r:embed="rId3"/>
          <a:srcRect/>
          <a:stretch>
            <a:fillRect/>
          </a:stretch>
        </p:blipFill>
        <p:spPr bwMode="auto">
          <a:xfrm>
            <a:off x="2" y="0"/>
            <a:ext cx="5014912" cy="6857999"/>
          </a:xfrm>
          <a:prstGeom prst="rect">
            <a:avLst/>
          </a:prstGeom>
          <a:noFill/>
        </p:spPr>
      </p:pic>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47864" y="116632"/>
            <a:ext cx="1023937" cy="487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5715008" y="1928802"/>
            <a:ext cx="3143272" cy="369332"/>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Il figliol prodigo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59394" name="Picture 2" descr="http://www.settemuse.it/pittori_opere_R/rosa_salvator/rosa_salvator_516_the_prodigal_son.jpg"/>
          <p:cNvPicPr>
            <a:picLocks noChangeAspect="1" noChangeArrowheads="1"/>
          </p:cNvPicPr>
          <p:nvPr/>
        </p:nvPicPr>
        <p:blipFill>
          <a:blip r:embed="rId3"/>
          <a:srcRect l="22705" t="2930" r="22363" b="3320"/>
          <a:stretch>
            <a:fillRect/>
          </a:stretch>
        </p:blipFill>
        <p:spPr bwMode="auto">
          <a:xfrm>
            <a:off x="0" y="0"/>
            <a:ext cx="5357850" cy="685804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5000628" y="1928802"/>
            <a:ext cx="3857652" cy="369332"/>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Democrito in meditazione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101378" name="Picture 2" descr="http://www.artexpertswebsite.com/pages/artists/artists_l-z/rosa/Rosa_DemocritusInMeditation.jpg"/>
          <p:cNvPicPr>
            <a:picLocks noChangeAspect="1" noChangeArrowheads="1"/>
          </p:cNvPicPr>
          <p:nvPr/>
        </p:nvPicPr>
        <p:blipFill>
          <a:blip r:embed="rId3"/>
          <a:srcRect/>
          <a:stretch>
            <a:fillRect/>
          </a:stretch>
        </p:blipFill>
        <p:spPr bwMode="auto">
          <a:xfrm>
            <a:off x="0" y="0"/>
            <a:ext cx="4322268" cy="68580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5715008" y="1928802"/>
            <a:ext cx="3143272"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L’ombra di Samuele appare a Saul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8610" name="Picture 2" descr="http://www.settemuse.it/pittori_opere_R/rosa_salvator/rosa_salvator_521_the_shade_of_samuel_appears_to_saul.jpg"/>
          <p:cNvPicPr>
            <a:picLocks noChangeAspect="1" noChangeArrowheads="1"/>
          </p:cNvPicPr>
          <p:nvPr/>
        </p:nvPicPr>
        <p:blipFill>
          <a:blip r:embed="rId3"/>
          <a:srcRect l="23307" t="2018" r="23226" b="2279"/>
          <a:stretch>
            <a:fillRect/>
          </a:stretch>
        </p:blipFill>
        <p:spPr bwMode="auto">
          <a:xfrm>
            <a:off x="142844" y="-142924"/>
            <a:ext cx="5214974" cy="7000924"/>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7358082" y="1928802"/>
            <a:ext cx="1500198" cy="1200329"/>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L’ombra di Samuele appare a Saul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78850" name="Picture 2" descr="http://www.french-engravings.com/images/artworks/ART-6685/details/01.jpg"/>
          <p:cNvPicPr>
            <a:picLocks noChangeAspect="1" noChangeArrowheads="1"/>
          </p:cNvPicPr>
          <p:nvPr/>
        </p:nvPicPr>
        <p:blipFill>
          <a:blip r:embed="rId3"/>
          <a:srcRect/>
          <a:stretch>
            <a:fillRect/>
          </a:stretch>
        </p:blipFill>
        <p:spPr bwMode="auto">
          <a:xfrm>
            <a:off x="0" y="-17"/>
            <a:ext cx="6858016" cy="6858017"/>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96258" name="Picture 2" descr="http://upload.wikimedia.org/wikipedia/commons/thumb/e/ed/Salvatore_Rosa_001.jpg/1280px-Salvatore_Rosa_001.jpg"/>
          <p:cNvPicPr>
            <a:picLocks noChangeAspect="1" noChangeArrowheads="1"/>
          </p:cNvPicPr>
          <p:nvPr/>
        </p:nvPicPr>
        <p:blipFill>
          <a:blip r:embed="rId3"/>
          <a:srcRect/>
          <a:stretch>
            <a:fillRect/>
          </a:stretch>
        </p:blipFill>
        <p:spPr bwMode="auto">
          <a:xfrm>
            <a:off x="1" y="285728"/>
            <a:ext cx="9143999" cy="5980161"/>
          </a:xfrm>
          <a:prstGeom prst="rect">
            <a:avLst/>
          </a:prstGeom>
          <a:noFill/>
        </p:spPr>
      </p:pic>
      <p:sp>
        <p:nvSpPr>
          <p:cNvPr id="8" name="Rettangolo 7"/>
          <p:cNvSpPr/>
          <p:nvPr/>
        </p:nvSpPr>
        <p:spPr>
          <a:xfrm>
            <a:off x="142844" y="6357958"/>
            <a:ext cx="2527359"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Apparizione di Astrea  </a:t>
            </a:r>
            <a:endParaRPr lang="it-IT"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Rettangolo 7"/>
          <p:cNvSpPr/>
          <p:nvPr/>
        </p:nvSpPr>
        <p:spPr>
          <a:xfrm>
            <a:off x="142844" y="6357958"/>
            <a:ext cx="3332964"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Pitagora che esce dagli Inferi   </a:t>
            </a:r>
            <a:endParaRPr lang="it-IT" dirty="0"/>
          </a:p>
        </p:txBody>
      </p:sp>
      <p:pic>
        <p:nvPicPr>
          <p:cNvPr id="122882" name="Picture 2" descr="http://farm3.staticflickr.com/2815/12436145615_3ef9c947b7_c.jpg"/>
          <p:cNvPicPr>
            <a:picLocks noChangeAspect="1" noChangeArrowheads="1"/>
          </p:cNvPicPr>
          <p:nvPr/>
        </p:nvPicPr>
        <p:blipFill>
          <a:blip r:embed="rId3"/>
          <a:srcRect/>
          <a:stretch>
            <a:fillRect/>
          </a:stretch>
        </p:blipFill>
        <p:spPr bwMode="auto">
          <a:xfrm>
            <a:off x="-1" y="0"/>
            <a:ext cx="9045353" cy="628652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fontScale="25000" lnSpcReduction="20000"/>
          </a:bodyPr>
          <a:lstStyle/>
          <a:p>
            <a:r>
              <a:rPr lang="it-IT" sz="9200" b="1" dirty="0" smtClean="0">
                <a:solidFill>
                  <a:schemeClr val="accent2">
                    <a:lumMod val="20000"/>
                    <a:lumOff val="80000"/>
                  </a:schemeClr>
                </a:solidFill>
                <a:latin typeface="Times New Roman" pitchFamily="18" charset="0"/>
                <a:cs typeface="Times New Roman" pitchFamily="18" charset="0"/>
              </a:rPr>
              <a:t>Ritorna </a:t>
            </a:r>
            <a:r>
              <a:rPr lang="it-IT" sz="9200" b="1" dirty="0">
                <a:solidFill>
                  <a:schemeClr val="accent2">
                    <a:lumMod val="20000"/>
                    <a:lumOff val="80000"/>
                  </a:schemeClr>
                </a:solidFill>
                <a:latin typeface="Times New Roman" pitchFamily="18" charset="0"/>
                <a:cs typeface="Times New Roman" pitchFamily="18" charset="0"/>
              </a:rPr>
              <a:t>a </a:t>
            </a:r>
            <a:r>
              <a:rPr lang="it-IT" sz="9200" b="1" dirty="0" smtClean="0">
                <a:solidFill>
                  <a:schemeClr val="accent2">
                    <a:lumMod val="20000"/>
                    <a:lumOff val="80000"/>
                  </a:schemeClr>
                </a:solidFill>
                <a:latin typeface="Times New Roman" pitchFamily="18" charset="0"/>
                <a:cs typeface="Times New Roman" pitchFamily="18" charset="0"/>
              </a:rPr>
              <a:t>Roma in </a:t>
            </a:r>
            <a:r>
              <a:rPr lang="it-IT" sz="9200" b="1" dirty="0">
                <a:solidFill>
                  <a:schemeClr val="accent2">
                    <a:lumMod val="20000"/>
                    <a:lumOff val="80000"/>
                  </a:schemeClr>
                </a:solidFill>
                <a:latin typeface="Times New Roman" pitchFamily="18" charset="0"/>
                <a:cs typeface="Times New Roman" pitchFamily="18" charset="0"/>
              </a:rPr>
              <a:t>via </a:t>
            </a:r>
            <a:r>
              <a:rPr lang="it-IT" sz="9200" b="1" dirty="0" smtClean="0">
                <a:solidFill>
                  <a:schemeClr val="accent2">
                    <a:lumMod val="20000"/>
                    <a:lumOff val="80000"/>
                  </a:schemeClr>
                </a:solidFill>
                <a:latin typeface="Times New Roman" pitchFamily="18" charset="0"/>
                <a:cs typeface="Times New Roman" pitchFamily="18" charset="0"/>
              </a:rPr>
              <a:t>definitiva</a:t>
            </a:r>
            <a:r>
              <a:rPr lang="it-IT" sz="9200" b="1" dirty="0">
                <a:solidFill>
                  <a:schemeClr val="accent2">
                    <a:lumMod val="20000"/>
                    <a:lumOff val="80000"/>
                  </a:schemeClr>
                </a:solidFill>
                <a:latin typeface="Times New Roman" pitchFamily="18" charset="0"/>
                <a:cs typeface="Times New Roman" pitchFamily="18" charset="0"/>
              </a:rPr>
              <a:t> nel 1649</a:t>
            </a:r>
            <a:r>
              <a:rPr lang="it-IT" sz="9200" b="1" dirty="0" smtClean="0">
                <a:solidFill>
                  <a:schemeClr val="accent2">
                    <a:lumMod val="20000"/>
                    <a:lumOff val="80000"/>
                  </a:schemeClr>
                </a:solidFill>
                <a:latin typeface="Times New Roman" pitchFamily="18" charset="0"/>
                <a:cs typeface="Times New Roman" pitchFamily="18" charset="0"/>
              </a:rPr>
              <a:t>, deciso </a:t>
            </a:r>
            <a:r>
              <a:rPr lang="it-IT" sz="9200" b="1" dirty="0">
                <a:solidFill>
                  <a:schemeClr val="accent2">
                    <a:lumMod val="20000"/>
                    <a:lumOff val="80000"/>
                  </a:schemeClr>
                </a:solidFill>
                <a:latin typeface="Times New Roman" pitchFamily="18" charset="0"/>
                <a:cs typeface="Times New Roman" pitchFamily="18" charset="0"/>
              </a:rPr>
              <a:t>ad imporsi quale pittore di “cose filosofiche e morali”. Sostenitore del proprio genio d’artista, </a:t>
            </a:r>
            <a:r>
              <a:rPr lang="it-IT" sz="9200" b="1" dirty="0" smtClean="0">
                <a:solidFill>
                  <a:schemeClr val="accent2">
                    <a:lumMod val="20000"/>
                    <a:lumOff val="80000"/>
                  </a:schemeClr>
                </a:solidFill>
                <a:latin typeface="Times New Roman" pitchFamily="18" charset="0"/>
                <a:cs typeface="Times New Roman" pitchFamily="18" charset="0"/>
              </a:rPr>
              <a:t> </a:t>
            </a:r>
            <a:r>
              <a:rPr lang="it-IT" sz="9200" b="1" dirty="0">
                <a:solidFill>
                  <a:schemeClr val="accent2">
                    <a:lumMod val="20000"/>
                    <a:lumOff val="80000"/>
                  </a:schemeClr>
                </a:solidFill>
                <a:latin typeface="Times New Roman" pitchFamily="18" charset="0"/>
                <a:cs typeface="Times New Roman" pitchFamily="18" charset="0"/>
              </a:rPr>
              <a:t>di cui ha precisa coscienza (tanto che spesso inizia dipinti di grandi dimensioni anche senza committente), espone assiduamente al Pantheon, non tanto per vendere quanto per fare chiasso sulle proprie opere. Nel 1662 si dedica a fare incisioni di propri quadri</a:t>
            </a:r>
            <a:r>
              <a:rPr lang="it-IT" sz="9200" b="1" dirty="0" smtClean="0">
                <a:solidFill>
                  <a:schemeClr val="accent2">
                    <a:lumMod val="20000"/>
                    <a:lumOff val="80000"/>
                  </a:schemeClr>
                </a:solidFill>
                <a:latin typeface="Times New Roman" pitchFamily="18" charset="0"/>
                <a:cs typeface="Times New Roman" pitchFamily="18" charset="0"/>
              </a:rPr>
              <a:t>, sia </a:t>
            </a:r>
            <a:r>
              <a:rPr lang="it-IT" sz="9200" b="1" dirty="0">
                <a:solidFill>
                  <a:schemeClr val="accent2">
                    <a:lumMod val="20000"/>
                    <a:lumOff val="80000"/>
                  </a:schemeClr>
                </a:solidFill>
                <a:latin typeface="Times New Roman" pitchFamily="18" charset="0"/>
                <a:cs typeface="Times New Roman" pitchFamily="18" charset="0"/>
              </a:rPr>
              <a:t>perché gli artisti tengono molto che le proprie opere siano  “date alle stampe</a:t>
            </a:r>
            <a:r>
              <a:rPr lang="it-IT" sz="9200" b="1" dirty="0" smtClean="0">
                <a:solidFill>
                  <a:schemeClr val="accent2">
                    <a:lumMod val="20000"/>
                    <a:lumOff val="80000"/>
                  </a:schemeClr>
                </a:solidFill>
                <a:latin typeface="Times New Roman" pitchFamily="18" charset="0"/>
                <a:cs typeface="Times New Roman" pitchFamily="18" charset="0"/>
              </a:rPr>
              <a:t>”, sia </a:t>
            </a:r>
            <a:r>
              <a:rPr lang="it-IT" sz="9200" b="1" dirty="0">
                <a:solidFill>
                  <a:schemeClr val="accent2">
                    <a:lumMod val="20000"/>
                    <a:lumOff val="80000"/>
                  </a:schemeClr>
                </a:solidFill>
                <a:latin typeface="Times New Roman" pitchFamily="18" charset="0"/>
                <a:cs typeface="Times New Roman" pitchFamily="18" charset="0"/>
              </a:rPr>
              <a:t>perché qualche cliente, vedendo una sua acquaforte e leggendovi “</a:t>
            </a:r>
            <a:r>
              <a:rPr lang="it-IT" sz="9200" b="1" i="1" dirty="0">
                <a:solidFill>
                  <a:schemeClr val="accent2">
                    <a:lumMod val="20000"/>
                    <a:lumOff val="80000"/>
                  </a:schemeClr>
                </a:solidFill>
                <a:latin typeface="Times New Roman" pitchFamily="18" charset="0"/>
                <a:cs typeface="Times New Roman" pitchFamily="18" charset="0"/>
              </a:rPr>
              <a:t>Salvator Rosa </a:t>
            </a:r>
            <a:r>
              <a:rPr lang="it-IT" sz="9200" b="1" i="1" dirty="0" err="1">
                <a:solidFill>
                  <a:schemeClr val="accent2">
                    <a:lumMod val="20000"/>
                    <a:lumOff val="80000"/>
                  </a:schemeClr>
                </a:solidFill>
                <a:latin typeface="Times New Roman" pitchFamily="18" charset="0"/>
                <a:cs typeface="Times New Roman" pitchFamily="18" charset="0"/>
              </a:rPr>
              <a:t>pinxit</a:t>
            </a:r>
            <a:r>
              <a:rPr lang="it-IT" sz="9200" b="1" dirty="0">
                <a:solidFill>
                  <a:schemeClr val="accent2">
                    <a:lumMod val="20000"/>
                    <a:lumOff val="80000"/>
                  </a:schemeClr>
                </a:solidFill>
                <a:latin typeface="Times New Roman" pitchFamily="18" charset="0"/>
                <a:cs typeface="Times New Roman" pitchFamily="18" charset="0"/>
              </a:rPr>
              <a:t>” può chiedergli la tela che egli avrebbe appositamente dipinta. Da un lato ambisce a diventare un artista famoso, dall' altro non riesce ad avere quell’atteggiamento riverente sempre necessario nei rapporti con la committenza. Attende ardentemente pubbliche offerte, perché sa che un pittore conquista lo status quando riceve commissioni per quadri d' altare. Ma non si può proprio dire che sia uno specialista di temi religiosi….. Per quanto stimato, invece, Rosa ha richieste per quadri da cavalletto: battaglie, paesaggi. E rifiuta di organizzare la sua bottega come officina di produzione, con apprendisti mal pagati che dipingono gli sfondi, e il maestro che si concentra sulle figure, in modo da realizzare economie di scala, fare tanti quadri e vendere di più. Così spesso i suoi  dipinti per pochi soldi, senza che il suo enorme </a:t>
            </a:r>
            <a:r>
              <a:rPr lang="it-IT" sz="9200" b="1" dirty="0" smtClean="0">
                <a:solidFill>
                  <a:schemeClr val="accent2">
                    <a:lumMod val="20000"/>
                    <a:lumOff val="80000"/>
                  </a:schemeClr>
                </a:solidFill>
                <a:latin typeface="Times New Roman" pitchFamily="18" charset="0"/>
                <a:cs typeface="Times New Roman" pitchFamily="18" charset="0"/>
              </a:rPr>
              <a:t>talento </a:t>
            </a:r>
            <a:r>
              <a:rPr lang="it-IT" sz="9200" b="1" dirty="0">
                <a:solidFill>
                  <a:schemeClr val="accent2">
                    <a:lumMod val="20000"/>
                    <a:lumOff val="80000"/>
                  </a:schemeClr>
                </a:solidFill>
                <a:latin typeface="Times New Roman" pitchFamily="18" charset="0"/>
                <a:cs typeface="Times New Roman" pitchFamily="18" charset="0"/>
              </a:rPr>
              <a:t>venga compreso </a:t>
            </a:r>
            <a:endParaRPr lang="it-IT" sz="9200" b="1" dirty="0" smtClean="0">
              <a:solidFill>
                <a:schemeClr val="accent2">
                  <a:lumMod val="20000"/>
                  <a:lumOff val="80000"/>
                </a:schemeClr>
              </a:solidFill>
              <a:latin typeface="Times New Roman" pitchFamily="18" charset="0"/>
              <a:cs typeface="Times New Roman" pitchFamily="18" charset="0"/>
            </a:endParaRPr>
          </a:p>
          <a:p>
            <a:r>
              <a:rPr lang="it-IT" sz="9200" b="1" dirty="0" smtClean="0">
                <a:solidFill>
                  <a:schemeClr val="accent2">
                    <a:lumMod val="20000"/>
                    <a:lumOff val="80000"/>
                  </a:schemeClr>
                </a:solidFill>
                <a:latin typeface="Times New Roman" pitchFamily="18" charset="0"/>
                <a:cs typeface="Times New Roman" pitchFamily="18" charset="0"/>
              </a:rPr>
              <a:t>negli </a:t>
            </a:r>
            <a:r>
              <a:rPr lang="it-IT" sz="9200" b="1" dirty="0">
                <a:solidFill>
                  <a:schemeClr val="accent2">
                    <a:lumMod val="20000"/>
                    <a:lumOff val="80000"/>
                  </a:schemeClr>
                </a:solidFill>
                <a:latin typeface="Times New Roman" pitchFamily="18" charset="0"/>
                <a:cs typeface="Times New Roman" pitchFamily="18" charset="0"/>
              </a:rPr>
              <a:t>ambienti di rilievo, restando all'ombra </a:t>
            </a:r>
            <a:endParaRPr lang="it-IT" sz="9200" b="1" dirty="0" smtClean="0">
              <a:solidFill>
                <a:schemeClr val="accent2">
                  <a:lumMod val="20000"/>
                  <a:lumOff val="80000"/>
                </a:schemeClr>
              </a:solidFill>
              <a:latin typeface="Times New Roman" pitchFamily="18" charset="0"/>
              <a:cs typeface="Times New Roman" pitchFamily="18" charset="0"/>
            </a:endParaRPr>
          </a:p>
          <a:p>
            <a:r>
              <a:rPr lang="it-IT" sz="9200" b="1" dirty="0" smtClean="0">
                <a:solidFill>
                  <a:schemeClr val="accent2">
                    <a:lumMod val="20000"/>
                    <a:lumOff val="80000"/>
                  </a:schemeClr>
                </a:solidFill>
                <a:latin typeface="Times New Roman" pitchFamily="18" charset="0"/>
                <a:cs typeface="Times New Roman" pitchFamily="18" charset="0"/>
              </a:rPr>
              <a:t>dei </a:t>
            </a:r>
            <a:r>
              <a:rPr lang="it-IT" sz="9200" b="1" dirty="0">
                <a:solidFill>
                  <a:schemeClr val="accent2">
                    <a:lumMod val="20000"/>
                    <a:lumOff val="80000"/>
                  </a:schemeClr>
                </a:solidFill>
                <a:latin typeface="Times New Roman" pitchFamily="18" charset="0"/>
                <a:cs typeface="Times New Roman" pitchFamily="18" charset="0"/>
              </a:rPr>
              <a:t>nomi che in quel periodo dominano la scena artistica.  </a:t>
            </a:r>
            <a:endParaRPr lang="it-IT" sz="9200" b="1" dirty="0" smtClean="0">
              <a:solidFill>
                <a:schemeClr val="accent2">
                  <a:lumMod val="20000"/>
                  <a:lumOff val="80000"/>
                </a:schemeClr>
              </a:solidFill>
              <a:latin typeface="Times New Roman" pitchFamily="18" charset="0"/>
              <a:cs typeface="Times New Roman" pitchFamily="18" charset="0"/>
            </a:endParaRPr>
          </a:p>
          <a:p>
            <a:r>
              <a:rPr lang="it-IT" sz="3600" b="1" dirty="0" smtClean="0">
                <a:solidFill>
                  <a:schemeClr val="accent2">
                    <a:lumMod val="20000"/>
                    <a:lumOff val="80000"/>
                  </a:schemeClr>
                </a:solidFill>
                <a:latin typeface="Times New Roman" pitchFamily="18" charset="0"/>
                <a:cs typeface="Times New Roman" pitchFamily="18" charset="0"/>
              </a:rPr>
              <a:t> </a:t>
            </a:r>
            <a:endParaRPr lang="it-IT" b="1" dirty="0" smtClean="0">
              <a:solidFill>
                <a:schemeClr val="accent2">
                  <a:lumMod val="20000"/>
                  <a:lumOff val="80000"/>
                </a:schemeClr>
              </a:solidFill>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C0504D">
                    <a:lumMod val="20000"/>
                    <a:lumOff val="80000"/>
                  </a:srgbClr>
                </a:solidFill>
                <a:latin typeface="Times New Roman" pitchFamily="18" charset="0"/>
                <a:cs typeface="Times New Roman" pitchFamily="18" charset="0"/>
              </a:rPr>
              <a:t>Michela Zucca</a:t>
            </a:r>
          </a:p>
          <a:p>
            <a:pPr algn="ctr"/>
            <a:r>
              <a:rPr lang="it-IT" sz="800" b="1" dirty="0" smtClean="0">
                <a:solidFill>
                  <a:srgbClr val="C0504D">
                    <a:lumMod val="20000"/>
                    <a:lumOff val="80000"/>
                  </a:srgbClr>
                </a:solidFill>
                <a:latin typeface="Times New Roman" pitchFamily="18" charset="0"/>
                <a:cs typeface="Times New Roman" pitchFamily="18" charset="0"/>
              </a:rPr>
              <a:t>Servizi Culturali</a:t>
            </a:r>
            <a:endParaRPr lang="it-IT" sz="800" b="1" dirty="0">
              <a:solidFill>
                <a:srgbClr val="C0504D">
                  <a:lumMod val="20000"/>
                  <a:lumOff val="8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010607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Mostri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6072198" y="1928802"/>
            <a:ext cx="2786082" cy="369332"/>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Glauco e Scilla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70658" name="Picture 2" descr="http://www.archimagazine.com/msalvarosa3_max.jpg"/>
          <p:cNvPicPr>
            <a:picLocks noChangeAspect="1" noChangeArrowheads="1"/>
          </p:cNvPicPr>
          <p:nvPr/>
        </p:nvPicPr>
        <p:blipFill>
          <a:blip r:embed="rId3"/>
          <a:srcRect/>
          <a:stretch>
            <a:fillRect/>
          </a:stretch>
        </p:blipFill>
        <p:spPr bwMode="auto">
          <a:xfrm>
            <a:off x="0" y="42829"/>
            <a:ext cx="5715008" cy="6815171"/>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6858016" y="1928802"/>
            <a:ext cx="2000264"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San Giorgio e il drago</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91138" name="Picture 2" descr="http://babelarte.myblog.it/media/02/00/d63581b152d3b2b765115c6e354ba407.jpg"/>
          <p:cNvPicPr>
            <a:picLocks noChangeAspect="1" noChangeArrowheads="1"/>
          </p:cNvPicPr>
          <p:nvPr/>
        </p:nvPicPr>
        <p:blipFill>
          <a:blip r:embed="rId3"/>
          <a:srcRect/>
          <a:stretch>
            <a:fillRect/>
          </a:stretch>
        </p:blipFill>
        <p:spPr bwMode="auto">
          <a:xfrm>
            <a:off x="0" y="12289"/>
            <a:ext cx="6715140" cy="6845712"/>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6858016" y="1928802"/>
            <a:ext cx="2000264"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San Giorgio e il drago</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112642" name="Picture 2" descr="http://www.wga.hu/art/r/rosa/warriors.jpg"/>
          <p:cNvPicPr>
            <a:picLocks noChangeAspect="1" noChangeArrowheads="1"/>
          </p:cNvPicPr>
          <p:nvPr/>
        </p:nvPicPr>
        <p:blipFill>
          <a:blip r:embed="rId3"/>
          <a:srcRect/>
          <a:stretch>
            <a:fillRect/>
          </a:stretch>
        </p:blipFill>
        <p:spPr bwMode="auto">
          <a:xfrm>
            <a:off x="-1" y="142852"/>
            <a:ext cx="9166177" cy="6715148"/>
          </a:xfrm>
          <a:prstGeom prst="rect">
            <a:avLst/>
          </a:prstGeom>
          <a:noFill/>
        </p:spPr>
      </p:pic>
      <p:sp>
        <p:nvSpPr>
          <p:cNvPr id="8" name="Rettangolo 7"/>
          <p:cNvSpPr/>
          <p:nvPr/>
        </p:nvSpPr>
        <p:spPr>
          <a:xfrm>
            <a:off x="6072198" y="285728"/>
            <a:ext cx="2857520" cy="646331"/>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Paesaggio roccioso con cacciatori e guerrieri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6858016" y="1928802"/>
            <a:ext cx="2000264"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San Giorgio e il drago</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7" name="Picture 1"/>
          <p:cNvPicPr>
            <a:picLocks noChangeAspect="1" noChangeArrowheads="1"/>
          </p:cNvPicPr>
          <p:nvPr/>
        </p:nvPicPr>
        <p:blipFill>
          <a:blip r:embed="rId4"/>
          <a:srcRect/>
          <a:stretch>
            <a:fillRect/>
          </a:stretch>
        </p:blipFill>
        <p:spPr bwMode="auto">
          <a:xfrm>
            <a:off x="1928794" y="0"/>
            <a:ext cx="4645488" cy="6858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Diogene getta via la sua tazza</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8914" name="Picture 2" descr="http://www.settemuse.it/pittori_opere_R/rosa_salvator/rosa_salvator_504_diogenes_casting_away_his_cup.jpg"/>
          <p:cNvPicPr>
            <a:picLocks noChangeAspect="1" noChangeArrowheads="1"/>
          </p:cNvPicPr>
          <p:nvPr/>
        </p:nvPicPr>
        <p:blipFill>
          <a:blip r:embed="rId3"/>
          <a:srcRect l="25505" t="2018" r="26155" b="3255"/>
          <a:stretch>
            <a:fillRect/>
          </a:stretch>
        </p:blipFill>
        <p:spPr bwMode="auto">
          <a:xfrm>
            <a:off x="0" y="-71486"/>
            <a:ext cx="4714908" cy="6929486"/>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7950" y="6215082"/>
            <a:ext cx="2928894" cy="500066"/>
          </a:xfrm>
        </p:spPr>
        <p:txBody>
          <a:bodyPr>
            <a:normAutofit fontScale="25000" lnSpcReduction="20000"/>
          </a:bodyPr>
          <a:lstStyle/>
          <a:p>
            <a:endParaRPr lang="it-IT" dirty="0" smtClean="0"/>
          </a:p>
          <a:p>
            <a:endParaRPr lang="it-IT" dirty="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Protesta politica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6858016" y="1928802"/>
            <a:ext cx="2000264"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San Giorgio </a:t>
            </a:r>
          </a:p>
          <a:p>
            <a:r>
              <a:rPr lang="it-IT" b="1" dirty="0" smtClean="0">
                <a:solidFill>
                  <a:schemeClr val="accent2">
                    <a:lumMod val="20000"/>
                    <a:lumOff val="80000"/>
                  </a:schemeClr>
                </a:solidFill>
                <a:latin typeface="Times New Roman" pitchFamily="18" charset="0"/>
                <a:cs typeface="Times New Roman" pitchFamily="18" charset="0"/>
              </a:rPr>
              <a:t>e il drago</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104450" name="Picture 2" descr="http://2.bp.blogspot.com/_u2DDcwGNZWs/TJjgZ9mwx7I/AAAAAAAAAHk/prGzndyHB_o/s1600/rosa.jpg"/>
          <p:cNvPicPr>
            <a:picLocks noChangeAspect="1" noChangeArrowheads="1"/>
          </p:cNvPicPr>
          <p:nvPr/>
        </p:nvPicPr>
        <p:blipFill>
          <a:blip r:embed="rId4"/>
          <a:srcRect/>
          <a:stretch>
            <a:fillRect/>
          </a:stretch>
        </p:blipFill>
        <p:spPr bwMode="auto">
          <a:xfrm>
            <a:off x="2000232" y="0"/>
            <a:ext cx="4714876" cy="6864859"/>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857884" y="0"/>
            <a:ext cx="3286116"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Giasone incanta il drago – </a:t>
            </a:r>
            <a:r>
              <a:rPr lang="en-US" dirty="0" smtClean="0">
                <a:solidFill>
                  <a:schemeClr val="accent2">
                    <a:lumMod val="20000"/>
                    <a:lumOff val="80000"/>
                  </a:schemeClr>
                </a:solidFill>
                <a:latin typeface="Times New Roman" pitchFamily="18" charset="0"/>
                <a:cs typeface="Times New Roman" pitchFamily="18" charset="0"/>
              </a:rPr>
              <a:t>Montreal Museum of Fine Arts</a:t>
            </a:r>
            <a:endParaRPr lang="it-IT" b="1" dirty="0" smtClean="0">
              <a:solidFill>
                <a:schemeClr val="accent2">
                  <a:lumMod val="20000"/>
                  <a:lumOff val="80000"/>
                </a:schemeClr>
              </a:solidFill>
              <a:latin typeface="Times New Roman" pitchFamily="18" charset="0"/>
              <a:cs typeface="Times New Roman" pitchFamily="18" charset="0"/>
            </a:endParaRP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1746" name="Picture 2" descr="http://2.bp.blogspot.com/-7j057Ns-2j8/Thafm-I2F1I/AAAAAAAACeg/CxPTSm9qA8U/s1600/Salvator%2BRosa%2BJason%2BCharming%2Bthe%2BDragon.jpg"/>
          <p:cNvPicPr>
            <a:picLocks noChangeAspect="1" noChangeArrowheads="1"/>
          </p:cNvPicPr>
          <p:nvPr/>
        </p:nvPicPr>
        <p:blipFill>
          <a:blip r:embed="rId3"/>
          <a:srcRect/>
          <a:stretch>
            <a:fillRect/>
          </a:stretch>
        </p:blipFill>
        <p:spPr bwMode="auto">
          <a:xfrm>
            <a:off x="0" y="0"/>
            <a:ext cx="5810036" cy="6858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643570" y="0"/>
            <a:ext cx="3500430"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Prometeo</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77826" name="Picture 2" descr="http://lnx.whipart.it/imagesart4/1208022369-srosa9.jpg"/>
          <p:cNvPicPr>
            <a:picLocks noChangeAspect="1" noChangeArrowheads="1"/>
          </p:cNvPicPr>
          <p:nvPr/>
        </p:nvPicPr>
        <p:blipFill>
          <a:blip r:embed="rId3"/>
          <a:srcRect/>
          <a:stretch>
            <a:fillRect/>
          </a:stretch>
        </p:blipFill>
        <p:spPr bwMode="auto">
          <a:xfrm>
            <a:off x="0" y="0"/>
            <a:ext cx="5483506" cy="6858001"/>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643570" y="0"/>
            <a:ext cx="3500430" cy="4572008"/>
          </a:xfrm>
        </p:spPr>
        <p:txBody>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farm4.staticflickr.com/3767/12414689443_08464b7b01_o.jpg"/>
          <p:cNvPicPr>
            <a:picLocks noChangeAspect="1" noChangeArrowheads="1"/>
          </p:cNvPicPr>
          <p:nvPr/>
        </p:nvPicPr>
        <p:blipFill>
          <a:blip r:embed="rId3"/>
          <a:srcRect/>
          <a:stretch>
            <a:fillRect/>
          </a:stretch>
        </p:blipFill>
        <p:spPr bwMode="auto">
          <a:xfrm>
            <a:off x="0" y="-9815"/>
            <a:ext cx="8274474" cy="6867815"/>
          </a:xfrm>
          <a:prstGeom prst="rect">
            <a:avLst/>
          </a:prstGeom>
          <a:noFill/>
        </p:spPr>
      </p:pic>
      <p:sp>
        <p:nvSpPr>
          <p:cNvPr id="8" name="CasellaDiTesto 7"/>
          <p:cNvSpPr txBox="1"/>
          <p:nvPr/>
        </p:nvSpPr>
        <p:spPr>
          <a:xfrm>
            <a:off x="7741250" y="500042"/>
            <a:ext cx="1402749" cy="646331"/>
          </a:xfrm>
          <a:prstGeom prst="rect">
            <a:avLst/>
          </a:prstGeom>
          <a:noFill/>
        </p:spPr>
        <p:txBody>
          <a:bodyPr wrap="square" rtlCol="0">
            <a:spAutoFit/>
          </a:bodyPr>
          <a:lstStyle/>
          <a:p>
            <a:pPr algn="r"/>
            <a:r>
              <a:rPr lang="it-IT" b="1" dirty="0" smtClean="0">
                <a:solidFill>
                  <a:schemeClr val="accent2">
                    <a:lumMod val="20000"/>
                    <a:lumOff val="80000"/>
                  </a:schemeClr>
                </a:solidFill>
                <a:latin typeface="Times New Roman" pitchFamily="18" charset="0"/>
                <a:cs typeface="Times New Roman" pitchFamily="18" charset="0"/>
              </a:rPr>
              <a:t>Tizio</a:t>
            </a:r>
          </a:p>
          <a:p>
            <a:pPr algn="r"/>
            <a:r>
              <a:rPr lang="it-IT" b="1" dirty="0" smtClean="0">
                <a:solidFill>
                  <a:schemeClr val="accent2">
                    <a:lumMod val="20000"/>
                    <a:lumOff val="80000"/>
                  </a:schemeClr>
                </a:solidFill>
                <a:latin typeface="Times New Roman" pitchFamily="18" charset="0"/>
                <a:cs typeface="Times New Roman" pitchFamily="18" charset="0"/>
              </a:rPr>
              <a:t>(perso)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fontScale="70000" lnSpcReduction="20000"/>
          </a:bodyPr>
          <a:lstStyle/>
          <a:p>
            <a:endParaRPr lang="it-IT" sz="4600" b="1" dirty="0" smtClean="0">
              <a:solidFill>
                <a:schemeClr val="accent2">
                  <a:lumMod val="20000"/>
                  <a:lumOff val="80000"/>
                </a:schemeClr>
              </a:solidFill>
              <a:latin typeface="Times New Roman" pitchFamily="18" charset="0"/>
              <a:cs typeface="Times New Roman" pitchFamily="18" charset="0"/>
            </a:endParaRPr>
          </a:p>
          <a:p>
            <a:r>
              <a:rPr lang="it-IT" sz="4600" b="1" dirty="0" smtClean="0">
                <a:solidFill>
                  <a:schemeClr val="accent2">
                    <a:lumMod val="40000"/>
                    <a:lumOff val="60000"/>
                  </a:schemeClr>
                </a:solidFill>
                <a:latin typeface="Times New Roman" pitchFamily="18" charset="0"/>
                <a:cs typeface="Times New Roman" pitchFamily="18" charset="0"/>
              </a:rPr>
              <a:t>STREGHE</a:t>
            </a:r>
          </a:p>
          <a:p>
            <a:endParaRPr lang="it-IT" b="1" dirty="0" smtClean="0">
              <a:solidFill>
                <a:schemeClr val="accent2">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Il gusto del macabro e del magico era presente da sempre a Napoli, dove circolavano le opere dell’olandese Leonard </a:t>
            </a:r>
            <a:r>
              <a:rPr lang="it-IT" b="1" dirty="0" err="1" smtClean="0">
                <a:solidFill>
                  <a:schemeClr val="accent2">
                    <a:lumMod val="20000"/>
                    <a:lumOff val="80000"/>
                  </a:schemeClr>
                </a:solidFill>
                <a:latin typeface="Times New Roman" pitchFamily="18" charset="0"/>
                <a:cs typeface="Times New Roman" pitchFamily="18" charset="0"/>
              </a:rPr>
              <a:t>Bramer</a:t>
            </a:r>
            <a:r>
              <a:rPr lang="it-IT" b="1" dirty="0" smtClean="0">
                <a:solidFill>
                  <a:schemeClr val="accent2">
                    <a:lumMod val="20000"/>
                    <a:lumOff val="80000"/>
                  </a:schemeClr>
                </a:solidFill>
                <a:latin typeface="Times New Roman" pitchFamily="18" charset="0"/>
                <a:cs typeface="Times New Roman" pitchFamily="18" charset="0"/>
              </a:rPr>
              <a:t> e Jacob </a:t>
            </a:r>
            <a:r>
              <a:rPr lang="it-IT" b="1" dirty="0" err="1" smtClean="0">
                <a:solidFill>
                  <a:schemeClr val="accent2">
                    <a:lumMod val="20000"/>
                    <a:lumOff val="80000"/>
                  </a:schemeClr>
                </a:solidFill>
                <a:latin typeface="Times New Roman" pitchFamily="18" charset="0"/>
                <a:cs typeface="Times New Roman" pitchFamily="18" charset="0"/>
              </a:rPr>
              <a:t>Swanenburgh</a:t>
            </a:r>
            <a:r>
              <a:rPr lang="it-IT" b="1" dirty="0" smtClean="0">
                <a:solidFill>
                  <a:schemeClr val="accent2">
                    <a:lumMod val="20000"/>
                    <a:lumOff val="80000"/>
                  </a:schemeClr>
                </a:solidFill>
                <a:latin typeface="Times New Roman" pitchFamily="18" charset="0"/>
                <a:cs typeface="Times New Roman" pitchFamily="18" charset="0"/>
              </a:rPr>
              <a:t> e ne subiscono il fascino anche Filippo Napoletano e </a:t>
            </a:r>
            <a:r>
              <a:rPr lang="it-IT" b="1" dirty="0" err="1" smtClean="0">
                <a:solidFill>
                  <a:schemeClr val="accent2">
                    <a:lumMod val="20000"/>
                    <a:lumOff val="80000"/>
                  </a:schemeClr>
                </a:solidFill>
                <a:latin typeface="Times New Roman" pitchFamily="18" charset="0"/>
                <a:cs typeface="Times New Roman" pitchFamily="18" charset="0"/>
              </a:rPr>
              <a:t>Monsù</a:t>
            </a:r>
            <a:r>
              <a:rPr lang="it-IT" b="1" dirty="0" smtClean="0">
                <a:solidFill>
                  <a:schemeClr val="accent2">
                    <a:lumMod val="20000"/>
                    <a:lumOff val="80000"/>
                  </a:schemeClr>
                </a:solidFill>
                <a:latin typeface="Times New Roman" pitchFamily="18" charset="0"/>
                <a:cs typeface="Times New Roman" pitchFamily="18" charset="0"/>
              </a:rPr>
              <a:t> Desiderio.</a:t>
            </a:r>
            <a:br>
              <a:rPr lang="it-IT" b="1" dirty="0" smtClean="0">
                <a:solidFill>
                  <a:schemeClr val="accent2">
                    <a:lumMod val="20000"/>
                    <a:lumOff val="80000"/>
                  </a:schemeClr>
                </a:solidFill>
                <a:latin typeface="Times New Roman" pitchFamily="18" charset="0"/>
                <a:cs typeface="Times New Roman" pitchFamily="18" charset="0"/>
              </a:rPr>
            </a:br>
            <a:r>
              <a:rPr lang="it-IT" b="1" dirty="0" smtClean="0">
                <a:solidFill>
                  <a:schemeClr val="accent2">
                    <a:lumMod val="20000"/>
                    <a:lumOff val="80000"/>
                  </a:schemeClr>
                </a:solidFill>
                <a:latin typeface="Times New Roman" pitchFamily="18" charset="0"/>
                <a:cs typeface="Times New Roman" pitchFamily="18" charset="0"/>
              </a:rPr>
              <a:t>Rosa inizia ad interessarsene solo a Firenze, dove il collezionismo per questo tipo di soggetti </a:t>
            </a:r>
            <a:r>
              <a:rPr lang="it-IT" b="1" dirty="0" err="1" smtClean="0">
                <a:solidFill>
                  <a:schemeClr val="accent2">
                    <a:lumMod val="20000"/>
                    <a:lumOff val="80000"/>
                  </a:schemeClr>
                </a:solidFill>
                <a:latin typeface="Times New Roman" pitchFamily="18" charset="0"/>
                <a:cs typeface="Times New Roman" pitchFamily="18" charset="0"/>
              </a:rPr>
              <a:t>magico-stregonseschi</a:t>
            </a:r>
            <a:r>
              <a:rPr lang="it-IT" b="1" dirty="0" smtClean="0">
                <a:solidFill>
                  <a:schemeClr val="accent2">
                    <a:lumMod val="20000"/>
                    <a:lumOff val="80000"/>
                  </a:schemeClr>
                </a:solidFill>
                <a:latin typeface="Times New Roman" pitchFamily="18" charset="0"/>
                <a:cs typeface="Times New Roman" pitchFamily="18" charset="0"/>
              </a:rPr>
              <a:t> era comune ad alcuni nobili-borghesi tutti legati alla casata Medici, che invece rimase estranea a questo tipo di gusto: il marchese </a:t>
            </a:r>
            <a:r>
              <a:rPr lang="it-IT" b="1" dirty="0" err="1" smtClean="0">
                <a:solidFill>
                  <a:schemeClr val="accent2">
                    <a:lumMod val="20000"/>
                    <a:lumOff val="80000"/>
                  </a:schemeClr>
                </a:solidFill>
                <a:latin typeface="Times New Roman" pitchFamily="18" charset="0"/>
                <a:cs typeface="Times New Roman" pitchFamily="18" charset="0"/>
              </a:rPr>
              <a:t>Corsini</a:t>
            </a:r>
            <a:r>
              <a:rPr lang="it-IT" b="1" dirty="0" smtClean="0">
                <a:solidFill>
                  <a:schemeClr val="accent2">
                    <a:lumMod val="20000"/>
                    <a:lumOff val="80000"/>
                  </a:schemeClr>
                </a:solidFill>
                <a:latin typeface="Times New Roman" pitchFamily="18" charset="0"/>
                <a:cs typeface="Times New Roman" pitchFamily="18" charset="0"/>
              </a:rPr>
              <a:t>, destinatario della celebre Stregoneria </a:t>
            </a:r>
            <a:r>
              <a:rPr lang="it-IT" b="1" dirty="0" err="1" smtClean="0">
                <a:solidFill>
                  <a:schemeClr val="accent2">
                    <a:lumMod val="20000"/>
                    <a:lumOff val="80000"/>
                  </a:schemeClr>
                </a:solidFill>
                <a:latin typeface="Times New Roman" pitchFamily="18" charset="0"/>
                <a:cs typeface="Times New Roman" pitchFamily="18" charset="0"/>
              </a:rPr>
              <a:t>Corsini</a:t>
            </a:r>
            <a:r>
              <a:rPr lang="it-IT" b="1" dirty="0" smtClean="0">
                <a:solidFill>
                  <a:schemeClr val="accent2">
                    <a:lumMod val="20000"/>
                    <a:lumOff val="80000"/>
                  </a:schemeClr>
                </a:solidFill>
                <a:latin typeface="Times New Roman" pitchFamily="18" charset="0"/>
                <a:cs typeface="Times New Roman" pitchFamily="18" charset="0"/>
              </a:rPr>
              <a:t>; il marchese Filippo </a:t>
            </a:r>
            <a:r>
              <a:rPr lang="it-IT" b="1" dirty="0" err="1" smtClean="0">
                <a:solidFill>
                  <a:schemeClr val="accent2">
                    <a:lumMod val="20000"/>
                    <a:lumOff val="80000"/>
                  </a:schemeClr>
                </a:solidFill>
                <a:latin typeface="Times New Roman" pitchFamily="18" charset="0"/>
                <a:cs typeface="Times New Roman" pitchFamily="18" charset="0"/>
              </a:rPr>
              <a:t>Niccolini</a:t>
            </a:r>
            <a:r>
              <a:rPr lang="it-IT" b="1" dirty="0" smtClean="0">
                <a:solidFill>
                  <a:schemeClr val="accent2">
                    <a:lumMod val="20000"/>
                    <a:lumOff val="80000"/>
                  </a:schemeClr>
                </a:solidFill>
                <a:latin typeface="Times New Roman" pitchFamily="18" charset="0"/>
                <a:cs typeface="Times New Roman" pitchFamily="18" charset="0"/>
              </a:rPr>
              <a:t>, maestro di camera di </a:t>
            </a:r>
            <a:r>
              <a:rPr lang="it-IT" b="1" dirty="0" err="1" smtClean="0">
                <a:solidFill>
                  <a:schemeClr val="accent2">
                    <a:lumMod val="20000"/>
                    <a:lumOff val="80000"/>
                  </a:schemeClr>
                </a:solidFill>
                <a:latin typeface="Times New Roman" pitchFamily="18" charset="0"/>
                <a:cs typeface="Times New Roman" pitchFamily="18" charset="0"/>
              </a:rPr>
              <a:t>Giovan</a:t>
            </a:r>
            <a:r>
              <a:rPr lang="it-IT" b="1" dirty="0" smtClean="0">
                <a:solidFill>
                  <a:schemeClr val="accent2">
                    <a:lumMod val="20000"/>
                    <a:lumOff val="80000"/>
                  </a:schemeClr>
                </a:solidFill>
                <a:latin typeface="Times New Roman" pitchFamily="18" charset="0"/>
                <a:cs typeface="Times New Roman" pitchFamily="18" charset="0"/>
              </a:rPr>
              <a:t> Carlo de Medici e poi di Vittoria della Rovere, possedeva i quattro tondi con stregonerie oggi a Cleveland; il banchiere Carlo de Rossi, suo amico e collezionista-mercante, aveva sia la stregoneria ovale su ardesia, oggi di collezione privata, sia la più famosa Stregoneria di Rosa, oggi alla National </a:t>
            </a:r>
            <a:r>
              <a:rPr lang="it-IT" b="1" dirty="0" err="1" smtClean="0">
                <a:solidFill>
                  <a:schemeClr val="accent2">
                    <a:lumMod val="20000"/>
                    <a:lumOff val="80000"/>
                  </a:schemeClr>
                </a:solidFill>
                <a:latin typeface="Times New Roman" pitchFamily="18" charset="0"/>
                <a:cs typeface="Times New Roman" pitchFamily="18" charset="0"/>
              </a:rPr>
              <a:t>Gallery</a:t>
            </a:r>
            <a:r>
              <a:rPr lang="it-IT" b="1" dirty="0" smtClean="0">
                <a:solidFill>
                  <a:schemeClr val="accent2">
                    <a:lumMod val="20000"/>
                    <a:lumOff val="80000"/>
                  </a:schemeClr>
                </a:solidFill>
                <a:latin typeface="Times New Roman" pitchFamily="18" charset="0"/>
                <a:cs typeface="Times New Roman" pitchFamily="18" charset="0"/>
              </a:rPr>
              <a:t> la quale, come dice </a:t>
            </a:r>
            <a:r>
              <a:rPr lang="it-IT" b="1" dirty="0" err="1" smtClean="0">
                <a:solidFill>
                  <a:schemeClr val="accent2">
                    <a:lumMod val="20000"/>
                    <a:lumOff val="80000"/>
                  </a:schemeClr>
                </a:solidFill>
                <a:latin typeface="Times New Roman" pitchFamily="18" charset="0"/>
                <a:cs typeface="Times New Roman" pitchFamily="18" charset="0"/>
              </a:rPr>
              <a:t>Ricciardi</a:t>
            </a:r>
            <a:r>
              <a:rPr lang="it-IT" b="1" dirty="0" smtClean="0">
                <a:solidFill>
                  <a:schemeClr val="accent2">
                    <a:lumMod val="20000"/>
                    <a:lumOff val="80000"/>
                  </a:schemeClr>
                </a:solidFill>
                <a:latin typeface="Times New Roman" pitchFamily="18" charset="0"/>
                <a:cs typeface="Times New Roman" pitchFamily="18" charset="0"/>
              </a:rPr>
              <a:t>, era conservata dietro una tendina. Sono  opere di fruizione privata, tenute segrete e mostrate solo ad una cerchia ristretta di amici, un pubblico elitario di collezionisti.</a:t>
            </a:r>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lnSpcReduction="1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a:t>
            </a:r>
          </a:p>
          <a:p>
            <a:r>
              <a:rPr lang="it-IT" dirty="0" smtClean="0"/>
              <a:t>.</a:t>
            </a:r>
          </a:p>
          <a:p>
            <a:r>
              <a:rPr lang="it-IT" sz="2800" b="1" dirty="0" smtClean="0">
                <a:solidFill>
                  <a:schemeClr val="accent2">
                    <a:lumMod val="20000"/>
                    <a:lumOff val="80000"/>
                  </a:schemeClr>
                </a:solidFill>
                <a:latin typeface="Times New Roman" pitchFamily="18" charset="0"/>
                <a:cs typeface="Times New Roman" pitchFamily="18" charset="0"/>
              </a:rPr>
              <a:t>Streghe e incantesimi. National </a:t>
            </a:r>
            <a:r>
              <a:rPr lang="it-IT" sz="2800" b="1" dirty="0" err="1" smtClean="0">
                <a:solidFill>
                  <a:schemeClr val="accent2">
                    <a:lumMod val="20000"/>
                    <a:lumOff val="80000"/>
                  </a:schemeClr>
                </a:solidFill>
                <a:latin typeface="Times New Roman" pitchFamily="18" charset="0"/>
                <a:cs typeface="Times New Roman" pitchFamily="18" charset="0"/>
              </a:rPr>
              <a:t>Gallery</a:t>
            </a:r>
            <a:r>
              <a:rPr lang="it-IT" sz="2800" b="1" dirty="0" smtClean="0">
                <a:solidFill>
                  <a:schemeClr val="accent2">
                    <a:lumMod val="20000"/>
                    <a:lumOff val="80000"/>
                  </a:schemeClr>
                </a:solidFill>
                <a:latin typeface="Times New Roman" pitchFamily="18" charset="0"/>
                <a:cs typeface="Times New Roman" pitchFamily="18" charset="0"/>
              </a:rPr>
              <a:t>, Londra </a:t>
            </a:r>
          </a:p>
          <a:p>
            <a:endParaRPr lang="it-IT" sz="2800" b="1" dirty="0" smtClean="0">
              <a:solidFill>
                <a:schemeClr val="accent2">
                  <a:lumMod val="20000"/>
                  <a:lumOff val="80000"/>
                </a:schemeClr>
              </a:solidFill>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27650" name="Picture 2" descr="http://24.media.tumblr.com/tumblr_lthq3c5Hdf1qzd7qpo1_1280.jpg"/>
          <p:cNvPicPr>
            <a:picLocks noChangeAspect="1" noChangeArrowheads="1"/>
          </p:cNvPicPr>
          <p:nvPr/>
        </p:nvPicPr>
        <p:blipFill>
          <a:blip r:embed="rId3"/>
          <a:srcRect/>
          <a:stretch>
            <a:fillRect/>
          </a:stretch>
        </p:blipFill>
        <p:spPr bwMode="auto">
          <a:xfrm>
            <a:off x="0" y="714356"/>
            <a:ext cx="9144000" cy="4993482"/>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a:t>
            </a:r>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71682" name="Picture 2" descr="http://storiedellarte.com/wp-content/uploads/2013/10/rosa-2.jpg"/>
          <p:cNvPicPr>
            <a:picLocks noChangeAspect="1" noChangeArrowheads="1"/>
          </p:cNvPicPr>
          <p:nvPr/>
        </p:nvPicPr>
        <p:blipFill>
          <a:blip r:embed="rId3"/>
          <a:srcRect/>
          <a:stretch>
            <a:fillRect/>
          </a:stretch>
        </p:blipFill>
        <p:spPr bwMode="auto">
          <a:xfrm>
            <a:off x="0" y="428604"/>
            <a:ext cx="9143999" cy="5962108"/>
          </a:xfrm>
          <a:prstGeom prst="rect">
            <a:avLst/>
          </a:prstGeom>
          <a:noFill/>
        </p:spPr>
      </p:pic>
      <p:sp>
        <p:nvSpPr>
          <p:cNvPr id="7" name="Rettangolo 6"/>
          <p:cNvSpPr/>
          <p:nvPr/>
        </p:nvSpPr>
        <p:spPr>
          <a:xfrm>
            <a:off x="1071538" y="6357958"/>
            <a:ext cx="3497752"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Streghe e incantesimi. Particolare</a:t>
            </a:r>
            <a:endParaRPr lang="it-IT"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a:t>
            </a:r>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1071538" y="6357958"/>
            <a:ext cx="3497752"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Streghe e incantesimi. Particolare</a:t>
            </a:r>
            <a:endParaRPr lang="it-IT" dirty="0"/>
          </a:p>
        </p:txBody>
      </p:sp>
      <p:pic>
        <p:nvPicPr>
          <p:cNvPr id="107522" name="Picture 2" descr="http://www.luxnoxhex.org/beeldmap/sabbath/sabbath-Salvator-Rosa-detail-1.jpg"/>
          <p:cNvPicPr>
            <a:picLocks noChangeAspect="1" noChangeArrowheads="1"/>
          </p:cNvPicPr>
          <p:nvPr/>
        </p:nvPicPr>
        <p:blipFill>
          <a:blip r:embed="rId3"/>
          <a:srcRect/>
          <a:stretch>
            <a:fillRect/>
          </a:stretch>
        </p:blipFill>
        <p:spPr bwMode="auto">
          <a:xfrm>
            <a:off x="0" y="174864"/>
            <a:ext cx="9144000" cy="6111632"/>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a:t>
            </a:r>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7286644" y="2571744"/>
            <a:ext cx="1711802" cy="923330"/>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Streghe e incantesimi. Particolare</a:t>
            </a:r>
            <a:endParaRPr lang="it-IT" dirty="0"/>
          </a:p>
        </p:txBody>
      </p:sp>
      <p:pic>
        <p:nvPicPr>
          <p:cNvPr id="72706" name="Picture 2" descr="http://storiedellarte.com/wp-content/uploads/2013/10/rosa-1.jpg"/>
          <p:cNvPicPr>
            <a:picLocks noChangeAspect="1" noChangeArrowheads="1"/>
          </p:cNvPicPr>
          <p:nvPr/>
        </p:nvPicPr>
        <p:blipFill>
          <a:blip r:embed="rId3"/>
          <a:srcRect/>
          <a:stretch>
            <a:fillRect/>
          </a:stretch>
        </p:blipFill>
        <p:spPr bwMode="auto">
          <a:xfrm>
            <a:off x="0" y="0"/>
            <a:ext cx="7219707" cy="68580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a:t>
            </a:r>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7286644" y="2571744"/>
            <a:ext cx="1711802" cy="646331"/>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Il sabba delle streghe </a:t>
            </a:r>
            <a:endParaRPr lang="it-IT" dirty="0"/>
          </a:p>
        </p:txBody>
      </p:sp>
      <p:pic>
        <p:nvPicPr>
          <p:cNvPr id="73730" name="Picture 2" descr="http://www.cinquesensi.it/wp-content/uploads/2010/09/streghe.jpg"/>
          <p:cNvPicPr>
            <a:picLocks noChangeAspect="1" noChangeArrowheads="1"/>
          </p:cNvPicPr>
          <p:nvPr/>
        </p:nvPicPr>
        <p:blipFill>
          <a:blip r:embed="rId3"/>
          <a:srcRect/>
          <a:stretch>
            <a:fillRect/>
          </a:stretch>
        </p:blipFill>
        <p:spPr bwMode="auto">
          <a:xfrm>
            <a:off x="-1" y="0"/>
            <a:ext cx="5948265"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143504" y="0"/>
            <a:ext cx="4000496" cy="4572008"/>
          </a:xfrm>
        </p:spPr>
        <p:txBody>
          <a:bodyPr/>
          <a:lstStyle/>
          <a:p>
            <a:endParaRPr lang="it-IT" dirty="0" smtClean="0"/>
          </a:p>
          <a:p>
            <a:endParaRPr lang="it-IT" dirty="0"/>
          </a:p>
          <a:p>
            <a:endParaRPr lang="it-IT" dirty="0" smtClean="0"/>
          </a:p>
          <a:p>
            <a:r>
              <a:rPr lang="it-IT" b="1" dirty="0" err="1" smtClean="0">
                <a:solidFill>
                  <a:schemeClr val="accent6">
                    <a:lumMod val="20000"/>
                    <a:lumOff val="80000"/>
                  </a:schemeClr>
                </a:solidFill>
                <a:latin typeface="Times New Roman" pitchFamily="18" charset="0"/>
                <a:cs typeface="Times New Roman" pitchFamily="18" charset="0"/>
              </a:rPr>
              <a:t>Odisseo</a:t>
            </a:r>
            <a:r>
              <a:rPr lang="it-IT" b="1" dirty="0" smtClean="0">
                <a:solidFill>
                  <a:schemeClr val="accent6">
                    <a:lumMod val="20000"/>
                    <a:lumOff val="80000"/>
                  </a:schemeClr>
                </a:solidFill>
                <a:latin typeface="Times New Roman" pitchFamily="18" charset="0"/>
                <a:cs typeface="Times New Roman" pitchFamily="18" charset="0"/>
              </a:rPr>
              <a:t> e </a:t>
            </a:r>
            <a:r>
              <a:rPr lang="it-IT" b="1" dirty="0" err="1" smtClean="0">
                <a:solidFill>
                  <a:schemeClr val="accent6">
                    <a:lumMod val="20000"/>
                    <a:lumOff val="80000"/>
                  </a:schemeClr>
                </a:solidFill>
                <a:latin typeface="Times New Roman" pitchFamily="18" charset="0"/>
                <a:cs typeface="Times New Roman" pitchFamily="18" charset="0"/>
              </a:rPr>
              <a:t>Nausicaa</a:t>
            </a:r>
            <a:r>
              <a:rPr lang="it-IT" b="1" dirty="0" smtClean="0">
                <a:solidFill>
                  <a:schemeClr val="accent6">
                    <a:lumMod val="20000"/>
                    <a:lumOff val="80000"/>
                  </a:schemeClr>
                </a:solidFill>
                <a:latin typeface="Times New Roman" pitchFamily="18" charset="0"/>
                <a:cs typeface="Times New Roman" pitchFamily="18" charset="0"/>
              </a:rPr>
              <a:t>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6082" name="Picture 2" descr="http://www.settemuse.it/pittori_opere_R/rosa_salvator/rosa_salvator_507_odysseus_and_nausicaa.jpg"/>
          <p:cNvPicPr>
            <a:picLocks noChangeAspect="1" noChangeArrowheads="1"/>
          </p:cNvPicPr>
          <p:nvPr/>
        </p:nvPicPr>
        <p:blipFill>
          <a:blip r:embed="rId3"/>
          <a:srcRect l="24040" t="3971" r="24690" b="3255"/>
          <a:stretch>
            <a:fillRect/>
          </a:stretch>
        </p:blipFill>
        <p:spPr bwMode="auto">
          <a:xfrm>
            <a:off x="-1" y="0"/>
            <a:ext cx="5053263" cy="6858000"/>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a:t>
            </a:r>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7286644" y="2571744"/>
            <a:ext cx="1711802" cy="646331"/>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Saul e la strega di </a:t>
            </a:r>
            <a:r>
              <a:rPr lang="it-IT" b="1" dirty="0" err="1" smtClean="0">
                <a:solidFill>
                  <a:schemeClr val="accent2">
                    <a:lumMod val="20000"/>
                    <a:lumOff val="80000"/>
                  </a:schemeClr>
                </a:solidFill>
                <a:latin typeface="Times New Roman" pitchFamily="18" charset="0"/>
                <a:cs typeface="Times New Roman" pitchFamily="18" charset="0"/>
              </a:rPr>
              <a:t>Endor</a:t>
            </a:r>
            <a:endParaRPr lang="it-IT" dirty="0"/>
          </a:p>
        </p:txBody>
      </p:sp>
      <p:pic>
        <p:nvPicPr>
          <p:cNvPr id="106498" name="Picture 2" descr="http://2.bp.blogspot.com/-u_JYg2TmFOw/TkWDOI_CfFI/AAAAAAAADUY/noxB-QCrc8w/s1600/Salvator%2BRosa%2B%25281615-1673%2529%2BGhost%2Bof%2BSamuel%2BCalled%2BBefore%2BSaul%2Bby%2Bthe%2BWitch%2Bof%2BEndor%252C%2B1615-1673..jpg"/>
          <p:cNvPicPr>
            <a:picLocks noChangeAspect="1" noChangeArrowheads="1"/>
          </p:cNvPicPr>
          <p:nvPr/>
        </p:nvPicPr>
        <p:blipFill>
          <a:blip r:embed="rId3"/>
          <a:srcRect/>
          <a:stretch>
            <a:fillRect/>
          </a:stretch>
        </p:blipFill>
        <p:spPr bwMode="auto">
          <a:xfrm>
            <a:off x="2000232" y="1"/>
            <a:ext cx="5133232" cy="6857999"/>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000628" y="0"/>
            <a:ext cx="4143372"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La strega</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0242" name="Picture 2" descr="http://3.bp.blogspot.com/-ti7UH5YEGTs/TkWCNv7ZNbI/AAAAAAAADUQ/GEz_5PVf7dw/s1600/Salvator%2BRosa%2B%25281615-1673%2529%2B-%2BA%2Bwitch.jpg"/>
          <p:cNvPicPr>
            <a:picLocks noChangeAspect="1" noChangeArrowheads="1"/>
          </p:cNvPicPr>
          <p:nvPr/>
        </p:nvPicPr>
        <p:blipFill>
          <a:blip r:embed="rId3"/>
          <a:srcRect/>
          <a:stretch>
            <a:fillRect/>
          </a:stretch>
        </p:blipFill>
        <p:spPr bwMode="auto">
          <a:xfrm>
            <a:off x="1" y="0"/>
            <a:ext cx="4763095" cy="68580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000628" y="0"/>
            <a:ext cx="4143372" cy="4572008"/>
          </a:xfrm>
        </p:spPr>
        <p:txBody>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La strega – Musei Capitolini</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28674" name="Picture 2" descr="http://3.bp.blogspot.com/-dSYYx7xm55I/Thacsoc4axI/AAAAAAAACeY/7rFMn2OrZ8s/s1600/Salvator%2BRosa%2B%2BThe%2BWitch%2BLa%2BStrega.jpg"/>
          <p:cNvPicPr>
            <a:picLocks noChangeAspect="1" noChangeArrowheads="1"/>
          </p:cNvPicPr>
          <p:nvPr/>
        </p:nvPicPr>
        <p:blipFill>
          <a:blip r:embed="rId3"/>
          <a:srcRect/>
          <a:stretch>
            <a:fillRect/>
          </a:stretch>
        </p:blipFill>
        <p:spPr bwMode="auto">
          <a:xfrm>
            <a:off x="0" y="0"/>
            <a:ext cx="5014286" cy="68580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715140" y="0"/>
            <a:ext cx="2428860" cy="4572008"/>
          </a:xfrm>
        </p:spPr>
        <p:txBody>
          <a:bodyPr>
            <a:normAutofit lnSpcReduction="10000"/>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Scena con streghe – Il mattino – Museo d’arte di Cleveland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2770" name="Picture 2" descr="http://2.bp.blogspot.com/-mZetBJbFRao/UU2sq8iVPAI/AAAAAAAAIGk/daEV1vsSTOU/s1600/Salvator+Rosa+Scene+with+Witches+Morning.jpg"/>
          <p:cNvPicPr>
            <a:picLocks noChangeAspect="1" noChangeArrowheads="1"/>
          </p:cNvPicPr>
          <p:nvPr/>
        </p:nvPicPr>
        <p:blipFill>
          <a:blip r:embed="rId3"/>
          <a:srcRect/>
          <a:stretch>
            <a:fillRect/>
          </a:stretch>
        </p:blipFill>
        <p:spPr bwMode="auto">
          <a:xfrm>
            <a:off x="1" y="-51220"/>
            <a:ext cx="6715140" cy="690922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715140" y="0"/>
            <a:ext cx="2428860" cy="4572008"/>
          </a:xfrm>
        </p:spPr>
        <p:txBody>
          <a:bodyPr>
            <a:normAutofit lnSpcReduction="10000"/>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Scena con streghe – </a:t>
            </a:r>
          </a:p>
          <a:p>
            <a:r>
              <a:rPr lang="it-IT" b="1" dirty="0" smtClean="0">
                <a:solidFill>
                  <a:schemeClr val="accent6">
                    <a:lumMod val="20000"/>
                    <a:lumOff val="80000"/>
                  </a:schemeClr>
                </a:solidFill>
                <a:latin typeface="Times New Roman" pitchFamily="18" charset="0"/>
                <a:cs typeface="Times New Roman" pitchFamily="18" charset="0"/>
              </a:rPr>
              <a:t>Il giorno – Museo d’arte di Cleveland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29026" name="Picture 2" descr="http://farm8.staticflickr.com/7313/12414483474_60caa08dea_o.jpg"/>
          <p:cNvPicPr>
            <a:picLocks noChangeAspect="1" noChangeArrowheads="1"/>
          </p:cNvPicPr>
          <p:nvPr/>
        </p:nvPicPr>
        <p:blipFill>
          <a:blip r:embed="rId3"/>
          <a:srcRect/>
          <a:stretch>
            <a:fillRect/>
          </a:stretch>
        </p:blipFill>
        <p:spPr bwMode="auto">
          <a:xfrm>
            <a:off x="0" y="0"/>
            <a:ext cx="6858000" cy="68580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715140" y="0"/>
            <a:ext cx="2428860" cy="4572008"/>
          </a:xfrm>
        </p:spPr>
        <p:txBody>
          <a:bodyPr>
            <a:normAutofit lnSpcReduction="10000"/>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Scena con streghe – </a:t>
            </a:r>
          </a:p>
          <a:p>
            <a:r>
              <a:rPr lang="it-IT" b="1" dirty="0" smtClean="0">
                <a:solidFill>
                  <a:schemeClr val="accent6">
                    <a:lumMod val="20000"/>
                    <a:lumOff val="80000"/>
                  </a:schemeClr>
                </a:solidFill>
                <a:latin typeface="Times New Roman" pitchFamily="18" charset="0"/>
                <a:cs typeface="Times New Roman" pitchFamily="18" charset="0"/>
              </a:rPr>
              <a:t>La sera – Museo d’arte di Cleveland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30050" name="Picture 2" descr="http://farm4.staticflickr.com/3740/12414487504_da68446e12_o.jpg"/>
          <p:cNvPicPr>
            <a:picLocks noChangeAspect="1" noChangeArrowheads="1"/>
          </p:cNvPicPr>
          <p:nvPr/>
        </p:nvPicPr>
        <p:blipFill>
          <a:blip r:embed="rId3"/>
          <a:srcRect/>
          <a:stretch>
            <a:fillRect/>
          </a:stretch>
        </p:blipFill>
        <p:spPr bwMode="auto">
          <a:xfrm>
            <a:off x="0" y="2871"/>
            <a:ext cx="6786578" cy="6855129"/>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715140" y="0"/>
            <a:ext cx="2428860" cy="4572008"/>
          </a:xfrm>
        </p:spPr>
        <p:txBody>
          <a:bodyPr>
            <a:normAutofit lnSpcReduction="10000"/>
          </a:bodyPr>
          <a:lstStyle/>
          <a:p>
            <a:endParaRPr lang="it-IT" dirty="0" smtClean="0"/>
          </a:p>
          <a:p>
            <a:endParaRPr lang="it-IT" dirty="0"/>
          </a:p>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Scena con streghe – </a:t>
            </a:r>
          </a:p>
          <a:p>
            <a:r>
              <a:rPr lang="it-IT" b="1" smtClean="0">
                <a:solidFill>
                  <a:schemeClr val="accent6">
                    <a:lumMod val="20000"/>
                    <a:lumOff val="80000"/>
                  </a:schemeClr>
                </a:solidFill>
                <a:latin typeface="Times New Roman" pitchFamily="18" charset="0"/>
                <a:cs typeface="Times New Roman" pitchFamily="18" charset="0"/>
              </a:rPr>
              <a:t>La notte </a:t>
            </a:r>
            <a:r>
              <a:rPr lang="it-IT" b="1" dirty="0" smtClean="0">
                <a:solidFill>
                  <a:schemeClr val="accent6">
                    <a:lumMod val="20000"/>
                    <a:lumOff val="80000"/>
                  </a:schemeClr>
                </a:solidFill>
                <a:latin typeface="Times New Roman" pitchFamily="18" charset="0"/>
                <a:cs typeface="Times New Roman" pitchFamily="18" charset="0"/>
              </a:rPr>
              <a:t>– Museo d’arte di Cleveland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131074" name="Picture 2" descr="http://farm3.staticflickr.com/2812/12414488164_e8f1d993ff_o.jpg"/>
          <p:cNvPicPr>
            <a:picLocks noChangeAspect="1" noChangeArrowheads="1"/>
          </p:cNvPicPr>
          <p:nvPr/>
        </p:nvPicPr>
        <p:blipFill>
          <a:blip r:embed="rId3"/>
          <a:srcRect/>
          <a:stretch>
            <a:fillRect/>
          </a:stretch>
        </p:blipFill>
        <p:spPr bwMode="auto">
          <a:xfrm>
            <a:off x="0" y="-16"/>
            <a:ext cx="6858016" cy="6858016"/>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lnSpcReduction="1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a:t>
            </a:r>
          </a:p>
          <a:p>
            <a:r>
              <a:rPr lang="it-IT" dirty="0" smtClean="0"/>
              <a:t>.</a:t>
            </a:r>
          </a:p>
          <a:p>
            <a:r>
              <a:rPr lang="it-IT" dirty="0" smtClean="0"/>
              <a:t>Streghe e incantesimi.</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0722" name="Picture 2" descr="http://1.bp.blogspot.com/-6imBHj0THFc/UmVAO8tgjAI/AAAAAAAAIeA/lRgtMloZVps/s1600/Salvator+Rosa+scene+witchcraft.jpg"/>
          <p:cNvPicPr>
            <a:picLocks noChangeAspect="1" noChangeArrowheads="1"/>
          </p:cNvPicPr>
          <p:nvPr/>
        </p:nvPicPr>
        <p:blipFill>
          <a:blip r:embed="rId3"/>
          <a:srcRect/>
          <a:stretch>
            <a:fillRect/>
          </a:stretch>
        </p:blipFill>
        <p:spPr bwMode="auto">
          <a:xfrm>
            <a:off x="0" y="-80367"/>
            <a:ext cx="9144000" cy="6938368"/>
          </a:xfrm>
          <a:prstGeom prst="rect">
            <a:avLst/>
          </a:prstGeom>
          <a:noFill/>
        </p:spPr>
      </p:pic>
      <p:sp>
        <p:nvSpPr>
          <p:cNvPr id="7" name="CasellaDiTesto 6"/>
          <p:cNvSpPr txBox="1"/>
          <p:nvPr/>
        </p:nvSpPr>
        <p:spPr>
          <a:xfrm>
            <a:off x="3357554" y="285728"/>
            <a:ext cx="2238754"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Scena di stregoneria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3357554" y="6286520"/>
            <a:ext cx="2238754"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Scena di stregoneria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34818" name="Picture 2" descr="http://upload.wikimedia.org/wikipedia/commons/a/af/Salvator_rosa,_scena_di_stregoneria,_firmato,_36x78_cm,_coll._privata.JPG"/>
          <p:cNvPicPr>
            <a:picLocks noChangeAspect="1" noChangeArrowheads="1"/>
          </p:cNvPicPr>
          <p:nvPr/>
        </p:nvPicPr>
        <p:blipFill>
          <a:blip r:embed="rId3" cstate="print"/>
          <a:srcRect l="10443" t="15956" r="17487" b="17314"/>
          <a:stretch>
            <a:fillRect/>
          </a:stretch>
        </p:blipFill>
        <p:spPr bwMode="auto">
          <a:xfrm>
            <a:off x="0" y="642918"/>
            <a:ext cx="9144000" cy="5278244"/>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3357554" y="6286520"/>
            <a:ext cx="3942105" cy="369332"/>
          </a:xfrm>
          <a:prstGeom prst="rect">
            <a:avLst/>
          </a:prstGeom>
          <a:noFill/>
        </p:spPr>
        <p:txBody>
          <a:bodyPr wrap="none" rtlCol="0">
            <a:spAutoFit/>
          </a:bodyPr>
          <a:lstStyle/>
          <a:p>
            <a:r>
              <a:rPr lang="it-IT" b="1" dirty="0" err="1" smtClean="0">
                <a:solidFill>
                  <a:schemeClr val="accent2">
                    <a:lumMod val="20000"/>
                    <a:lumOff val="80000"/>
                  </a:schemeClr>
                </a:solidFill>
                <a:latin typeface="Times New Roman" pitchFamily="18" charset="0"/>
                <a:cs typeface="Times New Roman" pitchFamily="18" charset="0"/>
              </a:rPr>
              <a:t>Ecate</a:t>
            </a:r>
            <a:r>
              <a:rPr lang="it-IT" b="1" dirty="0" smtClean="0">
                <a:solidFill>
                  <a:schemeClr val="accent2">
                    <a:lumMod val="20000"/>
                    <a:lumOff val="80000"/>
                  </a:schemeClr>
                </a:solidFill>
                <a:latin typeface="Times New Roman" pitchFamily="18" charset="0"/>
                <a:cs typeface="Times New Roman" pitchFamily="18" charset="0"/>
              </a:rPr>
              <a:t> (dea della magia e della morte)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124930" name="Picture 2" descr="http://farm3.staticflickr.com/2854/12437906823_6858625977_c.jpg"/>
          <p:cNvPicPr>
            <a:picLocks noChangeAspect="1" noChangeArrowheads="1"/>
          </p:cNvPicPr>
          <p:nvPr/>
        </p:nvPicPr>
        <p:blipFill>
          <a:blip r:embed="rId3"/>
          <a:srcRect/>
          <a:stretch>
            <a:fillRect/>
          </a:stretch>
        </p:blipFill>
        <p:spPr bwMode="auto">
          <a:xfrm>
            <a:off x="0" y="1000108"/>
            <a:ext cx="9194987" cy="4643470"/>
          </a:xfrm>
          <a:prstGeom prst="rect">
            <a:avLst/>
          </a:prstGeom>
          <a:noFill/>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2051</TotalTime>
  <Words>4229</Words>
  <Application>Microsoft Office PowerPoint</Application>
  <PresentationFormat>Presentazione su schermo (4:3)</PresentationFormat>
  <Paragraphs>779</Paragraphs>
  <Slides>104</Slides>
  <Notes>2</Notes>
  <HiddenSlides>0</HiddenSlides>
  <MMClips>0</MMClips>
  <ScaleCrop>false</ScaleCrop>
  <HeadingPairs>
    <vt:vector size="4" baseType="variant">
      <vt:variant>
        <vt:lpstr>Tema</vt:lpstr>
      </vt:variant>
      <vt:variant>
        <vt:i4>1</vt:i4>
      </vt:variant>
      <vt:variant>
        <vt:lpstr>Titoli diapositive</vt:lpstr>
      </vt:variant>
      <vt:variant>
        <vt:i4>104</vt:i4>
      </vt:variant>
    </vt:vector>
  </HeadingPairs>
  <TitlesOfParts>
    <vt:vector size="105"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153</cp:revision>
  <dcterms:created xsi:type="dcterms:W3CDTF">2014-12-28T17:21:03Z</dcterms:created>
  <dcterms:modified xsi:type="dcterms:W3CDTF">2015-01-09T13:09:01Z</dcterms:modified>
</cp:coreProperties>
</file>